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j+Cc0PptGpzYFwxlqY3wz9EJO4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just">
              <a:lnSpc>
                <a:spcPct val="100000"/>
              </a:lnSpc>
              <a:spcBef>
                <a:spcPts val="0"/>
              </a:spcBef>
              <a:spcAft>
                <a:spcPts val="0"/>
              </a:spcAft>
              <a:buClr>
                <a:schemeClr val="dk1"/>
              </a:buClr>
              <a:buSzPts val="1400"/>
              <a:buChar char="•"/>
            </a:pPr>
            <a:r>
              <a:rPr lang="en-IN" sz="1400">
                <a:solidFill>
                  <a:schemeClr val="dk1"/>
                </a:solidFill>
              </a:rPr>
              <a:t>We can visualize high rise of Rented Bikes from 8:00 a.m. to 9:00 p.m. which means people prefer rented bike during rush hour.</a:t>
            </a:r>
            <a:endParaRPr sz="1400">
              <a:solidFill>
                <a:schemeClr val="dk1"/>
              </a:solidFill>
            </a:endParaRPr>
          </a:p>
          <a:p>
            <a:pPr indent="-285750" lvl="0" marL="285750" rtl="0" algn="just">
              <a:lnSpc>
                <a:spcPct val="100000"/>
              </a:lnSpc>
              <a:spcBef>
                <a:spcPts val="0"/>
              </a:spcBef>
              <a:spcAft>
                <a:spcPts val="0"/>
              </a:spcAft>
              <a:buClr>
                <a:schemeClr val="dk1"/>
              </a:buClr>
              <a:buSzPts val="1400"/>
              <a:buChar char="•"/>
            </a:pPr>
            <a:r>
              <a:rPr lang="en-IN" sz="1400">
                <a:solidFill>
                  <a:schemeClr val="dk1"/>
                </a:solidFill>
              </a:rPr>
              <a:t>It can be inferred that demand is at peak at 8 a.m. and 6:00 p.m. Therefore we can say that that during office opening and closing time there is high surge demand for rented bikes.</a:t>
            </a:r>
            <a:endParaRPr/>
          </a:p>
        </p:txBody>
      </p:sp>
      <p:sp>
        <p:nvSpPr>
          <p:cNvPr id="125" name="Google Shape;125;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3042d1ae3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f3042d1ae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2e9da0c8b_1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f2e9da0c8b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2e9da0c8b_1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f2e9da0c8b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2e9da0c8b_1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f2e9da0c8b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224904e48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224904e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2e9da0c8b_1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f2e9da0c8b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224904e4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g11224904e48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6" name="Google Shape;4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49"/>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49"/>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4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4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3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264900" y="156900"/>
            <a:ext cx="8614200" cy="482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3600">
                <a:solidFill>
                  <a:schemeClr val="lt1"/>
                </a:solidFill>
                <a:latin typeface="Montserrat"/>
                <a:ea typeface="Montserrat"/>
                <a:cs typeface="Montserrat"/>
                <a:sym typeface="Montserrat"/>
              </a:rPr>
              <a:t>Bike Sharing Demand</a:t>
            </a:r>
            <a:r>
              <a:rPr b="1" lang="en-IN" sz="3600">
                <a:solidFill>
                  <a:schemeClr val="lt1"/>
                </a:solidFill>
                <a:latin typeface="Montserrat"/>
                <a:ea typeface="Montserrat"/>
                <a:cs typeface="Montserrat"/>
                <a:sym typeface="Montserrat"/>
              </a:rPr>
              <a:t> Prediction </a:t>
            </a:r>
            <a:br>
              <a:rPr b="1" lang="en-IN" sz="3600">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lang="en-IN" sz="2500">
                <a:solidFill>
                  <a:schemeClr val="lt1"/>
                </a:solidFill>
                <a:latin typeface="Montserrat"/>
                <a:ea typeface="Montserrat"/>
                <a:cs typeface="Montserrat"/>
                <a:sym typeface="Montserrat"/>
              </a:rPr>
            </a:br>
            <a:endParaRPr sz="25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pic>
        <p:nvPicPr>
          <p:cNvPr id="56" name="Google Shape;56;p1"/>
          <p:cNvPicPr preferRelativeResize="0"/>
          <p:nvPr/>
        </p:nvPicPr>
        <p:blipFill rotWithShape="1">
          <a:blip r:embed="rId3">
            <a:alphaModFix/>
          </a:blip>
          <a:srcRect b="0" l="0" r="0" t="0"/>
          <a:stretch/>
        </p:blipFill>
        <p:spPr>
          <a:xfrm>
            <a:off x="3937547" y="4039379"/>
            <a:ext cx="1518285" cy="4210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D:\kanishka raj\kanishka certificate\Alma Better\Capstone Project 2\download (36).png" id="119" name="Google Shape;119;p16"/>
          <p:cNvPicPr preferRelativeResize="0"/>
          <p:nvPr/>
        </p:nvPicPr>
        <p:blipFill rotWithShape="1">
          <a:blip r:embed="rId3">
            <a:alphaModFix/>
          </a:blip>
          <a:srcRect b="0" l="0" r="0" t="0"/>
          <a:stretch/>
        </p:blipFill>
        <p:spPr>
          <a:xfrm>
            <a:off x="200890" y="855335"/>
            <a:ext cx="5694220" cy="3752085"/>
          </a:xfrm>
          <a:prstGeom prst="rect">
            <a:avLst/>
          </a:prstGeom>
          <a:noFill/>
          <a:ln>
            <a:noFill/>
          </a:ln>
        </p:spPr>
      </p:pic>
      <p:sp>
        <p:nvSpPr>
          <p:cNvPr id="120" name="Google Shape;120;p16"/>
          <p:cNvSpPr/>
          <p:nvPr/>
        </p:nvSpPr>
        <p:spPr>
          <a:xfrm>
            <a:off x="0" y="0"/>
            <a:ext cx="9144000" cy="0"/>
          </a:xfrm>
          <a:prstGeom prst="rect">
            <a:avLst/>
          </a:prstGeom>
          <a:noFill/>
          <a:ln>
            <a:noFill/>
          </a:ln>
        </p:spPr>
        <p:txBody>
          <a:bodyPr anchorCtr="0" anchor="ctr" bIns="79350" lIns="91425" spcFirstLastPara="1" rIns="91425" wrap="square" tIns="79350">
            <a:spAutoFit/>
          </a:bodyPr>
          <a:lstStyle/>
          <a:p>
            <a:pPr indent="0" lvl="0" marL="0" marR="0" rtl="0" algn="l">
              <a:lnSpc>
                <a:spcPct val="100000"/>
              </a:lnSpc>
              <a:spcBef>
                <a:spcPts val="0"/>
              </a:spcBef>
              <a:spcAft>
                <a:spcPts val="0"/>
              </a:spcAft>
              <a:buClr>
                <a:schemeClr val="dk1"/>
              </a:buClr>
              <a:buSzPts val="800"/>
              <a:buFont typeface="Arial"/>
              <a:buNone/>
            </a:pPr>
            <a:br>
              <a:rPr b="0" i="0" lang="en-IN" sz="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21" name="Google Shape;121;p16"/>
          <p:cNvSpPr txBox="1"/>
          <p:nvPr/>
        </p:nvSpPr>
        <p:spPr>
          <a:xfrm>
            <a:off x="6161809" y="838078"/>
            <a:ext cx="2810100" cy="37866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We can see that there less demand of Rented bike in the month of December, January, February i.e. during winter seasons</a:t>
            </a:r>
            <a:endParaRPr b="0" i="0" sz="2000" u="none" cap="none" strike="noStrike">
              <a:solidFill>
                <a:srgbClr val="000000"/>
              </a:solidFill>
              <a:latin typeface="Arial"/>
              <a:ea typeface="Arial"/>
              <a:cs typeface="Arial"/>
              <a:sym typeface="Arial"/>
            </a:endParaRPr>
          </a:p>
          <a:p>
            <a:pPr indent="-196850" lvl="0" marL="285750" marR="0" rtl="0" algn="just">
              <a:lnSpc>
                <a:spcPct val="100000"/>
              </a:lnSpc>
              <a:spcBef>
                <a:spcPts val="0"/>
              </a:spcBef>
              <a:spcAft>
                <a:spcPts val="0"/>
              </a:spcAft>
              <a:buClr>
                <a:srgbClr val="000000"/>
              </a:buClr>
              <a:buSzPts val="14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Also demand of bike is maximum during May, June, July i.e Summer seasons</a:t>
            </a:r>
            <a:endParaRPr b="0" i="0" sz="2000" u="none" cap="none" strike="noStrike">
              <a:solidFill>
                <a:srgbClr val="000000"/>
              </a:solidFill>
              <a:latin typeface="Arial"/>
              <a:ea typeface="Arial"/>
              <a:cs typeface="Arial"/>
              <a:sym typeface="Arial"/>
            </a:endParaRPr>
          </a:p>
        </p:txBody>
      </p:sp>
      <p:sp>
        <p:nvSpPr>
          <p:cNvPr id="122" name="Google Shape;122;p16"/>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EDA </a:t>
            </a:r>
            <a:r>
              <a:rPr b="1" i="0" lang="en-IN" sz="2600" u="none" cap="none" strike="noStrike">
                <a:solidFill>
                  <a:schemeClr val="dk1"/>
                </a:solidFill>
                <a:latin typeface="Arial"/>
                <a:ea typeface="Arial"/>
                <a:cs typeface="Arial"/>
                <a:sym typeface="Arial"/>
              </a:rPr>
              <a:t>(contd...)</a:t>
            </a:r>
            <a:endParaRPr b="1" i="0" sz="2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D:\kanishka raj\kanishka certificate\Alma Better\Capstone Project 2\download (30).png" id="127" name="Google Shape;127;p14"/>
          <p:cNvPicPr preferRelativeResize="0"/>
          <p:nvPr/>
        </p:nvPicPr>
        <p:blipFill rotWithShape="1">
          <a:blip r:embed="rId3">
            <a:alphaModFix/>
          </a:blip>
          <a:srcRect b="0" l="0" r="0" t="0"/>
          <a:stretch/>
        </p:blipFill>
        <p:spPr>
          <a:xfrm>
            <a:off x="316075" y="821625"/>
            <a:ext cx="8649126" cy="4092000"/>
          </a:xfrm>
          <a:prstGeom prst="rect">
            <a:avLst/>
          </a:prstGeom>
          <a:noFill/>
          <a:ln>
            <a:noFill/>
          </a:ln>
        </p:spPr>
      </p:pic>
      <p:sp>
        <p:nvSpPr>
          <p:cNvPr id="128" name="Google Shape;128;p14"/>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EDA (contd...)</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f3042d1ae3_0_3"/>
          <p:cNvSpPr txBox="1"/>
          <p:nvPr>
            <p:ph type="title"/>
          </p:nvPr>
        </p:nvSpPr>
        <p:spPr>
          <a:xfrm>
            <a:off x="311700" y="344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Model’s Performed</a:t>
            </a:r>
            <a:endParaRPr b="1"/>
          </a:p>
        </p:txBody>
      </p:sp>
      <p:sp>
        <p:nvSpPr>
          <p:cNvPr id="134" name="Google Shape;134;gf3042d1ae3_0_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IN" sz="2000">
                <a:solidFill>
                  <a:srgbClr val="000000"/>
                </a:solidFill>
              </a:rPr>
              <a:t>Linear Regression with regularizations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IN" sz="2000">
                <a:solidFill>
                  <a:srgbClr val="000000"/>
                </a:solidFill>
              </a:rPr>
              <a:t>Polynomial Regression</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IN" sz="2000">
                <a:solidFill>
                  <a:srgbClr val="000000"/>
                </a:solidFill>
              </a:rPr>
              <a:t>K nearest neighbours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IN" sz="2000">
                <a:solidFill>
                  <a:srgbClr val="000000"/>
                </a:solidFill>
              </a:rPr>
              <a:t>Decision tree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IN" sz="2000">
                <a:solidFill>
                  <a:srgbClr val="000000"/>
                </a:solidFill>
              </a:rPr>
              <a:t>Random forest</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IN" sz="2000">
                <a:solidFill>
                  <a:srgbClr val="000000"/>
                </a:solidFill>
              </a:rPr>
              <a:t>Gradient Boost</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IN" sz="2000">
                <a:solidFill>
                  <a:srgbClr val="000000"/>
                </a:solidFill>
              </a:rPr>
              <a:t>eXtreme Gradient Boost</a:t>
            </a:r>
            <a:endParaRPr sz="2000">
              <a:solidFill>
                <a:srgbClr val="000000"/>
              </a:solidFill>
            </a:endParaRPr>
          </a:p>
          <a:p>
            <a:pPr indent="-355600" lvl="0" marL="457200" rtl="0" algn="just">
              <a:lnSpc>
                <a:spcPct val="115000"/>
              </a:lnSpc>
              <a:spcBef>
                <a:spcPts val="0"/>
              </a:spcBef>
              <a:spcAft>
                <a:spcPts val="0"/>
              </a:spcAft>
              <a:buClr>
                <a:srgbClr val="000000"/>
              </a:buClr>
              <a:buSzPts val="2000"/>
              <a:buChar char="●"/>
            </a:pPr>
            <a:r>
              <a:rPr lang="en-IN" sz="2000">
                <a:solidFill>
                  <a:srgbClr val="000000"/>
                </a:solidFill>
              </a:rPr>
              <a:t>lightGBM</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IN" sz="2000">
                <a:solidFill>
                  <a:srgbClr val="000000"/>
                </a:solidFill>
              </a:rPr>
              <a:t>CatBoost </a:t>
            </a:r>
            <a:endParaRPr sz="2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f2e9da0c8b_1_25"/>
          <p:cNvSpPr txBox="1"/>
          <p:nvPr/>
        </p:nvSpPr>
        <p:spPr>
          <a:xfrm>
            <a:off x="1768075" y="833800"/>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f2e9da0c8b_1_25"/>
          <p:cNvSpPr txBox="1"/>
          <p:nvPr/>
        </p:nvSpPr>
        <p:spPr>
          <a:xfrm>
            <a:off x="341125" y="99675"/>
            <a:ext cx="5545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Model’s Evaluation Matrices</a:t>
            </a:r>
            <a:endParaRPr b="1" i="0" sz="2800" u="none" cap="none" strike="noStrike">
              <a:solidFill>
                <a:srgbClr val="000000"/>
              </a:solidFill>
              <a:latin typeface="Arial"/>
              <a:ea typeface="Arial"/>
              <a:cs typeface="Arial"/>
              <a:sym typeface="Arial"/>
            </a:endParaRPr>
          </a:p>
        </p:txBody>
      </p:sp>
      <p:pic>
        <p:nvPicPr>
          <p:cNvPr id="141" name="Google Shape;141;gf2e9da0c8b_1_25"/>
          <p:cNvPicPr preferRelativeResize="0"/>
          <p:nvPr/>
        </p:nvPicPr>
        <p:blipFill rotWithShape="1">
          <a:blip r:embed="rId3">
            <a:alphaModFix/>
          </a:blip>
          <a:srcRect b="0" l="0" r="0" t="0"/>
          <a:stretch/>
        </p:blipFill>
        <p:spPr>
          <a:xfrm>
            <a:off x="194375" y="641775"/>
            <a:ext cx="8633550" cy="433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3"/>
          <p:cNvSpPr txBox="1"/>
          <p:nvPr>
            <p:ph type="title"/>
          </p:nvPr>
        </p:nvSpPr>
        <p:spPr>
          <a:xfrm>
            <a:off x="322091" y="133298"/>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Adjusted R2 of Model’s Performed</a:t>
            </a:r>
            <a:br>
              <a:rPr b="1" lang="en-IN"/>
            </a:br>
            <a:endParaRPr b="1"/>
          </a:p>
        </p:txBody>
      </p:sp>
      <p:pic>
        <p:nvPicPr>
          <p:cNvPr id="147" name="Google Shape;147;p33"/>
          <p:cNvPicPr preferRelativeResize="0"/>
          <p:nvPr/>
        </p:nvPicPr>
        <p:blipFill rotWithShape="1">
          <a:blip r:embed="rId3">
            <a:alphaModFix/>
          </a:blip>
          <a:srcRect b="0" l="0" r="0" t="0"/>
          <a:stretch/>
        </p:blipFill>
        <p:spPr>
          <a:xfrm>
            <a:off x="152400" y="858400"/>
            <a:ext cx="8839201" cy="4106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f2e9da0c8b_1_33"/>
          <p:cNvSpPr txBox="1"/>
          <p:nvPr/>
        </p:nvSpPr>
        <p:spPr>
          <a:xfrm>
            <a:off x="333200" y="329200"/>
            <a:ext cx="7339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Model Validation &amp; Selection(continued)</a:t>
            </a:r>
            <a:endParaRPr b="1" i="0" sz="1400" u="none" cap="none" strike="noStrike">
              <a:solidFill>
                <a:srgbClr val="000000"/>
              </a:solidFill>
              <a:latin typeface="Arial"/>
              <a:ea typeface="Arial"/>
              <a:cs typeface="Arial"/>
              <a:sym typeface="Arial"/>
            </a:endParaRPr>
          </a:p>
        </p:txBody>
      </p:sp>
      <p:sp>
        <p:nvSpPr>
          <p:cNvPr id="153" name="Google Shape;153;gf2e9da0c8b_1_33"/>
          <p:cNvSpPr txBox="1"/>
          <p:nvPr/>
        </p:nvSpPr>
        <p:spPr>
          <a:xfrm>
            <a:off x="333200" y="1085125"/>
            <a:ext cx="4451100" cy="38790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chemeClr val="accent2"/>
              </a:buClr>
              <a:buSzPts val="2000"/>
              <a:buFont typeface="Arial"/>
              <a:buChar char="●"/>
            </a:pPr>
            <a:r>
              <a:rPr b="1" i="0" lang="en-IN" sz="2000" u="none" cap="none" strike="noStrike">
                <a:solidFill>
                  <a:schemeClr val="accent2"/>
                </a:solidFill>
                <a:latin typeface="Arial"/>
                <a:ea typeface="Arial"/>
                <a:cs typeface="Arial"/>
                <a:sym typeface="Arial"/>
              </a:rPr>
              <a:t>Observation 1:</a:t>
            </a:r>
            <a:r>
              <a:rPr b="0" i="0" lang="en-IN" sz="2000" u="none" cap="none" strike="noStrike">
                <a:solidFill>
                  <a:schemeClr val="accent2"/>
                </a:solidFill>
                <a:latin typeface="Arial"/>
                <a:ea typeface="Arial"/>
                <a:cs typeface="Arial"/>
                <a:sym typeface="Arial"/>
              </a:rPr>
              <a:t> As seen in the Model Evaluation Matrices table, Linear Regression, KNN is not giving great results.</a:t>
            </a:r>
            <a:endParaRPr b="0" i="0" sz="20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accent2"/>
              </a:solidFill>
              <a:latin typeface="Arial"/>
              <a:ea typeface="Arial"/>
              <a:cs typeface="Arial"/>
              <a:sym typeface="Arial"/>
            </a:endParaRPr>
          </a:p>
          <a:p>
            <a:pPr indent="-355600" lvl="0" marL="457200" marR="0" rtl="0" algn="just">
              <a:lnSpc>
                <a:spcPct val="100000"/>
              </a:lnSpc>
              <a:spcBef>
                <a:spcPts val="0"/>
              </a:spcBef>
              <a:spcAft>
                <a:spcPts val="0"/>
              </a:spcAft>
              <a:buClr>
                <a:schemeClr val="accent2"/>
              </a:buClr>
              <a:buSzPts val="2000"/>
              <a:buFont typeface="Times New Roman"/>
              <a:buChar char="●"/>
            </a:pPr>
            <a:r>
              <a:rPr b="1" i="0" lang="en-IN" sz="2000" u="none" cap="none" strike="noStrike">
                <a:solidFill>
                  <a:schemeClr val="accent2"/>
                </a:solidFill>
                <a:latin typeface="Arial"/>
                <a:ea typeface="Arial"/>
                <a:cs typeface="Arial"/>
                <a:sym typeface="Arial"/>
              </a:rPr>
              <a:t>Observation 2:</a:t>
            </a:r>
            <a:r>
              <a:rPr b="0" i="0" lang="en-IN" sz="2000" u="none" cap="none" strike="noStrike">
                <a:solidFill>
                  <a:schemeClr val="accent2"/>
                </a:solidFill>
                <a:latin typeface="Arial"/>
                <a:ea typeface="Arial"/>
                <a:cs typeface="Arial"/>
                <a:sym typeface="Arial"/>
              </a:rPr>
              <a:t> Random forest &amp; GBR have performed equally good in terms of adjusted r2.</a:t>
            </a:r>
            <a:endParaRPr b="0" i="0" sz="20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accent2"/>
              </a:solidFill>
              <a:latin typeface="Arial"/>
              <a:ea typeface="Arial"/>
              <a:cs typeface="Arial"/>
              <a:sym typeface="Arial"/>
            </a:endParaRPr>
          </a:p>
          <a:p>
            <a:pPr indent="-355600" lvl="0" marL="457200" marR="0" rtl="0" algn="just">
              <a:lnSpc>
                <a:spcPct val="100000"/>
              </a:lnSpc>
              <a:spcBef>
                <a:spcPts val="0"/>
              </a:spcBef>
              <a:spcAft>
                <a:spcPts val="0"/>
              </a:spcAft>
              <a:buClr>
                <a:schemeClr val="accent2"/>
              </a:buClr>
              <a:buSzPts val="2000"/>
              <a:buFont typeface="Times New Roman"/>
              <a:buChar char="●"/>
            </a:pPr>
            <a:r>
              <a:rPr b="1" i="0" lang="en-IN" sz="2000" u="none" cap="none" strike="noStrike">
                <a:solidFill>
                  <a:schemeClr val="accent2"/>
                </a:solidFill>
                <a:latin typeface="Arial"/>
                <a:ea typeface="Arial"/>
                <a:cs typeface="Arial"/>
                <a:sym typeface="Arial"/>
              </a:rPr>
              <a:t>Observation 3:</a:t>
            </a:r>
            <a:r>
              <a:rPr b="0" i="0" lang="en-IN" sz="2000" u="none" cap="none" strike="noStrike">
                <a:solidFill>
                  <a:schemeClr val="accent2"/>
                </a:solidFill>
                <a:latin typeface="Arial"/>
                <a:ea typeface="Arial"/>
                <a:cs typeface="Arial"/>
                <a:sym typeface="Arial"/>
              </a:rPr>
              <a:t> We are getting the best results from </a:t>
            </a:r>
            <a:r>
              <a:rPr b="0" i="0" lang="en-IN" sz="2000" u="none" cap="none" strike="noStrike">
                <a:solidFill>
                  <a:srgbClr val="000000"/>
                </a:solidFill>
                <a:latin typeface="Bookman Old Style"/>
                <a:ea typeface="Bookman Old Style"/>
                <a:cs typeface="Bookman Old Style"/>
                <a:sym typeface="Bookman Old Style"/>
              </a:rPr>
              <a:t>LightGBM</a:t>
            </a:r>
            <a:r>
              <a:rPr b="0" i="0" lang="en-IN" sz="2000" u="none" cap="none" strike="noStrike">
                <a:solidFill>
                  <a:schemeClr val="accent2"/>
                </a:solidFill>
                <a:latin typeface="Arial"/>
                <a:ea typeface="Arial"/>
                <a:cs typeface="Arial"/>
                <a:sym typeface="Arial"/>
              </a:rPr>
              <a:t> and CatBoost.</a:t>
            </a:r>
            <a:endParaRPr b="0" i="0" sz="2000" u="none" cap="none" strike="noStrike">
              <a:solidFill>
                <a:schemeClr val="accent2"/>
              </a:solidFill>
              <a:latin typeface="Arial"/>
              <a:ea typeface="Arial"/>
              <a:cs typeface="Arial"/>
              <a:sym typeface="Arial"/>
            </a:endParaRPr>
          </a:p>
        </p:txBody>
      </p:sp>
      <p:pic>
        <p:nvPicPr>
          <p:cNvPr id="154" name="Google Shape;154;gf2e9da0c8b_1_33"/>
          <p:cNvPicPr preferRelativeResize="0"/>
          <p:nvPr/>
        </p:nvPicPr>
        <p:blipFill rotWithShape="1">
          <a:blip r:embed="rId3">
            <a:alphaModFix/>
          </a:blip>
          <a:srcRect b="0" l="0" r="0" t="0"/>
          <a:stretch/>
        </p:blipFill>
        <p:spPr>
          <a:xfrm>
            <a:off x="5160900" y="1033074"/>
            <a:ext cx="3983102" cy="39831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D:\kanishka raj\kanishka certificate\Alma Better\Capstone Project 2\download (51).png" id="159" name="Google Shape;159;p32"/>
          <p:cNvPicPr preferRelativeResize="0"/>
          <p:nvPr/>
        </p:nvPicPr>
        <p:blipFill rotWithShape="1">
          <a:blip r:embed="rId3">
            <a:alphaModFix/>
          </a:blip>
          <a:srcRect b="0" l="0" r="0" t="0"/>
          <a:stretch/>
        </p:blipFill>
        <p:spPr>
          <a:xfrm>
            <a:off x="4647800" y="706575"/>
            <a:ext cx="4320001" cy="3972349"/>
          </a:xfrm>
          <a:prstGeom prst="rect">
            <a:avLst/>
          </a:prstGeom>
          <a:noFill/>
          <a:ln>
            <a:noFill/>
          </a:ln>
        </p:spPr>
      </p:pic>
      <p:sp>
        <p:nvSpPr>
          <p:cNvPr id="160" name="Google Shape;160;p32"/>
          <p:cNvSpPr txBox="1"/>
          <p:nvPr/>
        </p:nvSpPr>
        <p:spPr>
          <a:xfrm>
            <a:off x="1191451" y="4631150"/>
            <a:ext cx="2441100" cy="801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400"/>
              <a:buFont typeface="Arial"/>
              <a:buNone/>
            </a:pPr>
            <a:r>
              <a:rPr b="0" i="0" lang="en-IN" sz="1400" u="none" cap="none" strike="noStrike">
                <a:solidFill>
                  <a:schemeClr val="accent2"/>
                </a:solidFill>
                <a:highlight>
                  <a:srgbClr val="FFFFFF"/>
                </a:highlight>
                <a:latin typeface="Times New Roman"/>
                <a:ea typeface="Times New Roman"/>
                <a:cs typeface="Times New Roman"/>
                <a:sym typeface="Times New Roman"/>
              </a:rPr>
              <a:t>LightGBM</a:t>
            </a:r>
            <a:endParaRPr b="0" i="0" sz="1400" u="none" cap="none" strike="noStrike">
              <a:solidFill>
                <a:schemeClr val="accent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1" name="Google Shape;161;p32"/>
          <p:cNvSpPr txBox="1"/>
          <p:nvPr/>
        </p:nvSpPr>
        <p:spPr>
          <a:xfrm>
            <a:off x="5307800" y="463115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CatBoost</a:t>
            </a:r>
            <a:endParaRPr b="0" i="0" sz="1400" u="none" cap="none" strike="noStrike">
              <a:solidFill>
                <a:srgbClr val="000000"/>
              </a:solidFill>
              <a:latin typeface="Arial"/>
              <a:ea typeface="Arial"/>
              <a:cs typeface="Arial"/>
              <a:sym typeface="Arial"/>
            </a:endParaRPr>
          </a:p>
        </p:txBody>
      </p:sp>
      <p:sp>
        <p:nvSpPr>
          <p:cNvPr id="162" name="Google Shape;162;p32"/>
          <p:cNvSpPr txBox="1"/>
          <p:nvPr/>
        </p:nvSpPr>
        <p:spPr>
          <a:xfrm>
            <a:off x="140650" y="77775"/>
            <a:ext cx="8950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Feature Importance </a:t>
            </a:r>
            <a:endParaRPr b="1" i="0" sz="2800" u="none" cap="none" strike="noStrike">
              <a:solidFill>
                <a:srgbClr val="000000"/>
              </a:solidFill>
              <a:latin typeface="Arial"/>
              <a:ea typeface="Arial"/>
              <a:cs typeface="Arial"/>
              <a:sym typeface="Arial"/>
            </a:endParaRPr>
          </a:p>
        </p:txBody>
      </p:sp>
      <p:pic>
        <p:nvPicPr>
          <p:cNvPr id="163" name="Google Shape;163;p32"/>
          <p:cNvPicPr preferRelativeResize="0"/>
          <p:nvPr/>
        </p:nvPicPr>
        <p:blipFill rotWithShape="1">
          <a:blip r:embed="rId4">
            <a:alphaModFix/>
          </a:blip>
          <a:srcRect b="0" l="0" r="0" t="0"/>
          <a:stretch/>
        </p:blipFill>
        <p:spPr>
          <a:xfrm>
            <a:off x="152400" y="706575"/>
            <a:ext cx="4343000" cy="392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25475" y="34225"/>
            <a:ext cx="589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Model Explainability - SHAP</a:t>
            </a:r>
            <a:br>
              <a:rPr b="1" lang="en-IN"/>
            </a:br>
            <a:endParaRPr b="1"/>
          </a:p>
        </p:txBody>
      </p:sp>
      <p:pic>
        <p:nvPicPr>
          <p:cNvPr descr="C:\Users\SELZ\Pictures\Screenshots\Screenshot (1177).png" id="169" name="Google Shape;169;p34"/>
          <p:cNvPicPr preferRelativeResize="0"/>
          <p:nvPr/>
        </p:nvPicPr>
        <p:blipFill rotWithShape="1">
          <a:blip r:embed="rId3">
            <a:alphaModFix/>
          </a:blip>
          <a:srcRect b="0" l="0" r="0" t="46328"/>
          <a:stretch/>
        </p:blipFill>
        <p:spPr>
          <a:xfrm>
            <a:off x="154047" y="3045971"/>
            <a:ext cx="8863450" cy="1621275"/>
          </a:xfrm>
          <a:prstGeom prst="rect">
            <a:avLst/>
          </a:prstGeom>
          <a:noFill/>
          <a:ln>
            <a:noFill/>
          </a:ln>
        </p:spPr>
      </p:pic>
      <p:sp>
        <p:nvSpPr>
          <p:cNvPr id="170" name="Google Shape;170;p34"/>
          <p:cNvSpPr txBox="1"/>
          <p:nvPr/>
        </p:nvSpPr>
        <p:spPr>
          <a:xfrm>
            <a:off x="3351447" y="2288692"/>
            <a:ext cx="2441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lightGBM</a:t>
            </a:r>
            <a:endParaRPr b="0" i="0" sz="1400" u="none" cap="none" strike="noStrike">
              <a:solidFill>
                <a:srgbClr val="000000"/>
              </a:solidFill>
              <a:latin typeface="Arial"/>
              <a:ea typeface="Arial"/>
              <a:cs typeface="Arial"/>
              <a:sym typeface="Arial"/>
            </a:endParaRPr>
          </a:p>
        </p:txBody>
      </p:sp>
      <p:sp>
        <p:nvSpPr>
          <p:cNvPr id="171" name="Google Shape;171;p34"/>
          <p:cNvSpPr txBox="1"/>
          <p:nvPr/>
        </p:nvSpPr>
        <p:spPr>
          <a:xfrm>
            <a:off x="3085772" y="460325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CatBoost</a:t>
            </a:r>
            <a:endParaRPr b="0" i="0" sz="1400" u="none" cap="none" strike="noStrike">
              <a:solidFill>
                <a:srgbClr val="000000"/>
              </a:solidFill>
              <a:latin typeface="Arial"/>
              <a:ea typeface="Arial"/>
              <a:cs typeface="Arial"/>
              <a:sym typeface="Arial"/>
            </a:endParaRPr>
          </a:p>
        </p:txBody>
      </p:sp>
      <p:pic>
        <p:nvPicPr>
          <p:cNvPr id="172" name="Google Shape;172;p34"/>
          <p:cNvPicPr preferRelativeResize="0"/>
          <p:nvPr/>
        </p:nvPicPr>
        <p:blipFill rotWithShape="1">
          <a:blip r:embed="rId4">
            <a:alphaModFix/>
          </a:blip>
          <a:srcRect b="0" l="0" r="0" t="0"/>
          <a:stretch/>
        </p:blipFill>
        <p:spPr>
          <a:xfrm>
            <a:off x="152400" y="759325"/>
            <a:ext cx="8839200" cy="1529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f2e9da0c8b_1_58"/>
          <p:cNvSpPr txBox="1"/>
          <p:nvPr>
            <p:ph type="title"/>
          </p:nvPr>
        </p:nvSpPr>
        <p:spPr>
          <a:xfrm>
            <a:off x="311700" y="354600"/>
            <a:ext cx="4630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Challenges</a:t>
            </a:r>
            <a:endParaRPr b="1"/>
          </a:p>
        </p:txBody>
      </p:sp>
      <p:sp>
        <p:nvSpPr>
          <p:cNvPr id="178" name="Google Shape;178;gf2e9da0c8b_1_58"/>
          <p:cNvSpPr txBox="1"/>
          <p:nvPr/>
        </p:nvSpPr>
        <p:spPr>
          <a:xfrm>
            <a:off x="347550" y="1465550"/>
            <a:ext cx="4558800" cy="29553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rgbClr val="000000"/>
              </a:buClr>
              <a:buSzPts val="2000"/>
              <a:buFont typeface="Bookman Old Style"/>
              <a:buChar char="●"/>
            </a:pPr>
            <a:r>
              <a:rPr b="0" i="0" lang="en-IN" sz="2000" u="none" cap="none" strike="noStrike">
                <a:solidFill>
                  <a:srgbClr val="000000"/>
                </a:solidFill>
                <a:latin typeface="Bookman Old Style"/>
                <a:ea typeface="Bookman Old Style"/>
                <a:cs typeface="Bookman Old Style"/>
                <a:sym typeface="Bookman Old Style"/>
              </a:rPr>
              <a:t>A huge amount of data needed to be dealt while doing the project which is quite an important task and also even small inferences need to be kept in mind.</a:t>
            </a:r>
            <a:endParaRPr b="0" i="0" sz="2000" u="none" cap="none" strike="noStrike">
              <a:solidFill>
                <a:srgbClr val="000000"/>
              </a:solidFill>
              <a:latin typeface="Bookman Old Style"/>
              <a:ea typeface="Bookman Old Style"/>
              <a:cs typeface="Bookman Old Style"/>
              <a:sym typeface="Bookman Old Style"/>
            </a:endParaRPr>
          </a:p>
          <a:p>
            <a:pPr indent="-355600" lvl="0" marL="457200" marR="0" rtl="0" algn="just">
              <a:lnSpc>
                <a:spcPct val="100000"/>
              </a:lnSpc>
              <a:spcBef>
                <a:spcPts val="0"/>
              </a:spcBef>
              <a:spcAft>
                <a:spcPts val="0"/>
              </a:spcAft>
              <a:buClr>
                <a:srgbClr val="000000"/>
              </a:buClr>
              <a:buSzPts val="2000"/>
              <a:buFont typeface="Bookman Old Style"/>
              <a:buChar char="●"/>
            </a:pPr>
            <a:r>
              <a:rPr b="0" i="0" lang="en-IN" sz="2000" u="none" cap="none" strike="noStrike">
                <a:solidFill>
                  <a:srgbClr val="000000"/>
                </a:solidFill>
                <a:latin typeface="Bookman Old Style"/>
                <a:ea typeface="Bookman Old Style"/>
                <a:cs typeface="Bookman Old Style"/>
                <a:sym typeface="Bookman Old Style"/>
              </a:rPr>
              <a:t>As dataset was quite big enough which led more computation time.</a:t>
            </a:r>
            <a:endParaRPr b="0" i="0" sz="2000" u="none" cap="none" strike="noStrike">
              <a:solidFill>
                <a:srgbClr val="000000"/>
              </a:solidFill>
              <a:latin typeface="Bookman Old Style"/>
              <a:ea typeface="Bookman Old Style"/>
              <a:cs typeface="Bookman Old Style"/>
              <a:sym typeface="Bookman Old Style"/>
            </a:endParaRPr>
          </a:p>
        </p:txBody>
      </p:sp>
      <p:pic>
        <p:nvPicPr>
          <p:cNvPr id="179" name="Google Shape;179;gf2e9da0c8b_1_58"/>
          <p:cNvPicPr preferRelativeResize="0"/>
          <p:nvPr/>
        </p:nvPicPr>
        <p:blipFill rotWithShape="1">
          <a:blip r:embed="rId3">
            <a:alphaModFix/>
          </a:blip>
          <a:srcRect b="0" l="0" r="0" t="0"/>
          <a:stretch/>
        </p:blipFill>
        <p:spPr>
          <a:xfrm>
            <a:off x="5588875" y="1678875"/>
            <a:ext cx="3361974" cy="2528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type="title"/>
          </p:nvPr>
        </p:nvSpPr>
        <p:spPr>
          <a:xfrm>
            <a:off x="371975" y="22718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Conclusion</a:t>
            </a:r>
            <a:br>
              <a:rPr lang="en-IN"/>
            </a:br>
            <a:endParaRPr/>
          </a:p>
        </p:txBody>
      </p:sp>
      <p:sp>
        <p:nvSpPr>
          <p:cNvPr id="185" name="Google Shape;185;p36"/>
          <p:cNvSpPr txBox="1"/>
          <p:nvPr/>
        </p:nvSpPr>
        <p:spPr>
          <a:xfrm>
            <a:off x="221000" y="822300"/>
            <a:ext cx="5595600" cy="3940500"/>
          </a:xfrm>
          <a:prstGeom prst="rect">
            <a:avLst/>
          </a:prstGeom>
          <a:noFill/>
          <a:ln>
            <a:noFill/>
          </a:ln>
        </p:spPr>
        <p:txBody>
          <a:bodyPr anchorCtr="0" anchor="t" bIns="45700" lIns="91425" spcFirstLastPara="1" rIns="91425" wrap="square" tIns="45700">
            <a:spAutoFit/>
          </a:bodyPr>
          <a:lstStyle/>
          <a:p>
            <a:pPr indent="-355600" lvl="0" marL="457200" marR="0" rtl="0" algn="just">
              <a:lnSpc>
                <a:spcPct val="115000"/>
              </a:lnSpc>
              <a:spcBef>
                <a:spcPts val="0"/>
              </a:spcBef>
              <a:spcAft>
                <a:spcPts val="0"/>
              </a:spcAft>
              <a:buClr>
                <a:srgbClr val="000000"/>
              </a:buClr>
              <a:buSzPts val="2000"/>
              <a:buFont typeface="Bookman Old Style"/>
              <a:buChar char="•"/>
            </a:pPr>
            <a:r>
              <a:rPr b="0" i="0" lang="en-IN" sz="2000" u="none" cap="none" strike="noStrike">
                <a:solidFill>
                  <a:srgbClr val="000000"/>
                </a:solidFill>
                <a:latin typeface="Bookman Old Style"/>
                <a:ea typeface="Bookman Old Style"/>
                <a:cs typeface="Bookman Old Style"/>
                <a:sym typeface="Bookman Old Style"/>
              </a:rPr>
              <a:t>It is quite evident from the results that lightGBM and Catboost is the best model that can be used for the Bike Sharing Demand Prediction since the performance metrics (mse,rmse) shows lower and (r2,adjusted_r2) show a higher value for the lightGBM and Catboost models.</a:t>
            </a:r>
            <a:endParaRPr b="0" i="0" sz="2000" u="none" cap="none" strike="noStrike">
              <a:solidFill>
                <a:srgbClr val="000000"/>
              </a:solidFill>
              <a:latin typeface="Bookman Old Style"/>
              <a:ea typeface="Bookman Old Style"/>
              <a:cs typeface="Bookman Old Style"/>
              <a:sym typeface="Bookman Old Style"/>
            </a:endParaRPr>
          </a:p>
          <a:p>
            <a:pPr indent="0" lvl="0" marL="457200" marR="0" rtl="0" algn="just">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Bookman Old Style"/>
              <a:ea typeface="Bookman Old Style"/>
              <a:cs typeface="Bookman Old Style"/>
              <a:sym typeface="Bookman Old Style"/>
            </a:endParaRPr>
          </a:p>
          <a:p>
            <a:pPr indent="-355600" lvl="0" marL="457200" marR="0" rtl="0" algn="just">
              <a:lnSpc>
                <a:spcPct val="115000"/>
              </a:lnSpc>
              <a:spcBef>
                <a:spcPts val="0"/>
              </a:spcBef>
              <a:spcAft>
                <a:spcPts val="0"/>
              </a:spcAft>
              <a:buClr>
                <a:srgbClr val="000000"/>
              </a:buClr>
              <a:buSzPts val="2000"/>
              <a:buFont typeface="Bookman Old Style"/>
              <a:buChar char="•"/>
            </a:pPr>
            <a:r>
              <a:rPr b="0" i="0" lang="en-IN" sz="2000" u="none" cap="none" strike="noStrike">
                <a:solidFill>
                  <a:srgbClr val="000000"/>
                </a:solidFill>
                <a:latin typeface="Bookman Old Style"/>
                <a:ea typeface="Bookman Old Style"/>
                <a:cs typeface="Bookman Old Style"/>
                <a:sym typeface="Bookman Old Style"/>
              </a:rPr>
              <a:t>So, we can use either LightGBM or Catboost model for the above problem</a:t>
            </a:r>
            <a:endParaRPr b="0" i="0" sz="2000" u="none" cap="none" strike="noStrike">
              <a:solidFill>
                <a:srgbClr val="000000"/>
              </a:solidFill>
              <a:latin typeface="Bookman Old Style"/>
              <a:ea typeface="Bookman Old Style"/>
              <a:cs typeface="Bookman Old Style"/>
              <a:sym typeface="Bookman Old Style"/>
            </a:endParaRPr>
          </a:p>
        </p:txBody>
      </p:sp>
      <p:pic>
        <p:nvPicPr>
          <p:cNvPr id="186" name="Google Shape;186;p36"/>
          <p:cNvPicPr preferRelativeResize="0"/>
          <p:nvPr/>
        </p:nvPicPr>
        <p:blipFill rotWithShape="1">
          <a:blip r:embed="rId3">
            <a:alphaModFix/>
          </a:blip>
          <a:srcRect b="0" l="0" r="0" t="0"/>
          <a:stretch/>
        </p:blipFill>
        <p:spPr>
          <a:xfrm>
            <a:off x="5971423" y="1300113"/>
            <a:ext cx="3057149" cy="3057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71975" y="364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Problem Statement</a:t>
            </a:r>
            <a:endParaRPr/>
          </a:p>
        </p:txBody>
      </p:sp>
      <p:sp>
        <p:nvSpPr>
          <p:cNvPr id="62" name="Google Shape;62;p2"/>
          <p:cNvSpPr txBox="1"/>
          <p:nvPr>
            <p:ph idx="1" type="body"/>
          </p:nvPr>
        </p:nvSpPr>
        <p:spPr>
          <a:xfrm>
            <a:off x="311700" y="1119875"/>
            <a:ext cx="8520600" cy="26778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b="1" lang="en-IN" sz="2000">
                <a:solidFill>
                  <a:schemeClr val="accent2"/>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nvSpPr>
        <p:spPr>
          <a:xfrm>
            <a:off x="1374300" y="1248000"/>
            <a:ext cx="63954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IN" sz="8000" u="none" cap="none" strike="noStrike">
                <a:solidFill>
                  <a:srgbClr val="CC0000"/>
                </a:solidFill>
                <a:latin typeface="Bookman Old Style"/>
                <a:ea typeface="Bookman Old Style"/>
                <a:cs typeface="Bookman Old Style"/>
                <a:sym typeface="Bookman Old Style"/>
              </a:rPr>
              <a:t>THANK</a:t>
            </a:r>
            <a:endParaRPr b="1" i="0" sz="8000" u="none" cap="none" strike="noStrike">
              <a:solidFill>
                <a:srgbClr val="CC0000"/>
              </a:solidFill>
              <a:latin typeface="Bookman Old Style"/>
              <a:ea typeface="Bookman Old Style"/>
              <a:cs typeface="Bookman Old Style"/>
              <a:sym typeface="Bookman Old Style"/>
            </a:endParaRPr>
          </a:p>
          <a:p>
            <a:pPr indent="0" lvl="0" marL="0" marR="0" rtl="0" algn="ctr">
              <a:lnSpc>
                <a:spcPct val="100000"/>
              </a:lnSpc>
              <a:spcBef>
                <a:spcPts val="0"/>
              </a:spcBef>
              <a:spcAft>
                <a:spcPts val="0"/>
              </a:spcAft>
              <a:buClr>
                <a:srgbClr val="000000"/>
              </a:buClr>
              <a:buSzPts val="8000"/>
              <a:buFont typeface="Arial"/>
              <a:buNone/>
            </a:pPr>
            <a:r>
              <a:rPr b="1" i="0" lang="en-IN" sz="8000" u="none" cap="none" strike="noStrike">
                <a:solidFill>
                  <a:srgbClr val="CC0000"/>
                </a:solidFill>
                <a:latin typeface="Bookman Old Style"/>
                <a:ea typeface="Bookman Old Style"/>
                <a:cs typeface="Bookman Old Style"/>
                <a:sym typeface="Bookman Old Style"/>
              </a:rPr>
              <a:t>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61925" y="3546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Content</a:t>
            </a:r>
            <a:endParaRPr/>
          </a:p>
        </p:txBody>
      </p:sp>
      <p:sp>
        <p:nvSpPr>
          <p:cNvPr id="68" name="Google Shape;6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Data Pipeline</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Data Description</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Exploratory Data Analysis</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Models performed</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Model Validation &amp; Selection</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IN" sz="2000">
                <a:solidFill>
                  <a:schemeClr val="accent2"/>
                </a:solidFill>
              </a:rPr>
              <a:t>Evaluation Matrix of All the models</a:t>
            </a:r>
            <a:endParaRPr sz="2000">
              <a:solidFill>
                <a:schemeClr val="accent2"/>
              </a:solidFill>
            </a:endParaRPr>
          </a:p>
          <a:p>
            <a:pPr indent="-355600" lvl="0" marL="457200" rtl="0" algn="l">
              <a:lnSpc>
                <a:spcPct val="100000"/>
              </a:lnSpc>
              <a:spcBef>
                <a:spcPts val="0"/>
              </a:spcBef>
              <a:spcAft>
                <a:spcPts val="0"/>
              </a:spcAft>
              <a:buClr>
                <a:schemeClr val="accent2"/>
              </a:buClr>
              <a:buSzPts val="2000"/>
              <a:buChar char="❑"/>
            </a:pPr>
            <a:r>
              <a:rPr lang="en-IN" sz="2000">
                <a:solidFill>
                  <a:schemeClr val="accent2"/>
                </a:solidFill>
              </a:rPr>
              <a:t>Model Explainability - SHAP</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Challenges</a:t>
            </a:r>
            <a:endParaRPr sz="2000">
              <a:solidFill>
                <a:schemeClr val="accent2"/>
              </a:solidFill>
            </a:endParaRPr>
          </a:p>
          <a:p>
            <a:pPr indent="-355600" lvl="0" marL="457200" rtl="0" algn="l">
              <a:lnSpc>
                <a:spcPct val="115000"/>
              </a:lnSpc>
              <a:spcBef>
                <a:spcPts val="0"/>
              </a:spcBef>
              <a:spcAft>
                <a:spcPts val="0"/>
              </a:spcAft>
              <a:buClr>
                <a:schemeClr val="accent2"/>
              </a:buClr>
              <a:buSzPts val="2000"/>
              <a:buChar char="❑"/>
            </a:pPr>
            <a:r>
              <a:rPr lang="en-IN" sz="2000">
                <a:solidFill>
                  <a:schemeClr val="accent2"/>
                </a:solidFill>
              </a:rPr>
              <a:t>Conclusion</a:t>
            </a:r>
            <a:endParaRPr sz="2000">
              <a:solidFill>
                <a:schemeClr val="accent2"/>
              </a:solidFill>
            </a:endParaRPr>
          </a:p>
          <a:p>
            <a:pPr indent="0" lvl="0" marL="0" rtl="0" algn="l">
              <a:lnSpc>
                <a:spcPct val="115000"/>
              </a:lnSpc>
              <a:spcBef>
                <a:spcPts val="0"/>
              </a:spcBef>
              <a:spcAft>
                <a:spcPts val="0"/>
              </a:spcAft>
              <a:buSzPts val="1800"/>
              <a:buNone/>
            </a:pPr>
            <a:r>
              <a:t/>
            </a:r>
            <a:endParaRPr sz="2000">
              <a:solidFill>
                <a:schemeClr val="accent2"/>
              </a:solidFill>
            </a:endParaRPr>
          </a:p>
          <a:p>
            <a:pPr indent="0" lvl="0" marL="457200" rtl="0" algn="l">
              <a:lnSpc>
                <a:spcPct val="115000"/>
              </a:lnSpc>
              <a:spcBef>
                <a:spcPts val="0"/>
              </a:spcBef>
              <a:spcAft>
                <a:spcPts val="0"/>
              </a:spcAft>
              <a:buSzPts val="1800"/>
              <a:buNone/>
            </a:pPr>
            <a:r>
              <a:t/>
            </a:r>
            <a:endParaRPr sz="2000">
              <a:solidFill>
                <a:schemeClr val="accent2"/>
              </a:solidFill>
            </a:endParaRPr>
          </a:p>
          <a:p>
            <a:pPr indent="-228600" lvl="0" marL="457200" rtl="0" algn="l">
              <a:lnSpc>
                <a:spcPct val="115000"/>
              </a:lnSpc>
              <a:spcBef>
                <a:spcPts val="0"/>
              </a:spcBef>
              <a:spcAft>
                <a:spcPts val="0"/>
              </a:spcAft>
              <a:buSzPts val="1800"/>
              <a:buNone/>
            </a:pPr>
            <a:r>
              <a:t/>
            </a:r>
            <a:endParaRPr b="1" sz="2000"/>
          </a:p>
          <a:p>
            <a:pPr indent="-228600" lvl="0" marL="457200" rtl="0" algn="l">
              <a:lnSpc>
                <a:spcPct val="115000"/>
              </a:lnSpc>
              <a:spcBef>
                <a:spcPts val="0"/>
              </a:spcBef>
              <a:spcAft>
                <a:spcPts val="0"/>
              </a:spcAft>
              <a:buSzPts val="1800"/>
              <a:buNone/>
            </a:pPr>
            <a:r>
              <a:t/>
            </a:r>
            <a:endParaRPr b="1" sz="2000"/>
          </a:p>
          <a:p>
            <a:pPr indent="-228600" lvl="0" marL="457200" rtl="0" algn="l">
              <a:lnSpc>
                <a:spcPct val="115000"/>
              </a:lnSpc>
              <a:spcBef>
                <a:spcPts val="0"/>
              </a:spcBef>
              <a:spcAft>
                <a:spcPts val="0"/>
              </a:spcAft>
              <a:buSzPts val="18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1224904e48_0_0"/>
          <p:cNvSpPr txBox="1"/>
          <p:nvPr>
            <p:ph type="ctrTitle"/>
          </p:nvPr>
        </p:nvSpPr>
        <p:spPr>
          <a:xfrm>
            <a:off x="311700" y="342525"/>
            <a:ext cx="8520600" cy="42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5200"/>
              <a:buFont typeface="Arial"/>
              <a:buNone/>
            </a:pPr>
            <a:r>
              <a:rPr lang="en-IN" sz="2000">
                <a:latin typeface="Arial Black"/>
                <a:ea typeface="Arial Black"/>
                <a:cs typeface="Arial Black"/>
                <a:sym typeface="Arial Black"/>
              </a:rPr>
              <a:t>MetaData : Seoul Bike.csv</a:t>
            </a:r>
            <a:endParaRPr/>
          </a:p>
        </p:txBody>
      </p:sp>
      <p:sp>
        <p:nvSpPr>
          <p:cNvPr id="74" name="Google Shape;74;g11224904e48_0_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g11224904e48_0_0"/>
          <p:cNvSpPr txBox="1"/>
          <p:nvPr/>
        </p:nvSpPr>
        <p:spPr>
          <a:xfrm>
            <a:off x="790250" y="762525"/>
            <a:ext cx="73422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Data columns (total 14 columns):</a:t>
            </a:r>
            <a:endParaRPr/>
          </a:p>
          <a:p>
            <a:pPr indent="0" lvl="0" marL="0" rtl="0" algn="l">
              <a:spcBef>
                <a:spcPts val="0"/>
              </a:spcBef>
              <a:spcAft>
                <a:spcPts val="0"/>
              </a:spcAft>
              <a:buNone/>
            </a:pPr>
            <a:r>
              <a:rPr lang="en-IN"/>
              <a:t> #   Column                          Non-Null Count            Dtype  </a:t>
            </a:r>
            <a:endParaRPr/>
          </a:p>
          <a:p>
            <a:pPr indent="0" lvl="0" marL="0" rtl="0" algn="l">
              <a:spcBef>
                <a:spcPts val="0"/>
              </a:spcBef>
              <a:spcAft>
                <a:spcPts val="0"/>
              </a:spcAft>
              <a:buNone/>
            </a:pPr>
            <a:r>
              <a:rPr lang="en-IN"/>
              <a:t>---  ------                     ----------- ---  -----  </a:t>
            </a:r>
            <a:endParaRPr/>
          </a:p>
          <a:p>
            <a:pPr indent="0" lvl="0" marL="0" rtl="0" algn="l">
              <a:spcBef>
                <a:spcPts val="0"/>
              </a:spcBef>
              <a:spcAft>
                <a:spcPts val="0"/>
              </a:spcAft>
              <a:buNone/>
            </a:pPr>
            <a:r>
              <a:rPr lang="en-IN"/>
              <a:t> 0   Date                                     8760 non-null         object </a:t>
            </a:r>
            <a:endParaRPr/>
          </a:p>
          <a:p>
            <a:pPr indent="0" lvl="0" marL="0" rtl="0" algn="l">
              <a:spcBef>
                <a:spcPts val="0"/>
              </a:spcBef>
              <a:spcAft>
                <a:spcPts val="0"/>
              </a:spcAft>
              <a:buNone/>
            </a:pPr>
            <a:r>
              <a:rPr lang="en-IN"/>
              <a:t> 1   Rented Bike Count              8760 non-null          int64  </a:t>
            </a:r>
            <a:endParaRPr/>
          </a:p>
          <a:p>
            <a:pPr indent="0" lvl="0" marL="0" rtl="0" algn="l">
              <a:spcBef>
                <a:spcPts val="0"/>
              </a:spcBef>
              <a:spcAft>
                <a:spcPts val="0"/>
              </a:spcAft>
              <a:buNone/>
            </a:pPr>
            <a:r>
              <a:rPr lang="en-IN"/>
              <a:t> 2   Hour                                     8760 non-null          int64  </a:t>
            </a:r>
            <a:endParaRPr/>
          </a:p>
          <a:p>
            <a:pPr indent="0" lvl="0" marL="0" rtl="0" algn="l">
              <a:spcBef>
                <a:spcPts val="0"/>
              </a:spcBef>
              <a:spcAft>
                <a:spcPts val="0"/>
              </a:spcAft>
              <a:buNone/>
            </a:pPr>
            <a:r>
              <a:rPr lang="en-IN"/>
              <a:t> 3   Temperature(°C)                  8760 non-null          float64</a:t>
            </a:r>
            <a:endParaRPr/>
          </a:p>
          <a:p>
            <a:pPr indent="0" lvl="0" marL="0" rtl="0" algn="l">
              <a:spcBef>
                <a:spcPts val="0"/>
              </a:spcBef>
              <a:spcAft>
                <a:spcPts val="0"/>
              </a:spcAft>
              <a:buNone/>
            </a:pPr>
            <a:r>
              <a:rPr lang="en-IN"/>
              <a:t> 4   Humidity(%)                         8760 non-null          int64  </a:t>
            </a:r>
            <a:endParaRPr/>
          </a:p>
          <a:p>
            <a:pPr indent="0" lvl="0" marL="0" rtl="0" algn="l">
              <a:spcBef>
                <a:spcPts val="0"/>
              </a:spcBef>
              <a:spcAft>
                <a:spcPts val="0"/>
              </a:spcAft>
              <a:buNone/>
            </a:pPr>
            <a:r>
              <a:rPr lang="en-IN"/>
              <a:t> 5   Wind speed (m/s)                 8760 non-null         float64</a:t>
            </a:r>
            <a:endParaRPr/>
          </a:p>
          <a:p>
            <a:pPr indent="0" lvl="0" marL="0" rtl="0" algn="l">
              <a:spcBef>
                <a:spcPts val="0"/>
              </a:spcBef>
              <a:spcAft>
                <a:spcPts val="0"/>
              </a:spcAft>
              <a:buNone/>
            </a:pPr>
            <a:r>
              <a:rPr lang="en-IN"/>
              <a:t> 6   Visibility (10m)                      8760 non-null         int64  </a:t>
            </a:r>
            <a:endParaRPr/>
          </a:p>
          <a:p>
            <a:pPr indent="0" lvl="0" marL="0" rtl="0" algn="l">
              <a:spcBef>
                <a:spcPts val="0"/>
              </a:spcBef>
              <a:spcAft>
                <a:spcPts val="0"/>
              </a:spcAft>
              <a:buNone/>
            </a:pPr>
            <a:r>
              <a:rPr lang="en-IN"/>
              <a:t> 7   Dew point temperature(°C)   8760 non-null         float64</a:t>
            </a:r>
            <a:endParaRPr/>
          </a:p>
          <a:p>
            <a:pPr indent="0" lvl="0" marL="0" rtl="0" algn="l">
              <a:spcBef>
                <a:spcPts val="0"/>
              </a:spcBef>
              <a:spcAft>
                <a:spcPts val="0"/>
              </a:spcAft>
              <a:buNone/>
            </a:pPr>
            <a:r>
              <a:rPr lang="en-IN"/>
              <a:t> 8   Solar Radiation (MJ/m2)       8760 non-null         float64</a:t>
            </a:r>
            <a:endParaRPr/>
          </a:p>
          <a:p>
            <a:pPr indent="0" lvl="0" marL="0" rtl="0" algn="l">
              <a:spcBef>
                <a:spcPts val="0"/>
              </a:spcBef>
              <a:spcAft>
                <a:spcPts val="0"/>
              </a:spcAft>
              <a:buNone/>
            </a:pPr>
            <a:r>
              <a:rPr lang="en-IN"/>
              <a:t> 9   Rainfall(mm)                          8760 non-null         float64</a:t>
            </a:r>
            <a:endParaRPr/>
          </a:p>
          <a:p>
            <a:pPr indent="0" lvl="0" marL="0" rtl="0" algn="l">
              <a:spcBef>
                <a:spcPts val="0"/>
              </a:spcBef>
              <a:spcAft>
                <a:spcPts val="0"/>
              </a:spcAft>
              <a:buNone/>
            </a:pPr>
            <a:r>
              <a:rPr lang="en-IN"/>
              <a:t> 10  Snowfall (cm)                       8760 non-null         float64</a:t>
            </a:r>
            <a:endParaRPr/>
          </a:p>
          <a:p>
            <a:pPr indent="0" lvl="0" marL="0" rtl="0" algn="l">
              <a:spcBef>
                <a:spcPts val="0"/>
              </a:spcBef>
              <a:spcAft>
                <a:spcPts val="0"/>
              </a:spcAft>
              <a:buNone/>
            </a:pPr>
            <a:r>
              <a:rPr lang="en-IN"/>
              <a:t> 11  Seasons                               8760 non-null         object </a:t>
            </a:r>
            <a:endParaRPr/>
          </a:p>
          <a:p>
            <a:pPr indent="0" lvl="0" marL="0" rtl="0" algn="l">
              <a:spcBef>
                <a:spcPts val="0"/>
              </a:spcBef>
              <a:spcAft>
                <a:spcPts val="0"/>
              </a:spcAft>
              <a:buNone/>
            </a:pPr>
            <a:r>
              <a:rPr lang="en-IN"/>
              <a:t> 12  Holiday                                 8760 non-null         object </a:t>
            </a:r>
            <a:endParaRPr/>
          </a:p>
          <a:p>
            <a:pPr indent="0" lvl="0" marL="0" rtl="0" algn="l">
              <a:spcBef>
                <a:spcPts val="0"/>
              </a:spcBef>
              <a:spcAft>
                <a:spcPts val="0"/>
              </a:spcAft>
              <a:buNone/>
            </a:pPr>
            <a:r>
              <a:rPr lang="en-IN"/>
              <a:t> 13  Functioning Day                    8760 non-null        object </a:t>
            </a:r>
            <a:endParaRPr/>
          </a:p>
          <a:p>
            <a:pPr indent="0" lvl="0" marL="0" rtl="0" algn="l">
              <a:spcBef>
                <a:spcPts val="0"/>
              </a:spcBef>
              <a:spcAft>
                <a:spcPts val="0"/>
              </a:spcAft>
              <a:buNone/>
            </a:pPr>
            <a:r>
              <a:rPr lang="en-IN"/>
              <a:t>dtypes: float64(6), int64(4), object(4)</a:t>
            </a:r>
            <a:endParaRPr/>
          </a:p>
          <a:p>
            <a:pPr indent="0" lvl="0" marL="0" rtl="0" algn="l">
              <a:spcBef>
                <a:spcPts val="0"/>
              </a:spcBef>
              <a:spcAft>
                <a:spcPts val="0"/>
              </a:spcAft>
              <a:buNone/>
            </a:pPr>
            <a:r>
              <a:rPr lang="en-IN"/>
              <a:t>memory usage: 958.2+ KB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f2e9da0c8b_1_46"/>
          <p:cNvSpPr txBox="1"/>
          <p:nvPr>
            <p:ph type="title"/>
          </p:nvPr>
        </p:nvSpPr>
        <p:spPr>
          <a:xfrm>
            <a:off x="365800" y="364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Data Pipeline</a:t>
            </a:r>
            <a:endParaRPr b="1"/>
          </a:p>
        </p:txBody>
      </p:sp>
      <p:sp>
        <p:nvSpPr>
          <p:cNvPr id="81" name="Google Shape;81;gf2e9da0c8b_1_46"/>
          <p:cNvSpPr txBox="1"/>
          <p:nvPr/>
        </p:nvSpPr>
        <p:spPr>
          <a:xfrm>
            <a:off x="259450" y="1155275"/>
            <a:ext cx="8520600" cy="35709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Exploratory Data Analysis (EDA): In this part we have done some EDA on the features to see the trend.</a:t>
            </a:r>
            <a:endParaRPr b="0" i="0" sz="2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Data Processing: In this part we went through each attributes and encoded the categorical features.</a:t>
            </a:r>
            <a:endParaRPr b="0" i="0" sz="20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Arial"/>
                <a:ea typeface="Arial"/>
                <a:cs typeface="Arial"/>
                <a:sym typeface="Arial"/>
              </a:rPr>
              <a:t>Model Creation: Finally in this part we created the various models. These various models are being analysed and we tried to study various models so as to get the best performing model for our project.</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311709" y="34390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Data Description</a:t>
            </a:r>
            <a:br>
              <a:rPr b="1" lang="en-IN"/>
            </a:br>
            <a:endParaRPr b="1"/>
          </a:p>
        </p:txBody>
      </p:sp>
      <p:sp>
        <p:nvSpPr>
          <p:cNvPr id="87" name="Google Shape;87;p4"/>
          <p:cNvSpPr txBox="1"/>
          <p:nvPr/>
        </p:nvSpPr>
        <p:spPr>
          <a:xfrm>
            <a:off x="464100" y="2138250"/>
            <a:ext cx="41979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Independent variables:</a:t>
            </a:r>
            <a:endParaRPr b="1"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Date : year-month-day</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Hour - Hour of he day</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Temperature-Temperature in Celsius</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Humidity -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Windspeed - m/s</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Visibility - 10 m</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Dew point temperature - Celsius</a:t>
            </a:r>
            <a:endParaRPr b="0" i="0" sz="1800" u="none" cap="none" strike="noStrike">
              <a:solidFill>
                <a:srgbClr val="000000"/>
              </a:solidFill>
              <a:latin typeface="Arial"/>
              <a:ea typeface="Arial"/>
              <a:cs typeface="Arial"/>
              <a:sym typeface="Arial"/>
            </a:endParaRPr>
          </a:p>
        </p:txBody>
      </p:sp>
      <p:sp>
        <p:nvSpPr>
          <p:cNvPr id="88" name="Google Shape;88;p4"/>
          <p:cNvSpPr txBox="1"/>
          <p:nvPr/>
        </p:nvSpPr>
        <p:spPr>
          <a:xfrm>
            <a:off x="4635050" y="2265450"/>
            <a:ext cx="4114800" cy="2586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Solar radiation - MJ/m2</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Rainfall - mm</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Snowfall - cm</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Seasons - Winter, Spring, Summer, Autumn</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Holiday - Holiday/No holiday</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Functional Day - NoFunc(Non Functional Hours), Fun(Functional hours)</a:t>
            </a:r>
            <a:endParaRPr b="0" i="0" sz="1800" u="none" cap="none" strike="noStrike">
              <a:solidFill>
                <a:srgbClr val="000000"/>
              </a:solidFill>
              <a:latin typeface="Arial"/>
              <a:ea typeface="Arial"/>
              <a:cs typeface="Arial"/>
              <a:sym typeface="Arial"/>
            </a:endParaRPr>
          </a:p>
        </p:txBody>
      </p:sp>
      <p:sp>
        <p:nvSpPr>
          <p:cNvPr id="89" name="Google Shape;89;p4"/>
          <p:cNvSpPr txBox="1"/>
          <p:nvPr/>
        </p:nvSpPr>
        <p:spPr>
          <a:xfrm>
            <a:off x="464100" y="875850"/>
            <a:ext cx="64170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Dependent variable:</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Rented Bike count - Count of bikes rented at each hour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1224904e48_0_7"/>
          <p:cNvSpPr txBox="1"/>
          <p:nvPr>
            <p:ph type="title"/>
          </p:nvPr>
        </p:nvSpPr>
        <p:spPr>
          <a:xfrm>
            <a:off x="359791" y="96286"/>
            <a:ext cx="460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t>EDA - Feature Correlation</a:t>
            </a:r>
            <a:endParaRPr b="1"/>
          </a:p>
        </p:txBody>
      </p:sp>
      <p:sp>
        <p:nvSpPr>
          <p:cNvPr id="95" name="Google Shape;95;g11224904e48_0_7"/>
          <p:cNvSpPr txBox="1"/>
          <p:nvPr/>
        </p:nvSpPr>
        <p:spPr>
          <a:xfrm>
            <a:off x="2503775" y="4627150"/>
            <a:ext cx="4196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Correlation Graph</a:t>
            </a:r>
            <a:endParaRPr b="0" i="0" sz="1400" u="none" cap="none" strike="noStrike">
              <a:solidFill>
                <a:srgbClr val="000000"/>
              </a:solidFill>
              <a:latin typeface="Arial"/>
              <a:ea typeface="Arial"/>
              <a:cs typeface="Arial"/>
              <a:sym typeface="Arial"/>
            </a:endParaRPr>
          </a:p>
        </p:txBody>
      </p:sp>
      <p:pic>
        <p:nvPicPr>
          <p:cNvPr id="96" name="Google Shape;96;g11224904e48_0_7"/>
          <p:cNvPicPr preferRelativeResize="0"/>
          <p:nvPr/>
        </p:nvPicPr>
        <p:blipFill>
          <a:blip r:embed="rId3">
            <a:alphaModFix/>
          </a:blip>
          <a:stretch>
            <a:fillRect/>
          </a:stretch>
        </p:blipFill>
        <p:spPr>
          <a:xfrm>
            <a:off x="2093350" y="821386"/>
            <a:ext cx="4810609" cy="36533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D:\kanishka raj\kanishka certificate\Alma Better\Capstone Project 2\download (1).png" id="101" name="Google Shape;101;p6"/>
          <p:cNvPicPr preferRelativeResize="0"/>
          <p:nvPr/>
        </p:nvPicPr>
        <p:blipFill rotWithShape="1">
          <a:blip r:embed="rId3">
            <a:alphaModFix/>
          </a:blip>
          <a:srcRect b="0" l="0" r="0" t="0"/>
          <a:stretch/>
        </p:blipFill>
        <p:spPr>
          <a:xfrm>
            <a:off x="103745" y="635775"/>
            <a:ext cx="4437654" cy="3354334"/>
          </a:xfrm>
          <a:prstGeom prst="rect">
            <a:avLst/>
          </a:prstGeom>
          <a:noFill/>
          <a:ln>
            <a:noFill/>
          </a:ln>
        </p:spPr>
      </p:pic>
      <p:pic>
        <p:nvPicPr>
          <p:cNvPr descr="D:\kanishka raj\kanishka certificate\Alma Better\Capstone Project 2\download (2).png" id="102" name="Google Shape;102;p6"/>
          <p:cNvPicPr preferRelativeResize="0"/>
          <p:nvPr/>
        </p:nvPicPr>
        <p:blipFill rotWithShape="1">
          <a:blip r:embed="rId4">
            <a:alphaModFix/>
          </a:blip>
          <a:srcRect b="0" l="0" r="0" t="0"/>
          <a:stretch/>
        </p:blipFill>
        <p:spPr>
          <a:xfrm>
            <a:off x="4862945" y="635775"/>
            <a:ext cx="3861522" cy="3354334"/>
          </a:xfrm>
          <a:prstGeom prst="rect">
            <a:avLst/>
          </a:prstGeom>
          <a:noFill/>
          <a:ln>
            <a:noFill/>
          </a:ln>
        </p:spPr>
      </p:pic>
      <p:sp>
        <p:nvSpPr>
          <p:cNvPr id="103" name="Google Shape;103;p6"/>
          <p:cNvSpPr/>
          <p:nvPr/>
        </p:nvSpPr>
        <p:spPr>
          <a:xfrm>
            <a:off x="701156" y="4163535"/>
            <a:ext cx="304923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Distribution of rented bike count</a:t>
            </a:r>
            <a:endParaRPr b="0" i="0" sz="1400" u="none" cap="none" strike="noStrike">
              <a:solidFill>
                <a:srgbClr val="000000"/>
              </a:solidFill>
              <a:latin typeface="Arial"/>
              <a:ea typeface="Arial"/>
              <a:cs typeface="Arial"/>
              <a:sym typeface="Arial"/>
            </a:endParaRPr>
          </a:p>
        </p:txBody>
      </p:sp>
      <p:sp>
        <p:nvSpPr>
          <p:cNvPr id="104" name="Google Shape;104;p6"/>
          <p:cNvSpPr/>
          <p:nvPr/>
        </p:nvSpPr>
        <p:spPr>
          <a:xfrm>
            <a:off x="4675909" y="4166756"/>
            <a:ext cx="44673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Square root transformation of rented bike count</a:t>
            </a:r>
            <a:endParaRPr b="0" i="0" sz="1400" u="none" cap="none" strike="noStrike">
              <a:solidFill>
                <a:srgbClr val="000000"/>
              </a:solidFill>
              <a:latin typeface="Arial"/>
              <a:ea typeface="Arial"/>
              <a:cs typeface="Arial"/>
              <a:sym typeface="Arial"/>
            </a:endParaRPr>
          </a:p>
        </p:txBody>
      </p:sp>
      <p:sp>
        <p:nvSpPr>
          <p:cNvPr id="105" name="Google Shape;105;p6"/>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EDA </a:t>
            </a:r>
            <a:r>
              <a:rPr b="1" i="0" lang="en-IN" sz="2600" u="none" cap="none" strike="noStrike">
                <a:solidFill>
                  <a:schemeClr val="dk1"/>
                </a:solidFill>
                <a:latin typeface="Arial"/>
                <a:ea typeface="Arial"/>
                <a:cs typeface="Arial"/>
                <a:sym typeface="Arial"/>
              </a:rPr>
              <a:t>(contd...)</a:t>
            </a:r>
            <a:endParaRPr b="1" i="0" sz="2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D:\kanishka raj\kanishka certificate\Alma Better\Capstone Project 2\download (27).png" id="110" name="Google Shape;110;p11"/>
          <p:cNvPicPr preferRelativeResize="0"/>
          <p:nvPr/>
        </p:nvPicPr>
        <p:blipFill rotWithShape="1">
          <a:blip r:embed="rId3">
            <a:alphaModFix/>
          </a:blip>
          <a:srcRect b="0" l="0" r="0" t="0"/>
          <a:stretch/>
        </p:blipFill>
        <p:spPr>
          <a:xfrm>
            <a:off x="3383075" y="625180"/>
            <a:ext cx="2520000" cy="2880000"/>
          </a:xfrm>
          <a:prstGeom prst="rect">
            <a:avLst/>
          </a:prstGeom>
          <a:noFill/>
          <a:ln>
            <a:noFill/>
          </a:ln>
        </p:spPr>
      </p:pic>
      <p:pic>
        <p:nvPicPr>
          <p:cNvPr descr="D:\kanishka raj\kanishka certificate\Alma Better\Capstone Project 2\download (26).png" id="111" name="Google Shape;111;p11"/>
          <p:cNvPicPr preferRelativeResize="0"/>
          <p:nvPr/>
        </p:nvPicPr>
        <p:blipFill rotWithShape="1">
          <a:blip r:embed="rId4">
            <a:alphaModFix/>
          </a:blip>
          <a:srcRect b="0" l="0" r="0" t="0"/>
          <a:stretch/>
        </p:blipFill>
        <p:spPr>
          <a:xfrm>
            <a:off x="507503" y="625180"/>
            <a:ext cx="2520000" cy="2880000"/>
          </a:xfrm>
          <a:prstGeom prst="rect">
            <a:avLst/>
          </a:prstGeom>
          <a:noFill/>
          <a:ln>
            <a:noFill/>
          </a:ln>
        </p:spPr>
      </p:pic>
      <p:pic>
        <p:nvPicPr>
          <p:cNvPr descr="D:\kanishka raj\kanishka certificate\Alma Better\Capstone Project 2\download (28).png" id="112" name="Google Shape;112;p11"/>
          <p:cNvPicPr preferRelativeResize="0"/>
          <p:nvPr/>
        </p:nvPicPr>
        <p:blipFill rotWithShape="1">
          <a:blip r:embed="rId5">
            <a:alphaModFix/>
          </a:blip>
          <a:srcRect b="0" l="0" r="0" t="0"/>
          <a:stretch/>
        </p:blipFill>
        <p:spPr>
          <a:xfrm>
            <a:off x="6258647" y="625175"/>
            <a:ext cx="2520000" cy="2880000"/>
          </a:xfrm>
          <a:prstGeom prst="rect">
            <a:avLst/>
          </a:prstGeom>
          <a:noFill/>
          <a:ln>
            <a:noFill/>
          </a:ln>
        </p:spPr>
      </p:pic>
      <p:sp>
        <p:nvSpPr>
          <p:cNvPr id="113" name="Google Shape;113;p11"/>
          <p:cNvSpPr/>
          <p:nvPr/>
        </p:nvSpPr>
        <p:spPr>
          <a:xfrm>
            <a:off x="474575" y="3780425"/>
            <a:ext cx="8337000" cy="1478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Less demand on winter seasons</a:t>
            </a:r>
            <a:endParaRPr b="0" i="0" sz="20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Slightly Higher demand during Non holidays</a:t>
            </a:r>
            <a:endParaRPr b="0" i="0" sz="20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Almost no demand on non functioning day</a:t>
            </a:r>
            <a:endParaRPr b="0" i="0" sz="2000" u="none" cap="none" strike="noStrike">
              <a:solidFill>
                <a:srgbClr val="000000"/>
              </a:solidFill>
              <a:latin typeface="Arial"/>
              <a:ea typeface="Arial"/>
              <a:cs typeface="Arial"/>
              <a:sym typeface="Arial"/>
            </a:endParaRPr>
          </a:p>
        </p:txBody>
      </p:sp>
      <p:sp>
        <p:nvSpPr>
          <p:cNvPr id="114" name="Google Shape;114;p11"/>
          <p:cNvSpPr txBox="1"/>
          <p:nvPr/>
        </p:nvSpPr>
        <p:spPr>
          <a:xfrm>
            <a:off x="80375" y="79750"/>
            <a:ext cx="4088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chemeClr val="dk1"/>
                </a:solidFill>
                <a:latin typeface="Arial"/>
                <a:ea typeface="Arial"/>
                <a:cs typeface="Arial"/>
                <a:sym typeface="Arial"/>
              </a:rPr>
              <a:t>EDA </a:t>
            </a:r>
            <a:r>
              <a:rPr b="1" i="0" lang="en-IN" sz="2600" u="none" cap="none" strike="noStrike">
                <a:solidFill>
                  <a:schemeClr val="dk1"/>
                </a:solidFill>
                <a:latin typeface="Arial"/>
                <a:ea typeface="Arial"/>
                <a:cs typeface="Arial"/>
                <a:sym typeface="Arial"/>
              </a:rPr>
              <a:t>(contd...)</a:t>
            </a:r>
            <a:endParaRPr b="1" i="0" sz="2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SELZ</dc:creator>
</cp:coreProperties>
</file>