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czfWklKORcVwsLdEj4AtNalHd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45cc9ad5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f645cc9ad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660bbe548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f660bbe54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645cc9ad5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f645cc9ad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645cc9ad5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645cc9ad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short introduction of zomato </a:t>
            </a:r>
            <a:endParaRPr/>
          </a:p>
          <a:p>
            <a:pPr indent="0" lvl="0" marL="0" rtl="0" algn="l">
              <a:lnSpc>
                <a:spcPct val="100000"/>
              </a:lnSpc>
              <a:spcBef>
                <a:spcPts val="0"/>
              </a:spcBef>
              <a:spcAft>
                <a:spcPts val="0"/>
              </a:spcAft>
              <a:buSzPts val="1100"/>
              <a:buNone/>
            </a:pPr>
            <a:r>
              <a:rPr lang="en-GB"/>
              <a:t>Given problem statement </a:t>
            </a:r>
            <a:endParaRPr/>
          </a:p>
          <a:p>
            <a:pPr indent="0" lvl="0" marL="0" rtl="0" algn="l">
              <a:lnSpc>
                <a:spcPct val="100000"/>
              </a:lnSpc>
              <a:spcBef>
                <a:spcPts val="0"/>
              </a:spcBef>
              <a:spcAft>
                <a:spcPts val="0"/>
              </a:spcAft>
              <a:buSzPts val="1100"/>
              <a:buNone/>
            </a:pPr>
            <a:r>
              <a:rPr lang="en-GB"/>
              <a:t>overview of approach that we followed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645cc9ad5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f645cc9ad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645cc9ad5_0_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f645cc9ad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20411d36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20411d3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20411d364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f20411d36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45cc9ad5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645cc9ad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Topic modeling or unsupervised sentiment analysis</a:t>
            </a:r>
            <a:endParaRPr/>
          </a:p>
          <a:p>
            <a:pPr indent="0" lvl="0" marL="0" rtl="0" algn="l">
              <a:lnSpc>
                <a:spcPct val="100000"/>
              </a:lnSpc>
              <a:spcBef>
                <a:spcPts val="0"/>
              </a:spcBef>
              <a:spcAft>
                <a:spcPts val="0"/>
              </a:spcAft>
              <a:buSzPts val="1100"/>
              <a:buNone/>
            </a:pPr>
            <a:r>
              <a:rPr lang="en-GB"/>
              <a:t>Classification or supervised sentiment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0.36 percent of null values were present in reviews data</a:t>
            </a:r>
            <a:endParaRPr/>
          </a:p>
          <a:p>
            <a:pPr indent="0" lvl="0" marL="0" rtl="0" algn="l">
              <a:lnSpc>
                <a:spcPct val="100000"/>
              </a:lnSpc>
              <a:spcBef>
                <a:spcPts val="0"/>
              </a:spcBef>
              <a:spcAft>
                <a:spcPts val="0"/>
              </a:spcAft>
              <a:buSzPts val="1100"/>
              <a:buNone/>
            </a:pPr>
            <a:r>
              <a:rPr lang="en-GB"/>
              <a:t>50 percent of collection data is missing which contained the taggs given by zomato to a restaurant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0411d36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f20411d3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GB" sz="4200" u="none" cap="none" strike="noStrike">
                <a:solidFill>
                  <a:srgbClr val="CC0000"/>
                </a:solidFill>
                <a:latin typeface="Montserrat"/>
                <a:ea typeface="Montserrat"/>
                <a:cs typeface="Montserrat"/>
                <a:sym typeface="Montserrat"/>
              </a:rPr>
              <a:t>Capstone Project</a:t>
            </a:r>
            <a:endParaRPr b="1" i="0" sz="42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134F5C"/>
                </a:solidFill>
                <a:latin typeface="Montserrat"/>
                <a:ea typeface="Montserrat"/>
                <a:cs typeface="Montserrat"/>
                <a:sym typeface="Montserrat"/>
              </a:rPr>
              <a:t>Zomato Restaurant Clustering and Sentiments Analysis </a:t>
            </a:r>
            <a:br>
              <a:rPr b="1" i="0" lang="en-GB" sz="3600" u="none" cap="none" strike="noStrike">
                <a:solidFill>
                  <a:srgbClr val="134F5C"/>
                </a:solidFill>
                <a:latin typeface="Montserrat"/>
                <a:ea typeface="Montserrat"/>
                <a:cs typeface="Montserrat"/>
                <a:sym typeface="Montserrat"/>
              </a:rPr>
            </a:br>
            <a:br>
              <a:rPr b="0" i="0" lang="en-GB" sz="2400" u="none" cap="none" strike="noStrike">
                <a:solidFill>
                  <a:srgbClr val="134F5C"/>
                </a:solidFill>
                <a:latin typeface="Montserrat"/>
                <a:ea typeface="Montserrat"/>
                <a:cs typeface="Montserrat"/>
                <a:sym typeface="Montserrat"/>
              </a:rPr>
            </a:br>
            <a:endParaRPr b="0" i="0" sz="24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latin typeface="Montserrat"/>
                <a:ea typeface="Montserrat"/>
                <a:cs typeface="Montserrat"/>
                <a:sym typeface="Montserrat"/>
              </a:rPr>
              <a:t>      15 most Affordable Restuarents</a:t>
            </a:r>
            <a:endParaRPr/>
          </a:p>
        </p:txBody>
      </p:sp>
      <p:pic>
        <p:nvPicPr>
          <p:cNvPr id="117" name="Google Shape;117;p8"/>
          <p:cNvPicPr preferRelativeResize="0"/>
          <p:nvPr/>
        </p:nvPicPr>
        <p:blipFill rotWithShape="1">
          <a:blip r:embed="rId3">
            <a:alphaModFix/>
          </a:blip>
          <a:srcRect b="0" l="0" r="0" t="0"/>
          <a:stretch/>
        </p:blipFill>
        <p:spPr>
          <a:xfrm>
            <a:off x="847725" y="1017725"/>
            <a:ext cx="7448550"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12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Keywords Used for Restaurant </a:t>
            </a:r>
            <a:endParaRPr/>
          </a:p>
        </p:txBody>
      </p:sp>
      <p:pic>
        <p:nvPicPr>
          <p:cNvPr id="123" name="Google Shape;123;p10"/>
          <p:cNvPicPr preferRelativeResize="0"/>
          <p:nvPr/>
        </p:nvPicPr>
        <p:blipFill rotWithShape="1">
          <a:blip r:embed="rId3">
            <a:alphaModFix/>
          </a:blip>
          <a:srcRect b="0" l="0" r="0" t="0"/>
          <a:stretch/>
        </p:blipFill>
        <p:spPr>
          <a:xfrm>
            <a:off x="524088" y="1689975"/>
            <a:ext cx="3238500" cy="3238500"/>
          </a:xfrm>
          <a:prstGeom prst="rect">
            <a:avLst/>
          </a:prstGeom>
          <a:noFill/>
          <a:ln>
            <a:noFill/>
          </a:ln>
        </p:spPr>
      </p:pic>
      <p:pic>
        <p:nvPicPr>
          <p:cNvPr id="124" name="Google Shape;124;p10"/>
          <p:cNvPicPr preferRelativeResize="0"/>
          <p:nvPr/>
        </p:nvPicPr>
        <p:blipFill rotWithShape="1">
          <a:blip r:embed="rId4">
            <a:alphaModFix/>
          </a:blip>
          <a:srcRect b="0" l="0" r="0" t="0"/>
          <a:stretch/>
        </p:blipFill>
        <p:spPr>
          <a:xfrm>
            <a:off x="5209963" y="1689975"/>
            <a:ext cx="3238500" cy="3238500"/>
          </a:xfrm>
          <a:prstGeom prst="rect">
            <a:avLst/>
          </a:prstGeom>
          <a:noFill/>
          <a:ln>
            <a:noFill/>
          </a:ln>
        </p:spPr>
      </p:pic>
      <p:sp>
        <p:nvSpPr>
          <p:cNvPr id="125" name="Google Shape;125;p10"/>
          <p:cNvSpPr txBox="1"/>
          <p:nvPr/>
        </p:nvSpPr>
        <p:spPr>
          <a:xfrm>
            <a:off x="722838" y="11662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Expensive</a:t>
            </a:r>
            <a:endParaRPr b="0" i="0" sz="1700" u="none" cap="none" strike="noStrike">
              <a:solidFill>
                <a:srgbClr val="1E1E1E"/>
              </a:solidFill>
              <a:latin typeface="Arial"/>
              <a:ea typeface="Arial"/>
              <a:cs typeface="Arial"/>
              <a:sym typeface="Arial"/>
            </a:endParaRPr>
          </a:p>
        </p:txBody>
      </p:sp>
      <p:sp>
        <p:nvSpPr>
          <p:cNvPr id="126" name="Google Shape;126;p10"/>
          <p:cNvSpPr txBox="1"/>
          <p:nvPr/>
        </p:nvSpPr>
        <p:spPr>
          <a:xfrm>
            <a:off x="5408713" y="12435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Affordable</a:t>
            </a:r>
            <a:endParaRPr b="0" i="0" sz="1700" u="none" cap="none" strike="noStrike">
              <a:solidFill>
                <a:srgbClr val="1E1E1E"/>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00" y="27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Served Cuisines </a:t>
            </a:r>
            <a:endParaRPr/>
          </a:p>
        </p:txBody>
      </p:sp>
      <p:pic>
        <p:nvPicPr>
          <p:cNvPr id="132" name="Google Shape;132;p12"/>
          <p:cNvPicPr preferRelativeResize="0"/>
          <p:nvPr/>
        </p:nvPicPr>
        <p:blipFill rotWithShape="1">
          <a:blip r:embed="rId3">
            <a:alphaModFix/>
          </a:blip>
          <a:srcRect b="0" l="0" r="0" t="0"/>
          <a:stretch/>
        </p:blipFill>
        <p:spPr>
          <a:xfrm>
            <a:off x="1201225" y="999800"/>
            <a:ext cx="63627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b="0" l="0" r="0" t="0"/>
          <a:stretch/>
        </p:blipFill>
        <p:spPr>
          <a:xfrm>
            <a:off x="2720263" y="1184525"/>
            <a:ext cx="3739675" cy="3739675"/>
          </a:xfrm>
          <a:prstGeom prst="rect">
            <a:avLst/>
          </a:prstGeom>
          <a:noFill/>
          <a:ln>
            <a:noFill/>
          </a:ln>
        </p:spPr>
      </p:pic>
      <p:sp>
        <p:nvSpPr>
          <p:cNvPr id="138" name="Google Shape;138;p14"/>
          <p:cNvSpPr txBox="1"/>
          <p:nvPr>
            <p:ph type="title"/>
          </p:nvPr>
        </p:nvSpPr>
        <p:spPr>
          <a:xfrm>
            <a:off x="329800" y="3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 Used for cuisine</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645cc9ad5_0_39"/>
          <p:cNvSpPr txBox="1"/>
          <p:nvPr>
            <p:ph type="title"/>
          </p:nvPr>
        </p:nvSpPr>
        <p:spPr>
          <a:xfrm>
            <a:off x="311700" y="1759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Most used tags for Restaurants </a:t>
            </a:r>
            <a:endParaRPr/>
          </a:p>
        </p:txBody>
      </p:sp>
      <p:sp>
        <p:nvSpPr>
          <p:cNvPr id="144" name="Google Shape;144;gf645cc9ad5_0_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5" name="Google Shape;145;gf645cc9ad5_0_39"/>
          <p:cNvPicPr preferRelativeResize="0"/>
          <p:nvPr/>
        </p:nvPicPr>
        <p:blipFill rotWithShape="1">
          <a:blip r:embed="rId3">
            <a:alphaModFix/>
          </a:blip>
          <a:srcRect b="0" l="0" r="0" t="0"/>
          <a:stretch/>
        </p:blipFill>
        <p:spPr>
          <a:xfrm>
            <a:off x="366175" y="1152463"/>
            <a:ext cx="8172450" cy="374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660bbe548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Food Critics</a:t>
            </a:r>
            <a:endParaRPr b="1"/>
          </a:p>
        </p:txBody>
      </p:sp>
      <p:sp>
        <p:nvSpPr>
          <p:cNvPr id="151" name="Google Shape;151;gf660bbe548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2" name="Google Shape;152;gf660bbe548_0_18"/>
          <p:cNvPicPr preferRelativeResize="0"/>
          <p:nvPr/>
        </p:nvPicPr>
        <p:blipFill rotWithShape="1">
          <a:blip r:embed="rId3">
            <a:alphaModFix/>
          </a:blip>
          <a:srcRect b="0" l="0" r="0" t="0"/>
          <a:stretch/>
        </p:blipFill>
        <p:spPr>
          <a:xfrm>
            <a:off x="915913" y="1152463"/>
            <a:ext cx="6715125" cy="374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342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
        <p:nvSpPr>
          <p:cNvPr id="158" name="Google Shape;158;p16"/>
          <p:cNvSpPr txBox="1"/>
          <p:nvPr/>
        </p:nvSpPr>
        <p:spPr>
          <a:xfrm>
            <a:off x="5248525" y="2452125"/>
            <a:ext cx="3395400" cy="1098900"/>
          </a:xfrm>
          <a:prstGeom prst="rect">
            <a:avLst/>
          </a:prstGeom>
          <a:noFill/>
          <a:ln>
            <a:noFill/>
          </a:ln>
        </p:spPr>
        <p:txBody>
          <a:bodyPr anchorCtr="0" anchor="t" bIns="91425" lIns="91425" spcFirstLastPara="1" rIns="91425" wrap="square" tIns="91425">
            <a:spAutoFit/>
          </a:bodyPr>
          <a:lstStyle/>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Decision Trees</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Multinomial NB</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LightGBM</a:t>
            </a:r>
            <a:endParaRPr b="0" i="0" sz="1400" u="none" cap="none" strike="noStrike">
              <a:solidFill>
                <a:srgbClr val="000000"/>
              </a:solidFill>
              <a:latin typeface="Arial"/>
              <a:ea typeface="Arial"/>
              <a:cs typeface="Arial"/>
              <a:sym typeface="Arial"/>
            </a:endParaRPr>
          </a:p>
        </p:txBody>
      </p:sp>
      <p:sp>
        <p:nvSpPr>
          <p:cNvPr id="159" name="Google Shape;159;p16"/>
          <p:cNvSpPr txBox="1"/>
          <p:nvPr>
            <p:ph idx="1" type="body"/>
          </p:nvPr>
        </p:nvSpPr>
        <p:spPr>
          <a:xfrm>
            <a:off x="311700" y="975200"/>
            <a:ext cx="5184000" cy="33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Models Used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K-means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Hierarchical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Linear Discriminant Analysis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Non-negative Matrix Factorization</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Steps </a:t>
            </a:r>
            <a:endParaRPr b="1" sz="3200">
              <a:latin typeface="Montserrat"/>
              <a:ea typeface="Montserrat"/>
              <a:cs typeface="Montserrat"/>
              <a:sym typeface="Montserrat"/>
            </a:endParaRPr>
          </a:p>
        </p:txBody>
      </p:sp>
      <p:sp>
        <p:nvSpPr>
          <p:cNvPr id="165" name="Google Shape;165;p17"/>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Preprocessing</a:t>
            </a:r>
            <a:endParaRPr b="1" i="0" sz="1800" u="none" cap="none" strike="noStrike">
              <a:solidFill>
                <a:srgbClr val="FFFFFF"/>
              </a:solidFill>
              <a:latin typeface="Montserrat"/>
              <a:ea typeface="Montserrat"/>
              <a:cs typeface="Montserrat"/>
              <a:sym typeface="Montserrat"/>
            </a:endParaRPr>
          </a:p>
        </p:txBody>
      </p:sp>
      <p:sp>
        <p:nvSpPr>
          <p:cNvPr id="169" name="Google Shape;169;p17"/>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Fitting and Tuning</a:t>
            </a:r>
            <a:endParaRPr b="0" i="0" sz="1400" u="none" cap="none" strike="noStrike">
              <a:solidFill>
                <a:srgbClr val="FFFFFF"/>
              </a:solidFill>
              <a:latin typeface="Arial"/>
              <a:ea typeface="Arial"/>
              <a:cs typeface="Arial"/>
              <a:sym typeface="Arial"/>
            </a:endParaRPr>
          </a:p>
        </p:txBody>
      </p:sp>
      <p:sp>
        <p:nvSpPr>
          <p:cNvPr id="170" name="Google Shape;170;p17"/>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 Evaluation</a:t>
            </a:r>
            <a:endParaRPr b="1" i="0" sz="1800" u="none" cap="none" strike="noStrike">
              <a:solidFill>
                <a:srgbClr val="FFFFFF"/>
              </a:solidFill>
              <a:latin typeface="Montserrat"/>
              <a:ea typeface="Montserrat"/>
              <a:cs typeface="Montserrat"/>
              <a:sym typeface="Montserrat"/>
            </a:endParaRPr>
          </a:p>
        </p:txBody>
      </p:sp>
      <p:sp>
        <p:nvSpPr>
          <p:cNvPr id="171" name="Google Shape;171;p17"/>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Start with default model parameters</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Hyperparameter tuning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Measure scores on  training &amp; test data</a:t>
            </a:r>
            <a:endParaRPr b="0" i="0" sz="1400" u="none" cap="none" strike="noStrike">
              <a:solidFill>
                <a:schemeClr val="lt1"/>
              </a:solidFill>
              <a:latin typeface="Montserrat"/>
              <a:ea typeface="Montserrat"/>
              <a:cs typeface="Montserrat"/>
              <a:sym typeface="Montserrat"/>
            </a:endParaRPr>
          </a:p>
        </p:txBody>
      </p:sp>
      <p:sp>
        <p:nvSpPr>
          <p:cNvPr id="172" name="Google Shape;172;p17"/>
          <p:cNvSpPr txBox="1"/>
          <p:nvPr/>
        </p:nvSpPr>
        <p:spPr>
          <a:xfrm>
            <a:off x="368650" y="2384875"/>
            <a:ext cx="2509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selection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engineering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Extraction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Train test data split(75%-25%)</a:t>
            </a:r>
            <a:endParaRPr b="0" i="0" sz="1400" u="none" cap="none" strike="noStrike">
              <a:solidFill>
                <a:schemeClr val="lt1"/>
              </a:solidFill>
              <a:latin typeface="Montserrat"/>
              <a:ea typeface="Montserrat"/>
              <a:cs typeface="Montserrat"/>
              <a:sym typeface="Montserrat"/>
            </a:endParaRPr>
          </a:p>
        </p:txBody>
      </p:sp>
      <p:sp>
        <p:nvSpPr>
          <p:cNvPr id="173" name="Google Shape;173;p17"/>
          <p:cNvSpPr txBox="1"/>
          <p:nvPr/>
        </p:nvSpPr>
        <p:spPr>
          <a:xfrm>
            <a:off x="6207050" y="2492575"/>
            <a:ext cx="23670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Model testing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Compare models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645cc9ad5_0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K Means Clustering Plots</a:t>
            </a:r>
            <a:endParaRPr/>
          </a:p>
        </p:txBody>
      </p:sp>
      <p:pic>
        <p:nvPicPr>
          <p:cNvPr id="179" name="Google Shape;179;gf645cc9ad5_0_50"/>
          <p:cNvPicPr preferRelativeResize="0"/>
          <p:nvPr/>
        </p:nvPicPr>
        <p:blipFill rotWithShape="1">
          <a:blip r:embed="rId3">
            <a:alphaModFix/>
          </a:blip>
          <a:srcRect b="0" l="0" r="0" t="0"/>
          <a:stretch/>
        </p:blipFill>
        <p:spPr>
          <a:xfrm>
            <a:off x="0" y="1761475"/>
            <a:ext cx="4445749" cy="2929025"/>
          </a:xfrm>
          <a:prstGeom prst="rect">
            <a:avLst/>
          </a:prstGeom>
          <a:noFill/>
          <a:ln>
            <a:noFill/>
          </a:ln>
        </p:spPr>
      </p:pic>
      <p:pic>
        <p:nvPicPr>
          <p:cNvPr id="180" name="Google Shape;180;gf645cc9ad5_0_50"/>
          <p:cNvPicPr preferRelativeResize="0"/>
          <p:nvPr/>
        </p:nvPicPr>
        <p:blipFill rotWithShape="1">
          <a:blip r:embed="rId4">
            <a:alphaModFix/>
          </a:blip>
          <a:srcRect b="0" l="0" r="0" t="0"/>
          <a:stretch/>
        </p:blipFill>
        <p:spPr>
          <a:xfrm>
            <a:off x="4771375" y="1858750"/>
            <a:ext cx="4260301" cy="2734450"/>
          </a:xfrm>
          <a:prstGeom prst="rect">
            <a:avLst/>
          </a:prstGeom>
          <a:noFill/>
          <a:ln>
            <a:noFill/>
          </a:ln>
        </p:spPr>
      </p:pic>
      <p:sp>
        <p:nvSpPr>
          <p:cNvPr id="181" name="Google Shape;181;gf645cc9ad5_0_50"/>
          <p:cNvSpPr txBox="1"/>
          <p:nvPr/>
        </p:nvSpPr>
        <p:spPr>
          <a:xfrm>
            <a:off x="5183375" y="1364575"/>
            <a:ext cx="3598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Sum of squares elbow plot</a:t>
            </a:r>
            <a:endParaRPr b="0" i="0" sz="1400" u="none" cap="none" strike="noStrike">
              <a:solidFill>
                <a:srgbClr val="000000"/>
              </a:solidFill>
              <a:latin typeface="Arial"/>
              <a:ea typeface="Arial"/>
              <a:cs typeface="Arial"/>
              <a:sym typeface="Arial"/>
            </a:endParaRPr>
          </a:p>
        </p:txBody>
      </p:sp>
      <p:sp>
        <p:nvSpPr>
          <p:cNvPr id="182" name="Google Shape;182;gf645cc9ad5_0_50"/>
          <p:cNvSpPr txBox="1"/>
          <p:nvPr/>
        </p:nvSpPr>
        <p:spPr>
          <a:xfrm>
            <a:off x="1415725" y="1364575"/>
            <a:ext cx="215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Silhouette score</a:t>
            </a:r>
            <a:endParaRPr b="0" i="0" sz="1400" u="none" cap="none" strike="noStrike">
              <a:solidFill>
                <a:srgbClr val="000000"/>
              </a:solidFill>
              <a:latin typeface="Arial"/>
              <a:ea typeface="Arial"/>
              <a:cs typeface="Arial"/>
              <a:sym typeface="Arial"/>
            </a:endParaRPr>
          </a:p>
        </p:txBody>
      </p:sp>
      <p:pic>
        <p:nvPicPr>
          <p:cNvPr id="183" name="Google Shape;183;gf645cc9ad5_0_50"/>
          <p:cNvPicPr preferRelativeResize="0"/>
          <p:nvPr/>
        </p:nvPicPr>
        <p:blipFill rotWithShape="1">
          <a:blip r:embed="rId3">
            <a:alphaModFix/>
          </a:blip>
          <a:srcRect b="1898" l="44057" r="34669" t="93354"/>
          <a:stretch/>
        </p:blipFill>
        <p:spPr>
          <a:xfrm>
            <a:off x="6469900" y="4625675"/>
            <a:ext cx="1016751" cy="139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645cc9ad5_0_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Cuisines in different clusters (K Means)</a:t>
            </a:r>
            <a:endParaRPr/>
          </a:p>
          <a:p>
            <a:pPr indent="0" lvl="0" marL="0" rtl="0" algn="l">
              <a:lnSpc>
                <a:spcPct val="100000"/>
              </a:lnSpc>
              <a:spcBef>
                <a:spcPts val="0"/>
              </a:spcBef>
              <a:spcAft>
                <a:spcPts val="0"/>
              </a:spcAft>
              <a:buSzPts val="2800"/>
              <a:buNone/>
            </a:pPr>
            <a:r>
              <a:t/>
            </a:r>
            <a:endParaRPr/>
          </a:p>
        </p:txBody>
      </p:sp>
      <p:sp>
        <p:nvSpPr>
          <p:cNvPr id="189" name="Google Shape;189;gf645cc9ad5_0_64"/>
          <p:cNvSpPr txBox="1"/>
          <p:nvPr>
            <p:ph idx="1" type="body"/>
          </p:nvPr>
        </p:nvSpPr>
        <p:spPr>
          <a:xfrm>
            <a:off x="176063" y="2089475"/>
            <a:ext cx="3150000" cy="257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sz="1350">
                <a:solidFill>
                  <a:schemeClr val="accent2"/>
                </a:solidFill>
                <a:highlight>
                  <a:srgbClr val="FFFFFF"/>
                </a:highlight>
              </a:rPr>
              <a:t>'</a:t>
            </a:r>
            <a:r>
              <a:rPr b="1" lang="en-GB" sz="1350">
                <a:solidFill>
                  <a:schemeClr val="accent2"/>
                </a:solidFill>
                <a:highlight>
                  <a:srgbClr val="FFFFFF"/>
                </a:highlight>
              </a:rPr>
              <a:t>north indian', 'chinese', 'continental', 'mediterranean',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'european', 'seafood', 'biryani', 'hyderabadi', 'american','south indian', 'andhra', 'kebab', 'bbq', 'italian', 'asian','mughlai', 'beverages', 'modern indian', 'desserts', 'spanish',</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'japanese', 'salad', 'sushi', 'mexican', 'thai', 'malaysian',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'indonesian', 'goan', 'finger food', 'healthy food'</a:t>
            </a:r>
            <a:endParaRPr b="1" sz="2100"/>
          </a:p>
        </p:txBody>
      </p:sp>
      <p:sp>
        <p:nvSpPr>
          <p:cNvPr id="190" name="Google Shape;190;gf645cc9ad5_0_64"/>
          <p:cNvSpPr txBox="1"/>
          <p:nvPr/>
        </p:nvSpPr>
        <p:spPr>
          <a:xfrm>
            <a:off x="3304200" y="2063900"/>
            <a:ext cx="25356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'ice cream', 'desserts', 'cafe', 'bakery', 'continental','fast food', 'beverages', 'burger', 'biryani', 'north indian','mughlai','juices', 'chinese', 'mithai', 'american', 'wraps'</a:t>
            </a:r>
            <a:endParaRPr b="1" i="0" sz="1700" u="none" cap="none" strike="noStrike">
              <a:solidFill>
                <a:srgbClr val="000000"/>
              </a:solidFill>
              <a:latin typeface="Arial"/>
              <a:ea typeface="Arial"/>
              <a:cs typeface="Arial"/>
              <a:sym typeface="Arial"/>
            </a:endParaRPr>
          </a:p>
        </p:txBody>
      </p:sp>
      <p:sp>
        <p:nvSpPr>
          <p:cNvPr id="191" name="Google Shape;191;gf645cc9ad5_0_64"/>
          <p:cNvSpPr txBox="1"/>
          <p:nvPr/>
        </p:nvSpPr>
        <p:spPr>
          <a:xfrm>
            <a:off x="6343538" y="2089475"/>
            <a:ext cx="2624400" cy="2470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'north indian', 'continental', 'american','chinese', </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'fast food','salad',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'burger','biryani', 'mughlai','asian','seafood, 'momos',pizza','hyderabadi', 'japanese','sushi', 'finger food','kebab', 'arabian', 'south indian', 'street food',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'lebanese','andhra', 'thai', 'north eastern'</a:t>
            </a:r>
            <a:endParaRPr b="1" i="0" sz="1700" u="none" cap="none" strike="noStrike">
              <a:solidFill>
                <a:srgbClr val="000000"/>
              </a:solidFill>
              <a:latin typeface="Arial"/>
              <a:ea typeface="Arial"/>
              <a:cs typeface="Arial"/>
              <a:sym typeface="Arial"/>
            </a:endParaRPr>
          </a:p>
        </p:txBody>
      </p:sp>
      <p:sp>
        <p:nvSpPr>
          <p:cNvPr id="192" name="Google Shape;192;gf645cc9ad5_0_64"/>
          <p:cNvSpPr txBox="1"/>
          <p:nvPr/>
        </p:nvSpPr>
        <p:spPr>
          <a:xfrm>
            <a:off x="846313" y="12466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193" name="Google Shape;193;gf645cc9ad5_0_64"/>
          <p:cNvSpPr txBox="1"/>
          <p:nvPr/>
        </p:nvSpPr>
        <p:spPr>
          <a:xfrm>
            <a:off x="3717000" y="12211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194" name="Google Shape;194;gf645cc9ad5_0_64"/>
          <p:cNvSpPr txBox="1"/>
          <p:nvPr/>
        </p:nvSpPr>
        <p:spPr>
          <a:xfrm>
            <a:off x="6822288" y="12466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2"/>
          <p:cNvSpPr txBox="1"/>
          <p:nvPr>
            <p:ph idx="1" type="body"/>
          </p:nvPr>
        </p:nvSpPr>
        <p:spPr>
          <a:xfrm>
            <a:off x="311700" y="1304875"/>
            <a:ext cx="8520600" cy="269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645cc9ad5_0_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0" name="Google Shape;200;gf645cc9ad5_0_84"/>
          <p:cNvPicPr preferRelativeResize="0"/>
          <p:nvPr/>
        </p:nvPicPr>
        <p:blipFill rotWithShape="1">
          <a:blip r:embed="rId3">
            <a:alphaModFix/>
          </a:blip>
          <a:srcRect b="0" l="0" r="0" t="0"/>
          <a:stretch/>
        </p:blipFill>
        <p:spPr>
          <a:xfrm>
            <a:off x="328600" y="1152475"/>
            <a:ext cx="8486775" cy="3219450"/>
          </a:xfrm>
          <a:prstGeom prst="rect">
            <a:avLst/>
          </a:prstGeom>
          <a:noFill/>
          <a:ln>
            <a:noFill/>
          </a:ln>
        </p:spPr>
      </p:pic>
      <p:sp>
        <p:nvSpPr>
          <p:cNvPr id="201" name="Google Shape;201;gf645cc9ad5_0_84"/>
          <p:cNvSpPr txBox="1"/>
          <p:nvPr/>
        </p:nvSpPr>
        <p:spPr>
          <a:xfrm>
            <a:off x="1824150" y="279100"/>
            <a:ext cx="58812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Montserrat"/>
                <a:ea typeface="Montserrat"/>
                <a:cs typeface="Montserrat"/>
                <a:sym typeface="Montserrat"/>
              </a:rPr>
              <a:t>Hierarchical Clustering</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f645cc9ad5_0_9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Cuisines in different clusters (Hierarchical)</a:t>
            </a:r>
            <a:endParaRPr/>
          </a:p>
          <a:p>
            <a:pPr indent="0" lvl="0" marL="0" rtl="0" algn="l">
              <a:lnSpc>
                <a:spcPct val="100000"/>
              </a:lnSpc>
              <a:spcBef>
                <a:spcPts val="0"/>
              </a:spcBef>
              <a:spcAft>
                <a:spcPts val="0"/>
              </a:spcAft>
              <a:buSzPts val="2800"/>
              <a:buNone/>
            </a:pPr>
            <a:r>
              <a:t/>
            </a:r>
            <a:endParaRPr/>
          </a:p>
        </p:txBody>
      </p:sp>
      <p:sp>
        <p:nvSpPr>
          <p:cNvPr id="207" name="Google Shape;207;gf645cc9ad5_0_91"/>
          <p:cNvSpPr txBox="1"/>
          <p:nvPr/>
        </p:nvSpPr>
        <p:spPr>
          <a:xfrm>
            <a:off x="846313" y="13990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208" name="Google Shape;208;gf645cc9ad5_0_91"/>
          <p:cNvSpPr txBox="1"/>
          <p:nvPr/>
        </p:nvSpPr>
        <p:spPr>
          <a:xfrm>
            <a:off x="3761850" y="13735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
        <p:nvSpPr>
          <p:cNvPr id="209" name="Google Shape;209;gf645cc9ad5_0_91"/>
          <p:cNvSpPr txBox="1"/>
          <p:nvPr/>
        </p:nvSpPr>
        <p:spPr>
          <a:xfrm>
            <a:off x="6822288" y="13990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210" name="Google Shape;210;gf645cc9ad5_0_91"/>
          <p:cNvSpPr txBox="1"/>
          <p:nvPr/>
        </p:nvSpPr>
        <p:spPr>
          <a:xfrm>
            <a:off x="410288" y="2192975"/>
            <a:ext cx="2532000" cy="288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chemeClr val="accent2"/>
                </a:solidFill>
                <a:highlight>
                  <a:srgbClr val="FFFFFF"/>
                </a:highlight>
                <a:latin typeface="Arial"/>
                <a:ea typeface="Arial"/>
                <a:cs typeface="Arial"/>
                <a:sym typeface="Arial"/>
              </a:rPr>
              <a:t>'north indian', 'chinese', 'continental', 'mediterranean', 'european', 'seafood', 'biryani', 'hyderabadi', 'american', 'south indian', 'andhra', 'kebab', 'bbq', 'mughlai', 'italian', 'asian', 'beverages', 'modern indian', 'desserts', 'spanish', 'japanese', 'salad', 'sushi', 'mexican', 'bakery', 'juices', 'thai', 'malaysian', 'indonesian', 'goan', 'finger food', 'healthy food'</a:t>
            </a:r>
            <a:endParaRPr b="0" i="0" sz="1350" u="none" cap="none" strike="noStrike">
              <a:solidFill>
                <a:schemeClr val="accent2"/>
              </a:solidFill>
              <a:highlight>
                <a:srgbClr val="FFFFFF"/>
              </a:highlight>
              <a:latin typeface="Arial"/>
              <a:ea typeface="Arial"/>
              <a:cs typeface="Arial"/>
              <a:sym typeface="Arial"/>
            </a:endParaRPr>
          </a:p>
        </p:txBody>
      </p:sp>
      <p:sp>
        <p:nvSpPr>
          <p:cNvPr id="211" name="Google Shape;211;gf645cc9ad5_0_91"/>
          <p:cNvSpPr txBox="1"/>
          <p:nvPr/>
        </p:nvSpPr>
        <p:spPr>
          <a:xfrm>
            <a:off x="3535350" y="2192975"/>
            <a:ext cx="22029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'ice cream', 'desserts', 'cafe', 'bakery', 'continental', 'fast food', 'beverages', 'burger', 'biryani', 'mithai', 'american', 'wraps'</a:t>
            </a:r>
            <a:endParaRPr b="0" i="0" sz="135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sp>
        <p:nvSpPr>
          <p:cNvPr id="212" name="Google Shape;212;gf645cc9ad5_0_91"/>
          <p:cNvSpPr txBox="1"/>
          <p:nvPr/>
        </p:nvSpPr>
        <p:spPr>
          <a:xfrm>
            <a:off x="6331313" y="2192975"/>
            <a:ext cx="2402400" cy="226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'north indian', 'continental', 'american', 'chinese', 'fast food', 'salad', 'burger', 'biryani', 'mughlai', 'asian', 'seafood', 'momos', 'pizza', 'hyderabadi', 'japanese', 'sushi', 'finger food', 'kebab', 'arabian', 'south indian', 'street food', 'lebanese', 'italian', 'thai', 'north eastern'</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20411d364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LDA top 15 word of each topic</a:t>
            </a:r>
            <a:endParaRPr/>
          </a:p>
        </p:txBody>
      </p:sp>
      <p:pic>
        <p:nvPicPr>
          <p:cNvPr id="218" name="Google Shape;218;gf20411d364_0_53"/>
          <p:cNvPicPr preferRelativeResize="0"/>
          <p:nvPr/>
        </p:nvPicPr>
        <p:blipFill rotWithShape="1">
          <a:blip r:embed="rId3">
            <a:alphaModFix/>
          </a:blip>
          <a:srcRect b="0" l="0" r="0" t="0"/>
          <a:stretch/>
        </p:blipFill>
        <p:spPr>
          <a:xfrm>
            <a:off x="311700" y="1414350"/>
            <a:ext cx="8839201" cy="345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24" name="Google Shape;224;p23"/>
          <p:cNvSpPr txBox="1"/>
          <p:nvPr>
            <p:ph idx="1" type="body"/>
          </p:nvPr>
        </p:nvSpPr>
        <p:spPr>
          <a:xfrm>
            <a:off x="311700" y="1776613"/>
            <a:ext cx="3642600" cy="22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p:txBody>
      </p:sp>
      <p:pic>
        <p:nvPicPr>
          <p:cNvPr id="225" name="Google Shape;225;p23"/>
          <p:cNvPicPr preferRelativeResize="0"/>
          <p:nvPr/>
        </p:nvPicPr>
        <p:blipFill rotWithShape="1">
          <a:blip r:embed="rId3">
            <a:alphaModFix/>
          </a:blip>
          <a:srcRect b="89806" l="55175" r="0" t="0"/>
          <a:stretch/>
        </p:blipFill>
        <p:spPr>
          <a:xfrm>
            <a:off x="5319763" y="1776625"/>
            <a:ext cx="2420799" cy="233025"/>
          </a:xfrm>
          <a:prstGeom prst="rect">
            <a:avLst/>
          </a:prstGeom>
          <a:noFill/>
          <a:ln>
            <a:noFill/>
          </a:ln>
        </p:spPr>
      </p:pic>
      <p:pic>
        <p:nvPicPr>
          <p:cNvPr id="226" name="Google Shape;226;p23"/>
          <p:cNvPicPr preferRelativeResize="0"/>
          <p:nvPr/>
        </p:nvPicPr>
        <p:blipFill rotWithShape="1">
          <a:blip r:embed="rId4">
            <a:alphaModFix/>
          </a:blip>
          <a:srcRect b="0" l="0" r="0" t="0"/>
          <a:stretch/>
        </p:blipFill>
        <p:spPr>
          <a:xfrm>
            <a:off x="3954288" y="2065688"/>
            <a:ext cx="5040001" cy="181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f20411d364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latin typeface="Montserrat"/>
                <a:ea typeface="Montserrat"/>
                <a:cs typeface="Montserrat"/>
                <a:sym typeface="Montserrat"/>
              </a:rPr>
              <a:t>LightGBM</a:t>
            </a:r>
            <a:endParaRPr/>
          </a:p>
        </p:txBody>
      </p:sp>
      <p:sp>
        <p:nvSpPr>
          <p:cNvPr id="232" name="Google Shape;232;gf20411d364_0_67"/>
          <p:cNvSpPr txBox="1"/>
          <p:nvPr>
            <p:ph idx="1" type="body"/>
          </p:nvPr>
        </p:nvSpPr>
        <p:spPr>
          <a:xfrm>
            <a:off x="293956" y="1780382"/>
            <a:ext cx="3154200" cy="17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125</a:t>
            </a:r>
            <a:endParaRPr/>
          </a:p>
        </p:txBody>
      </p:sp>
      <p:pic>
        <p:nvPicPr>
          <p:cNvPr id="233" name="Google Shape;233;gf20411d364_0_67"/>
          <p:cNvPicPr preferRelativeResize="0"/>
          <p:nvPr/>
        </p:nvPicPr>
        <p:blipFill rotWithShape="1">
          <a:blip r:embed="rId3">
            <a:alphaModFix/>
          </a:blip>
          <a:srcRect b="89806" l="55175" r="0" t="0"/>
          <a:stretch/>
        </p:blipFill>
        <p:spPr>
          <a:xfrm>
            <a:off x="5424963" y="1780375"/>
            <a:ext cx="2420799" cy="233025"/>
          </a:xfrm>
          <a:prstGeom prst="rect">
            <a:avLst/>
          </a:prstGeom>
          <a:noFill/>
          <a:ln>
            <a:noFill/>
          </a:ln>
        </p:spPr>
      </p:pic>
      <p:pic>
        <p:nvPicPr>
          <p:cNvPr id="234" name="Google Shape;234;gf20411d364_0_67"/>
          <p:cNvPicPr preferRelativeResize="0"/>
          <p:nvPr/>
        </p:nvPicPr>
        <p:blipFill rotWithShape="1">
          <a:blip r:embed="rId4">
            <a:alphaModFix/>
          </a:blip>
          <a:srcRect b="0" l="0" r="0" t="2162"/>
          <a:stretch/>
        </p:blipFill>
        <p:spPr>
          <a:xfrm>
            <a:off x="3931850" y="2087075"/>
            <a:ext cx="5040000" cy="176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40" name="Google Shape;240;p26"/>
          <p:cNvSpPr txBox="1"/>
          <p:nvPr>
            <p:ph idx="1" type="body"/>
          </p:nvPr>
        </p:nvSpPr>
        <p:spPr>
          <a:xfrm>
            <a:off x="311700" y="2154600"/>
            <a:ext cx="4410000" cy="14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Finding optimum number of Cluster</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Text preprocessing </a:t>
            </a:r>
            <a:endParaRPr b="1">
              <a:solidFill>
                <a:schemeClr val="lt1"/>
              </a:solidFill>
              <a:latin typeface="Montserrat"/>
              <a:ea typeface="Montserrat"/>
              <a:cs typeface="Montserrat"/>
              <a:sym typeface="Montserrat"/>
            </a:endParaRPr>
          </a:p>
        </p:txBody>
      </p:sp>
      <p:pic>
        <p:nvPicPr>
          <p:cNvPr id="241" name="Google Shape;241;p26"/>
          <p:cNvPicPr preferRelativeResize="0"/>
          <p:nvPr/>
        </p:nvPicPr>
        <p:blipFill rotWithShape="1">
          <a:blip r:embed="rId3">
            <a:alphaModFix/>
          </a:blip>
          <a:srcRect b="0" l="0" r="0" t="0"/>
          <a:stretch/>
        </p:blipFill>
        <p:spPr>
          <a:xfrm>
            <a:off x="5408050" y="1563475"/>
            <a:ext cx="3361974" cy="25286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11700" y="206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7" name="Google Shape;247;p27"/>
          <p:cNvSpPr txBox="1"/>
          <p:nvPr/>
        </p:nvSpPr>
        <p:spPr>
          <a:xfrm>
            <a:off x="2380875" y="197905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txBox="1"/>
          <p:nvPr/>
        </p:nvSpPr>
        <p:spPr>
          <a:xfrm>
            <a:off x="0" y="863925"/>
            <a:ext cx="4309800" cy="33246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120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We got best cluster as 3 in k means and in hierarchical</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 Best no of cluster for sentiment analysis (unsupervised) is 2 i.e. for positive and negative reviews</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Best model we found for sentiment analysis(Supervised) are Lightgbm and logistic regression </a:t>
            </a:r>
            <a:endParaRPr b="0" i="0" sz="1700" u="none" cap="none" strike="noStrike">
              <a:solidFill>
                <a:srgbClr val="000000"/>
              </a:solidFill>
              <a:latin typeface="Times New Roman"/>
              <a:ea typeface="Times New Roman"/>
              <a:cs typeface="Times New Roman"/>
              <a:sym typeface="Times New Roman"/>
            </a:endParaRPr>
          </a:p>
        </p:txBody>
      </p:sp>
      <p:pic>
        <p:nvPicPr>
          <p:cNvPr id="249" name="Google Shape;249;p27"/>
          <p:cNvPicPr preferRelativeResize="0"/>
          <p:nvPr/>
        </p:nvPicPr>
        <p:blipFill rotWithShape="1">
          <a:blip r:embed="rId3">
            <a:alphaModFix/>
          </a:blip>
          <a:srcRect b="0" l="0" r="0" t="0"/>
          <a:stretch/>
        </p:blipFill>
        <p:spPr>
          <a:xfrm>
            <a:off x="5529398" y="1179563"/>
            <a:ext cx="3057149" cy="3057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11700" y="2148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365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Introduction</a:t>
            </a:r>
            <a:endParaRPr/>
          </a:p>
        </p:txBody>
      </p:sp>
      <p:sp>
        <p:nvSpPr>
          <p:cNvPr id="67" name="Google Shape;67;p3"/>
          <p:cNvSpPr txBox="1"/>
          <p:nvPr>
            <p:ph idx="1" type="body"/>
          </p:nvPr>
        </p:nvSpPr>
        <p:spPr>
          <a:xfrm>
            <a:off x="311700" y="1032750"/>
            <a:ext cx="8520600" cy="30780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200">
                <a:solidFill>
                  <a:schemeClr val="lt1"/>
                </a:solidFill>
                <a:latin typeface="Montserrat"/>
                <a:ea typeface="Montserrat"/>
                <a:cs typeface="Montserrat"/>
                <a:sym typeface="Montserrat"/>
              </a:rPr>
              <a:t>In today’s digitized modern world, the popularity of food apps is increasing due to their functionality to view, book, and order food with a few clicks on the phone for their favorite restaurant or cafes, by surveying the user ratings and reviews of the previously visited customers. Zomato is a site where someone can give a review of a restaurant, how the restaurant is, and someone's opinion about the restaurant.</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1800"/>
              <a:buNone/>
            </a:pPr>
            <a:r>
              <a:t/>
            </a:r>
            <a:endParaRPr sz="2400"/>
          </a:p>
          <a:p>
            <a:pPr indent="0" lvl="0" marL="0" rtl="0" algn="ctr">
              <a:lnSpc>
                <a:spcPct val="115000"/>
              </a:lnSpc>
              <a:spcBef>
                <a:spcPts val="0"/>
              </a:spcBef>
              <a:spcAft>
                <a:spcPts val="0"/>
              </a:spcAft>
              <a:buSzPts val="18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001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3" name="Google Shape;73;p4"/>
          <p:cNvSpPr txBox="1"/>
          <p:nvPr>
            <p:ph idx="1" type="body"/>
          </p:nvPr>
        </p:nvSpPr>
        <p:spPr>
          <a:xfrm>
            <a:off x="311700" y="2214100"/>
            <a:ext cx="8520600" cy="9657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Create hotel clusters based on cuisines and sentiment analysis of the  customer reviews</a:t>
            </a:r>
            <a:endParaRPr sz="1850">
              <a:solidFill>
                <a:srgbClr val="82C6FF"/>
              </a:solidFill>
              <a:highlight>
                <a:srgbClr val="1E1E1E"/>
              </a:highlight>
              <a:latin typeface="Courier New"/>
              <a:ea typeface="Courier New"/>
              <a:cs typeface="Courier New"/>
              <a:sym typeface="Courier New"/>
            </a:endParaRPr>
          </a:p>
          <a:p>
            <a:pPr indent="0" lvl="0" marL="0" rtl="0" algn="ctr">
              <a:lnSpc>
                <a:spcPct val="115000"/>
              </a:lnSpc>
              <a:spcBef>
                <a:spcPts val="0"/>
              </a:spcBef>
              <a:spcAft>
                <a:spcPts val="0"/>
              </a:spcAft>
              <a:buSzPts val="1800"/>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54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Data Summary</a:t>
            </a:r>
            <a:endParaRPr/>
          </a:p>
        </p:txBody>
      </p:sp>
      <p:sp>
        <p:nvSpPr>
          <p:cNvPr id="79" name="Google Shape;79;p5"/>
          <p:cNvSpPr txBox="1"/>
          <p:nvPr>
            <p:ph idx="1" type="body"/>
          </p:nvPr>
        </p:nvSpPr>
        <p:spPr>
          <a:xfrm>
            <a:off x="311700" y="1855025"/>
            <a:ext cx="8520600" cy="2025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Zomato Restaurant names and Metadata (clustering)</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Name: Name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Links: URL Links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Cost: Per person estimated Cost of dining</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Collection: Tagging of Restaurants w.r.t. Zomato categories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Cuisines: Cuisines served by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Timings: Restaurant Timings </a:t>
            </a:r>
            <a:endParaRPr sz="1500">
              <a:solidFill>
                <a:srgbClr val="000000"/>
              </a:solidFill>
            </a:endParaRPr>
          </a:p>
          <a:p>
            <a:pPr indent="0" lvl="0" marL="0" rtl="0" algn="just">
              <a:lnSpc>
                <a:spcPct val="100000"/>
              </a:lnSpc>
              <a:spcBef>
                <a:spcPts val="1200"/>
              </a:spcBef>
              <a:spcAft>
                <a:spcPts val="0"/>
              </a:spcAft>
              <a:buSzPts val="1800"/>
              <a:buNone/>
            </a:pPr>
            <a:r>
              <a:t/>
            </a:r>
            <a:endParaRPr sz="1500">
              <a:solidFill>
                <a:srgbClr val="000000"/>
              </a:solidFill>
            </a:endParaRPr>
          </a:p>
          <a:p>
            <a:pPr indent="0" lvl="0" marL="0" rtl="0" algn="just">
              <a:lnSpc>
                <a:spcPct val="100000"/>
              </a:lnSpc>
              <a:spcBef>
                <a:spcPts val="1200"/>
              </a:spcBef>
              <a:spcAft>
                <a:spcPts val="1200"/>
              </a:spcAft>
              <a:buSzPts val="1800"/>
              <a:buNone/>
            </a:pPr>
            <a:r>
              <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645cc9ad5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Data Summary</a:t>
            </a:r>
            <a:endParaRPr/>
          </a:p>
          <a:p>
            <a:pPr indent="0" lvl="0" marL="0" rtl="0" algn="l">
              <a:lnSpc>
                <a:spcPct val="100000"/>
              </a:lnSpc>
              <a:spcBef>
                <a:spcPts val="0"/>
              </a:spcBef>
              <a:spcAft>
                <a:spcPts val="0"/>
              </a:spcAft>
              <a:buSzPts val="2800"/>
              <a:buNone/>
            </a:pPr>
            <a:r>
              <a:t/>
            </a:r>
            <a:endParaRPr/>
          </a:p>
        </p:txBody>
      </p:sp>
      <p:sp>
        <p:nvSpPr>
          <p:cNvPr id="85" name="Google Shape;85;gf645cc9ad5_0_9"/>
          <p:cNvSpPr txBox="1"/>
          <p:nvPr>
            <p:ph idx="1" type="body"/>
          </p:nvPr>
        </p:nvSpPr>
        <p:spPr>
          <a:xfrm>
            <a:off x="311700" y="1860175"/>
            <a:ext cx="8520600" cy="20175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Restaurant: Name of the Restaurant (sentiment analysis )</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Reviewer: Name of the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Review: Review Text</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Rating: Rating Provided by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MetaData: Reviewer Metadata - No. of Reviews and followers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Time: Date and Time of Review</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Pictures: No. of pictures posted with the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Pipeline</a:t>
            </a:r>
            <a:endParaRPr b="1" sz="3200">
              <a:latin typeface="Montserrat"/>
              <a:ea typeface="Montserrat"/>
              <a:cs typeface="Montserrat"/>
              <a:sym typeface="Montserrat"/>
            </a:endParaRPr>
          </a:p>
        </p:txBody>
      </p:sp>
      <p:sp>
        <p:nvSpPr>
          <p:cNvPr id="91" name="Google Shape;91;p6"/>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Cleaning</a:t>
            </a:r>
            <a:endParaRPr b="1" i="0" sz="1800" u="none" cap="none" strike="noStrike">
              <a:solidFill>
                <a:srgbClr val="FFFFFF"/>
              </a:solidFill>
              <a:latin typeface="Montserrat"/>
              <a:ea typeface="Montserrat"/>
              <a:cs typeface="Montserrat"/>
              <a:sym typeface="Montserrat"/>
            </a:endParaRPr>
          </a:p>
        </p:txBody>
      </p:sp>
      <p:sp>
        <p:nvSpPr>
          <p:cNvPr id="95" name="Google Shape;95;p6"/>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Exploration</a:t>
            </a:r>
            <a:endParaRPr b="0" i="0" sz="1400" u="none" cap="none" strike="noStrike">
              <a:solidFill>
                <a:srgbClr val="FFFFFF"/>
              </a:solidFill>
              <a:latin typeface="Arial"/>
              <a:ea typeface="Arial"/>
              <a:cs typeface="Arial"/>
              <a:sym typeface="Arial"/>
            </a:endParaRPr>
          </a:p>
        </p:txBody>
      </p:sp>
      <p:sp>
        <p:nvSpPr>
          <p:cNvPr id="96" name="Google Shape;96;p6"/>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Modeling</a:t>
            </a:r>
            <a:endParaRPr b="1" i="0" sz="1800" u="none" cap="none" strike="noStrike">
              <a:solidFill>
                <a:srgbClr val="FFFFFF"/>
              </a:solidFill>
              <a:latin typeface="Montserrat"/>
              <a:ea typeface="Montserrat"/>
              <a:cs typeface="Montserrat"/>
              <a:sym typeface="Montserrat"/>
            </a:endParaRPr>
          </a:p>
        </p:txBody>
      </p:sp>
      <p:sp>
        <p:nvSpPr>
          <p:cNvPr id="97" name="Google Shape;97;p6"/>
          <p:cNvSpPr txBox="1"/>
          <p:nvPr/>
        </p:nvSpPr>
        <p:spPr>
          <a:xfrm>
            <a:off x="533925" y="2189100"/>
            <a:ext cx="2331600" cy="287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Understanding and Cleaning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Null value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Missing value treatment</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Outlier Treatment</a:t>
            </a:r>
            <a:endParaRPr b="0" i="0" sz="1600" u="none" cap="none" strike="noStrike">
              <a:solidFill>
                <a:schemeClr val="lt1"/>
              </a:solidFill>
              <a:latin typeface="Montserrat"/>
              <a:ea typeface="Montserrat"/>
              <a:cs typeface="Montserrat"/>
              <a:sym typeface="Montserrat"/>
            </a:endParaRPr>
          </a:p>
        </p:txBody>
      </p:sp>
      <p:sp>
        <p:nvSpPr>
          <p:cNvPr id="98" name="Google Shape;98;p6"/>
          <p:cNvSpPr txBox="1"/>
          <p:nvPr/>
        </p:nvSpPr>
        <p:spPr>
          <a:xfrm>
            <a:off x="3372650" y="2265300"/>
            <a:ext cx="2545200" cy="213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Graphical</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Univariate analysis with visualization</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Bivariate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Montserrat"/>
                <a:ea typeface="Montserrat"/>
                <a:cs typeface="Montserrat"/>
                <a:sym typeface="Montserrat"/>
              </a:rPr>
              <a:t>with visualization</a:t>
            </a:r>
            <a:endParaRPr b="0" i="0" sz="1600" u="none" cap="none" strike="noStrike">
              <a:solidFill>
                <a:schemeClr val="lt1"/>
              </a:solidFill>
              <a:latin typeface="Montserrat"/>
              <a:ea typeface="Montserrat"/>
              <a:cs typeface="Montserrat"/>
              <a:sym typeface="Montserrat"/>
            </a:endParaRPr>
          </a:p>
        </p:txBody>
      </p:sp>
      <p:sp>
        <p:nvSpPr>
          <p:cNvPr id="99" name="Google Shape;99;p6"/>
          <p:cNvSpPr txBox="1"/>
          <p:nvPr/>
        </p:nvSpPr>
        <p:spPr>
          <a:xfrm>
            <a:off x="6362650" y="2265300"/>
            <a:ext cx="23316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Machine Learning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Clustering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Topic Modeling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Classification</a:t>
            </a:r>
            <a:endParaRPr b="0"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5" name="Google Shape;105;p7"/>
          <p:cNvSpPr txBox="1"/>
          <p:nvPr>
            <p:ph idx="1" type="body"/>
          </p:nvPr>
        </p:nvSpPr>
        <p:spPr>
          <a:xfrm>
            <a:off x="311700" y="1411000"/>
            <a:ext cx="8520600" cy="192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105 restaurants.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9000 reviews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3 years of  customer’s reviews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0.36 percent  null values were present.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50 percent of collection data is missing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Average price of a Restaurant ranges from 150 to 2800</a:t>
            </a:r>
            <a:endParaRPr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20411d364_0_7"/>
          <p:cNvSpPr txBox="1"/>
          <p:nvPr>
            <p:ph type="title"/>
          </p:nvPr>
        </p:nvSpPr>
        <p:spPr>
          <a:xfrm>
            <a:off x="351900" y="434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expensive Restaurants</a:t>
            </a:r>
            <a:endParaRPr/>
          </a:p>
        </p:txBody>
      </p:sp>
      <p:pic>
        <p:nvPicPr>
          <p:cNvPr id="111" name="Google Shape;111;gf20411d364_0_7"/>
          <p:cNvPicPr preferRelativeResize="0"/>
          <p:nvPr/>
        </p:nvPicPr>
        <p:blipFill rotWithShape="1">
          <a:blip r:embed="rId3">
            <a:alphaModFix/>
          </a:blip>
          <a:srcRect b="0" l="0" r="0" t="0"/>
          <a:stretch/>
        </p:blipFill>
        <p:spPr>
          <a:xfrm>
            <a:off x="224225" y="1174450"/>
            <a:ext cx="8296275"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