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1"/>
  </p:notesMasterIdLst>
  <p:sldIdLst>
    <p:sldId id="256" r:id="rId3"/>
    <p:sldId id="257" r:id="rId4"/>
    <p:sldId id="272" r:id="rId5"/>
    <p:sldId id="274" r:id="rId6"/>
    <p:sldId id="258" r:id="rId7"/>
    <p:sldId id="259" r:id="rId8"/>
    <p:sldId id="270" r:id="rId9"/>
    <p:sldId id="273" r:id="rId10"/>
    <p:sldId id="275" r:id="rId11"/>
    <p:sldId id="260" r:id="rId12"/>
    <p:sldId id="262" r:id="rId13"/>
    <p:sldId id="263" r:id="rId14"/>
    <p:sldId id="264" r:id="rId15"/>
    <p:sldId id="265" r:id="rId16"/>
    <p:sldId id="269" r:id="rId17"/>
    <p:sldId id="266" r:id="rId18"/>
    <p:sldId id="267" r:id="rId19"/>
    <p:sldId id="26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9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B0B9FDF-D727-43CD-8EA7-DDC30CC1D5AA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NORTH EASTERN SPACE APPLICATIONS CENTRE</a:t>
            </a:r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67" name="TextShape 3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NORTH EASTERN SPACE APPLICATIONS CENTRE</a:t>
            </a:r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NORTH EASTERN SPACE APPLICATIONS CENTRE</a:t>
            </a:r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73" name="TextShape 3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NORTH EASTERN SPACE APPLICATIONS CENTRE</a:t>
            </a:r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Lato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NORTH EASTERN SPACE APPLICATIONS CENTRE</a:t>
            </a:r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Lato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NORTH EASTERN SPACE APPLICATIONS CENTRE</a:t>
            </a:r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NORTH EASTERN SPACE APPLICATIONS CENTRE</a:t>
            </a:r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9DD64C7-5504-4E71-888D-CE0F3FFFD521}" type="slidenum">
              <a:rPr lang="en-IN" sz="1400" b="0" strike="noStrike" spc="-1">
                <a:latin typeface="Times New Roman"/>
              </a:rPr>
              <a:t>10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Lato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55" name="TextShape 3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NORTH EASTERN SPACE APPLICATIONS CENTRE</a:t>
            </a:r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NORTH EASTERN SPACE APPLICATIONS CENTRE</a:t>
            </a:r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8B3FFC2-2228-45A7-B471-33EA098B4723}" type="slidenum">
              <a:rPr lang="en-IN" sz="1400" b="0" strike="noStrike" spc="-1">
                <a:latin typeface="Times New Roman"/>
              </a:rPr>
              <a:t>13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64" name="TextShape 3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NORTH EASTERN SPACE APPLICATIONS CENTRE</a:t>
            </a:r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0" y="1785960"/>
            <a:ext cx="9143640" cy="1142640"/>
          </a:xfrm>
          <a:prstGeom prst="rect">
            <a:avLst/>
          </a:prstGeom>
          <a:solidFill>
            <a:srgbClr val="92CCDC">
              <a:alpha val="34000"/>
            </a:srgbClr>
          </a:solidFill>
          <a:ln w="25560">
            <a:solidFill>
              <a:srgbClr val="00B0F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0" y="868680"/>
            <a:ext cx="914364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840" indent="-285480" algn="ctr">
              <a:lnSpc>
                <a:spcPct val="100000"/>
              </a:lnSpc>
            </a:pPr>
            <a:r>
              <a:rPr lang="en-IN" sz="2800" b="1" strike="noStrike" spc="-1">
                <a:solidFill>
                  <a:srgbClr val="00B0F0"/>
                </a:solidFill>
                <a:latin typeface="Arial"/>
                <a:ea typeface="Arial"/>
              </a:rPr>
              <a:t>Highlight of Activities Carried Out at NESAC</a:t>
            </a:r>
            <a:endParaRPr lang="en-IN" sz="2800" b="0" strike="noStrike" spc="-1">
              <a:latin typeface="Arial"/>
            </a:endParaRPr>
          </a:p>
        </p:txBody>
      </p:sp>
      <p:pic>
        <p:nvPicPr>
          <p:cNvPr id="2" name="Google Shape;13;p2"/>
          <p:cNvPicPr/>
          <p:nvPr/>
        </p:nvPicPr>
        <p:blipFill>
          <a:blip r:embed="rId14"/>
          <a:stretch/>
        </p:blipFill>
        <p:spPr>
          <a:xfrm>
            <a:off x="0" y="0"/>
            <a:ext cx="1405080" cy="944640"/>
          </a:xfrm>
          <a:prstGeom prst="rect">
            <a:avLst/>
          </a:prstGeom>
          <a:ln>
            <a:noFill/>
          </a:ln>
        </p:spPr>
      </p:pic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-10440" y="908640"/>
            <a:ext cx="7653960" cy="19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4F8F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957240" y="6515280"/>
            <a:ext cx="4214520" cy="26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IN" sz="1100" b="0" strike="noStrike" spc="-1">
                <a:solidFill>
                  <a:srgbClr val="7F7F7F"/>
                </a:solidFill>
                <a:latin typeface="Arial Narrow"/>
                <a:ea typeface="Arial Narrow"/>
              </a:rPr>
              <a:t>NORTH EASTERN SPACE APPLICATIONS CENTRE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885960" y="6610320"/>
            <a:ext cx="70920" cy="709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4" name="Google Shape;18;p3"/>
          <p:cNvPicPr/>
          <p:nvPr/>
        </p:nvPicPr>
        <p:blipFill>
          <a:blip r:embed="rId14"/>
          <a:stretch/>
        </p:blipFill>
        <p:spPr>
          <a:xfrm>
            <a:off x="-10440" y="6208920"/>
            <a:ext cx="964800" cy="648720"/>
          </a:xfrm>
          <a:prstGeom prst="rect">
            <a:avLst/>
          </a:prstGeom>
          <a:ln>
            <a:noFill/>
          </a:ln>
        </p:spPr>
      </p:pic>
      <p:pic>
        <p:nvPicPr>
          <p:cNvPr id="45" name="Google Shape;19;p3"/>
          <p:cNvPicPr/>
          <p:nvPr/>
        </p:nvPicPr>
        <p:blipFill>
          <a:blip r:embed="rId15"/>
          <a:stretch/>
        </p:blipFill>
        <p:spPr>
          <a:xfrm>
            <a:off x="7975080" y="51480"/>
            <a:ext cx="1168560" cy="785520"/>
          </a:xfrm>
          <a:prstGeom prst="rect">
            <a:avLst/>
          </a:prstGeom>
          <a:ln>
            <a:noFill/>
          </a:ln>
        </p:spPr>
      </p:pic>
      <p:sp>
        <p:nvSpPr>
          <p:cNvPr id="46" name="CustomShape 4"/>
          <p:cNvSpPr/>
          <p:nvPr/>
        </p:nvSpPr>
        <p:spPr>
          <a:xfrm>
            <a:off x="7358040" y="0"/>
            <a:ext cx="713880" cy="713880"/>
          </a:xfrm>
          <a:prstGeom prst="ellipse">
            <a:avLst/>
          </a:prstGeom>
          <a:blipFill rotWithShape="0">
            <a:blip r:embed="rId16"/>
            <a:tile/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Univ logo</a:t>
            </a:r>
            <a:endParaRPr lang="en-IN" sz="1200" b="0" strike="noStrike" spc="-1">
              <a:latin typeface="Arial"/>
            </a:endParaRPr>
          </a:p>
        </p:txBody>
      </p:sp>
      <p:pic>
        <p:nvPicPr>
          <p:cNvPr id="47" name="Google Shape;21;p3"/>
          <p:cNvPicPr/>
          <p:nvPr/>
        </p:nvPicPr>
        <p:blipFill>
          <a:blip r:embed="rId17"/>
          <a:stretch/>
        </p:blipFill>
        <p:spPr>
          <a:xfrm>
            <a:off x="7270920" y="0"/>
            <a:ext cx="888480" cy="888480"/>
          </a:xfrm>
          <a:prstGeom prst="rect">
            <a:avLst/>
          </a:prstGeom>
          <a:ln>
            <a:noFill/>
          </a:ln>
        </p:spPr>
      </p:pic>
      <p:sp>
        <p:nvSpPr>
          <p:cNvPr id="48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jangoproject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getbootstrap.com/" TargetMode="External"/><Relationship Id="rId5" Type="http://schemas.openxmlformats.org/officeDocument/2006/relationships/hyperlink" Target="https://www.postgresql.org/" TargetMode="External"/><Relationship Id="rId4" Type="http://schemas.openxmlformats.org/officeDocument/2006/relationships/hyperlink" Target="http://datacube-core.readthedocs.io/en/stable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datacub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gdal.org/" TargetMode="External"/><Relationship Id="rId4" Type="http://schemas.openxmlformats.org/officeDocument/2006/relationships/hyperlink" Target="http://ec2-52-201-154-0.compute-1.amazonaws.com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sphalt" TargetMode="External"/><Relationship Id="rId7" Type="http://schemas.openxmlformats.org/officeDocument/2006/relationships/hyperlink" Target="https://en.wikipedia.org/wiki/Land_change_modeling" TargetMode="External"/><Relationship Id="rId2" Type="http://schemas.openxmlformats.org/officeDocument/2006/relationships/hyperlink" Target="https://en.wikipedia.org/wiki/Grass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en.wikipedia.org/wiki/Remote_sensing" TargetMode="External"/><Relationship Id="rId5" Type="http://schemas.openxmlformats.org/officeDocument/2006/relationships/hyperlink" Target="https://en.wikipedia.org/wiki/Water" TargetMode="External"/><Relationship Id="rId4" Type="http://schemas.openxmlformats.org/officeDocument/2006/relationships/hyperlink" Target="https://en.wikipedia.org/wiki/Tre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1765440"/>
            <a:ext cx="9143640" cy="71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3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Web based platform for Geo-Spatial Big Data Analytics </a:t>
            </a:r>
            <a:endParaRPr lang="en-IN" sz="3600" b="0" strike="noStrike" spc="-1" dirty="0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85880" y="4429080"/>
            <a:ext cx="7714800" cy="22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Siva, Vaibhav, Garvit, Chetan, Shreyas and Nrupesh</a:t>
            </a:r>
            <a:endParaRPr lang="en-IN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en-IN" sz="2400" b="1" strike="noStrike" spc="-1">
                <a:solidFill>
                  <a:srgbClr val="000000"/>
                </a:solidFill>
                <a:latin typeface="Arial"/>
                <a:ea typeface="Arial"/>
              </a:rPr>
              <a:t>Guided By: Mr. P.S. Singh &amp; Mr. Nilay Nishant</a:t>
            </a:r>
            <a:endParaRPr lang="en-IN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Bachelor of Engineering in Computer Science</a:t>
            </a:r>
            <a:r>
              <a:rPr lang="en-IN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lang="en-IN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  <a:ea typeface="Arial"/>
              </a:rPr>
              <a:t>BITS Pilani</a:t>
            </a:r>
            <a:endParaRPr lang="en-IN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IN" sz="2000" b="0" strike="noStrike" spc="-1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0" y="3357720"/>
            <a:ext cx="9143640" cy="4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21/05/2019-12/07/2019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8286840" y="42840"/>
            <a:ext cx="785520" cy="785520"/>
          </a:xfrm>
          <a:prstGeom prst="ellipse">
            <a:avLst/>
          </a:prstGeom>
          <a:blipFill rotWithShape="0">
            <a:blip r:embed="rId3"/>
            <a:tile/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1400" b="1" strike="noStrike" spc="-1">
                <a:solidFill>
                  <a:srgbClr val="000000"/>
                </a:solidFill>
                <a:latin typeface="Calibri"/>
                <a:ea typeface="Calibri"/>
              </a:rPr>
              <a:t>Univ Logo</a:t>
            </a:r>
            <a:endParaRPr lang="en-IN" sz="1400" b="0" strike="noStrike" spc="-1">
              <a:latin typeface="Arial"/>
            </a:endParaRPr>
          </a:p>
        </p:txBody>
      </p:sp>
      <p:pic>
        <p:nvPicPr>
          <p:cNvPr id="96" name="Google Shape;111;p16"/>
          <p:cNvPicPr/>
          <p:nvPr/>
        </p:nvPicPr>
        <p:blipFill>
          <a:blip r:embed="rId4"/>
          <a:stretch/>
        </p:blipFill>
        <p:spPr>
          <a:xfrm>
            <a:off x="8286840" y="42840"/>
            <a:ext cx="844920" cy="844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9166C1-F431-42F9-99A6-A9E47E29D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68" y="839532"/>
            <a:ext cx="8134064" cy="5178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33520" y="71280"/>
            <a:ext cx="7775280" cy="73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2"/>
          <p:cNvSpPr/>
          <p:nvPr/>
        </p:nvSpPr>
        <p:spPr>
          <a:xfrm>
            <a:off x="214200" y="142920"/>
            <a:ext cx="6244200" cy="70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IN" sz="4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Datasets and Tools Used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214200" y="1071720"/>
            <a:ext cx="8715240" cy="529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just">
              <a:lnSpc>
                <a:spcPct val="100000"/>
              </a:lnSpc>
            </a:pPr>
            <a:r>
              <a:rPr lang="en-IN" sz="2200" b="0" strike="noStrike" spc="-1" dirty="0">
                <a:solidFill>
                  <a:srgbClr val="24292E"/>
                </a:solidFill>
                <a:latin typeface="Arial"/>
                <a:ea typeface="Arial"/>
              </a:rPr>
              <a:t>The Data Cube UI is a full stack Python web application used to perform analysis on raster datasets like Landsat 7 and GPM using the Data Cube. Our UI is a good tool for demonstrating the Data Cube capabilities and some possible applications and architectures. The UI's core technologies are:</a:t>
            </a:r>
            <a:endParaRPr lang="en-IN" sz="2200" b="0" strike="noStrike" spc="-1" dirty="0"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24292E"/>
              </a:buClr>
              <a:buFont typeface="Arial"/>
              <a:buChar char="●"/>
            </a:pPr>
            <a:r>
              <a:rPr lang="en-IN" sz="2200" b="0" u="sng" strike="noStrike" spc="-1" dirty="0">
                <a:solidFill>
                  <a:srgbClr val="0000FF"/>
                </a:solidFill>
                <a:uFillTx/>
                <a:latin typeface="Arial"/>
                <a:ea typeface="Arial"/>
                <a:hlinkClick r:id="rId3"/>
              </a:rPr>
              <a:t>Django</a:t>
            </a:r>
            <a:r>
              <a:rPr lang="en-IN" sz="2200" b="0" strike="noStrike" spc="-1" dirty="0">
                <a:solidFill>
                  <a:srgbClr val="24292E"/>
                </a:solidFill>
                <a:latin typeface="Arial"/>
                <a:ea typeface="Arial"/>
              </a:rPr>
              <a:t>: Web framework, ORM, template processor, entire MVC stack</a:t>
            </a:r>
          </a:p>
          <a:p>
            <a:pPr marL="457200" indent="-367920">
              <a:lnSpc>
                <a:spcPct val="115000"/>
              </a:lnSpc>
              <a:buClr>
                <a:srgbClr val="24292E"/>
              </a:buClr>
              <a:buFont typeface="Arial"/>
              <a:buChar char="●"/>
            </a:pPr>
            <a:r>
              <a:rPr lang="en-IN" sz="2200" b="0" u="sng" strike="noStrike" spc="-1" dirty="0">
                <a:solidFill>
                  <a:srgbClr val="0000FF"/>
                </a:solidFill>
                <a:uFillTx/>
                <a:latin typeface="Arial"/>
                <a:ea typeface="Arial"/>
                <a:hlinkClick r:id="rId4"/>
              </a:rPr>
              <a:t>Data Cube</a:t>
            </a:r>
            <a:r>
              <a:rPr lang="en-IN" sz="2200" b="0" strike="noStrike" spc="-1" dirty="0">
                <a:solidFill>
                  <a:srgbClr val="24292E"/>
                </a:solidFill>
                <a:latin typeface="Arial"/>
                <a:ea typeface="Arial"/>
              </a:rPr>
              <a:t>: API for data access and analysis</a:t>
            </a:r>
            <a:endParaRPr lang="en-IN" sz="2200" b="0" strike="noStrike" spc="-1" dirty="0"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24292E"/>
              </a:buClr>
              <a:buFont typeface="Arial"/>
              <a:buChar char="●"/>
            </a:pPr>
            <a:r>
              <a:rPr lang="en-IN" sz="2200" b="0" u="sng" strike="noStrike" spc="-1" dirty="0">
                <a:solidFill>
                  <a:srgbClr val="0000FF"/>
                </a:solidFill>
                <a:uFillTx/>
                <a:latin typeface="Arial"/>
                <a:ea typeface="Arial"/>
                <a:hlinkClick r:id="rId5"/>
              </a:rPr>
              <a:t>PostgreSQL</a:t>
            </a:r>
            <a:r>
              <a:rPr lang="en-IN" sz="2200" b="0" strike="noStrike" spc="-1" dirty="0">
                <a:solidFill>
                  <a:srgbClr val="24292E"/>
                </a:solidFill>
                <a:latin typeface="Arial"/>
                <a:ea typeface="Arial"/>
              </a:rPr>
              <a:t>: Database backend for both the Data Cube</a:t>
            </a:r>
          </a:p>
          <a:p>
            <a:pPr marL="457200" indent="-367920">
              <a:lnSpc>
                <a:spcPct val="115000"/>
              </a:lnSpc>
              <a:buClr>
                <a:srgbClr val="24292E"/>
              </a:buClr>
              <a:buFont typeface="Arial"/>
              <a:buChar char="●"/>
            </a:pPr>
            <a:r>
              <a:rPr lang="en-IN" sz="2200" b="0" u="sng" strike="noStrike" spc="-1" dirty="0">
                <a:solidFill>
                  <a:srgbClr val="0000FF"/>
                </a:solidFill>
                <a:uFillTx/>
                <a:latin typeface="Arial"/>
                <a:ea typeface="Arial"/>
                <a:hlinkClick r:id="rId6"/>
              </a:rPr>
              <a:t>Bootstrap 3</a:t>
            </a:r>
            <a:r>
              <a:rPr lang="en-IN" sz="2200" b="0" u="sng" strike="noStrike" spc="-1" dirty="0">
                <a:solidFill>
                  <a:srgbClr val="0000FF"/>
                </a:solidFill>
                <a:uFillTx/>
                <a:latin typeface="Arial"/>
                <a:ea typeface="Arial"/>
              </a:rPr>
              <a:t>/Materialize</a:t>
            </a:r>
            <a:r>
              <a:rPr lang="en-IN" sz="2200" b="0" strike="noStrike" spc="-1" dirty="0">
                <a:solidFill>
                  <a:srgbClr val="24292E"/>
                </a:solidFill>
                <a:latin typeface="Arial"/>
                <a:ea typeface="Arial"/>
              </a:rPr>
              <a:t>: Simple, standard, and easy front end styling</a:t>
            </a:r>
          </a:p>
          <a:p>
            <a:pPr marL="457200" indent="-367920">
              <a:lnSpc>
                <a:spcPct val="115000"/>
              </a:lnSpc>
              <a:buClr>
                <a:srgbClr val="24292E"/>
              </a:buClr>
              <a:buFont typeface="Arial"/>
              <a:buChar char="●"/>
            </a:pPr>
            <a:r>
              <a:rPr lang="en-IN" sz="2200" u="sng" spc="-1" dirty="0" err="1">
                <a:solidFill>
                  <a:srgbClr val="0000FF"/>
                </a:solidFill>
                <a:ea typeface="Arial"/>
              </a:rPr>
              <a:t>RasterIO</a:t>
            </a:r>
            <a:r>
              <a:rPr lang="en-IN" sz="2200" u="sng" spc="-1" dirty="0">
                <a:solidFill>
                  <a:srgbClr val="0000FF"/>
                </a:solidFill>
                <a:ea typeface="Arial"/>
              </a:rPr>
              <a:t>/GDAL</a:t>
            </a:r>
            <a:r>
              <a:rPr lang="en-IN" sz="2200" spc="-1" dirty="0">
                <a:solidFill>
                  <a:srgbClr val="24292E"/>
                </a:solidFill>
                <a:ea typeface="Arial"/>
              </a:rPr>
              <a:t>: Geospatial imagery processing </a:t>
            </a:r>
            <a:endParaRPr lang="en-IN" sz="2200" spc="-1" dirty="0">
              <a:solidFill>
                <a:srgbClr val="24292E"/>
              </a:solidFill>
              <a:latin typeface="Arial"/>
              <a:ea typeface="Arial"/>
            </a:endParaRPr>
          </a:p>
          <a:p>
            <a:pPr marL="457200" indent="-367920">
              <a:lnSpc>
                <a:spcPct val="115000"/>
              </a:lnSpc>
              <a:buClr>
                <a:srgbClr val="24292E"/>
              </a:buClr>
              <a:buFont typeface="Arial"/>
              <a:buChar char="●"/>
            </a:pPr>
            <a:r>
              <a:rPr lang="en-IN" sz="2200" b="0" u="sng" strike="noStrike" spc="-1" dirty="0" err="1">
                <a:solidFill>
                  <a:srgbClr val="0000FF"/>
                </a:solidFill>
                <a:latin typeface="Arial"/>
              </a:rPr>
              <a:t>Sklearn</a:t>
            </a:r>
            <a:r>
              <a:rPr lang="en-IN" sz="2200" b="0" u="sng" strike="noStrike" spc="-1" dirty="0">
                <a:solidFill>
                  <a:srgbClr val="0000FF"/>
                </a:solidFill>
                <a:latin typeface="Arial"/>
              </a:rPr>
              <a:t>, Matplotlib, </a:t>
            </a:r>
            <a:r>
              <a:rPr lang="en-IN" sz="2200" b="0" u="sng" strike="noStrike" spc="-1" dirty="0" err="1">
                <a:solidFill>
                  <a:srgbClr val="0000FF"/>
                </a:solidFill>
                <a:latin typeface="Arial"/>
              </a:rPr>
              <a:t>Numpy</a:t>
            </a:r>
            <a:r>
              <a:rPr lang="en-IN" sz="2200" b="0" strike="noStrike" spc="-1" dirty="0">
                <a:solidFill>
                  <a:srgbClr val="24292E"/>
                </a:solidFill>
                <a:latin typeface="Arial"/>
              </a:rPr>
              <a:t>: Deep Learning Notebook and Data Processing</a:t>
            </a:r>
            <a:endParaRPr lang="en-IN" sz="2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33520" y="71280"/>
            <a:ext cx="7775280" cy="73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2"/>
          <p:cNvSpPr/>
          <p:nvPr/>
        </p:nvSpPr>
        <p:spPr>
          <a:xfrm>
            <a:off x="214200" y="142920"/>
            <a:ext cx="3889800" cy="70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IN" sz="4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RS 1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214200" y="1071720"/>
            <a:ext cx="8715240" cy="387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just"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</p:txBody>
      </p:sp>
      <p:pic>
        <p:nvPicPr>
          <p:cNvPr id="118" name="Picture 117"/>
          <p:cNvPicPr/>
          <p:nvPr/>
        </p:nvPicPr>
        <p:blipFill>
          <a:blip r:embed="rId3"/>
          <a:srcRect l="23640" t="11797" r="7852" b="2807"/>
          <a:stretch/>
        </p:blipFill>
        <p:spPr>
          <a:xfrm>
            <a:off x="936000" y="1079640"/>
            <a:ext cx="7200000" cy="5047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1650960"/>
            <a:ext cx="9143640" cy="314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2"/>
          <p:cNvSpPr/>
          <p:nvPr/>
        </p:nvSpPr>
        <p:spPr>
          <a:xfrm>
            <a:off x="209880" y="60840"/>
            <a:ext cx="3462120" cy="71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4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RS 2</a:t>
            </a:r>
            <a:endParaRPr lang="en-IN" sz="4000" b="0" strike="noStrike" spc="-1" dirty="0">
              <a:latin typeface="Arial"/>
            </a:endParaRPr>
          </a:p>
        </p:txBody>
      </p:sp>
      <p:pic>
        <p:nvPicPr>
          <p:cNvPr id="121" name="Picture 120"/>
          <p:cNvPicPr/>
          <p:nvPr/>
        </p:nvPicPr>
        <p:blipFill>
          <a:blip r:embed="rId3"/>
          <a:srcRect l="23616" t="11195" r="7089" b="3409"/>
          <a:stretch/>
        </p:blipFill>
        <p:spPr>
          <a:xfrm>
            <a:off x="720360" y="936360"/>
            <a:ext cx="7487640" cy="5190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33520" y="71280"/>
            <a:ext cx="7775280" cy="73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CustomShape 2"/>
          <p:cNvSpPr/>
          <p:nvPr/>
        </p:nvSpPr>
        <p:spPr>
          <a:xfrm>
            <a:off x="214200" y="142920"/>
            <a:ext cx="2918880" cy="70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IN" sz="4000" b="1" strike="noStrike" spc="-1">
                <a:solidFill>
                  <a:srgbClr val="000000"/>
                </a:solidFill>
                <a:latin typeface="Arial"/>
                <a:ea typeface="Arial"/>
              </a:rPr>
              <a:t>Discussion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214200" y="1071720"/>
            <a:ext cx="8714880" cy="478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We have reworked the UI using Material Design.</a:t>
            </a:r>
            <a:endParaRPr lang="en-IN" sz="2400" b="0" strike="noStrike" spc="-1" dirty="0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We are changing the backend structure so that it supports python notebooks which can be written by any scientist.</a:t>
            </a:r>
            <a:endParaRPr lang="en-IN" sz="2400" b="0" strike="noStrike" spc="-1" dirty="0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We have implement Deep Learning algorithms on the Ingested products.</a:t>
            </a:r>
            <a:endParaRPr lang="en-IN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7642"/>
            <a:ext cx="8229240" cy="1144800"/>
          </a:xfrm>
        </p:spPr>
        <p:txBody>
          <a:bodyPr/>
          <a:lstStyle/>
          <a:p>
            <a:r>
              <a:rPr lang="en-IN" sz="4000" b="1" dirty="0"/>
              <a:t>Challenges faced and Motivation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1015436"/>
            <a:ext cx="8229240" cy="397728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/>
              <a:t>The setup was challenging over a variety of different platforms and frameworks to be integrated.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/>
              <a:t>There were times where we had to begin the project from scratch due to improper installation of few libraries.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/>
              <a:t>One of the current challenges is reworking the UI and the functionality of an existing repository to fit our needs.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/>
              <a:t>One of the major problems in the Deep Learning part was the processing power of the laptop. Since the dataset was very large, the computer hung a couple of times due to the CPU and GPU limitations.</a:t>
            </a:r>
          </a:p>
        </p:txBody>
      </p:sp>
    </p:spTree>
    <p:extLst>
      <p:ext uri="{BB962C8B-B14F-4D97-AF65-F5344CB8AC3E}">
        <p14:creationId xmlns:p14="http://schemas.microsoft.com/office/powerpoint/2010/main" val="2038436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33520" y="71280"/>
            <a:ext cx="7775280" cy="73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2"/>
          <p:cNvSpPr/>
          <p:nvPr/>
        </p:nvSpPr>
        <p:spPr>
          <a:xfrm>
            <a:off x="214200" y="142920"/>
            <a:ext cx="3459240" cy="70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IN" sz="4000" b="1" strike="noStrike" spc="-1">
                <a:solidFill>
                  <a:srgbClr val="000000"/>
                </a:solidFill>
                <a:latin typeface="Arial"/>
                <a:ea typeface="Arial"/>
              </a:rPr>
              <a:t>Future Scope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214200" y="1071720"/>
            <a:ext cx="8715240" cy="458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just">
              <a:lnSpc>
                <a:spcPct val="100000"/>
              </a:lnSpc>
            </a:pPr>
            <a:r>
              <a:rPr lang="en-IN" sz="2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We can use this platform to perform various deep learning techniques such as:</a:t>
            </a:r>
            <a:endParaRPr lang="en-IN" sz="2200" b="0" strike="noStrike" spc="-1" dirty="0">
              <a:latin typeface="Arial"/>
            </a:endParaRPr>
          </a:p>
          <a:p>
            <a:pPr marL="457200" indent="-367920" algn="just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IN" sz="2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Road Detection.</a:t>
            </a:r>
            <a:endParaRPr lang="en-IN" sz="2200" b="0" strike="noStrike" spc="-1" dirty="0">
              <a:latin typeface="Arial"/>
            </a:endParaRPr>
          </a:p>
          <a:p>
            <a:pPr marL="457200" indent="-367920" algn="just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IN" sz="2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Classification Of Forest.</a:t>
            </a:r>
            <a:endParaRPr lang="en-IN" sz="2200" b="0" strike="noStrike" spc="-1" dirty="0">
              <a:latin typeface="Arial"/>
            </a:endParaRPr>
          </a:p>
          <a:p>
            <a:pPr marL="457200" indent="-367920" algn="just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IN" sz="2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Finding illegal Mines.</a:t>
            </a:r>
            <a:endParaRPr lang="en-IN" sz="2200" b="0" strike="noStrike" spc="-1" dirty="0">
              <a:latin typeface="Arial"/>
            </a:endParaRPr>
          </a:p>
          <a:p>
            <a:pPr marL="457200" indent="-367920" algn="just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IN" sz="2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Water Quality.</a:t>
            </a:r>
            <a:endParaRPr lang="en-IN" sz="2200" b="0" strike="noStrike" spc="-1" dirty="0">
              <a:latin typeface="Arial"/>
            </a:endParaRPr>
          </a:p>
          <a:p>
            <a:pPr marL="457200" indent="-367920" algn="just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IN" sz="2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House detection.</a:t>
            </a:r>
            <a:endParaRPr lang="en-IN" sz="2200" b="0" strike="noStrike" spc="-1" dirty="0">
              <a:latin typeface="Arial"/>
            </a:endParaRPr>
          </a:p>
          <a:p>
            <a:pPr marL="457200" indent="-367920" algn="just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IN" sz="2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Vehicle Detection.</a:t>
            </a:r>
            <a:endParaRPr lang="en-IN" sz="2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2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33520" y="71280"/>
            <a:ext cx="7775280" cy="73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2"/>
          <p:cNvSpPr/>
          <p:nvPr/>
        </p:nvSpPr>
        <p:spPr>
          <a:xfrm>
            <a:off x="214200" y="142920"/>
            <a:ext cx="5203440" cy="70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IN" sz="4000" b="1" strike="noStrike" spc="-1">
                <a:solidFill>
                  <a:srgbClr val="000000"/>
                </a:solidFill>
                <a:latin typeface="Arial"/>
                <a:ea typeface="Arial"/>
              </a:rPr>
              <a:t>Selected References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0" y="1155600"/>
            <a:ext cx="9606116" cy="516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457200" indent="-367920">
              <a:lnSpc>
                <a:spcPct val="94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J. Ross, B. Killough, T. </a:t>
            </a:r>
            <a:r>
              <a:rPr lang="en-IN" sz="22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Dhu</a:t>
            </a:r>
            <a:r>
              <a:rPr lang="en-IN" sz="2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lang="en-IN" sz="22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M.Paget</a:t>
            </a:r>
            <a:r>
              <a:rPr lang="en-IN" sz="2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, Open Data Cube and the Committee on Earth Observation Satellites </a:t>
            </a:r>
            <a:r>
              <a:rPr lang="en-IN" sz="22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DataCube</a:t>
            </a:r>
            <a:r>
              <a:rPr lang="en-IN" sz="2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Initiative, IAC, 2017.</a:t>
            </a:r>
            <a:endParaRPr lang="en-IN" sz="2200" b="0" strike="noStrike" spc="-1" dirty="0">
              <a:latin typeface="Arial"/>
            </a:endParaRPr>
          </a:p>
          <a:p>
            <a:pPr marL="457200" indent="-3679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Brian Killough, Overview of the open data cube initiative,2019.</a:t>
            </a:r>
            <a:endParaRPr lang="en-IN" sz="2200" b="0" strike="noStrike" spc="-1" dirty="0">
              <a:latin typeface="Arial"/>
            </a:endParaRPr>
          </a:p>
          <a:p>
            <a:pPr marL="457200" indent="-367920">
              <a:lnSpc>
                <a:spcPct val="94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Open Data Cube Website:</a:t>
            </a:r>
          </a:p>
          <a:p>
            <a:pPr marL="89280">
              <a:lnSpc>
                <a:spcPct val="94000"/>
              </a:lnSpc>
              <a:buClr>
                <a:srgbClr val="000000"/>
              </a:buClr>
            </a:pPr>
            <a:r>
              <a:rPr lang="en-IN" sz="2200" spc="-1" dirty="0">
                <a:solidFill>
                  <a:srgbClr val="000000"/>
                </a:solidFill>
                <a:latin typeface="Arial"/>
              </a:rPr>
              <a:t>    </a:t>
            </a:r>
            <a:r>
              <a:rPr lang="en-IN" sz="2200" spc="-1" dirty="0">
                <a:latin typeface="Arial"/>
              </a:rPr>
              <a:t> </a:t>
            </a:r>
            <a:r>
              <a:rPr lang="en-IN" sz="2200" b="0" u="sng" strike="noStrike" spc="-1" dirty="0">
                <a:solidFill>
                  <a:srgbClr val="0000FF"/>
                </a:solidFill>
                <a:uFillTx/>
                <a:latin typeface="Arial"/>
                <a:ea typeface="Arial"/>
              </a:rPr>
              <a:t>https://www.opendatacube.org</a:t>
            </a:r>
            <a:endParaRPr lang="en-IN" sz="2200" b="0" strike="noStrike" spc="-1" dirty="0">
              <a:latin typeface="Arial"/>
            </a:endParaRPr>
          </a:p>
          <a:p>
            <a:pPr marL="457200" indent="-367920">
              <a:lnSpc>
                <a:spcPct val="94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Open Data Cube GitHub Repository:</a:t>
            </a:r>
          </a:p>
          <a:p>
            <a:pPr marL="89280">
              <a:lnSpc>
                <a:spcPct val="94000"/>
              </a:lnSpc>
              <a:buClr>
                <a:srgbClr val="000000"/>
              </a:buClr>
            </a:pPr>
            <a:r>
              <a:rPr lang="en-IN" sz="2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lang="en-IN" sz="2200" u="sng" spc="-1" dirty="0">
                <a:solidFill>
                  <a:srgbClr val="0000FF"/>
                </a:solidFill>
                <a:ea typeface="Arial"/>
                <a:hlinkClick r:id="rId3"/>
              </a:rPr>
              <a:t>https://github.com/opendatacube</a:t>
            </a:r>
            <a:endParaRPr lang="en-IN" sz="2200" u="sng" spc="-1" dirty="0">
              <a:solidFill>
                <a:srgbClr val="0000FF"/>
              </a:solidFill>
              <a:latin typeface="Arial"/>
              <a:ea typeface="Arial"/>
            </a:endParaRPr>
          </a:p>
          <a:p>
            <a:pPr marL="457200" indent="-367920">
              <a:lnSpc>
                <a:spcPct val="94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200" spc="-1" dirty="0">
                <a:solidFill>
                  <a:srgbClr val="000000"/>
                </a:solidFill>
                <a:ea typeface="Arial"/>
              </a:rPr>
              <a:t>Open Data Cube web-based User Interface:</a:t>
            </a:r>
          </a:p>
          <a:p>
            <a:pPr marL="89280">
              <a:lnSpc>
                <a:spcPct val="94000"/>
              </a:lnSpc>
              <a:buClr>
                <a:srgbClr val="000000"/>
              </a:buClr>
            </a:pPr>
            <a:r>
              <a:rPr lang="en-IN" sz="2200" spc="-1" dirty="0">
                <a:solidFill>
                  <a:srgbClr val="000000"/>
                </a:solidFill>
              </a:rPr>
              <a:t>    </a:t>
            </a:r>
            <a:r>
              <a:rPr lang="en-IN" sz="2200" spc="-1" dirty="0"/>
              <a:t> </a:t>
            </a:r>
            <a:r>
              <a:rPr lang="en-IN" sz="2200" u="sng" spc="-1" dirty="0">
                <a:solidFill>
                  <a:srgbClr val="0000FF"/>
                </a:solidFill>
                <a:ea typeface="Arial"/>
                <a:hlinkClick r:id="rId4"/>
              </a:rPr>
              <a:t>http://ec2-52-201-154-0.compute-1.amazonaws.com</a:t>
            </a:r>
            <a:endParaRPr lang="en-IN" sz="2200" u="sng" spc="-1" dirty="0">
              <a:solidFill>
                <a:srgbClr val="0000FF"/>
              </a:solidFill>
              <a:ea typeface="Arial"/>
            </a:endParaRPr>
          </a:p>
          <a:p>
            <a:pPr marL="457200" indent="-367920">
              <a:lnSpc>
                <a:spcPct val="94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200" spc="-1" dirty="0">
                <a:ea typeface="Arial"/>
              </a:rPr>
              <a:t>GDAL Documentation: </a:t>
            </a:r>
          </a:p>
          <a:p>
            <a:pPr marL="89280">
              <a:lnSpc>
                <a:spcPct val="94000"/>
              </a:lnSpc>
              <a:buClr>
                <a:srgbClr val="000000"/>
              </a:buClr>
            </a:pPr>
            <a:r>
              <a:rPr lang="en-IN" sz="2200" spc="-1" dirty="0">
                <a:ea typeface="Arial"/>
              </a:rPr>
              <a:t>     </a:t>
            </a:r>
            <a:r>
              <a:rPr lang="en-IN" sz="2200" dirty="0">
                <a:hlinkClick r:id="rId5"/>
              </a:rPr>
              <a:t>https://gdal.org/</a:t>
            </a:r>
            <a:endParaRPr lang="en-IN" sz="2200" spc="-1" dirty="0">
              <a:ea typeface="Arial"/>
            </a:endParaRPr>
          </a:p>
          <a:p>
            <a:pPr>
              <a:lnSpc>
                <a:spcPct val="94000"/>
              </a:lnSpc>
            </a:pPr>
            <a:endParaRPr lang="en-IN" sz="2200" u="sng" spc="-1" dirty="0">
              <a:solidFill>
                <a:srgbClr val="0000FF"/>
              </a:solidFill>
              <a:ea typeface="Arial"/>
            </a:endParaRPr>
          </a:p>
          <a:p>
            <a:pPr marL="342900" indent="-342900">
              <a:lnSpc>
                <a:spcPct val="94000"/>
              </a:lnSpc>
              <a:buFont typeface="Arial" panose="020B0604020202020204" pitchFamily="34" charset="0"/>
              <a:buChar char="•"/>
            </a:pPr>
            <a:endParaRPr lang="en-IN" sz="2200" b="0" strike="noStrike" spc="-1" dirty="0">
              <a:latin typeface="Arial"/>
            </a:endParaRPr>
          </a:p>
          <a:p>
            <a:pPr marL="914400" algn="just">
              <a:lnSpc>
                <a:spcPct val="100000"/>
              </a:lnSpc>
            </a:pPr>
            <a:endParaRPr lang="en-IN" sz="2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33520" y="71280"/>
            <a:ext cx="7775280" cy="73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2"/>
          <p:cNvSpPr/>
          <p:nvPr/>
        </p:nvSpPr>
        <p:spPr>
          <a:xfrm>
            <a:off x="15120" y="688680"/>
            <a:ext cx="9143640" cy="92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5400" b="1" strike="noStrike" spc="-1">
                <a:solidFill>
                  <a:srgbClr val="000000"/>
                </a:solidFill>
                <a:latin typeface="Arial"/>
                <a:ea typeface="Arial"/>
              </a:rPr>
              <a:t>Thank You</a:t>
            </a:r>
            <a:endParaRPr lang="en-IN" sz="5400" b="0" strike="noStrike" spc="-1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15120" y="4362840"/>
            <a:ext cx="914364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Arial"/>
              </a:rPr>
              <a:t>Student(s) email:</a:t>
            </a:r>
            <a:endParaRPr lang="en-IN" sz="1800" b="0" strike="noStrike" spc="-1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lang="en-IN" sz="1800" b="0" u="sng" strike="noStrike" spc="-1">
                <a:solidFill>
                  <a:srgbClr val="0070C0"/>
                </a:solidFill>
                <a:uFillTx/>
                <a:latin typeface="Arial"/>
                <a:ea typeface="Arial"/>
              </a:rPr>
              <a:t>f20170153@hyderabad.bits-pilani.ac.in</a:t>
            </a:r>
            <a:endParaRPr lang="en-IN" sz="1800" b="0" strike="noStrike" spc="-1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lang="en-IN" sz="1800" b="0" u="sng" strike="noStrike" spc="-1">
                <a:solidFill>
                  <a:srgbClr val="0070C0"/>
                </a:solidFill>
                <a:uFillTx/>
                <a:latin typeface="Arial"/>
                <a:ea typeface="Arial"/>
              </a:rPr>
              <a:t>f20170458@hyderabad.bits-pilani.ac.in</a:t>
            </a:r>
            <a:endParaRPr lang="en-IN" sz="1800" b="0" strike="noStrike" spc="-1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lang="en-IN" sz="1800" b="0" u="sng" strike="noStrike" spc="-1">
                <a:solidFill>
                  <a:srgbClr val="0070C0"/>
                </a:solidFill>
                <a:uFillTx/>
                <a:latin typeface="Arial"/>
                <a:ea typeface="Arial"/>
              </a:rPr>
              <a:t>f20170834@goa.bits-pilani.ac.in</a:t>
            </a:r>
            <a:endParaRPr lang="en-IN" sz="1800" b="0" strike="noStrike" spc="-1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lang="en-IN" sz="1800" b="0" u="sng" strike="noStrike" spc="-1">
                <a:solidFill>
                  <a:srgbClr val="0070C0"/>
                </a:solidFill>
                <a:uFillTx/>
                <a:latin typeface="Arial"/>
                <a:ea typeface="Arial"/>
              </a:rPr>
              <a:t>f20170591@goa.bits-pilani.ac.in</a:t>
            </a:r>
            <a:endParaRPr lang="en-IN" sz="1800" b="0" strike="noStrike" spc="-1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lang="en-IN" sz="1800" b="0" u="sng" strike="noStrike" spc="-1">
                <a:solidFill>
                  <a:srgbClr val="0070C0"/>
                </a:solidFill>
                <a:uFillTx/>
                <a:latin typeface="Arial"/>
                <a:ea typeface="Arial"/>
              </a:rPr>
              <a:t>f20170941@goa.bits-pilani.ac.in</a:t>
            </a:r>
            <a:endParaRPr lang="en-IN" sz="1800" b="0" strike="noStrike" spc="-1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lang="en-IN" sz="1800" b="0" u="sng" strike="noStrike" spc="-1">
                <a:solidFill>
                  <a:srgbClr val="0070C0"/>
                </a:solidFill>
                <a:uFillTx/>
                <a:latin typeface="Arial"/>
                <a:ea typeface="Arial"/>
              </a:rPr>
              <a:t>f20170767@goa.bits-pilani.ac.in</a:t>
            </a: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714240" y="1612080"/>
            <a:ext cx="7745040" cy="2553840"/>
          </a:xfrm>
          <a:prstGeom prst="rect">
            <a:avLst/>
          </a:prstGeom>
          <a:noFill/>
          <a:ln w="9360">
            <a:solidFill>
              <a:srgbClr val="93895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  <a:ea typeface="Arial"/>
              </a:rPr>
              <a:t>Acknowledgements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  <a:ea typeface="Arial"/>
              </a:rPr>
              <a:t>We would like to acknowledge everyone who played a role in our project accomplishments.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  <a:ea typeface="Arial"/>
              </a:rPr>
              <a:t>First of all, our mentors Mr. P.S. Singh and Mr. Nilay Nishant each of whom has provided patient advice and guidance throughout the research process.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  <a:ea typeface="Arial"/>
              </a:rPr>
              <a:t>We would also like to thank our PS instructor Mr. D.Sriram for his unwavering support.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33520" y="71280"/>
            <a:ext cx="7775280" cy="73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2"/>
          <p:cNvSpPr/>
          <p:nvPr/>
        </p:nvSpPr>
        <p:spPr>
          <a:xfrm>
            <a:off x="214200" y="142920"/>
            <a:ext cx="3174120" cy="70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IN" sz="4000" b="1" strike="noStrike" spc="-1">
                <a:solidFill>
                  <a:srgbClr val="000000"/>
                </a:solidFill>
                <a:latin typeface="Arial"/>
                <a:ea typeface="Arial"/>
              </a:rPr>
              <a:t>Introduction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214200" y="804960"/>
            <a:ext cx="8715240" cy="410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just">
              <a:lnSpc>
                <a:spcPct val="100000"/>
              </a:lnSpc>
            </a:pPr>
            <a:r>
              <a:rPr lang="en-IN" sz="2200" b="0" strike="noStrike" spc="-1">
                <a:solidFill>
                  <a:srgbClr val="222222"/>
                </a:solidFill>
                <a:latin typeface="Arial"/>
                <a:ea typeface="Arial"/>
              </a:rPr>
              <a:t>A Datacube is a multi-dimensional ("n-D</a:t>
            </a:r>
            <a:r>
              <a:rPr lang="en-IN" sz="2200" b="0" strike="noStrike" spc="-1">
                <a:solidFill>
                  <a:srgbClr val="000000"/>
                </a:solidFill>
                <a:latin typeface="Arial"/>
                <a:ea typeface="Arial"/>
              </a:rPr>
              <a:t>") array</a:t>
            </a:r>
            <a:r>
              <a:rPr lang="en-IN" sz="2200" b="0" strike="noStrike" spc="-1">
                <a:solidFill>
                  <a:srgbClr val="222222"/>
                </a:solidFill>
                <a:latin typeface="Arial"/>
                <a:ea typeface="Arial"/>
              </a:rPr>
              <a:t> of values. Typically, it is applied in contexts where these arrays are massively larger than the hosting computer's main memory; examples include time series of image data.</a:t>
            </a:r>
            <a:endParaRPr lang="en-IN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IN" sz="2200" b="0" strike="noStrike" spc="-1">
                <a:solidFill>
                  <a:srgbClr val="333333"/>
                </a:solidFill>
                <a:latin typeface="Arial"/>
                <a:ea typeface="Arial"/>
              </a:rPr>
              <a:t>DataCubes are aiming to realize the full potential of earth observation(EO) data repositories by addressing Volume, Velocity, and Variety challenges, providing access to large spatio-temporal data in an analysis ready form.</a:t>
            </a:r>
            <a:endParaRPr lang="en-IN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2200" b="0" strike="noStrike" spc="-1">
              <a:latin typeface="Arial"/>
            </a:endParaRPr>
          </a:p>
        </p:txBody>
      </p:sp>
      <p:pic>
        <p:nvPicPr>
          <p:cNvPr id="100" name="Google Shape;120;p17"/>
          <p:cNvPicPr/>
          <p:nvPr/>
        </p:nvPicPr>
        <p:blipFill>
          <a:blip r:embed="rId3"/>
          <a:stretch/>
        </p:blipFill>
        <p:spPr>
          <a:xfrm>
            <a:off x="183240" y="3544920"/>
            <a:ext cx="8777160" cy="2547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983A3-9F83-4B97-A044-A56CA4442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73626"/>
            <a:ext cx="8229240" cy="1044774"/>
          </a:xfrm>
        </p:spPr>
        <p:txBody>
          <a:bodyPr/>
          <a:lstStyle/>
          <a:p>
            <a:r>
              <a:rPr lang="en-US" dirty="0"/>
              <a:t>Land Cover Classification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E74BD7B-C413-4754-8C1F-9D46D3ED6D05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297426" y="1675107"/>
            <a:ext cx="8548788" cy="37240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200" dirty="0">
                <a:latin typeface="+mj-lt"/>
              </a:rPr>
              <a:t>Land cover is the physical material at the surface of the earth. Land covers include </a:t>
            </a:r>
            <a:r>
              <a:rPr lang="en-US" sz="2200" dirty="0">
                <a:latin typeface="+mj-lt"/>
                <a:hlinkClick r:id="rId2" tooltip="Gras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grass</a:t>
            </a:r>
            <a:r>
              <a:rPr lang="en-US" sz="2200" dirty="0">
                <a:latin typeface="+mj-lt"/>
              </a:rPr>
              <a:t>, </a:t>
            </a:r>
            <a:r>
              <a:rPr lang="en-US" sz="2200" dirty="0">
                <a:latin typeface="+mj-lt"/>
                <a:hlinkClick r:id="rId3" tooltip="Asphal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asphalt</a:t>
            </a:r>
            <a:r>
              <a:rPr lang="en-US" sz="2200" dirty="0">
                <a:latin typeface="+mj-lt"/>
              </a:rPr>
              <a:t>, </a:t>
            </a:r>
            <a:r>
              <a:rPr lang="en-US" sz="2200" dirty="0">
                <a:latin typeface="+mj-lt"/>
                <a:hlinkClick r:id="rId4" tooltip="Tre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trees</a:t>
            </a:r>
            <a:r>
              <a:rPr lang="en-US" sz="2200" dirty="0">
                <a:latin typeface="+mj-lt"/>
              </a:rPr>
              <a:t>, bare ground, </a:t>
            </a:r>
            <a:r>
              <a:rPr lang="en-US" sz="2200" dirty="0">
                <a:latin typeface="+mj-lt"/>
                <a:hlinkClick r:id="rId5" tooltip="Wat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water</a:t>
            </a:r>
            <a:r>
              <a:rPr lang="en-US" sz="2200" dirty="0">
                <a:latin typeface="+mj-lt"/>
              </a:rPr>
              <a:t>, etc.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+mj-lt"/>
              </a:rPr>
              <a:t>There are two primary methods for capturing information on land cover: field survey and analysis of </a:t>
            </a:r>
            <a:r>
              <a:rPr lang="en-US" sz="2200" dirty="0">
                <a:latin typeface="+mj-lt"/>
                <a:hlinkClick r:id="rId6" tooltip="Remote sens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remotely sensed imagery</a:t>
            </a:r>
            <a:r>
              <a:rPr lang="en-US" sz="2200" dirty="0">
                <a:latin typeface="+mj-lt"/>
              </a:rPr>
              <a:t>. </a:t>
            </a:r>
            <a:r>
              <a:rPr lang="en-US" sz="2200" dirty="0">
                <a:latin typeface="+mj-lt"/>
                <a:hlinkClick r:id="rId7" tooltip="Land change model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Land change models</a:t>
            </a:r>
            <a:r>
              <a:rPr lang="en-US" sz="2200" dirty="0">
                <a:latin typeface="+mj-lt"/>
              </a:rPr>
              <a:t> can be built from these types of data to assess future shifts in land cover.</a:t>
            </a:r>
          </a:p>
          <a:p>
            <a:pPr>
              <a:lnSpc>
                <a:spcPct val="100000"/>
              </a:lnSpc>
            </a:pPr>
            <a:r>
              <a:rPr kumimoji="0" lang="en-US" altLang="en-US" sz="2200" i="0" strike="noStrike" cap="none" normalizeH="0" baseline="0" dirty="0">
                <a:ln>
                  <a:noFill/>
                </a:ln>
                <a:effectLst/>
                <a:latin typeface="+mj-lt"/>
              </a:rPr>
              <a:t>In this project we have tried to classify the land cover into various classes using the Random Forest Classification using simple Machine Learning techniques.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i="0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i="0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3854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52AC35-4109-42C6-BF5F-687962933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80" y="902378"/>
            <a:ext cx="6947239" cy="505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66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33520" y="71280"/>
            <a:ext cx="7775280" cy="73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2"/>
          <p:cNvSpPr/>
          <p:nvPr/>
        </p:nvSpPr>
        <p:spPr>
          <a:xfrm>
            <a:off x="214200" y="142920"/>
            <a:ext cx="2494080" cy="70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IN" sz="4000" b="1" strike="noStrike" spc="-1">
                <a:solidFill>
                  <a:srgbClr val="000000"/>
                </a:solidFill>
                <a:latin typeface="Arial"/>
                <a:ea typeface="Arial"/>
              </a:rPr>
              <a:t>Objective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178200" y="1228680"/>
            <a:ext cx="8787240" cy="46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533520" indent="-3679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en-IN" sz="2200" b="0" strike="noStrike" spc="-1">
                <a:solidFill>
                  <a:srgbClr val="000000"/>
                </a:solidFill>
                <a:latin typeface="Arial"/>
                <a:ea typeface="Arial"/>
              </a:rPr>
              <a:t>Creating an online platform for the Geospatial applications on the EO Data obtained by satellites using Open Data Cube.</a:t>
            </a:r>
            <a:endParaRPr lang="en-IN" sz="2200" b="0" strike="noStrike" spc="-1">
              <a:latin typeface="Arial"/>
            </a:endParaRPr>
          </a:p>
          <a:p>
            <a:pPr marL="533520" indent="-3679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en-IN" sz="2200" b="0" strike="noStrike" spc="-1">
                <a:solidFill>
                  <a:srgbClr val="000000"/>
                </a:solidFill>
                <a:latin typeface="Arial"/>
                <a:ea typeface="Arial"/>
              </a:rPr>
              <a:t>Creation of the Deep Learning Algorithms (Notebooks) for manipulating the data over a particular region in the world.</a:t>
            </a:r>
            <a:endParaRPr lang="en-IN" sz="2200" b="0" strike="noStrike" spc="-1">
              <a:latin typeface="Arial"/>
            </a:endParaRPr>
          </a:p>
          <a:p>
            <a:pPr marL="533520" indent="-3679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en-IN" sz="2200" b="0" strike="noStrike" spc="-1">
                <a:solidFill>
                  <a:srgbClr val="000000"/>
                </a:solidFill>
                <a:latin typeface="Arial"/>
                <a:ea typeface="Arial"/>
              </a:rPr>
              <a:t>Developing an interactive website using which the user can customize the results of the data as per his need.</a:t>
            </a:r>
            <a:endParaRPr lang="en-IN" sz="2200" b="0" strike="noStrike" spc="-1">
              <a:latin typeface="Arial"/>
            </a:endParaRPr>
          </a:p>
          <a:p>
            <a:pPr marL="533520" indent="-3679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en-IN" sz="2200" b="0" strike="noStrike" spc="-1">
                <a:solidFill>
                  <a:srgbClr val="000000"/>
                </a:solidFill>
                <a:latin typeface="Arial"/>
                <a:ea typeface="Arial"/>
              </a:rPr>
              <a:t>Efficient time series analyses to support land change applications.</a:t>
            </a:r>
            <a:endParaRPr lang="en-IN" sz="2200" b="0" strike="noStrike" spc="-1">
              <a:latin typeface="Arial"/>
            </a:endParaRPr>
          </a:p>
          <a:p>
            <a:pPr marL="457200">
              <a:lnSpc>
                <a:spcPct val="115000"/>
              </a:lnSpc>
            </a:pPr>
            <a:endParaRPr lang="en-IN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2200" b="0" strike="noStrike" spc="-1">
              <a:latin typeface="Arial"/>
            </a:endParaRPr>
          </a:p>
        </p:txBody>
      </p:sp>
      <p:pic>
        <p:nvPicPr>
          <p:cNvPr id="104" name="Google Shape;136;p19"/>
          <p:cNvPicPr/>
          <p:nvPr/>
        </p:nvPicPr>
        <p:blipFill>
          <a:blip r:embed="rId3"/>
          <a:stretch/>
        </p:blipFill>
        <p:spPr>
          <a:xfrm>
            <a:off x="3619440" y="4748040"/>
            <a:ext cx="1904760" cy="1095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33520" y="71280"/>
            <a:ext cx="7775280" cy="73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"/>
          <p:cNvSpPr/>
          <p:nvPr/>
        </p:nvSpPr>
        <p:spPr>
          <a:xfrm>
            <a:off x="214200" y="142920"/>
            <a:ext cx="3372840" cy="70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IN" sz="4000" b="1" strike="noStrike" spc="-1">
                <a:solidFill>
                  <a:srgbClr val="000000"/>
                </a:solidFill>
                <a:latin typeface="Arial"/>
                <a:ea typeface="Arial"/>
              </a:rPr>
              <a:t>Methodology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63360" y="850680"/>
            <a:ext cx="8714880" cy="193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8" name="Google Shape;145;p20"/>
          <p:cNvPicPr/>
          <p:nvPr/>
        </p:nvPicPr>
        <p:blipFill>
          <a:blip r:embed="rId3"/>
          <a:stretch/>
        </p:blipFill>
        <p:spPr>
          <a:xfrm>
            <a:off x="183240" y="1071720"/>
            <a:ext cx="8776800" cy="563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5B94-EBCC-4EB3-8E7A-D5C775699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0E3A7-A9D8-4E54-B49A-0DF7BE90CBB0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464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6BE4B60-8615-4022-8CEF-CD067AFFA1A4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380" y="1427539"/>
            <a:ext cx="8229240" cy="4992925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0000"/>
                </a:solidFill>
              </a:rPr>
              <a:t>GDAL - Geospatial Data Abstraction Library</a:t>
            </a:r>
            <a:br>
              <a:rPr lang="en-US" altLang="en-US" sz="2400" dirty="0">
                <a:solidFill>
                  <a:srgbClr val="000000"/>
                </a:solidFill>
              </a:rPr>
            </a:br>
            <a:r>
              <a:rPr lang="en-US" altLang="en-US" sz="2400" dirty="0" err="1">
                <a:solidFill>
                  <a:srgbClr val="000000"/>
                </a:solidFill>
              </a:rPr>
              <a:t>Library</a:t>
            </a:r>
            <a:r>
              <a:rPr lang="en-US" altLang="en-US" sz="2400" dirty="0">
                <a:solidFill>
                  <a:srgbClr val="000000"/>
                </a:solidFill>
              </a:rPr>
              <a:t> with useful functions to read raster data. Some useful </a:t>
            </a:r>
            <a:r>
              <a:rPr lang="en-US" altLang="en-US" sz="2400" dirty="0" err="1">
                <a:solidFill>
                  <a:srgbClr val="000000"/>
                </a:solidFill>
              </a:rPr>
              <a:t>funtions</a:t>
            </a:r>
            <a:r>
              <a:rPr lang="en-US" altLang="en-US" sz="2400" dirty="0">
                <a:solidFill>
                  <a:srgbClr val="000000"/>
                </a:solidFill>
              </a:rPr>
              <a:t> are:</a:t>
            </a:r>
            <a:endParaRPr lang="en-US" altLang="en-US" sz="2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Open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err="1">
                <a:solidFill>
                  <a:srgbClr val="000000"/>
                </a:solidFill>
                <a:cs typeface="Courier New" panose="02070309020205020404" pitchFamily="49" charset="0"/>
              </a:rPr>
              <a:t>GetDriver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err="1">
                <a:solidFill>
                  <a:srgbClr val="000000"/>
                </a:solidFill>
                <a:cs typeface="Courier New" panose="02070309020205020404" pitchFamily="49" charset="0"/>
              </a:rPr>
              <a:t>GetRasterBand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err="1">
                <a:solidFill>
                  <a:srgbClr val="000000"/>
                </a:solidFill>
                <a:cs typeface="Courier New" panose="02070309020205020404" pitchFamily="49" charset="0"/>
              </a:rPr>
              <a:t>GetGeoTransform</a:t>
            </a:r>
            <a:endParaRPr lang="en-US" altLang="en-US" sz="2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1" dirty="0">
              <a:solidFill>
                <a:srgbClr val="0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0000"/>
                </a:solidFill>
              </a:rPr>
              <a:t>What is Matplotlib?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rgbClr val="000000"/>
                </a:solidFill>
              </a:rPr>
              <a:t>Matplotlib is a Python 2D plotting library which produces publication quality figures in a variety of hardcopy formats and interactive environments across platforms.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200" b="1" dirty="0">
              <a:solidFill>
                <a:srgbClr val="0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b="1" dirty="0">
                <a:solidFill>
                  <a:srgbClr val="000000"/>
                </a:solidFill>
              </a:rPr>
              <a:t>What is </a:t>
            </a:r>
            <a:r>
              <a:rPr lang="en-US" altLang="en-US" sz="2200" b="1" dirty="0" err="1">
                <a:solidFill>
                  <a:srgbClr val="000000"/>
                </a:solidFill>
              </a:rPr>
              <a:t>Numpy</a:t>
            </a:r>
            <a:r>
              <a:rPr lang="en-US" altLang="en-US" sz="2200" b="1" dirty="0">
                <a:solidFill>
                  <a:srgbClr val="000000"/>
                </a:solidFill>
              </a:rPr>
              <a:t>?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dirty="0">
                <a:solidFill>
                  <a:srgbClr val="000000"/>
                </a:solidFill>
              </a:rPr>
              <a:t>NumPy is the fundamental package for scientific computing with Python:</a:t>
            </a:r>
            <a:endParaRPr lang="en-US" altLang="en-US" sz="2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solidFill>
                  <a:srgbClr val="000000"/>
                </a:solidFill>
              </a:rPr>
              <a:t>A powerful N-dimensional array object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solidFill>
                  <a:srgbClr val="000000"/>
                </a:solidFill>
              </a:rPr>
              <a:t>Tools for integrating C/C++ and Fortran code</a:t>
            </a:r>
          </a:p>
          <a:p>
            <a:pPr marL="0" indent="0">
              <a:buNone/>
            </a:pPr>
            <a:endParaRPr lang="en-IN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8458BC-77D8-4536-B3C6-6D5821B5ACEF}"/>
              </a:ext>
            </a:extLst>
          </p:cNvPr>
          <p:cNvSpPr txBox="1"/>
          <p:nvPr/>
        </p:nvSpPr>
        <p:spPr>
          <a:xfrm>
            <a:off x="108158" y="154980"/>
            <a:ext cx="87113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Python Notebook Creation for </a:t>
            </a:r>
          </a:p>
          <a:p>
            <a:pPr algn="ctr"/>
            <a:r>
              <a:rPr lang="en-US" sz="3200" dirty="0"/>
              <a:t>Classification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500304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FF3574-691B-40FB-9CCD-C76780ACD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59" y="871721"/>
            <a:ext cx="8834082" cy="511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83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802</Words>
  <Application>Microsoft Office PowerPoint</Application>
  <PresentationFormat>On-screen Show (4:3)</PresentationFormat>
  <Paragraphs>108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Narrow</vt:lpstr>
      <vt:lpstr>Calibri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Land Cover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 faced and Motivation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Vaibhav Chaudhari</cp:lastModifiedBy>
  <cp:revision>14</cp:revision>
  <dcterms:modified xsi:type="dcterms:W3CDTF">2019-07-09T17:47:20Z</dcterms:modified>
  <dc:language>en-IN</dc:language>
</cp:coreProperties>
</file>