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51"/>
  </p:notesMasterIdLst>
  <p:sldIdLst>
    <p:sldId id="256" r:id="rId2"/>
    <p:sldId id="287" r:id="rId3"/>
    <p:sldId id="288" r:id="rId4"/>
    <p:sldId id="289" r:id="rId5"/>
    <p:sldId id="290" r:id="rId6"/>
    <p:sldId id="306" r:id="rId7"/>
    <p:sldId id="291" r:id="rId8"/>
    <p:sldId id="292" r:id="rId9"/>
    <p:sldId id="296" r:id="rId10"/>
    <p:sldId id="326" r:id="rId11"/>
    <p:sldId id="327" r:id="rId12"/>
    <p:sldId id="328" r:id="rId13"/>
    <p:sldId id="317" r:id="rId14"/>
    <p:sldId id="297" r:id="rId15"/>
    <p:sldId id="298" r:id="rId16"/>
    <p:sldId id="299" r:id="rId17"/>
    <p:sldId id="300" r:id="rId18"/>
    <p:sldId id="301" r:id="rId19"/>
    <p:sldId id="302" r:id="rId20"/>
    <p:sldId id="303" r:id="rId21"/>
    <p:sldId id="304" r:id="rId22"/>
    <p:sldId id="308" r:id="rId23"/>
    <p:sldId id="309" r:id="rId24"/>
    <p:sldId id="310" r:id="rId25"/>
    <p:sldId id="311" r:id="rId26"/>
    <p:sldId id="333" r:id="rId27"/>
    <p:sldId id="312" r:id="rId28"/>
    <p:sldId id="313" r:id="rId29"/>
    <p:sldId id="314" r:id="rId30"/>
    <p:sldId id="315" r:id="rId31"/>
    <p:sldId id="316" r:id="rId32"/>
    <p:sldId id="307" r:id="rId33"/>
    <p:sldId id="318" r:id="rId34"/>
    <p:sldId id="334" r:id="rId35"/>
    <p:sldId id="320" r:id="rId36"/>
    <p:sldId id="339" r:id="rId37"/>
    <p:sldId id="338" r:id="rId38"/>
    <p:sldId id="319" r:id="rId39"/>
    <p:sldId id="336" r:id="rId40"/>
    <p:sldId id="337" r:id="rId41"/>
    <p:sldId id="335" r:id="rId42"/>
    <p:sldId id="321" r:id="rId43"/>
    <p:sldId id="329" r:id="rId44"/>
    <p:sldId id="330" r:id="rId45"/>
    <p:sldId id="325" r:id="rId46"/>
    <p:sldId id="331" r:id="rId47"/>
    <p:sldId id="324" r:id="rId48"/>
    <p:sldId id="332" r:id="rId49"/>
    <p:sldId id="322" r:id="rId50"/>
  </p:sldIdLst>
  <p:sldSz cx="9144000" cy="5143500" type="screen16x9"/>
  <p:notesSz cx="6858000" cy="9144000"/>
  <p:embeddedFontLst>
    <p:embeddedFont>
      <p:font typeface="Bodoni MT" panose="02070603080606020203" pitchFamily="18" charset="0"/>
      <p:regular r:id="rId52"/>
      <p:bold r:id="rId53"/>
      <p:italic r:id="rId54"/>
      <p:boldItalic r:id="rId55"/>
    </p:embeddedFont>
    <p:embeddedFont>
      <p:font typeface="Fira Sans Extra Condensed Medium" panose="020B0604020202020204" charset="0"/>
      <p:regular r:id="rId56"/>
      <p:bold r:id="rId57"/>
      <p:italic r:id="rId58"/>
      <p:boldItalic r:id="rId59"/>
    </p:embeddedFont>
    <p:embeddedFont>
      <p:font typeface="Roboto" panose="02000000000000000000" pitchFamily="2" charset="0"/>
      <p:regular r:id="rId60"/>
      <p:bold r:id="rId61"/>
      <p:italic r:id="rId62"/>
      <p:boldItalic r:id="rId63"/>
    </p:embeddedFont>
    <p:embeddedFont>
      <p:font typeface="Roboto Mono" panose="00000009000000000000" pitchFamily="49" charset="0"/>
      <p:regular r:id="rId64"/>
      <p:bold r:id="rId65"/>
      <p:italic r:id="rId66"/>
      <p:boldItalic r:id="rId67"/>
    </p:embeddedFont>
    <p:embeddedFont>
      <p:font typeface="Rockwell" panose="02060603020205020403" pitchFamily="18" charset="0"/>
      <p:regular r:id="rId68"/>
      <p:bold r:id="rId69"/>
      <p:italic r:id="rId70"/>
      <p:boldItalic r:id="rId7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552" autoAdjust="0"/>
  </p:normalViewPr>
  <p:slideViewPr>
    <p:cSldViewPr snapToGrid="0">
      <p:cViewPr varScale="1">
        <p:scale>
          <a:sx n="105" d="100"/>
          <a:sy n="105" d="100"/>
        </p:scale>
        <p:origin x="802"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12.fntdata"/><Relationship Id="rId68" Type="http://schemas.openxmlformats.org/officeDocument/2006/relationships/font" Target="fonts/font17.fnt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2.fntdata"/><Relationship Id="rId58" Type="http://schemas.openxmlformats.org/officeDocument/2006/relationships/font" Target="fonts/font7.fntdata"/><Relationship Id="rId66" Type="http://schemas.openxmlformats.org/officeDocument/2006/relationships/font" Target="fonts/font15.fntdata"/><Relationship Id="rId74"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font" Target="fonts/font10.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5.fntdata"/><Relationship Id="rId64" Type="http://schemas.openxmlformats.org/officeDocument/2006/relationships/font" Target="fonts/font13.fntdata"/><Relationship Id="rId69" Type="http://schemas.openxmlformats.org/officeDocument/2006/relationships/font" Target="fonts/font18.fntdata"/><Relationship Id="rId8" Type="http://schemas.openxmlformats.org/officeDocument/2006/relationships/slide" Target="slides/slide7.xml"/><Relationship Id="rId51" Type="http://schemas.openxmlformats.org/officeDocument/2006/relationships/notesMaster" Target="notesMasters/notesMaster1.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8.fntdata"/><Relationship Id="rId67" Type="http://schemas.openxmlformats.org/officeDocument/2006/relationships/font" Target="fonts/font16.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3.fntdata"/><Relationship Id="rId62" Type="http://schemas.openxmlformats.org/officeDocument/2006/relationships/font" Target="fonts/font11.fntdata"/><Relationship Id="rId70" Type="http://schemas.openxmlformats.org/officeDocument/2006/relationships/font" Target="fonts/font19.fntdata"/><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6.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1.fntdata"/><Relationship Id="rId60" Type="http://schemas.openxmlformats.org/officeDocument/2006/relationships/font" Target="fonts/font9.fntdata"/><Relationship Id="rId65" Type="http://schemas.openxmlformats.org/officeDocument/2006/relationships/font" Target="fonts/font14.fntdata"/><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font" Target="fonts/font4.fntdata"/><Relationship Id="rId7" Type="http://schemas.openxmlformats.org/officeDocument/2006/relationships/slide" Target="slides/slide6.xml"/><Relationship Id="rId71" Type="http://schemas.openxmlformats.org/officeDocument/2006/relationships/font" Target="fonts/font2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g8641a476e9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 name="Google Shape;53;g8641a476e9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100" dirty="0">
                <a:latin typeface="Rockwell" panose="02060603020205020403" pitchFamily="18" charset="0"/>
              </a:rPr>
              <a:t>Each token is a word.</a:t>
            </a:r>
            <a:br>
              <a:rPr lang="en-US" sz="1100" dirty="0">
                <a:latin typeface="Rockwell" panose="02060603020205020403" pitchFamily="18" charset="0"/>
              </a:rPr>
            </a:br>
            <a:r>
              <a:rPr lang="en-US" sz="1100" dirty="0">
                <a:latin typeface="Rockwell" panose="02060603020205020403" pitchFamily="18" charset="0"/>
              </a:rPr>
              <a:t>Some tokens are masked.</a:t>
            </a:r>
          </a:p>
          <a:p>
            <a:r>
              <a:rPr lang="en-US" sz="1100" dirty="0">
                <a:latin typeface="Rockwell" panose="02060603020205020403" pitchFamily="18" charset="0"/>
              </a:rPr>
              <a:t>These tokens are converted into embedding using pretrained embedding</a:t>
            </a:r>
          </a:p>
          <a:p>
            <a:r>
              <a:rPr lang="en-US" sz="1100" dirty="0">
                <a:latin typeface="Rockwell" panose="02060603020205020403" pitchFamily="18" charset="0"/>
              </a:rPr>
              <a:t>Each T in the output side is the word vectors.</a:t>
            </a:r>
          </a:p>
        </p:txBody>
      </p:sp>
    </p:spTree>
    <p:extLst>
      <p:ext uri="{BB962C8B-B14F-4D97-AF65-F5344CB8AC3E}">
        <p14:creationId xmlns:p14="http://schemas.microsoft.com/office/powerpoint/2010/main" val="12078670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Token Embeddings – </a:t>
            </a:r>
            <a:r>
              <a:rPr lang="en-US" dirty="0" err="1"/>
              <a:t>Wordpieces</a:t>
            </a:r>
            <a:r>
              <a:rPr lang="en-US" dirty="0"/>
              <a:t> – 30k Vocabulary</a:t>
            </a:r>
          </a:p>
          <a:p>
            <a:r>
              <a:rPr lang="en-US" dirty="0"/>
              <a:t>Segment Embeddings - Sentence Number encoded into a Vector</a:t>
            </a:r>
          </a:p>
          <a:p>
            <a:r>
              <a:rPr lang="en-US" dirty="0"/>
              <a:t>Position of a word within that sentence that is encoded into that vector.</a:t>
            </a:r>
          </a:p>
        </p:txBody>
      </p:sp>
    </p:spTree>
    <p:extLst>
      <p:ext uri="{BB962C8B-B14F-4D97-AF65-F5344CB8AC3E}">
        <p14:creationId xmlns:p14="http://schemas.microsoft.com/office/powerpoint/2010/main" val="24886932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1100" dirty="0">
                <a:latin typeface="Rockwell" panose="02060603020205020403" pitchFamily="18" charset="0"/>
              </a:rPr>
              <a:t>All of the word vectors have same size and all of them are generated simultaneously</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1100" dirty="0">
                <a:latin typeface="Rockwell" panose="02060603020205020403" pitchFamily="18" charset="0"/>
              </a:rPr>
              <a:t>Once pretraining is completed the BERT now has an notion of the language.</a:t>
            </a:r>
          </a:p>
          <a:p>
            <a:endParaRPr lang="en-US" dirty="0"/>
          </a:p>
        </p:txBody>
      </p:sp>
    </p:spTree>
    <p:extLst>
      <p:ext uri="{BB962C8B-B14F-4D97-AF65-F5344CB8AC3E}">
        <p14:creationId xmlns:p14="http://schemas.microsoft.com/office/powerpoint/2010/main" val="5117851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100" dirty="0">
                <a:latin typeface="Rockwell" panose="02060603020205020403" pitchFamily="18" charset="0"/>
              </a:rPr>
              <a:t>Each token is a word.</a:t>
            </a:r>
            <a:br>
              <a:rPr lang="en-US" sz="1100" dirty="0">
                <a:latin typeface="Rockwell" panose="02060603020205020403" pitchFamily="18" charset="0"/>
              </a:rPr>
            </a:br>
            <a:r>
              <a:rPr lang="en-US" sz="1100" dirty="0">
                <a:latin typeface="Rockwell" panose="02060603020205020403" pitchFamily="18" charset="0"/>
              </a:rPr>
              <a:t>Some tokens are masked.</a:t>
            </a:r>
          </a:p>
          <a:p>
            <a:r>
              <a:rPr lang="en-US" sz="1100" dirty="0">
                <a:latin typeface="Rockwell" panose="02060603020205020403" pitchFamily="18" charset="0"/>
              </a:rPr>
              <a:t>These tokens are converted into embedding using pretrained embedding</a:t>
            </a:r>
          </a:p>
          <a:p>
            <a:r>
              <a:rPr lang="en-US" sz="1100" dirty="0">
                <a:latin typeface="Rockwell" panose="02060603020205020403" pitchFamily="18" charset="0"/>
              </a:rPr>
              <a:t>Each T in the output side is the word vectors.</a:t>
            </a:r>
          </a:p>
        </p:txBody>
      </p:sp>
    </p:spTree>
    <p:extLst>
      <p:ext uri="{BB962C8B-B14F-4D97-AF65-F5344CB8AC3E}">
        <p14:creationId xmlns:p14="http://schemas.microsoft.com/office/powerpoint/2010/main" val="9967607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Case Folding.</a:t>
            </a:r>
          </a:p>
        </p:txBody>
      </p:sp>
    </p:spTree>
    <p:extLst>
      <p:ext uri="{BB962C8B-B14F-4D97-AF65-F5344CB8AC3E}">
        <p14:creationId xmlns:p14="http://schemas.microsoft.com/office/powerpoint/2010/main" val="3560676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Case Folding.</a:t>
            </a:r>
          </a:p>
        </p:txBody>
      </p:sp>
    </p:spTree>
    <p:extLst>
      <p:ext uri="{BB962C8B-B14F-4D97-AF65-F5344CB8AC3E}">
        <p14:creationId xmlns:p14="http://schemas.microsoft.com/office/powerpoint/2010/main" val="15469633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Text Cleaning</a:t>
            </a:r>
          </a:p>
        </p:txBody>
      </p:sp>
    </p:spTree>
    <p:extLst>
      <p:ext uri="{BB962C8B-B14F-4D97-AF65-F5344CB8AC3E}">
        <p14:creationId xmlns:p14="http://schemas.microsoft.com/office/powerpoint/2010/main" val="19852226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Text Cleaning</a:t>
            </a:r>
          </a:p>
        </p:txBody>
      </p:sp>
    </p:spTree>
    <p:extLst>
      <p:ext uri="{BB962C8B-B14F-4D97-AF65-F5344CB8AC3E}">
        <p14:creationId xmlns:p14="http://schemas.microsoft.com/office/powerpoint/2010/main" val="42068869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Text Cleaning</a:t>
            </a:r>
          </a:p>
        </p:txBody>
      </p:sp>
    </p:spTree>
    <p:extLst>
      <p:ext uri="{BB962C8B-B14F-4D97-AF65-F5344CB8AC3E}">
        <p14:creationId xmlns:p14="http://schemas.microsoft.com/office/powerpoint/2010/main" val="3267987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Text Cleaning</a:t>
            </a:r>
          </a:p>
        </p:txBody>
      </p:sp>
    </p:spTree>
    <p:extLst>
      <p:ext uri="{BB962C8B-B14F-4D97-AF65-F5344CB8AC3E}">
        <p14:creationId xmlns:p14="http://schemas.microsoft.com/office/powerpoint/2010/main" val="29773780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Text Abbreviation Handling - Acronyms</a:t>
            </a:r>
          </a:p>
        </p:txBody>
      </p:sp>
    </p:spTree>
    <p:extLst>
      <p:ext uri="{BB962C8B-B14F-4D97-AF65-F5344CB8AC3E}">
        <p14:creationId xmlns:p14="http://schemas.microsoft.com/office/powerpoint/2010/main" val="22961453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dirty="0"/>
              <a:t>Text Abbreviation Handling - Contractions</a:t>
            </a:r>
          </a:p>
          <a:p>
            <a:endParaRPr lang="en-US" dirty="0"/>
          </a:p>
        </p:txBody>
      </p:sp>
    </p:spTree>
    <p:extLst>
      <p:ext uri="{BB962C8B-B14F-4D97-AF65-F5344CB8AC3E}">
        <p14:creationId xmlns:p14="http://schemas.microsoft.com/office/powerpoint/2010/main" val="29692657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457175" y="1584238"/>
            <a:ext cx="3461400" cy="1511700"/>
          </a:xfrm>
          <a:prstGeom prst="rect">
            <a:avLst/>
          </a:prstGeom>
        </p:spPr>
        <p:txBody>
          <a:bodyPr spcFirstLastPara="1" wrap="square" lIns="91425" tIns="91425" rIns="91425" bIns="91425" anchor="ctr" anchorCtr="0">
            <a:noAutofit/>
          </a:bodyPr>
          <a:lstStyle>
            <a:lvl1pPr lvl="0">
              <a:spcBef>
                <a:spcPts val="0"/>
              </a:spcBef>
              <a:spcAft>
                <a:spcPts val="0"/>
              </a:spcAft>
              <a:buSzPts val="5200"/>
              <a:buNone/>
              <a:defRPr sz="4700">
                <a:solidFill>
                  <a:schemeClr val="dk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457175" y="3231075"/>
            <a:ext cx="3338400" cy="328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1400">
                <a:solidFill>
                  <a:schemeClr val="accent6"/>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5"/>
        <p:cNvGrpSpPr/>
        <p:nvPr/>
      </p:nvGrpSpPr>
      <p:grpSpPr>
        <a:xfrm>
          <a:off x="0" y="0"/>
          <a:ext cx="0" cy="0"/>
          <a:chOff x="0" y="0"/>
          <a:chExt cx="0" cy="0"/>
        </a:xfrm>
      </p:grpSpPr>
      <p:sp>
        <p:nvSpPr>
          <p:cNvPr id="46" name="Google Shape;46;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 name="Google Shape;13;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4"/>
          <p:cNvSpPr txBox="1">
            <a:spLocks noGrp="1"/>
          </p:cNvSpPr>
          <p:nvPr>
            <p:ph type="title"/>
          </p:nvPr>
        </p:nvSpPr>
        <p:spPr>
          <a:xfrm>
            <a:off x="710275" y="536650"/>
            <a:ext cx="7723500" cy="4812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6" name="Google Shape;16;p4"/>
          <p:cNvSpPr txBox="1">
            <a:spLocks noGrp="1"/>
          </p:cNvSpPr>
          <p:nvPr>
            <p:ph type="body" idx="1"/>
          </p:nvPr>
        </p:nvSpPr>
        <p:spPr>
          <a:xfrm>
            <a:off x="710275" y="1152475"/>
            <a:ext cx="7723500" cy="34545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7" name="Google Shape;17;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710275" y="536650"/>
            <a:ext cx="7723500" cy="4812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0" name="Google Shape;20;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1" name="Google Shape;21;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2" name="Google Shape;22;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5"/>
        <p:cNvGrpSpPr/>
        <p:nvPr/>
      </p:nvGrpSpPr>
      <p:grpSpPr>
        <a:xfrm>
          <a:off x="0" y="0"/>
          <a:ext cx="0" cy="0"/>
          <a:chOff x="0" y="0"/>
          <a:chExt cx="0" cy="0"/>
        </a:xfrm>
      </p:grpSpPr>
      <p:sp>
        <p:nvSpPr>
          <p:cNvPr id="26" name="Google Shape;26;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27" name="Google Shape;27;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9"/>
        <p:cNvGrpSpPr/>
        <p:nvPr/>
      </p:nvGrpSpPr>
      <p:grpSpPr>
        <a:xfrm>
          <a:off x="0" y="0"/>
          <a:ext cx="0" cy="0"/>
          <a:chOff x="0" y="0"/>
          <a:chExt cx="0" cy="0"/>
        </a:xfrm>
      </p:grpSpPr>
      <p:sp>
        <p:nvSpPr>
          <p:cNvPr id="30" name="Google Shape;30;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1" name="Google Shape;31;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2"/>
        <p:cNvGrpSpPr/>
        <p:nvPr/>
      </p:nvGrpSpPr>
      <p:grpSpPr>
        <a:xfrm>
          <a:off x="0" y="0"/>
          <a:ext cx="0" cy="0"/>
          <a:chOff x="0" y="0"/>
          <a:chExt cx="0" cy="0"/>
        </a:xfrm>
      </p:grpSpPr>
      <p:sp>
        <p:nvSpPr>
          <p:cNvPr id="33" name="Google Shape;33;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5" name="Google Shape;35;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6" name="Google Shape;36;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7" name="Google Shape;37;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8"/>
        <p:cNvGrpSpPr/>
        <p:nvPr/>
      </p:nvGrpSpPr>
      <p:grpSpPr>
        <a:xfrm>
          <a:off x="0" y="0"/>
          <a:ext cx="0" cy="0"/>
          <a:chOff x="0" y="0"/>
          <a:chExt cx="0" cy="0"/>
        </a:xfrm>
      </p:grpSpPr>
      <p:sp>
        <p:nvSpPr>
          <p:cNvPr id="39" name="Google Shape;39;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0" name="Google Shape;40;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1"/>
        <p:cNvGrpSpPr/>
        <p:nvPr/>
      </p:nvGrpSpPr>
      <p:grpSpPr>
        <a:xfrm>
          <a:off x="0" y="0"/>
          <a:ext cx="0" cy="0"/>
          <a:chOff x="0" y="0"/>
          <a:chExt cx="0" cy="0"/>
        </a:xfrm>
      </p:grpSpPr>
      <p:sp>
        <p:nvSpPr>
          <p:cNvPr id="42" name="Google Shape;42;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3" name="Google Shape;43;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4" name="Google Shape;44;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0275" y="536650"/>
            <a:ext cx="7723500" cy="4812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1pPr>
            <a:lvl2pPr lvl="1">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2pPr>
            <a:lvl3pPr lvl="2">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3pPr>
            <a:lvl4pPr lvl="3">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4pPr>
            <a:lvl5pPr lvl="4">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5pPr>
            <a:lvl6pPr lvl="5">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6pPr>
            <a:lvl7pPr lvl="6">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7pPr>
            <a:lvl8pPr lvl="7">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8pPr>
            <a:lvl9pPr lvl="8">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9pPr>
          </a:lstStyle>
          <a:p>
            <a:endParaRPr/>
          </a:p>
        </p:txBody>
      </p:sp>
      <p:sp>
        <p:nvSpPr>
          <p:cNvPr id="7" name="Google Shape;7;p1"/>
          <p:cNvSpPr txBox="1">
            <a:spLocks noGrp="1"/>
          </p:cNvSpPr>
          <p:nvPr>
            <p:ph type="body" idx="1"/>
          </p:nvPr>
        </p:nvSpPr>
        <p:spPr>
          <a:xfrm>
            <a:off x="710275" y="1152475"/>
            <a:ext cx="7723500" cy="34545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marL="914400" lvl="1"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288">
          <p15:clr>
            <a:srgbClr val="EA4335"/>
          </p15:clr>
        </p15:guide>
        <p15:guide id="2" orient="horz" pos="258">
          <p15:clr>
            <a:srgbClr val="EA4335"/>
          </p15:clr>
        </p15:guide>
        <p15:guide id="3" pos="5472">
          <p15:clr>
            <a:srgbClr val="EA4335"/>
          </p15:clr>
        </p15:guide>
        <p15:guide id="4" orient="horz" pos="2982">
          <p15:clr>
            <a:srgbClr val="EA4335"/>
          </p15:clr>
        </p15:guide>
        <p15:guide id="5" pos="2880">
          <p15:clr>
            <a:srgbClr val="EA4335"/>
          </p15:clr>
        </p15:guide>
        <p15:guide id="6" orient="horz" pos="1620">
          <p15:clr>
            <a:srgbClr val="EA4335"/>
          </p15:clr>
        </p15:guide>
        <p15:guide id="7" pos="4176">
          <p15:clr>
            <a:srgbClr val="EA4335"/>
          </p15:clr>
        </p15:guide>
        <p15:guide id="8" pos="1584">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10.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10.xml"/><Relationship Id="rId5" Type="http://schemas.openxmlformats.org/officeDocument/2006/relationships/image" Target="../media/image22.png"/><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10.xml"/><Relationship Id="rId5" Type="http://schemas.openxmlformats.org/officeDocument/2006/relationships/image" Target="../media/image25.png"/><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10.xml"/><Relationship Id="rId4" Type="http://schemas.openxmlformats.org/officeDocument/2006/relationships/image" Target="../media/image40.png"/></Relationships>
</file>

<file path=ppt/slides/_rels/slide3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2" Type="http://schemas.openxmlformats.org/officeDocument/2006/relationships/image" Target="../media/image42.jpg"/><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0.xml"/></Relationships>
</file>

<file path=ppt/slides/_rels/slide40.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2" Type="http://schemas.openxmlformats.org/officeDocument/2006/relationships/image" Target="../media/image47.jpg"/><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0.xml"/></Relationships>
</file>

<file path=ppt/slides/_rels/slide4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45.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4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47.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48.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10.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5"/>
          <p:cNvSpPr txBox="1">
            <a:spLocks noGrp="1"/>
          </p:cNvSpPr>
          <p:nvPr>
            <p:ph type="ctrTitle"/>
          </p:nvPr>
        </p:nvSpPr>
        <p:spPr>
          <a:xfrm>
            <a:off x="341027" y="1160504"/>
            <a:ext cx="4636654" cy="2216328"/>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dirty="0">
                <a:solidFill>
                  <a:srgbClr val="0070C0"/>
                </a:solidFill>
                <a:latin typeface="Bodoni MT" panose="02070603080606020203" pitchFamily="18" charset="0"/>
              </a:rPr>
              <a:t>E-Commerce Product</a:t>
            </a:r>
            <a:br>
              <a:rPr lang="en" b="1" dirty="0">
                <a:solidFill>
                  <a:srgbClr val="0070C0"/>
                </a:solidFill>
                <a:latin typeface="Bodoni MT" panose="02070603080606020203" pitchFamily="18" charset="0"/>
              </a:rPr>
            </a:br>
            <a:r>
              <a:rPr lang="en" b="1" dirty="0">
                <a:solidFill>
                  <a:srgbClr val="0070C0"/>
                </a:solidFill>
                <a:latin typeface="Bodoni MT" panose="02070603080606020203" pitchFamily="18" charset="0"/>
              </a:rPr>
              <a:t>Categorization</a:t>
            </a:r>
            <a:br>
              <a:rPr lang="en" b="1" dirty="0">
                <a:solidFill>
                  <a:srgbClr val="0070C0"/>
                </a:solidFill>
                <a:latin typeface="Bodoni MT" panose="02070603080606020203" pitchFamily="18" charset="0"/>
              </a:rPr>
            </a:br>
            <a:r>
              <a:rPr lang="en" b="1" dirty="0">
                <a:solidFill>
                  <a:srgbClr val="0070C0"/>
                </a:solidFill>
                <a:latin typeface="Bodoni MT" panose="02070603080606020203" pitchFamily="18" charset="0"/>
              </a:rPr>
              <a:t>using NLP </a:t>
            </a:r>
            <a:endParaRPr b="1" dirty="0">
              <a:solidFill>
                <a:srgbClr val="0070C0"/>
              </a:solidFill>
              <a:latin typeface="Bodoni MT" panose="02070603080606020203" pitchFamily="18" charset="0"/>
            </a:endParaRPr>
          </a:p>
        </p:txBody>
      </p:sp>
      <p:sp>
        <p:nvSpPr>
          <p:cNvPr id="56" name="Google Shape;56;p15"/>
          <p:cNvSpPr txBox="1">
            <a:spLocks noGrp="1"/>
          </p:cNvSpPr>
          <p:nvPr>
            <p:ph type="subTitle" idx="1"/>
          </p:nvPr>
        </p:nvSpPr>
        <p:spPr>
          <a:xfrm>
            <a:off x="341027" y="3643825"/>
            <a:ext cx="2943300" cy="601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000" b="1" dirty="0">
                <a:solidFill>
                  <a:schemeClr val="dk1"/>
                </a:solidFill>
                <a:latin typeface="Bodoni MT" panose="02070603080606020203" pitchFamily="18" charset="0"/>
              </a:rPr>
              <a:t>Batch-A-Group-14</a:t>
            </a:r>
            <a:endParaRPr sz="2000" b="1" dirty="0">
              <a:solidFill>
                <a:schemeClr val="dk1"/>
              </a:solidFill>
              <a:latin typeface="Bodoni MT" panose="02070603080606020203" pitchFamily="18" charset="0"/>
            </a:endParaRPr>
          </a:p>
        </p:txBody>
      </p:sp>
      <p:sp>
        <p:nvSpPr>
          <p:cNvPr id="57" name="Google Shape;57;p15"/>
          <p:cNvSpPr/>
          <p:nvPr/>
        </p:nvSpPr>
        <p:spPr>
          <a:xfrm>
            <a:off x="5429232" y="2833908"/>
            <a:ext cx="2402283" cy="251053"/>
          </a:xfrm>
          <a:custGeom>
            <a:avLst/>
            <a:gdLst/>
            <a:ahLst/>
            <a:cxnLst/>
            <a:rect l="l" t="t" r="r" b="b"/>
            <a:pathLst>
              <a:path w="43098" h="4504" extrusionOk="0">
                <a:moveTo>
                  <a:pt x="21549" y="0"/>
                </a:moveTo>
                <a:cubicBezTo>
                  <a:pt x="9640" y="0"/>
                  <a:pt x="0" y="1001"/>
                  <a:pt x="0" y="2235"/>
                </a:cubicBezTo>
                <a:cubicBezTo>
                  <a:pt x="0" y="3470"/>
                  <a:pt x="9640" y="4504"/>
                  <a:pt x="21549" y="4504"/>
                </a:cubicBezTo>
                <a:cubicBezTo>
                  <a:pt x="33457" y="4504"/>
                  <a:pt x="43097" y="3470"/>
                  <a:pt x="43097" y="2235"/>
                </a:cubicBezTo>
                <a:cubicBezTo>
                  <a:pt x="43097" y="1001"/>
                  <a:pt x="33457" y="0"/>
                  <a:pt x="21549" y="0"/>
                </a:cubicBezTo>
                <a:close/>
              </a:path>
            </a:pathLst>
          </a:custGeom>
          <a:solidFill>
            <a:srgbClr val="1427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15"/>
          <p:cNvSpPr/>
          <p:nvPr/>
        </p:nvSpPr>
        <p:spPr>
          <a:xfrm rot="10800000" flipH="1">
            <a:off x="5990725" y="3577682"/>
            <a:ext cx="1277449" cy="667643"/>
          </a:xfrm>
          <a:custGeom>
            <a:avLst/>
            <a:gdLst/>
            <a:ahLst/>
            <a:cxnLst/>
            <a:rect l="l" t="t" r="r" b="b"/>
            <a:pathLst>
              <a:path w="22918" h="9574" extrusionOk="0">
                <a:moveTo>
                  <a:pt x="1" y="0"/>
                </a:moveTo>
                <a:lnTo>
                  <a:pt x="1" y="9574"/>
                </a:lnTo>
                <a:lnTo>
                  <a:pt x="22917" y="9574"/>
                </a:lnTo>
                <a:lnTo>
                  <a:pt x="22917" y="0"/>
                </a:lnTo>
                <a:close/>
              </a:path>
            </a:pathLst>
          </a:custGeom>
          <a:gradFill>
            <a:gsLst>
              <a:gs pos="0">
                <a:srgbClr val="DDDDDD"/>
              </a:gs>
              <a:gs pos="100000">
                <a:srgbClr val="91919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5"/>
          <p:cNvSpPr/>
          <p:nvPr/>
        </p:nvSpPr>
        <p:spPr>
          <a:xfrm>
            <a:off x="5499858" y="4111296"/>
            <a:ext cx="2251729" cy="148826"/>
          </a:xfrm>
          <a:custGeom>
            <a:avLst/>
            <a:gdLst/>
            <a:ahLst/>
            <a:cxnLst/>
            <a:rect l="l" t="t" r="r" b="b"/>
            <a:pathLst>
              <a:path w="40397" h="2670" extrusionOk="0">
                <a:moveTo>
                  <a:pt x="1" y="1"/>
                </a:moveTo>
                <a:lnTo>
                  <a:pt x="1" y="2669"/>
                </a:lnTo>
                <a:lnTo>
                  <a:pt x="40396" y="2669"/>
                </a:lnTo>
                <a:lnTo>
                  <a:pt x="40396" y="1"/>
                </a:lnTo>
                <a:close/>
              </a:path>
            </a:pathLst>
          </a:custGeom>
          <a:solidFill>
            <a:schemeClr val="lt2"/>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15"/>
          <p:cNvSpPr/>
          <p:nvPr/>
        </p:nvSpPr>
        <p:spPr>
          <a:xfrm>
            <a:off x="4572025" y="883378"/>
            <a:ext cx="4114727" cy="2880142"/>
          </a:xfrm>
          <a:custGeom>
            <a:avLst/>
            <a:gdLst/>
            <a:ahLst/>
            <a:cxnLst/>
            <a:rect l="l" t="t" r="r" b="b"/>
            <a:pathLst>
              <a:path w="73820" h="51671" extrusionOk="0">
                <a:moveTo>
                  <a:pt x="7206" y="1"/>
                </a:moveTo>
                <a:cubicBezTo>
                  <a:pt x="3236" y="1"/>
                  <a:pt x="0" y="3203"/>
                  <a:pt x="0" y="7172"/>
                </a:cubicBezTo>
                <a:lnTo>
                  <a:pt x="0" y="44499"/>
                </a:lnTo>
                <a:cubicBezTo>
                  <a:pt x="0" y="48469"/>
                  <a:pt x="3236" y="51671"/>
                  <a:pt x="7206" y="51671"/>
                </a:cubicBezTo>
                <a:lnTo>
                  <a:pt x="66648" y="51671"/>
                </a:lnTo>
                <a:cubicBezTo>
                  <a:pt x="70617" y="51671"/>
                  <a:pt x="73820" y="48469"/>
                  <a:pt x="73820" y="44499"/>
                </a:cubicBezTo>
                <a:lnTo>
                  <a:pt x="73820" y="7172"/>
                </a:lnTo>
                <a:cubicBezTo>
                  <a:pt x="73820" y="3203"/>
                  <a:pt x="70617" y="1"/>
                  <a:pt x="666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15"/>
          <p:cNvSpPr/>
          <p:nvPr/>
        </p:nvSpPr>
        <p:spPr>
          <a:xfrm>
            <a:off x="4572025" y="883378"/>
            <a:ext cx="4114727" cy="2480430"/>
          </a:xfrm>
          <a:custGeom>
            <a:avLst/>
            <a:gdLst/>
            <a:ahLst/>
            <a:cxnLst/>
            <a:rect l="l" t="t" r="r" b="b"/>
            <a:pathLst>
              <a:path w="73820" h="44500" extrusionOk="0">
                <a:moveTo>
                  <a:pt x="7206" y="1"/>
                </a:moveTo>
                <a:cubicBezTo>
                  <a:pt x="3236" y="1"/>
                  <a:pt x="0" y="3203"/>
                  <a:pt x="0" y="7172"/>
                </a:cubicBezTo>
                <a:lnTo>
                  <a:pt x="0" y="44499"/>
                </a:lnTo>
                <a:lnTo>
                  <a:pt x="73820" y="44499"/>
                </a:lnTo>
                <a:lnTo>
                  <a:pt x="73820" y="7172"/>
                </a:lnTo>
                <a:cubicBezTo>
                  <a:pt x="73820" y="3203"/>
                  <a:pt x="70617" y="1"/>
                  <a:pt x="66648" y="1"/>
                </a:cubicBezTo>
                <a:close/>
              </a:path>
            </a:pathLst>
          </a:custGeom>
          <a:solidFill>
            <a:srgbClr val="0070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5"/>
          <p:cNvSpPr/>
          <p:nvPr/>
        </p:nvSpPr>
        <p:spPr>
          <a:xfrm>
            <a:off x="6552274" y="3430796"/>
            <a:ext cx="150665" cy="150609"/>
          </a:xfrm>
          <a:custGeom>
            <a:avLst/>
            <a:gdLst/>
            <a:ahLst/>
            <a:cxnLst/>
            <a:rect l="l" t="t" r="r" b="b"/>
            <a:pathLst>
              <a:path w="2703" h="2702" extrusionOk="0">
                <a:moveTo>
                  <a:pt x="1335" y="0"/>
                </a:moveTo>
                <a:cubicBezTo>
                  <a:pt x="601" y="0"/>
                  <a:pt x="1" y="634"/>
                  <a:pt x="1" y="1368"/>
                </a:cubicBezTo>
                <a:cubicBezTo>
                  <a:pt x="1" y="2102"/>
                  <a:pt x="601" y="2702"/>
                  <a:pt x="1335" y="2702"/>
                </a:cubicBezTo>
                <a:cubicBezTo>
                  <a:pt x="2069" y="2702"/>
                  <a:pt x="2703" y="2102"/>
                  <a:pt x="2703" y="1368"/>
                </a:cubicBezTo>
                <a:cubicBezTo>
                  <a:pt x="2703" y="634"/>
                  <a:pt x="2069" y="33"/>
                  <a:pt x="1335" y="0"/>
                </a:cubicBez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5"/>
          <p:cNvSpPr/>
          <p:nvPr/>
        </p:nvSpPr>
        <p:spPr>
          <a:xfrm>
            <a:off x="4572025" y="883378"/>
            <a:ext cx="4114727" cy="2480430"/>
          </a:xfrm>
          <a:custGeom>
            <a:avLst/>
            <a:gdLst/>
            <a:ahLst/>
            <a:cxnLst/>
            <a:rect l="l" t="t" r="r" b="b"/>
            <a:pathLst>
              <a:path w="73820" h="44500" extrusionOk="0">
                <a:moveTo>
                  <a:pt x="66648" y="2136"/>
                </a:moveTo>
                <a:cubicBezTo>
                  <a:pt x="69417" y="2136"/>
                  <a:pt x="71685" y="4404"/>
                  <a:pt x="71685" y="7172"/>
                </a:cubicBezTo>
                <a:lnTo>
                  <a:pt x="71685" y="42331"/>
                </a:lnTo>
                <a:lnTo>
                  <a:pt x="2169" y="42331"/>
                </a:lnTo>
                <a:lnTo>
                  <a:pt x="2169" y="7172"/>
                </a:lnTo>
                <a:cubicBezTo>
                  <a:pt x="2169" y="4404"/>
                  <a:pt x="4437" y="2136"/>
                  <a:pt x="7206" y="2136"/>
                </a:cubicBezTo>
                <a:close/>
                <a:moveTo>
                  <a:pt x="7206" y="1"/>
                </a:moveTo>
                <a:cubicBezTo>
                  <a:pt x="3236" y="1"/>
                  <a:pt x="0" y="3203"/>
                  <a:pt x="0" y="7172"/>
                </a:cubicBezTo>
                <a:lnTo>
                  <a:pt x="0" y="44499"/>
                </a:lnTo>
                <a:lnTo>
                  <a:pt x="73820" y="44499"/>
                </a:lnTo>
                <a:lnTo>
                  <a:pt x="73820" y="7172"/>
                </a:lnTo>
                <a:cubicBezTo>
                  <a:pt x="73820" y="3203"/>
                  <a:pt x="70617" y="1"/>
                  <a:pt x="66648" y="1"/>
                </a:cubicBezTo>
                <a:close/>
              </a:path>
            </a:pathLst>
          </a:custGeom>
          <a:solidFill>
            <a:schemeClr val="dk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5"/>
          <p:cNvSpPr/>
          <p:nvPr/>
        </p:nvSpPr>
        <p:spPr>
          <a:xfrm>
            <a:off x="5617028" y="1504402"/>
            <a:ext cx="2022972" cy="1340658"/>
          </a:xfrm>
          <a:custGeom>
            <a:avLst/>
            <a:gdLst/>
            <a:ahLst/>
            <a:cxnLst/>
            <a:rect l="l" t="t" r="r" b="b"/>
            <a:pathLst>
              <a:path w="36293" h="24052" extrusionOk="0">
                <a:moveTo>
                  <a:pt x="0" y="1"/>
                </a:moveTo>
                <a:lnTo>
                  <a:pt x="0" y="24052"/>
                </a:lnTo>
                <a:lnTo>
                  <a:pt x="36293" y="24052"/>
                </a:lnTo>
                <a:lnTo>
                  <a:pt x="3629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5"/>
          <p:cNvSpPr/>
          <p:nvPr/>
        </p:nvSpPr>
        <p:spPr>
          <a:xfrm>
            <a:off x="5782472" y="1881888"/>
            <a:ext cx="1054322" cy="814417"/>
          </a:xfrm>
          <a:custGeom>
            <a:avLst/>
            <a:gdLst/>
            <a:ahLst/>
            <a:cxnLst/>
            <a:rect l="l" t="t" r="r" b="b"/>
            <a:pathLst>
              <a:path w="18915" h="14611" extrusionOk="0">
                <a:moveTo>
                  <a:pt x="1" y="0"/>
                </a:moveTo>
                <a:lnTo>
                  <a:pt x="1" y="14611"/>
                </a:lnTo>
                <a:lnTo>
                  <a:pt x="18914" y="14611"/>
                </a:lnTo>
                <a:lnTo>
                  <a:pt x="1891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5"/>
          <p:cNvSpPr/>
          <p:nvPr/>
        </p:nvSpPr>
        <p:spPr>
          <a:xfrm>
            <a:off x="5828961" y="1928377"/>
            <a:ext cx="961348" cy="721443"/>
          </a:xfrm>
          <a:custGeom>
            <a:avLst/>
            <a:gdLst/>
            <a:ahLst/>
            <a:cxnLst/>
            <a:rect l="l" t="t" r="r" b="b"/>
            <a:pathLst>
              <a:path w="17247" h="12943" extrusionOk="0">
                <a:moveTo>
                  <a:pt x="1" y="0"/>
                </a:moveTo>
                <a:lnTo>
                  <a:pt x="1" y="12943"/>
                </a:lnTo>
                <a:lnTo>
                  <a:pt x="17246" y="12943"/>
                </a:lnTo>
                <a:lnTo>
                  <a:pt x="1724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5"/>
          <p:cNvSpPr/>
          <p:nvPr/>
        </p:nvSpPr>
        <p:spPr>
          <a:xfrm>
            <a:off x="5875450" y="1976705"/>
            <a:ext cx="868373" cy="626685"/>
          </a:xfrm>
          <a:custGeom>
            <a:avLst/>
            <a:gdLst/>
            <a:ahLst/>
            <a:cxnLst/>
            <a:rect l="l" t="t" r="r" b="b"/>
            <a:pathLst>
              <a:path w="15579" h="11243" extrusionOk="0">
                <a:moveTo>
                  <a:pt x="1" y="1"/>
                </a:moveTo>
                <a:lnTo>
                  <a:pt x="1" y="11242"/>
                </a:lnTo>
                <a:lnTo>
                  <a:pt x="15579" y="11242"/>
                </a:lnTo>
                <a:lnTo>
                  <a:pt x="155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5"/>
          <p:cNvSpPr/>
          <p:nvPr/>
        </p:nvSpPr>
        <p:spPr>
          <a:xfrm>
            <a:off x="5847579" y="2289084"/>
            <a:ext cx="924113" cy="56"/>
          </a:xfrm>
          <a:custGeom>
            <a:avLst/>
            <a:gdLst/>
            <a:ahLst/>
            <a:cxnLst/>
            <a:rect l="l" t="t" r="r" b="b"/>
            <a:pathLst>
              <a:path w="16579" h="1" fill="none" extrusionOk="0">
                <a:moveTo>
                  <a:pt x="16579" y="1"/>
                </a:moveTo>
                <a:lnTo>
                  <a:pt x="0" y="1"/>
                </a:lnTo>
              </a:path>
            </a:pathLst>
          </a:custGeom>
          <a:noFill/>
          <a:ln w="10850"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5"/>
          <p:cNvSpPr/>
          <p:nvPr/>
        </p:nvSpPr>
        <p:spPr>
          <a:xfrm>
            <a:off x="6068820" y="1900506"/>
            <a:ext cx="56" cy="736325"/>
          </a:xfrm>
          <a:custGeom>
            <a:avLst/>
            <a:gdLst/>
            <a:ahLst/>
            <a:cxnLst/>
            <a:rect l="l" t="t" r="r" b="b"/>
            <a:pathLst>
              <a:path w="1" h="13210" fill="none" extrusionOk="0">
                <a:moveTo>
                  <a:pt x="1" y="13210"/>
                </a:moveTo>
                <a:lnTo>
                  <a:pt x="1" y="0"/>
                </a:lnTo>
              </a:path>
            </a:pathLst>
          </a:custGeom>
          <a:noFill/>
          <a:ln w="10850"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5"/>
          <p:cNvSpPr/>
          <p:nvPr/>
        </p:nvSpPr>
        <p:spPr>
          <a:xfrm>
            <a:off x="6550435" y="1900506"/>
            <a:ext cx="56" cy="736325"/>
          </a:xfrm>
          <a:custGeom>
            <a:avLst/>
            <a:gdLst/>
            <a:ahLst/>
            <a:cxnLst/>
            <a:rect l="l" t="t" r="r" b="b"/>
            <a:pathLst>
              <a:path w="1" h="13210" fill="none" extrusionOk="0">
                <a:moveTo>
                  <a:pt x="0" y="13210"/>
                </a:moveTo>
                <a:lnTo>
                  <a:pt x="0" y="0"/>
                </a:lnTo>
              </a:path>
            </a:pathLst>
          </a:custGeom>
          <a:noFill/>
          <a:ln w="10850"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5"/>
          <p:cNvSpPr/>
          <p:nvPr/>
        </p:nvSpPr>
        <p:spPr>
          <a:xfrm>
            <a:off x="6308680" y="1900506"/>
            <a:ext cx="56" cy="736325"/>
          </a:xfrm>
          <a:custGeom>
            <a:avLst/>
            <a:gdLst/>
            <a:ahLst/>
            <a:cxnLst/>
            <a:rect l="l" t="t" r="r" b="b"/>
            <a:pathLst>
              <a:path w="1" h="13210" fill="none" extrusionOk="0">
                <a:moveTo>
                  <a:pt x="1" y="13210"/>
                </a:moveTo>
                <a:lnTo>
                  <a:pt x="1" y="0"/>
                </a:lnTo>
              </a:path>
            </a:pathLst>
          </a:custGeom>
          <a:noFill/>
          <a:ln w="10850"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5"/>
          <p:cNvSpPr/>
          <p:nvPr/>
        </p:nvSpPr>
        <p:spPr>
          <a:xfrm>
            <a:off x="5617028" y="2649848"/>
            <a:ext cx="2022972" cy="195257"/>
          </a:xfrm>
          <a:custGeom>
            <a:avLst/>
            <a:gdLst/>
            <a:ahLst/>
            <a:cxnLst/>
            <a:rect l="l" t="t" r="r" b="b"/>
            <a:pathLst>
              <a:path w="36293" h="3503" extrusionOk="0">
                <a:moveTo>
                  <a:pt x="0" y="0"/>
                </a:moveTo>
                <a:lnTo>
                  <a:pt x="0" y="3503"/>
                </a:lnTo>
                <a:lnTo>
                  <a:pt x="36293" y="3503"/>
                </a:lnTo>
                <a:lnTo>
                  <a:pt x="3629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5"/>
          <p:cNvSpPr/>
          <p:nvPr/>
        </p:nvSpPr>
        <p:spPr>
          <a:xfrm>
            <a:off x="6899995" y="1788910"/>
            <a:ext cx="548537" cy="1056162"/>
          </a:xfrm>
          <a:custGeom>
            <a:avLst/>
            <a:gdLst/>
            <a:ahLst/>
            <a:cxnLst/>
            <a:rect l="l" t="t" r="r" b="b"/>
            <a:pathLst>
              <a:path w="9841" h="18948" extrusionOk="0">
                <a:moveTo>
                  <a:pt x="1" y="1"/>
                </a:moveTo>
                <a:lnTo>
                  <a:pt x="1" y="18948"/>
                </a:lnTo>
                <a:lnTo>
                  <a:pt x="9841" y="18948"/>
                </a:lnTo>
                <a:lnTo>
                  <a:pt x="984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5"/>
          <p:cNvSpPr/>
          <p:nvPr/>
        </p:nvSpPr>
        <p:spPr>
          <a:xfrm>
            <a:off x="6950219" y="1770348"/>
            <a:ext cx="448150" cy="1076562"/>
          </a:xfrm>
          <a:custGeom>
            <a:avLst/>
            <a:gdLst/>
            <a:ahLst/>
            <a:cxnLst/>
            <a:rect l="l" t="t" r="r" b="b"/>
            <a:pathLst>
              <a:path w="8040" h="19314" extrusionOk="0">
                <a:moveTo>
                  <a:pt x="0" y="0"/>
                </a:moveTo>
                <a:lnTo>
                  <a:pt x="0" y="19314"/>
                </a:lnTo>
                <a:lnTo>
                  <a:pt x="8039" y="19314"/>
                </a:lnTo>
                <a:lnTo>
                  <a:pt x="803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5"/>
          <p:cNvSpPr/>
          <p:nvPr/>
        </p:nvSpPr>
        <p:spPr>
          <a:xfrm>
            <a:off x="6996708" y="1816781"/>
            <a:ext cx="355175" cy="981804"/>
          </a:xfrm>
          <a:custGeom>
            <a:avLst/>
            <a:gdLst/>
            <a:ahLst/>
            <a:cxnLst/>
            <a:rect l="l" t="t" r="r" b="b"/>
            <a:pathLst>
              <a:path w="6372" h="17614" extrusionOk="0">
                <a:moveTo>
                  <a:pt x="0" y="1"/>
                </a:moveTo>
                <a:lnTo>
                  <a:pt x="0" y="17614"/>
                </a:lnTo>
                <a:lnTo>
                  <a:pt x="6371" y="17614"/>
                </a:lnTo>
                <a:lnTo>
                  <a:pt x="637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5"/>
          <p:cNvSpPr/>
          <p:nvPr/>
        </p:nvSpPr>
        <p:spPr>
          <a:xfrm>
            <a:off x="5617028" y="2103128"/>
            <a:ext cx="2026706" cy="148826"/>
          </a:xfrm>
          <a:custGeom>
            <a:avLst/>
            <a:gdLst/>
            <a:ahLst/>
            <a:cxnLst/>
            <a:rect l="l" t="t" r="r" b="b"/>
            <a:pathLst>
              <a:path w="36360" h="2670" extrusionOk="0">
                <a:moveTo>
                  <a:pt x="0" y="1"/>
                </a:moveTo>
                <a:lnTo>
                  <a:pt x="0" y="2303"/>
                </a:lnTo>
                <a:cubicBezTo>
                  <a:pt x="267" y="2536"/>
                  <a:pt x="567" y="2670"/>
                  <a:pt x="934" y="2670"/>
                </a:cubicBezTo>
                <a:cubicBezTo>
                  <a:pt x="1735" y="2670"/>
                  <a:pt x="2368" y="2036"/>
                  <a:pt x="2368" y="1235"/>
                </a:cubicBezTo>
                <a:cubicBezTo>
                  <a:pt x="2368" y="2036"/>
                  <a:pt x="3036" y="2670"/>
                  <a:pt x="3803" y="2670"/>
                </a:cubicBezTo>
                <a:cubicBezTo>
                  <a:pt x="4603" y="2670"/>
                  <a:pt x="5271" y="2036"/>
                  <a:pt x="5271" y="1235"/>
                </a:cubicBezTo>
                <a:cubicBezTo>
                  <a:pt x="5271" y="2036"/>
                  <a:pt x="5904" y="2670"/>
                  <a:pt x="6705" y="2670"/>
                </a:cubicBezTo>
                <a:cubicBezTo>
                  <a:pt x="7472" y="2670"/>
                  <a:pt x="8139" y="2036"/>
                  <a:pt x="8139" y="1235"/>
                </a:cubicBezTo>
                <a:cubicBezTo>
                  <a:pt x="8139" y="2036"/>
                  <a:pt x="8773" y="2670"/>
                  <a:pt x="9574" y="2670"/>
                </a:cubicBezTo>
                <a:cubicBezTo>
                  <a:pt x="10374" y="2670"/>
                  <a:pt x="11008" y="2036"/>
                  <a:pt x="11008" y="1235"/>
                </a:cubicBezTo>
                <a:cubicBezTo>
                  <a:pt x="11008" y="2036"/>
                  <a:pt x="11642" y="2670"/>
                  <a:pt x="12442" y="2670"/>
                </a:cubicBezTo>
                <a:cubicBezTo>
                  <a:pt x="13243" y="2670"/>
                  <a:pt x="13877" y="2036"/>
                  <a:pt x="13877" y="1235"/>
                </a:cubicBezTo>
                <a:cubicBezTo>
                  <a:pt x="13877" y="2036"/>
                  <a:pt x="14544" y="2670"/>
                  <a:pt x="15311" y="2670"/>
                </a:cubicBezTo>
                <a:cubicBezTo>
                  <a:pt x="16112" y="2670"/>
                  <a:pt x="16779" y="2036"/>
                  <a:pt x="16779" y="1235"/>
                </a:cubicBezTo>
                <a:cubicBezTo>
                  <a:pt x="16779" y="2036"/>
                  <a:pt x="17413" y="2670"/>
                  <a:pt x="18213" y="2670"/>
                </a:cubicBezTo>
                <a:cubicBezTo>
                  <a:pt x="18980" y="2670"/>
                  <a:pt x="19647" y="2036"/>
                  <a:pt x="19647" y="1235"/>
                </a:cubicBezTo>
                <a:cubicBezTo>
                  <a:pt x="19647" y="2036"/>
                  <a:pt x="20281" y="2670"/>
                  <a:pt x="21082" y="2670"/>
                </a:cubicBezTo>
                <a:cubicBezTo>
                  <a:pt x="21882" y="2670"/>
                  <a:pt x="22516" y="2036"/>
                  <a:pt x="22516" y="1235"/>
                </a:cubicBezTo>
                <a:cubicBezTo>
                  <a:pt x="22516" y="2036"/>
                  <a:pt x="23150" y="2670"/>
                  <a:pt x="23951" y="2670"/>
                </a:cubicBezTo>
                <a:cubicBezTo>
                  <a:pt x="24751" y="2670"/>
                  <a:pt x="25385" y="2036"/>
                  <a:pt x="25385" y="1235"/>
                </a:cubicBezTo>
                <a:cubicBezTo>
                  <a:pt x="25385" y="2036"/>
                  <a:pt x="26052" y="2670"/>
                  <a:pt x="26819" y="2670"/>
                </a:cubicBezTo>
                <a:cubicBezTo>
                  <a:pt x="27620" y="2670"/>
                  <a:pt x="28254" y="2036"/>
                  <a:pt x="28254" y="1235"/>
                </a:cubicBezTo>
                <a:cubicBezTo>
                  <a:pt x="28254" y="2036"/>
                  <a:pt x="28921" y="2670"/>
                  <a:pt x="29721" y="2670"/>
                </a:cubicBezTo>
                <a:cubicBezTo>
                  <a:pt x="30489" y="2670"/>
                  <a:pt x="31156" y="2036"/>
                  <a:pt x="31156" y="1235"/>
                </a:cubicBezTo>
                <a:cubicBezTo>
                  <a:pt x="31156" y="2036"/>
                  <a:pt x="31789" y="2670"/>
                  <a:pt x="32590" y="2670"/>
                </a:cubicBezTo>
                <a:cubicBezTo>
                  <a:pt x="33391" y="2670"/>
                  <a:pt x="34024" y="2036"/>
                  <a:pt x="34024" y="1235"/>
                </a:cubicBezTo>
                <a:cubicBezTo>
                  <a:pt x="34024" y="2036"/>
                  <a:pt x="34658" y="2670"/>
                  <a:pt x="35459" y="2670"/>
                </a:cubicBezTo>
                <a:cubicBezTo>
                  <a:pt x="35792" y="2670"/>
                  <a:pt x="36093" y="2536"/>
                  <a:pt x="36359" y="2369"/>
                </a:cubicBezTo>
                <a:lnTo>
                  <a:pt x="3635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5"/>
          <p:cNvSpPr/>
          <p:nvPr/>
        </p:nvSpPr>
        <p:spPr>
          <a:xfrm>
            <a:off x="6950219" y="2343043"/>
            <a:ext cx="448150" cy="92974"/>
          </a:xfrm>
          <a:custGeom>
            <a:avLst/>
            <a:gdLst/>
            <a:ahLst/>
            <a:cxnLst/>
            <a:rect l="l" t="t" r="r" b="b"/>
            <a:pathLst>
              <a:path w="8040" h="1668" extrusionOk="0">
                <a:moveTo>
                  <a:pt x="0" y="0"/>
                </a:moveTo>
                <a:lnTo>
                  <a:pt x="0" y="1668"/>
                </a:lnTo>
                <a:lnTo>
                  <a:pt x="8039" y="1668"/>
                </a:lnTo>
                <a:lnTo>
                  <a:pt x="803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5"/>
          <p:cNvSpPr/>
          <p:nvPr/>
        </p:nvSpPr>
        <p:spPr>
          <a:xfrm>
            <a:off x="6978090" y="2376488"/>
            <a:ext cx="115326" cy="20512"/>
          </a:xfrm>
          <a:custGeom>
            <a:avLst/>
            <a:gdLst/>
            <a:ahLst/>
            <a:cxnLst/>
            <a:rect l="l" t="t" r="r" b="b"/>
            <a:pathLst>
              <a:path w="2069" h="368" extrusionOk="0">
                <a:moveTo>
                  <a:pt x="201" y="0"/>
                </a:moveTo>
                <a:cubicBezTo>
                  <a:pt x="101" y="0"/>
                  <a:pt x="1" y="67"/>
                  <a:pt x="1" y="201"/>
                </a:cubicBezTo>
                <a:cubicBezTo>
                  <a:pt x="1" y="301"/>
                  <a:pt x="101" y="367"/>
                  <a:pt x="201" y="367"/>
                </a:cubicBezTo>
                <a:lnTo>
                  <a:pt x="1869" y="367"/>
                </a:lnTo>
                <a:cubicBezTo>
                  <a:pt x="1969" y="367"/>
                  <a:pt x="2069" y="301"/>
                  <a:pt x="2069" y="201"/>
                </a:cubicBezTo>
                <a:cubicBezTo>
                  <a:pt x="2069" y="67"/>
                  <a:pt x="1969" y="0"/>
                  <a:pt x="18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5"/>
          <p:cNvSpPr/>
          <p:nvPr/>
        </p:nvSpPr>
        <p:spPr>
          <a:xfrm>
            <a:off x="5617028" y="1575083"/>
            <a:ext cx="2022972" cy="167387"/>
          </a:xfrm>
          <a:custGeom>
            <a:avLst/>
            <a:gdLst/>
            <a:ahLst/>
            <a:cxnLst/>
            <a:rect l="l" t="t" r="r" b="b"/>
            <a:pathLst>
              <a:path w="36293" h="3003" extrusionOk="0">
                <a:moveTo>
                  <a:pt x="0" y="1"/>
                </a:moveTo>
                <a:lnTo>
                  <a:pt x="0" y="3003"/>
                </a:lnTo>
                <a:lnTo>
                  <a:pt x="36293" y="3003"/>
                </a:lnTo>
                <a:lnTo>
                  <a:pt x="3629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5"/>
          <p:cNvSpPr/>
          <p:nvPr/>
        </p:nvSpPr>
        <p:spPr>
          <a:xfrm>
            <a:off x="5561230" y="1504402"/>
            <a:ext cx="2134563" cy="197152"/>
          </a:xfrm>
          <a:custGeom>
            <a:avLst/>
            <a:gdLst/>
            <a:ahLst/>
            <a:cxnLst/>
            <a:rect l="l" t="t" r="r" b="b"/>
            <a:pathLst>
              <a:path w="38295" h="3537" extrusionOk="0">
                <a:moveTo>
                  <a:pt x="0" y="1"/>
                </a:moveTo>
                <a:lnTo>
                  <a:pt x="0" y="3537"/>
                </a:lnTo>
                <a:lnTo>
                  <a:pt x="38294" y="3537"/>
                </a:lnTo>
                <a:lnTo>
                  <a:pt x="3829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5"/>
          <p:cNvSpPr/>
          <p:nvPr/>
        </p:nvSpPr>
        <p:spPr>
          <a:xfrm>
            <a:off x="5114925" y="1248780"/>
            <a:ext cx="3142569" cy="360749"/>
          </a:xfrm>
          <a:custGeom>
            <a:avLst/>
            <a:gdLst/>
            <a:ahLst/>
            <a:cxnLst/>
            <a:rect l="l" t="t" r="r" b="b"/>
            <a:pathLst>
              <a:path w="20749" h="6472" extrusionOk="0">
                <a:moveTo>
                  <a:pt x="1" y="1"/>
                </a:moveTo>
                <a:lnTo>
                  <a:pt x="1" y="6472"/>
                </a:lnTo>
                <a:lnTo>
                  <a:pt x="20749" y="6472"/>
                </a:lnTo>
                <a:lnTo>
                  <a:pt x="2074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5"/>
          <p:cNvSpPr/>
          <p:nvPr/>
        </p:nvSpPr>
        <p:spPr>
          <a:xfrm>
            <a:off x="5057775" y="1231098"/>
            <a:ext cx="3257550" cy="383101"/>
          </a:xfrm>
          <a:custGeom>
            <a:avLst/>
            <a:gdLst/>
            <a:ahLst/>
            <a:cxnLst/>
            <a:rect l="l" t="t" r="r" b="b"/>
            <a:pathLst>
              <a:path w="21182" h="6873" extrusionOk="0">
                <a:moveTo>
                  <a:pt x="20782" y="401"/>
                </a:moveTo>
                <a:lnTo>
                  <a:pt x="20782" y="6472"/>
                </a:lnTo>
                <a:lnTo>
                  <a:pt x="434" y="6472"/>
                </a:lnTo>
                <a:lnTo>
                  <a:pt x="434" y="401"/>
                </a:lnTo>
                <a:close/>
                <a:moveTo>
                  <a:pt x="0" y="0"/>
                </a:moveTo>
                <a:lnTo>
                  <a:pt x="0" y="6872"/>
                </a:lnTo>
                <a:lnTo>
                  <a:pt x="21182" y="6872"/>
                </a:lnTo>
                <a:lnTo>
                  <a:pt x="2118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5"/>
          <p:cNvSpPr/>
          <p:nvPr/>
        </p:nvSpPr>
        <p:spPr>
          <a:xfrm>
            <a:off x="5429232" y="1770348"/>
            <a:ext cx="2398548" cy="260362"/>
          </a:xfrm>
          <a:custGeom>
            <a:avLst/>
            <a:gdLst/>
            <a:ahLst/>
            <a:cxnLst/>
            <a:rect l="l" t="t" r="r" b="b"/>
            <a:pathLst>
              <a:path w="43031" h="4671" extrusionOk="0">
                <a:moveTo>
                  <a:pt x="6104" y="0"/>
                </a:moveTo>
                <a:lnTo>
                  <a:pt x="0" y="4670"/>
                </a:lnTo>
                <a:lnTo>
                  <a:pt x="43031" y="4670"/>
                </a:lnTo>
                <a:lnTo>
                  <a:pt x="3692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5"/>
          <p:cNvSpPr/>
          <p:nvPr/>
        </p:nvSpPr>
        <p:spPr>
          <a:xfrm>
            <a:off x="7372301" y="1770348"/>
            <a:ext cx="455563" cy="260362"/>
          </a:xfrm>
          <a:custGeom>
            <a:avLst/>
            <a:gdLst/>
            <a:ahLst/>
            <a:cxnLst/>
            <a:rect l="l" t="t" r="r" b="b"/>
            <a:pathLst>
              <a:path w="8173" h="4671" extrusionOk="0">
                <a:moveTo>
                  <a:pt x="0" y="0"/>
                </a:moveTo>
                <a:lnTo>
                  <a:pt x="5304" y="4670"/>
                </a:lnTo>
                <a:lnTo>
                  <a:pt x="8173" y="4670"/>
                </a:lnTo>
                <a:lnTo>
                  <a:pt x="206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5"/>
          <p:cNvSpPr/>
          <p:nvPr/>
        </p:nvSpPr>
        <p:spPr>
          <a:xfrm>
            <a:off x="7143590" y="1770348"/>
            <a:ext cx="364484" cy="260362"/>
          </a:xfrm>
          <a:custGeom>
            <a:avLst/>
            <a:gdLst/>
            <a:ahLst/>
            <a:cxnLst/>
            <a:rect l="l" t="t" r="r" b="b"/>
            <a:pathLst>
              <a:path w="6539" h="4671" extrusionOk="0">
                <a:moveTo>
                  <a:pt x="0" y="0"/>
                </a:moveTo>
                <a:lnTo>
                  <a:pt x="3670" y="4670"/>
                </a:lnTo>
                <a:lnTo>
                  <a:pt x="6538" y="4670"/>
                </a:lnTo>
                <a:lnTo>
                  <a:pt x="203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5"/>
          <p:cNvSpPr/>
          <p:nvPr/>
        </p:nvSpPr>
        <p:spPr>
          <a:xfrm>
            <a:off x="6914879" y="1770348"/>
            <a:ext cx="273349" cy="260362"/>
          </a:xfrm>
          <a:custGeom>
            <a:avLst/>
            <a:gdLst/>
            <a:ahLst/>
            <a:cxnLst/>
            <a:rect l="l" t="t" r="r" b="b"/>
            <a:pathLst>
              <a:path w="4904" h="4671" extrusionOk="0">
                <a:moveTo>
                  <a:pt x="0" y="0"/>
                </a:moveTo>
                <a:lnTo>
                  <a:pt x="2035" y="4670"/>
                </a:lnTo>
                <a:lnTo>
                  <a:pt x="4904" y="4670"/>
                </a:lnTo>
                <a:lnTo>
                  <a:pt x="203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5"/>
          <p:cNvSpPr/>
          <p:nvPr/>
        </p:nvSpPr>
        <p:spPr>
          <a:xfrm>
            <a:off x="6686168" y="1770348"/>
            <a:ext cx="182270" cy="260362"/>
          </a:xfrm>
          <a:custGeom>
            <a:avLst/>
            <a:gdLst/>
            <a:ahLst/>
            <a:cxnLst/>
            <a:rect l="l" t="t" r="r" b="b"/>
            <a:pathLst>
              <a:path w="3270" h="4671" extrusionOk="0">
                <a:moveTo>
                  <a:pt x="0" y="0"/>
                </a:moveTo>
                <a:lnTo>
                  <a:pt x="401" y="4670"/>
                </a:lnTo>
                <a:lnTo>
                  <a:pt x="3269" y="4670"/>
                </a:lnTo>
                <a:lnTo>
                  <a:pt x="203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5"/>
          <p:cNvSpPr/>
          <p:nvPr/>
        </p:nvSpPr>
        <p:spPr>
          <a:xfrm>
            <a:off x="6388670" y="1770348"/>
            <a:ext cx="182270" cy="260362"/>
          </a:xfrm>
          <a:custGeom>
            <a:avLst/>
            <a:gdLst/>
            <a:ahLst/>
            <a:cxnLst/>
            <a:rect l="l" t="t" r="r" b="b"/>
            <a:pathLst>
              <a:path w="3270" h="4671" extrusionOk="0">
                <a:moveTo>
                  <a:pt x="1235" y="0"/>
                </a:moveTo>
                <a:lnTo>
                  <a:pt x="0" y="4670"/>
                </a:lnTo>
                <a:lnTo>
                  <a:pt x="2869" y="4670"/>
                </a:lnTo>
                <a:lnTo>
                  <a:pt x="326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5"/>
          <p:cNvSpPr/>
          <p:nvPr/>
        </p:nvSpPr>
        <p:spPr>
          <a:xfrm>
            <a:off x="6068820" y="1770348"/>
            <a:ext cx="273405" cy="260362"/>
          </a:xfrm>
          <a:custGeom>
            <a:avLst/>
            <a:gdLst/>
            <a:ahLst/>
            <a:cxnLst/>
            <a:rect l="l" t="t" r="r" b="b"/>
            <a:pathLst>
              <a:path w="4905" h="4671" extrusionOk="0">
                <a:moveTo>
                  <a:pt x="2870" y="0"/>
                </a:moveTo>
                <a:lnTo>
                  <a:pt x="1" y="4670"/>
                </a:lnTo>
                <a:lnTo>
                  <a:pt x="2870" y="4670"/>
                </a:lnTo>
                <a:lnTo>
                  <a:pt x="490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5"/>
          <p:cNvSpPr/>
          <p:nvPr/>
        </p:nvSpPr>
        <p:spPr>
          <a:xfrm>
            <a:off x="5749026" y="1770348"/>
            <a:ext cx="364484" cy="260362"/>
          </a:xfrm>
          <a:custGeom>
            <a:avLst/>
            <a:gdLst/>
            <a:ahLst/>
            <a:cxnLst/>
            <a:rect l="l" t="t" r="r" b="b"/>
            <a:pathLst>
              <a:path w="6539" h="4671" extrusionOk="0">
                <a:moveTo>
                  <a:pt x="4470" y="0"/>
                </a:moveTo>
                <a:lnTo>
                  <a:pt x="0" y="4670"/>
                </a:lnTo>
                <a:lnTo>
                  <a:pt x="2869" y="4670"/>
                </a:lnTo>
                <a:lnTo>
                  <a:pt x="653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5"/>
          <p:cNvSpPr/>
          <p:nvPr/>
        </p:nvSpPr>
        <p:spPr>
          <a:xfrm>
            <a:off x="5429232" y="1770348"/>
            <a:ext cx="455563" cy="260362"/>
          </a:xfrm>
          <a:custGeom>
            <a:avLst/>
            <a:gdLst/>
            <a:ahLst/>
            <a:cxnLst/>
            <a:rect l="l" t="t" r="r" b="b"/>
            <a:pathLst>
              <a:path w="8173" h="4671" extrusionOk="0">
                <a:moveTo>
                  <a:pt x="6104" y="0"/>
                </a:moveTo>
                <a:lnTo>
                  <a:pt x="0" y="4670"/>
                </a:lnTo>
                <a:lnTo>
                  <a:pt x="2869" y="4670"/>
                </a:lnTo>
                <a:lnTo>
                  <a:pt x="81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5"/>
          <p:cNvSpPr/>
          <p:nvPr/>
        </p:nvSpPr>
        <p:spPr>
          <a:xfrm>
            <a:off x="5427337" y="2030664"/>
            <a:ext cx="161813" cy="146931"/>
          </a:xfrm>
          <a:custGeom>
            <a:avLst/>
            <a:gdLst/>
            <a:ahLst/>
            <a:cxnLst/>
            <a:rect l="l" t="t" r="r" b="b"/>
            <a:pathLst>
              <a:path w="2903" h="2636" extrusionOk="0">
                <a:moveTo>
                  <a:pt x="1" y="0"/>
                </a:moveTo>
                <a:lnTo>
                  <a:pt x="1" y="1201"/>
                </a:lnTo>
                <a:cubicBezTo>
                  <a:pt x="1" y="2001"/>
                  <a:pt x="668" y="2635"/>
                  <a:pt x="1468" y="2635"/>
                </a:cubicBezTo>
                <a:cubicBezTo>
                  <a:pt x="2236" y="2635"/>
                  <a:pt x="2903" y="2001"/>
                  <a:pt x="2903" y="1201"/>
                </a:cubicBezTo>
                <a:lnTo>
                  <a:pt x="2903" y="0"/>
                </a:lnTo>
                <a:close/>
              </a:path>
            </a:pathLst>
          </a:custGeom>
          <a:solidFill>
            <a:srgbClr val="A562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5"/>
          <p:cNvSpPr/>
          <p:nvPr/>
        </p:nvSpPr>
        <p:spPr>
          <a:xfrm>
            <a:off x="5589101" y="2030664"/>
            <a:ext cx="159974" cy="146931"/>
          </a:xfrm>
          <a:custGeom>
            <a:avLst/>
            <a:gdLst/>
            <a:ahLst/>
            <a:cxnLst/>
            <a:rect l="l" t="t" r="r" b="b"/>
            <a:pathLst>
              <a:path w="2870" h="2636" extrusionOk="0">
                <a:moveTo>
                  <a:pt x="1" y="0"/>
                </a:moveTo>
                <a:lnTo>
                  <a:pt x="1" y="1201"/>
                </a:lnTo>
                <a:cubicBezTo>
                  <a:pt x="1" y="2001"/>
                  <a:pt x="635" y="2635"/>
                  <a:pt x="1435" y="2635"/>
                </a:cubicBezTo>
                <a:cubicBezTo>
                  <a:pt x="2236" y="2635"/>
                  <a:pt x="2869" y="2001"/>
                  <a:pt x="2869" y="1201"/>
                </a:cubicBezTo>
                <a:lnTo>
                  <a:pt x="28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5"/>
          <p:cNvSpPr/>
          <p:nvPr/>
        </p:nvSpPr>
        <p:spPr>
          <a:xfrm>
            <a:off x="5749026" y="2030664"/>
            <a:ext cx="159974" cy="146931"/>
          </a:xfrm>
          <a:custGeom>
            <a:avLst/>
            <a:gdLst/>
            <a:ahLst/>
            <a:cxnLst/>
            <a:rect l="l" t="t" r="r" b="b"/>
            <a:pathLst>
              <a:path w="2870" h="2636" extrusionOk="0">
                <a:moveTo>
                  <a:pt x="0" y="0"/>
                </a:moveTo>
                <a:lnTo>
                  <a:pt x="0" y="1201"/>
                </a:lnTo>
                <a:cubicBezTo>
                  <a:pt x="0" y="2001"/>
                  <a:pt x="634" y="2635"/>
                  <a:pt x="1435" y="2635"/>
                </a:cubicBezTo>
                <a:cubicBezTo>
                  <a:pt x="2235" y="2635"/>
                  <a:pt x="2869" y="2001"/>
                  <a:pt x="2869" y="1201"/>
                </a:cubicBezTo>
                <a:lnTo>
                  <a:pt x="2869" y="0"/>
                </a:lnTo>
                <a:close/>
              </a:path>
            </a:pathLst>
          </a:custGeom>
          <a:solidFill>
            <a:srgbClr val="A562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5"/>
          <p:cNvSpPr/>
          <p:nvPr/>
        </p:nvSpPr>
        <p:spPr>
          <a:xfrm>
            <a:off x="5908951" y="2030664"/>
            <a:ext cx="159918" cy="146931"/>
          </a:xfrm>
          <a:custGeom>
            <a:avLst/>
            <a:gdLst/>
            <a:ahLst/>
            <a:cxnLst/>
            <a:rect l="l" t="t" r="r" b="b"/>
            <a:pathLst>
              <a:path w="2869" h="2636" extrusionOk="0">
                <a:moveTo>
                  <a:pt x="0" y="0"/>
                </a:moveTo>
                <a:lnTo>
                  <a:pt x="0" y="1201"/>
                </a:lnTo>
                <a:cubicBezTo>
                  <a:pt x="0" y="2001"/>
                  <a:pt x="634" y="2635"/>
                  <a:pt x="1435" y="2635"/>
                </a:cubicBezTo>
                <a:cubicBezTo>
                  <a:pt x="2235" y="2635"/>
                  <a:pt x="2869" y="2001"/>
                  <a:pt x="2869" y="1201"/>
                </a:cubicBezTo>
                <a:lnTo>
                  <a:pt x="28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5"/>
          <p:cNvSpPr/>
          <p:nvPr/>
        </p:nvSpPr>
        <p:spPr>
          <a:xfrm>
            <a:off x="6068820" y="2030664"/>
            <a:ext cx="159974" cy="146931"/>
          </a:xfrm>
          <a:custGeom>
            <a:avLst/>
            <a:gdLst/>
            <a:ahLst/>
            <a:cxnLst/>
            <a:rect l="l" t="t" r="r" b="b"/>
            <a:pathLst>
              <a:path w="2870" h="2636" extrusionOk="0">
                <a:moveTo>
                  <a:pt x="1" y="0"/>
                </a:moveTo>
                <a:lnTo>
                  <a:pt x="1" y="1201"/>
                </a:lnTo>
                <a:cubicBezTo>
                  <a:pt x="1" y="2001"/>
                  <a:pt x="668" y="2635"/>
                  <a:pt x="1435" y="2635"/>
                </a:cubicBezTo>
                <a:cubicBezTo>
                  <a:pt x="2236" y="2635"/>
                  <a:pt x="2870" y="2001"/>
                  <a:pt x="2870" y="1201"/>
                </a:cubicBezTo>
                <a:lnTo>
                  <a:pt x="2870" y="0"/>
                </a:lnTo>
                <a:close/>
              </a:path>
            </a:pathLst>
          </a:custGeom>
          <a:solidFill>
            <a:srgbClr val="A562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5"/>
          <p:cNvSpPr/>
          <p:nvPr/>
        </p:nvSpPr>
        <p:spPr>
          <a:xfrm>
            <a:off x="6228745" y="2030664"/>
            <a:ext cx="161813" cy="146931"/>
          </a:xfrm>
          <a:custGeom>
            <a:avLst/>
            <a:gdLst/>
            <a:ahLst/>
            <a:cxnLst/>
            <a:rect l="l" t="t" r="r" b="b"/>
            <a:pathLst>
              <a:path w="2903" h="2636" extrusionOk="0">
                <a:moveTo>
                  <a:pt x="1" y="0"/>
                </a:moveTo>
                <a:lnTo>
                  <a:pt x="1" y="1201"/>
                </a:lnTo>
                <a:cubicBezTo>
                  <a:pt x="1" y="2001"/>
                  <a:pt x="668" y="2635"/>
                  <a:pt x="1435" y="2635"/>
                </a:cubicBezTo>
                <a:cubicBezTo>
                  <a:pt x="2236" y="2635"/>
                  <a:pt x="2903" y="2001"/>
                  <a:pt x="2903" y="1201"/>
                </a:cubicBezTo>
                <a:lnTo>
                  <a:pt x="2869" y="1201"/>
                </a:lnTo>
                <a:lnTo>
                  <a:pt x="28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5"/>
          <p:cNvSpPr/>
          <p:nvPr/>
        </p:nvSpPr>
        <p:spPr>
          <a:xfrm>
            <a:off x="6388670" y="2030664"/>
            <a:ext cx="161813" cy="146931"/>
          </a:xfrm>
          <a:custGeom>
            <a:avLst/>
            <a:gdLst/>
            <a:ahLst/>
            <a:cxnLst/>
            <a:rect l="l" t="t" r="r" b="b"/>
            <a:pathLst>
              <a:path w="2903" h="2636" extrusionOk="0">
                <a:moveTo>
                  <a:pt x="0" y="0"/>
                </a:moveTo>
                <a:lnTo>
                  <a:pt x="0" y="1201"/>
                </a:lnTo>
                <a:cubicBezTo>
                  <a:pt x="0" y="2001"/>
                  <a:pt x="667" y="2635"/>
                  <a:pt x="1468" y="2635"/>
                </a:cubicBezTo>
                <a:cubicBezTo>
                  <a:pt x="2235" y="2635"/>
                  <a:pt x="2902" y="2001"/>
                  <a:pt x="2902" y="1201"/>
                </a:cubicBezTo>
                <a:lnTo>
                  <a:pt x="2902" y="0"/>
                </a:lnTo>
                <a:close/>
              </a:path>
            </a:pathLst>
          </a:custGeom>
          <a:solidFill>
            <a:srgbClr val="A562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5"/>
          <p:cNvSpPr/>
          <p:nvPr/>
        </p:nvSpPr>
        <p:spPr>
          <a:xfrm>
            <a:off x="6550435" y="2030664"/>
            <a:ext cx="159974" cy="146931"/>
          </a:xfrm>
          <a:custGeom>
            <a:avLst/>
            <a:gdLst/>
            <a:ahLst/>
            <a:cxnLst/>
            <a:rect l="l" t="t" r="r" b="b"/>
            <a:pathLst>
              <a:path w="2870" h="2636" extrusionOk="0">
                <a:moveTo>
                  <a:pt x="0" y="0"/>
                </a:moveTo>
                <a:lnTo>
                  <a:pt x="0" y="1201"/>
                </a:lnTo>
                <a:cubicBezTo>
                  <a:pt x="0" y="2001"/>
                  <a:pt x="634" y="2635"/>
                  <a:pt x="1435" y="2635"/>
                </a:cubicBezTo>
                <a:cubicBezTo>
                  <a:pt x="2235" y="2635"/>
                  <a:pt x="2869" y="2001"/>
                  <a:pt x="2869" y="1201"/>
                </a:cubicBezTo>
                <a:lnTo>
                  <a:pt x="28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5"/>
          <p:cNvSpPr/>
          <p:nvPr/>
        </p:nvSpPr>
        <p:spPr>
          <a:xfrm>
            <a:off x="6710360" y="2030664"/>
            <a:ext cx="159918" cy="146931"/>
          </a:xfrm>
          <a:custGeom>
            <a:avLst/>
            <a:gdLst/>
            <a:ahLst/>
            <a:cxnLst/>
            <a:rect l="l" t="t" r="r" b="b"/>
            <a:pathLst>
              <a:path w="2869" h="2636" extrusionOk="0">
                <a:moveTo>
                  <a:pt x="0" y="0"/>
                </a:moveTo>
                <a:lnTo>
                  <a:pt x="0" y="1201"/>
                </a:lnTo>
                <a:cubicBezTo>
                  <a:pt x="0" y="2001"/>
                  <a:pt x="634" y="2635"/>
                  <a:pt x="1434" y="2635"/>
                </a:cubicBezTo>
                <a:cubicBezTo>
                  <a:pt x="2235" y="2635"/>
                  <a:pt x="2869" y="2001"/>
                  <a:pt x="2869" y="1201"/>
                </a:cubicBezTo>
                <a:lnTo>
                  <a:pt x="2869" y="0"/>
                </a:lnTo>
                <a:close/>
              </a:path>
            </a:pathLst>
          </a:custGeom>
          <a:solidFill>
            <a:srgbClr val="A562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5"/>
          <p:cNvSpPr/>
          <p:nvPr/>
        </p:nvSpPr>
        <p:spPr>
          <a:xfrm>
            <a:off x="6870229" y="2030664"/>
            <a:ext cx="159974" cy="146931"/>
          </a:xfrm>
          <a:custGeom>
            <a:avLst/>
            <a:gdLst/>
            <a:ahLst/>
            <a:cxnLst/>
            <a:rect l="l" t="t" r="r" b="b"/>
            <a:pathLst>
              <a:path w="2870" h="2636" extrusionOk="0">
                <a:moveTo>
                  <a:pt x="1" y="0"/>
                </a:moveTo>
                <a:lnTo>
                  <a:pt x="1" y="1201"/>
                </a:lnTo>
                <a:cubicBezTo>
                  <a:pt x="1" y="2001"/>
                  <a:pt x="635" y="2635"/>
                  <a:pt x="1435" y="2635"/>
                </a:cubicBezTo>
                <a:cubicBezTo>
                  <a:pt x="2236" y="2635"/>
                  <a:pt x="2870" y="2001"/>
                  <a:pt x="2870" y="1201"/>
                </a:cubicBezTo>
                <a:lnTo>
                  <a:pt x="287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5"/>
          <p:cNvSpPr/>
          <p:nvPr/>
        </p:nvSpPr>
        <p:spPr>
          <a:xfrm>
            <a:off x="7030154" y="2030664"/>
            <a:ext cx="159974" cy="146931"/>
          </a:xfrm>
          <a:custGeom>
            <a:avLst/>
            <a:gdLst/>
            <a:ahLst/>
            <a:cxnLst/>
            <a:rect l="l" t="t" r="r" b="b"/>
            <a:pathLst>
              <a:path w="2870" h="2636" extrusionOk="0">
                <a:moveTo>
                  <a:pt x="1" y="0"/>
                </a:moveTo>
                <a:lnTo>
                  <a:pt x="1" y="1201"/>
                </a:lnTo>
                <a:cubicBezTo>
                  <a:pt x="1" y="2001"/>
                  <a:pt x="634" y="2635"/>
                  <a:pt x="1435" y="2635"/>
                </a:cubicBezTo>
                <a:cubicBezTo>
                  <a:pt x="2235" y="2635"/>
                  <a:pt x="2869" y="2001"/>
                  <a:pt x="2869" y="1201"/>
                </a:cubicBezTo>
                <a:lnTo>
                  <a:pt x="2869" y="0"/>
                </a:lnTo>
                <a:close/>
              </a:path>
            </a:pathLst>
          </a:custGeom>
          <a:solidFill>
            <a:srgbClr val="A562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5"/>
          <p:cNvSpPr/>
          <p:nvPr/>
        </p:nvSpPr>
        <p:spPr>
          <a:xfrm>
            <a:off x="7190079" y="2030664"/>
            <a:ext cx="161813" cy="146931"/>
          </a:xfrm>
          <a:custGeom>
            <a:avLst/>
            <a:gdLst/>
            <a:ahLst/>
            <a:cxnLst/>
            <a:rect l="l" t="t" r="r" b="b"/>
            <a:pathLst>
              <a:path w="2903" h="2636" extrusionOk="0">
                <a:moveTo>
                  <a:pt x="0" y="0"/>
                </a:moveTo>
                <a:lnTo>
                  <a:pt x="0" y="1201"/>
                </a:lnTo>
                <a:cubicBezTo>
                  <a:pt x="0" y="2001"/>
                  <a:pt x="667" y="2635"/>
                  <a:pt x="1435" y="2635"/>
                </a:cubicBezTo>
                <a:cubicBezTo>
                  <a:pt x="2235" y="2635"/>
                  <a:pt x="2902" y="2001"/>
                  <a:pt x="2902" y="1201"/>
                </a:cubicBezTo>
                <a:lnTo>
                  <a:pt x="2869" y="1201"/>
                </a:lnTo>
                <a:lnTo>
                  <a:pt x="28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5"/>
          <p:cNvSpPr/>
          <p:nvPr/>
        </p:nvSpPr>
        <p:spPr>
          <a:xfrm>
            <a:off x="7349948" y="2030664"/>
            <a:ext cx="161869" cy="146931"/>
          </a:xfrm>
          <a:custGeom>
            <a:avLst/>
            <a:gdLst/>
            <a:ahLst/>
            <a:cxnLst/>
            <a:rect l="l" t="t" r="r" b="b"/>
            <a:pathLst>
              <a:path w="2904" h="2636" extrusionOk="0">
                <a:moveTo>
                  <a:pt x="1" y="0"/>
                </a:moveTo>
                <a:lnTo>
                  <a:pt x="1" y="1201"/>
                </a:lnTo>
                <a:cubicBezTo>
                  <a:pt x="1" y="2001"/>
                  <a:pt x="668" y="2635"/>
                  <a:pt x="1469" y="2635"/>
                </a:cubicBezTo>
                <a:cubicBezTo>
                  <a:pt x="2236" y="2635"/>
                  <a:pt x="2903" y="2001"/>
                  <a:pt x="2903" y="1201"/>
                </a:cubicBezTo>
                <a:lnTo>
                  <a:pt x="2903" y="0"/>
                </a:lnTo>
                <a:close/>
              </a:path>
            </a:pathLst>
          </a:custGeom>
          <a:solidFill>
            <a:srgbClr val="A562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5"/>
          <p:cNvSpPr/>
          <p:nvPr/>
        </p:nvSpPr>
        <p:spPr>
          <a:xfrm>
            <a:off x="7511768" y="2030664"/>
            <a:ext cx="159918" cy="146931"/>
          </a:xfrm>
          <a:custGeom>
            <a:avLst/>
            <a:gdLst/>
            <a:ahLst/>
            <a:cxnLst/>
            <a:rect l="l" t="t" r="r" b="b"/>
            <a:pathLst>
              <a:path w="2869" h="2636" extrusionOk="0">
                <a:moveTo>
                  <a:pt x="0" y="0"/>
                </a:moveTo>
                <a:lnTo>
                  <a:pt x="0" y="1201"/>
                </a:lnTo>
                <a:cubicBezTo>
                  <a:pt x="0" y="2001"/>
                  <a:pt x="634" y="2635"/>
                  <a:pt x="1434" y="2635"/>
                </a:cubicBezTo>
                <a:cubicBezTo>
                  <a:pt x="2202" y="2635"/>
                  <a:pt x="2869" y="2001"/>
                  <a:pt x="2869" y="1201"/>
                </a:cubicBezTo>
                <a:lnTo>
                  <a:pt x="28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5"/>
          <p:cNvSpPr/>
          <p:nvPr/>
        </p:nvSpPr>
        <p:spPr>
          <a:xfrm>
            <a:off x="7671638" y="2030664"/>
            <a:ext cx="159974" cy="146931"/>
          </a:xfrm>
          <a:custGeom>
            <a:avLst/>
            <a:gdLst/>
            <a:ahLst/>
            <a:cxnLst/>
            <a:rect l="l" t="t" r="r" b="b"/>
            <a:pathLst>
              <a:path w="2870" h="2636" extrusionOk="0">
                <a:moveTo>
                  <a:pt x="1" y="0"/>
                </a:moveTo>
                <a:lnTo>
                  <a:pt x="1" y="1201"/>
                </a:lnTo>
                <a:cubicBezTo>
                  <a:pt x="1" y="2001"/>
                  <a:pt x="635" y="2635"/>
                  <a:pt x="1435" y="2635"/>
                </a:cubicBezTo>
                <a:cubicBezTo>
                  <a:pt x="2236" y="2635"/>
                  <a:pt x="2869" y="2001"/>
                  <a:pt x="2869" y="1201"/>
                </a:cubicBezTo>
                <a:lnTo>
                  <a:pt x="2869" y="0"/>
                </a:lnTo>
                <a:close/>
              </a:path>
            </a:pathLst>
          </a:custGeom>
          <a:solidFill>
            <a:srgbClr val="A562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5"/>
          <p:cNvSpPr/>
          <p:nvPr/>
        </p:nvSpPr>
        <p:spPr>
          <a:xfrm>
            <a:off x="7943103" y="2748344"/>
            <a:ext cx="245535" cy="245535"/>
          </a:xfrm>
          <a:custGeom>
            <a:avLst/>
            <a:gdLst/>
            <a:ahLst/>
            <a:cxnLst/>
            <a:rect l="l" t="t" r="r" b="b"/>
            <a:pathLst>
              <a:path w="4405" h="4405" extrusionOk="0">
                <a:moveTo>
                  <a:pt x="1" y="1"/>
                </a:moveTo>
                <a:lnTo>
                  <a:pt x="1902" y="4237"/>
                </a:lnTo>
                <a:lnTo>
                  <a:pt x="2770" y="3370"/>
                </a:lnTo>
                <a:lnTo>
                  <a:pt x="3770" y="4404"/>
                </a:lnTo>
                <a:lnTo>
                  <a:pt x="4404" y="3804"/>
                </a:lnTo>
                <a:lnTo>
                  <a:pt x="3370" y="2770"/>
                </a:lnTo>
                <a:lnTo>
                  <a:pt x="4237" y="1902"/>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5"/>
          <p:cNvSpPr txBox="1">
            <a:spLocks noGrp="1"/>
          </p:cNvSpPr>
          <p:nvPr>
            <p:ph type="ctrTitle"/>
          </p:nvPr>
        </p:nvSpPr>
        <p:spPr>
          <a:xfrm>
            <a:off x="3640783" y="1241217"/>
            <a:ext cx="6090769" cy="360600"/>
          </a:xfrm>
          <a:prstGeom prst="rect">
            <a:avLst/>
          </a:prstGeom>
          <a:noFill/>
        </p:spPr>
        <p:txBody>
          <a:bodyPr spcFirstLastPara="1" wrap="square" lIns="91425" tIns="91425" rIns="91425" bIns="91425" anchor="ctr" anchorCtr="0">
            <a:noAutofit/>
          </a:bodyPr>
          <a:lstStyle/>
          <a:p>
            <a:pPr marL="0" lvl="0" indent="0" algn="ctr" rtl="0">
              <a:spcBef>
                <a:spcPts val="0"/>
              </a:spcBef>
              <a:spcAft>
                <a:spcPts val="0"/>
              </a:spcAft>
              <a:buNone/>
            </a:pPr>
            <a:r>
              <a:rPr lang="it-IT" sz="1400" dirty="0">
                <a:solidFill>
                  <a:schemeClr val="accent2"/>
                </a:solidFill>
              </a:rPr>
              <a:t>21AIE314 - AI in Natural Language Processing</a:t>
            </a:r>
            <a:endParaRPr sz="1400" dirty="0">
              <a:solidFill>
                <a:schemeClr val="accent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A4F9949-652E-9C56-3707-A5EA27F7EF0D}"/>
              </a:ext>
            </a:extLst>
          </p:cNvPr>
          <p:cNvSpPr/>
          <p:nvPr/>
        </p:nvSpPr>
        <p:spPr>
          <a:xfrm>
            <a:off x="0" y="4868047"/>
            <a:ext cx="9144001" cy="278606"/>
          </a:xfrm>
          <a:prstGeom prst="rect">
            <a:avLst/>
          </a:prstGeom>
          <a:solidFill>
            <a:srgbClr val="0070C0"/>
          </a:solidFill>
          <a:ln>
            <a:no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solidFill>
                <a:schemeClr val="bg1"/>
              </a:solidFill>
            </a:endParaRPr>
          </a:p>
        </p:txBody>
      </p:sp>
      <p:sp>
        <p:nvSpPr>
          <p:cNvPr id="7" name="Rectangle 6">
            <a:extLst>
              <a:ext uri="{FF2B5EF4-FFF2-40B4-BE49-F238E27FC236}">
                <a16:creationId xmlns:a16="http://schemas.microsoft.com/office/drawing/2014/main" id="{F7299EE9-5875-87BE-D64F-8358006B91FF}"/>
              </a:ext>
            </a:extLst>
          </p:cNvPr>
          <p:cNvSpPr/>
          <p:nvPr/>
        </p:nvSpPr>
        <p:spPr>
          <a:xfrm>
            <a:off x="-3" y="0"/>
            <a:ext cx="9144001" cy="278606"/>
          </a:xfrm>
          <a:prstGeom prst="rect">
            <a:avLst/>
          </a:prstGeom>
          <a:solidFill>
            <a:srgbClr val="0070C0"/>
          </a:solidFill>
          <a:ln>
            <a:no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solidFill>
                <a:schemeClr val="bg1"/>
              </a:solidFill>
            </a:endParaRPr>
          </a:p>
        </p:txBody>
      </p:sp>
      <p:sp>
        <p:nvSpPr>
          <p:cNvPr id="4" name="Google Shape;108;p15">
            <a:extLst>
              <a:ext uri="{FF2B5EF4-FFF2-40B4-BE49-F238E27FC236}">
                <a16:creationId xmlns:a16="http://schemas.microsoft.com/office/drawing/2014/main" id="{226B8BA0-3EBD-3DCA-2519-F46F65C8AA33}"/>
              </a:ext>
            </a:extLst>
          </p:cNvPr>
          <p:cNvSpPr txBox="1">
            <a:spLocks/>
          </p:cNvSpPr>
          <p:nvPr/>
        </p:nvSpPr>
        <p:spPr>
          <a:xfrm>
            <a:off x="1526614" y="-42863"/>
            <a:ext cx="6090769" cy="360600"/>
          </a:xfrm>
          <a:prstGeom prst="rect">
            <a:avLst/>
          </a:prstGeom>
          <a:noFill/>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it-IT" dirty="0">
                <a:solidFill>
                  <a:schemeClr val="bg1"/>
                </a:solidFill>
                <a:latin typeface="Bodoni MT" panose="02070603080606020203" pitchFamily="18" charset="0"/>
              </a:rPr>
              <a:t>21AIE314 - AI in Natural Language Processing</a:t>
            </a:r>
          </a:p>
        </p:txBody>
      </p:sp>
      <p:sp>
        <p:nvSpPr>
          <p:cNvPr id="5" name="Google Shape;108;p15">
            <a:extLst>
              <a:ext uri="{FF2B5EF4-FFF2-40B4-BE49-F238E27FC236}">
                <a16:creationId xmlns:a16="http://schemas.microsoft.com/office/drawing/2014/main" id="{68A216F8-8CE5-5BBB-2A77-1F5EE1BDB92D}"/>
              </a:ext>
            </a:extLst>
          </p:cNvPr>
          <p:cNvSpPr txBox="1">
            <a:spLocks/>
          </p:cNvSpPr>
          <p:nvPr/>
        </p:nvSpPr>
        <p:spPr>
          <a:xfrm>
            <a:off x="-553064" y="4844395"/>
            <a:ext cx="2826692" cy="319603"/>
          </a:xfrm>
          <a:prstGeom prst="rect">
            <a:avLst/>
          </a:prstGeom>
          <a:noFill/>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it-IT" dirty="0">
                <a:solidFill>
                  <a:schemeClr val="bg1"/>
                </a:solidFill>
                <a:latin typeface="Bodoni MT" panose="02070603080606020203" pitchFamily="18" charset="0"/>
              </a:rPr>
              <a:t>Batch-A-Group-14</a:t>
            </a:r>
          </a:p>
        </p:txBody>
      </p:sp>
      <p:sp>
        <p:nvSpPr>
          <p:cNvPr id="6" name="Google Shape;108;p15">
            <a:extLst>
              <a:ext uri="{FF2B5EF4-FFF2-40B4-BE49-F238E27FC236}">
                <a16:creationId xmlns:a16="http://schemas.microsoft.com/office/drawing/2014/main" id="{C4D453D0-14A5-B2A1-82C5-4C2333FA77AF}"/>
              </a:ext>
            </a:extLst>
          </p:cNvPr>
          <p:cNvSpPr txBox="1">
            <a:spLocks/>
          </p:cNvSpPr>
          <p:nvPr/>
        </p:nvSpPr>
        <p:spPr>
          <a:xfrm>
            <a:off x="5213554" y="4823896"/>
            <a:ext cx="4048433" cy="360600"/>
          </a:xfrm>
          <a:prstGeom prst="rect">
            <a:avLst/>
          </a:prstGeom>
          <a:noFill/>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it-IT" dirty="0">
                <a:solidFill>
                  <a:schemeClr val="bg1"/>
                </a:solidFill>
                <a:latin typeface="Bodoni MT" panose="02070603080606020203" pitchFamily="18" charset="0"/>
              </a:rPr>
              <a:t>E-Commerce Product Categorization using NLP</a:t>
            </a:r>
          </a:p>
        </p:txBody>
      </p:sp>
      <p:sp>
        <p:nvSpPr>
          <p:cNvPr id="3" name="TextBox 2">
            <a:extLst>
              <a:ext uri="{FF2B5EF4-FFF2-40B4-BE49-F238E27FC236}">
                <a16:creationId xmlns:a16="http://schemas.microsoft.com/office/drawing/2014/main" id="{166CA808-75FC-FD4B-1F16-F941D224ED75}"/>
              </a:ext>
            </a:extLst>
          </p:cNvPr>
          <p:cNvSpPr txBox="1"/>
          <p:nvPr/>
        </p:nvSpPr>
        <p:spPr>
          <a:xfrm>
            <a:off x="2431070" y="273540"/>
            <a:ext cx="4611200" cy="4001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000" dirty="0">
                <a:solidFill>
                  <a:srgbClr val="002060"/>
                </a:solidFill>
                <a:latin typeface="Bodoni MT" panose="02070603080606020203" pitchFamily="18" charset="0"/>
              </a:rPr>
              <a:t>Exploratory Data Analysis:</a:t>
            </a:r>
          </a:p>
        </p:txBody>
      </p:sp>
      <p:pic>
        <p:nvPicPr>
          <p:cNvPr id="8" name="Picture 7">
            <a:extLst>
              <a:ext uri="{FF2B5EF4-FFF2-40B4-BE49-F238E27FC236}">
                <a16:creationId xmlns:a16="http://schemas.microsoft.com/office/drawing/2014/main" id="{26756EF5-6289-E9C5-19B5-4929EB28ED70}"/>
              </a:ext>
            </a:extLst>
          </p:cNvPr>
          <p:cNvPicPr>
            <a:picLocks noChangeAspect="1"/>
          </p:cNvPicPr>
          <p:nvPr/>
        </p:nvPicPr>
        <p:blipFill>
          <a:blip r:embed="rId2"/>
          <a:stretch>
            <a:fillRect/>
          </a:stretch>
        </p:blipFill>
        <p:spPr>
          <a:xfrm>
            <a:off x="2497207" y="620044"/>
            <a:ext cx="4611200" cy="4236177"/>
          </a:xfrm>
          <a:prstGeom prst="rect">
            <a:avLst/>
          </a:prstGeom>
        </p:spPr>
      </p:pic>
    </p:spTree>
    <p:extLst>
      <p:ext uri="{BB962C8B-B14F-4D97-AF65-F5344CB8AC3E}">
        <p14:creationId xmlns:p14="http://schemas.microsoft.com/office/powerpoint/2010/main" val="12650328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A4F9949-652E-9C56-3707-A5EA27F7EF0D}"/>
              </a:ext>
            </a:extLst>
          </p:cNvPr>
          <p:cNvSpPr/>
          <p:nvPr/>
        </p:nvSpPr>
        <p:spPr>
          <a:xfrm>
            <a:off x="0" y="4868047"/>
            <a:ext cx="9144001" cy="278606"/>
          </a:xfrm>
          <a:prstGeom prst="rect">
            <a:avLst/>
          </a:prstGeom>
          <a:solidFill>
            <a:srgbClr val="0070C0"/>
          </a:solidFill>
          <a:ln>
            <a:no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solidFill>
                <a:schemeClr val="bg1"/>
              </a:solidFill>
            </a:endParaRPr>
          </a:p>
        </p:txBody>
      </p:sp>
      <p:sp>
        <p:nvSpPr>
          <p:cNvPr id="7" name="Rectangle 6">
            <a:extLst>
              <a:ext uri="{FF2B5EF4-FFF2-40B4-BE49-F238E27FC236}">
                <a16:creationId xmlns:a16="http://schemas.microsoft.com/office/drawing/2014/main" id="{F7299EE9-5875-87BE-D64F-8358006B91FF}"/>
              </a:ext>
            </a:extLst>
          </p:cNvPr>
          <p:cNvSpPr/>
          <p:nvPr/>
        </p:nvSpPr>
        <p:spPr>
          <a:xfrm>
            <a:off x="-3" y="0"/>
            <a:ext cx="9144001" cy="278606"/>
          </a:xfrm>
          <a:prstGeom prst="rect">
            <a:avLst/>
          </a:prstGeom>
          <a:solidFill>
            <a:srgbClr val="0070C0"/>
          </a:solidFill>
          <a:ln>
            <a:no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solidFill>
                <a:schemeClr val="bg1"/>
              </a:solidFill>
            </a:endParaRPr>
          </a:p>
        </p:txBody>
      </p:sp>
      <p:sp>
        <p:nvSpPr>
          <p:cNvPr id="4" name="Google Shape;108;p15">
            <a:extLst>
              <a:ext uri="{FF2B5EF4-FFF2-40B4-BE49-F238E27FC236}">
                <a16:creationId xmlns:a16="http://schemas.microsoft.com/office/drawing/2014/main" id="{226B8BA0-3EBD-3DCA-2519-F46F65C8AA33}"/>
              </a:ext>
            </a:extLst>
          </p:cNvPr>
          <p:cNvSpPr txBox="1">
            <a:spLocks/>
          </p:cNvSpPr>
          <p:nvPr/>
        </p:nvSpPr>
        <p:spPr>
          <a:xfrm>
            <a:off x="1526614" y="-42863"/>
            <a:ext cx="6090769" cy="360600"/>
          </a:xfrm>
          <a:prstGeom prst="rect">
            <a:avLst/>
          </a:prstGeom>
          <a:noFill/>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it-IT" dirty="0">
                <a:solidFill>
                  <a:schemeClr val="bg1"/>
                </a:solidFill>
                <a:latin typeface="Bodoni MT" panose="02070603080606020203" pitchFamily="18" charset="0"/>
              </a:rPr>
              <a:t>21AIE314 - AI in Natural Language Processing</a:t>
            </a:r>
          </a:p>
        </p:txBody>
      </p:sp>
      <p:sp>
        <p:nvSpPr>
          <p:cNvPr id="5" name="Google Shape;108;p15">
            <a:extLst>
              <a:ext uri="{FF2B5EF4-FFF2-40B4-BE49-F238E27FC236}">
                <a16:creationId xmlns:a16="http://schemas.microsoft.com/office/drawing/2014/main" id="{68A216F8-8CE5-5BBB-2A77-1F5EE1BDB92D}"/>
              </a:ext>
            </a:extLst>
          </p:cNvPr>
          <p:cNvSpPr txBox="1">
            <a:spLocks/>
          </p:cNvSpPr>
          <p:nvPr/>
        </p:nvSpPr>
        <p:spPr>
          <a:xfrm>
            <a:off x="-553064" y="4844395"/>
            <a:ext cx="2826692" cy="319603"/>
          </a:xfrm>
          <a:prstGeom prst="rect">
            <a:avLst/>
          </a:prstGeom>
          <a:noFill/>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it-IT" dirty="0">
                <a:solidFill>
                  <a:schemeClr val="bg1"/>
                </a:solidFill>
                <a:latin typeface="Bodoni MT" panose="02070603080606020203" pitchFamily="18" charset="0"/>
              </a:rPr>
              <a:t>Batch-A-Group-14</a:t>
            </a:r>
          </a:p>
        </p:txBody>
      </p:sp>
      <p:sp>
        <p:nvSpPr>
          <p:cNvPr id="6" name="Google Shape;108;p15">
            <a:extLst>
              <a:ext uri="{FF2B5EF4-FFF2-40B4-BE49-F238E27FC236}">
                <a16:creationId xmlns:a16="http://schemas.microsoft.com/office/drawing/2014/main" id="{C4D453D0-14A5-B2A1-82C5-4C2333FA77AF}"/>
              </a:ext>
            </a:extLst>
          </p:cNvPr>
          <p:cNvSpPr txBox="1">
            <a:spLocks/>
          </p:cNvSpPr>
          <p:nvPr/>
        </p:nvSpPr>
        <p:spPr>
          <a:xfrm>
            <a:off x="5213554" y="4823896"/>
            <a:ext cx="4048433" cy="360600"/>
          </a:xfrm>
          <a:prstGeom prst="rect">
            <a:avLst/>
          </a:prstGeom>
          <a:noFill/>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it-IT" dirty="0">
                <a:solidFill>
                  <a:schemeClr val="bg1"/>
                </a:solidFill>
                <a:latin typeface="Bodoni MT" panose="02070603080606020203" pitchFamily="18" charset="0"/>
              </a:rPr>
              <a:t>E-Commerce Product Categorization using NLP</a:t>
            </a:r>
          </a:p>
        </p:txBody>
      </p:sp>
      <p:sp>
        <p:nvSpPr>
          <p:cNvPr id="3" name="TextBox 2">
            <a:extLst>
              <a:ext uri="{FF2B5EF4-FFF2-40B4-BE49-F238E27FC236}">
                <a16:creationId xmlns:a16="http://schemas.microsoft.com/office/drawing/2014/main" id="{166CA808-75FC-FD4B-1F16-F941D224ED75}"/>
              </a:ext>
            </a:extLst>
          </p:cNvPr>
          <p:cNvSpPr txBox="1"/>
          <p:nvPr/>
        </p:nvSpPr>
        <p:spPr>
          <a:xfrm>
            <a:off x="2431070" y="273540"/>
            <a:ext cx="4611200" cy="4001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000" dirty="0">
                <a:solidFill>
                  <a:srgbClr val="002060"/>
                </a:solidFill>
                <a:latin typeface="Bodoni MT" panose="02070603080606020203" pitchFamily="18" charset="0"/>
              </a:rPr>
              <a:t>Exploratory Data Analysis:</a:t>
            </a:r>
          </a:p>
        </p:txBody>
      </p:sp>
      <p:pic>
        <p:nvPicPr>
          <p:cNvPr id="10" name="Picture 9">
            <a:extLst>
              <a:ext uri="{FF2B5EF4-FFF2-40B4-BE49-F238E27FC236}">
                <a16:creationId xmlns:a16="http://schemas.microsoft.com/office/drawing/2014/main" id="{098A2A7F-8A53-AC85-7CE5-E2A643F1F887}"/>
              </a:ext>
            </a:extLst>
          </p:cNvPr>
          <p:cNvPicPr>
            <a:picLocks noChangeAspect="1"/>
          </p:cNvPicPr>
          <p:nvPr/>
        </p:nvPicPr>
        <p:blipFill>
          <a:blip r:embed="rId2"/>
          <a:stretch>
            <a:fillRect/>
          </a:stretch>
        </p:blipFill>
        <p:spPr>
          <a:xfrm>
            <a:off x="2712006" y="717801"/>
            <a:ext cx="4330264" cy="3950935"/>
          </a:xfrm>
          <a:prstGeom prst="rect">
            <a:avLst/>
          </a:prstGeom>
        </p:spPr>
      </p:pic>
    </p:spTree>
    <p:extLst>
      <p:ext uri="{BB962C8B-B14F-4D97-AF65-F5344CB8AC3E}">
        <p14:creationId xmlns:p14="http://schemas.microsoft.com/office/powerpoint/2010/main" val="38222008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A4F9949-652E-9C56-3707-A5EA27F7EF0D}"/>
              </a:ext>
            </a:extLst>
          </p:cNvPr>
          <p:cNvSpPr/>
          <p:nvPr/>
        </p:nvSpPr>
        <p:spPr>
          <a:xfrm>
            <a:off x="0" y="4868047"/>
            <a:ext cx="9144001" cy="278606"/>
          </a:xfrm>
          <a:prstGeom prst="rect">
            <a:avLst/>
          </a:prstGeom>
          <a:solidFill>
            <a:srgbClr val="0070C0"/>
          </a:solidFill>
          <a:ln>
            <a:no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solidFill>
                <a:schemeClr val="bg1"/>
              </a:solidFill>
            </a:endParaRPr>
          </a:p>
        </p:txBody>
      </p:sp>
      <p:sp>
        <p:nvSpPr>
          <p:cNvPr id="7" name="Rectangle 6">
            <a:extLst>
              <a:ext uri="{FF2B5EF4-FFF2-40B4-BE49-F238E27FC236}">
                <a16:creationId xmlns:a16="http://schemas.microsoft.com/office/drawing/2014/main" id="{F7299EE9-5875-87BE-D64F-8358006B91FF}"/>
              </a:ext>
            </a:extLst>
          </p:cNvPr>
          <p:cNvSpPr/>
          <p:nvPr/>
        </p:nvSpPr>
        <p:spPr>
          <a:xfrm>
            <a:off x="-3" y="0"/>
            <a:ext cx="9144001" cy="278606"/>
          </a:xfrm>
          <a:prstGeom prst="rect">
            <a:avLst/>
          </a:prstGeom>
          <a:solidFill>
            <a:srgbClr val="0070C0"/>
          </a:solidFill>
          <a:ln>
            <a:no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solidFill>
                <a:schemeClr val="bg1"/>
              </a:solidFill>
            </a:endParaRPr>
          </a:p>
        </p:txBody>
      </p:sp>
      <p:sp>
        <p:nvSpPr>
          <p:cNvPr id="4" name="Google Shape;108;p15">
            <a:extLst>
              <a:ext uri="{FF2B5EF4-FFF2-40B4-BE49-F238E27FC236}">
                <a16:creationId xmlns:a16="http://schemas.microsoft.com/office/drawing/2014/main" id="{226B8BA0-3EBD-3DCA-2519-F46F65C8AA33}"/>
              </a:ext>
            </a:extLst>
          </p:cNvPr>
          <p:cNvSpPr txBox="1">
            <a:spLocks/>
          </p:cNvSpPr>
          <p:nvPr/>
        </p:nvSpPr>
        <p:spPr>
          <a:xfrm>
            <a:off x="1526614" y="-42863"/>
            <a:ext cx="6090769" cy="360600"/>
          </a:xfrm>
          <a:prstGeom prst="rect">
            <a:avLst/>
          </a:prstGeom>
          <a:noFill/>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it-IT" dirty="0">
                <a:solidFill>
                  <a:schemeClr val="bg1"/>
                </a:solidFill>
                <a:latin typeface="Bodoni MT" panose="02070603080606020203" pitchFamily="18" charset="0"/>
              </a:rPr>
              <a:t>21AIE314 - AI in Natural Language Processing</a:t>
            </a:r>
          </a:p>
        </p:txBody>
      </p:sp>
      <p:sp>
        <p:nvSpPr>
          <p:cNvPr id="5" name="Google Shape;108;p15">
            <a:extLst>
              <a:ext uri="{FF2B5EF4-FFF2-40B4-BE49-F238E27FC236}">
                <a16:creationId xmlns:a16="http://schemas.microsoft.com/office/drawing/2014/main" id="{68A216F8-8CE5-5BBB-2A77-1F5EE1BDB92D}"/>
              </a:ext>
            </a:extLst>
          </p:cNvPr>
          <p:cNvSpPr txBox="1">
            <a:spLocks/>
          </p:cNvSpPr>
          <p:nvPr/>
        </p:nvSpPr>
        <p:spPr>
          <a:xfrm>
            <a:off x="-553064" y="4844395"/>
            <a:ext cx="2826692" cy="319603"/>
          </a:xfrm>
          <a:prstGeom prst="rect">
            <a:avLst/>
          </a:prstGeom>
          <a:noFill/>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it-IT" dirty="0">
                <a:solidFill>
                  <a:schemeClr val="bg1"/>
                </a:solidFill>
                <a:latin typeface="Bodoni MT" panose="02070603080606020203" pitchFamily="18" charset="0"/>
              </a:rPr>
              <a:t>Batch-A-Group-14</a:t>
            </a:r>
          </a:p>
        </p:txBody>
      </p:sp>
      <p:sp>
        <p:nvSpPr>
          <p:cNvPr id="6" name="Google Shape;108;p15">
            <a:extLst>
              <a:ext uri="{FF2B5EF4-FFF2-40B4-BE49-F238E27FC236}">
                <a16:creationId xmlns:a16="http://schemas.microsoft.com/office/drawing/2014/main" id="{C4D453D0-14A5-B2A1-82C5-4C2333FA77AF}"/>
              </a:ext>
            </a:extLst>
          </p:cNvPr>
          <p:cNvSpPr txBox="1">
            <a:spLocks/>
          </p:cNvSpPr>
          <p:nvPr/>
        </p:nvSpPr>
        <p:spPr>
          <a:xfrm>
            <a:off x="5213554" y="4823896"/>
            <a:ext cx="4048433" cy="360600"/>
          </a:xfrm>
          <a:prstGeom prst="rect">
            <a:avLst/>
          </a:prstGeom>
          <a:noFill/>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it-IT" dirty="0">
                <a:solidFill>
                  <a:schemeClr val="bg1"/>
                </a:solidFill>
                <a:latin typeface="Bodoni MT" panose="02070603080606020203" pitchFamily="18" charset="0"/>
              </a:rPr>
              <a:t>E-Commerce Product Categorization using NLP</a:t>
            </a:r>
          </a:p>
        </p:txBody>
      </p:sp>
      <p:pic>
        <p:nvPicPr>
          <p:cNvPr id="10" name="Picture 9">
            <a:extLst>
              <a:ext uri="{FF2B5EF4-FFF2-40B4-BE49-F238E27FC236}">
                <a16:creationId xmlns:a16="http://schemas.microsoft.com/office/drawing/2014/main" id="{3600E55B-FA16-EE1B-E0BF-8452FF500AB0}"/>
              </a:ext>
            </a:extLst>
          </p:cNvPr>
          <p:cNvPicPr>
            <a:picLocks noChangeAspect="1"/>
          </p:cNvPicPr>
          <p:nvPr/>
        </p:nvPicPr>
        <p:blipFill>
          <a:blip r:embed="rId2"/>
          <a:stretch>
            <a:fillRect/>
          </a:stretch>
        </p:blipFill>
        <p:spPr>
          <a:xfrm>
            <a:off x="2536031" y="592629"/>
            <a:ext cx="4590028" cy="4231267"/>
          </a:xfrm>
          <a:prstGeom prst="rect">
            <a:avLst/>
          </a:prstGeom>
        </p:spPr>
      </p:pic>
      <p:sp>
        <p:nvSpPr>
          <p:cNvPr id="11" name="TextBox 10">
            <a:extLst>
              <a:ext uri="{FF2B5EF4-FFF2-40B4-BE49-F238E27FC236}">
                <a16:creationId xmlns:a16="http://schemas.microsoft.com/office/drawing/2014/main" id="{DB954BF8-181D-B960-1077-220009277EB6}"/>
              </a:ext>
            </a:extLst>
          </p:cNvPr>
          <p:cNvSpPr txBox="1"/>
          <p:nvPr/>
        </p:nvSpPr>
        <p:spPr>
          <a:xfrm>
            <a:off x="2525445" y="255128"/>
            <a:ext cx="4611200" cy="4001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000" dirty="0">
                <a:solidFill>
                  <a:srgbClr val="002060"/>
                </a:solidFill>
                <a:latin typeface="Bodoni MT" panose="02070603080606020203" pitchFamily="18" charset="0"/>
              </a:rPr>
              <a:t>Exploratory Data Analysis:</a:t>
            </a:r>
          </a:p>
        </p:txBody>
      </p:sp>
    </p:spTree>
    <p:extLst>
      <p:ext uri="{BB962C8B-B14F-4D97-AF65-F5344CB8AC3E}">
        <p14:creationId xmlns:p14="http://schemas.microsoft.com/office/powerpoint/2010/main" val="15686503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A4F9949-652E-9C56-3707-A5EA27F7EF0D}"/>
              </a:ext>
            </a:extLst>
          </p:cNvPr>
          <p:cNvSpPr/>
          <p:nvPr/>
        </p:nvSpPr>
        <p:spPr>
          <a:xfrm>
            <a:off x="0" y="4868047"/>
            <a:ext cx="9144001" cy="278606"/>
          </a:xfrm>
          <a:prstGeom prst="rect">
            <a:avLst/>
          </a:prstGeom>
          <a:solidFill>
            <a:srgbClr val="0070C0"/>
          </a:solidFill>
          <a:ln>
            <a:no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solidFill>
                <a:schemeClr val="bg1"/>
              </a:solidFill>
            </a:endParaRPr>
          </a:p>
        </p:txBody>
      </p:sp>
      <p:sp>
        <p:nvSpPr>
          <p:cNvPr id="7" name="Rectangle 6">
            <a:extLst>
              <a:ext uri="{FF2B5EF4-FFF2-40B4-BE49-F238E27FC236}">
                <a16:creationId xmlns:a16="http://schemas.microsoft.com/office/drawing/2014/main" id="{F7299EE9-5875-87BE-D64F-8358006B91FF}"/>
              </a:ext>
            </a:extLst>
          </p:cNvPr>
          <p:cNvSpPr/>
          <p:nvPr/>
        </p:nvSpPr>
        <p:spPr>
          <a:xfrm>
            <a:off x="-3" y="0"/>
            <a:ext cx="9144001" cy="278606"/>
          </a:xfrm>
          <a:prstGeom prst="rect">
            <a:avLst/>
          </a:prstGeom>
          <a:solidFill>
            <a:srgbClr val="0070C0"/>
          </a:solidFill>
          <a:ln>
            <a:no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solidFill>
                <a:schemeClr val="bg1"/>
              </a:solidFill>
            </a:endParaRPr>
          </a:p>
        </p:txBody>
      </p:sp>
      <p:sp>
        <p:nvSpPr>
          <p:cNvPr id="4" name="Google Shape;108;p15">
            <a:extLst>
              <a:ext uri="{FF2B5EF4-FFF2-40B4-BE49-F238E27FC236}">
                <a16:creationId xmlns:a16="http://schemas.microsoft.com/office/drawing/2014/main" id="{226B8BA0-3EBD-3DCA-2519-F46F65C8AA33}"/>
              </a:ext>
            </a:extLst>
          </p:cNvPr>
          <p:cNvSpPr txBox="1">
            <a:spLocks/>
          </p:cNvSpPr>
          <p:nvPr/>
        </p:nvSpPr>
        <p:spPr>
          <a:xfrm>
            <a:off x="1526614" y="-42863"/>
            <a:ext cx="6090769" cy="360600"/>
          </a:xfrm>
          <a:prstGeom prst="rect">
            <a:avLst/>
          </a:prstGeom>
          <a:noFill/>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it-IT" dirty="0">
                <a:solidFill>
                  <a:schemeClr val="bg1"/>
                </a:solidFill>
                <a:latin typeface="Bodoni MT" panose="02070603080606020203" pitchFamily="18" charset="0"/>
              </a:rPr>
              <a:t>21AIE314 - AI in Natural Language Processing</a:t>
            </a:r>
          </a:p>
        </p:txBody>
      </p:sp>
      <p:sp>
        <p:nvSpPr>
          <p:cNvPr id="5" name="Google Shape;108;p15">
            <a:extLst>
              <a:ext uri="{FF2B5EF4-FFF2-40B4-BE49-F238E27FC236}">
                <a16:creationId xmlns:a16="http://schemas.microsoft.com/office/drawing/2014/main" id="{68A216F8-8CE5-5BBB-2A77-1F5EE1BDB92D}"/>
              </a:ext>
            </a:extLst>
          </p:cNvPr>
          <p:cNvSpPr txBox="1">
            <a:spLocks/>
          </p:cNvSpPr>
          <p:nvPr/>
        </p:nvSpPr>
        <p:spPr>
          <a:xfrm>
            <a:off x="-553064" y="4844395"/>
            <a:ext cx="2826692" cy="319603"/>
          </a:xfrm>
          <a:prstGeom prst="rect">
            <a:avLst/>
          </a:prstGeom>
          <a:noFill/>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it-IT" dirty="0">
                <a:solidFill>
                  <a:schemeClr val="bg1"/>
                </a:solidFill>
                <a:latin typeface="Bodoni MT" panose="02070603080606020203" pitchFamily="18" charset="0"/>
              </a:rPr>
              <a:t>Batch-A-Group-14</a:t>
            </a:r>
          </a:p>
        </p:txBody>
      </p:sp>
      <p:sp>
        <p:nvSpPr>
          <p:cNvPr id="6" name="Google Shape;108;p15">
            <a:extLst>
              <a:ext uri="{FF2B5EF4-FFF2-40B4-BE49-F238E27FC236}">
                <a16:creationId xmlns:a16="http://schemas.microsoft.com/office/drawing/2014/main" id="{C4D453D0-14A5-B2A1-82C5-4C2333FA77AF}"/>
              </a:ext>
            </a:extLst>
          </p:cNvPr>
          <p:cNvSpPr txBox="1">
            <a:spLocks/>
          </p:cNvSpPr>
          <p:nvPr/>
        </p:nvSpPr>
        <p:spPr>
          <a:xfrm>
            <a:off x="5213554" y="4823896"/>
            <a:ext cx="4048433" cy="360600"/>
          </a:xfrm>
          <a:prstGeom prst="rect">
            <a:avLst/>
          </a:prstGeom>
          <a:noFill/>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it-IT" dirty="0">
                <a:solidFill>
                  <a:schemeClr val="bg1"/>
                </a:solidFill>
                <a:latin typeface="Bodoni MT" panose="02070603080606020203" pitchFamily="18" charset="0"/>
              </a:rPr>
              <a:t>E-Commerce Product Categorization using NLP</a:t>
            </a:r>
          </a:p>
        </p:txBody>
      </p:sp>
      <p:sp>
        <p:nvSpPr>
          <p:cNvPr id="10" name="TextBox 9">
            <a:extLst>
              <a:ext uri="{FF2B5EF4-FFF2-40B4-BE49-F238E27FC236}">
                <a16:creationId xmlns:a16="http://schemas.microsoft.com/office/drawing/2014/main" id="{20C0414A-098B-B980-C7EB-73B956311BA3}"/>
              </a:ext>
            </a:extLst>
          </p:cNvPr>
          <p:cNvSpPr txBox="1"/>
          <p:nvPr/>
        </p:nvSpPr>
        <p:spPr>
          <a:xfrm>
            <a:off x="2273628" y="360600"/>
            <a:ext cx="4611200"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400" dirty="0">
                <a:solidFill>
                  <a:srgbClr val="002060"/>
                </a:solidFill>
                <a:latin typeface="Bodoni MT" panose="02070603080606020203" pitchFamily="18" charset="0"/>
              </a:rPr>
              <a:t>Text Normalization:</a:t>
            </a:r>
          </a:p>
        </p:txBody>
      </p:sp>
      <p:sp>
        <p:nvSpPr>
          <p:cNvPr id="3" name="TextBox 2">
            <a:extLst>
              <a:ext uri="{FF2B5EF4-FFF2-40B4-BE49-F238E27FC236}">
                <a16:creationId xmlns:a16="http://schemas.microsoft.com/office/drawing/2014/main" id="{EE274DF5-0E6A-7B27-B32F-A2602E52A4D7}"/>
              </a:ext>
            </a:extLst>
          </p:cNvPr>
          <p:cNvSpPr txBox="1"/>
          <p:nvPr/>
        </p:nvSpPr>
        <p:spPr>
          <a:xfrm>
            <a:off x="603645" y="790852"/>
            <a:ext cx="8068867" cy="3539430"/>
          </a:xfrm>
          <a:prstGeom prst="rect">
            <a:avLst/>
          </a:prstGeom>
          <a:noFill/>
        </p:spPr>
        <p:txBody>
          <a:bodyPr wrap="square">
            <a:spAutoFit/>
          </a:bodyPr>
          <a:lstStyle/>
          <a:p>
            <a:pPr marL="285750" indent="-285750">
              <a:buFont typeface="Wingdings" panose="05000000000000000000" pitchFamily="2" charset="2"/>
              <a:buChar char="§"/>
            </a:pPr>
            <a:r>
              <a:rPr lang="en-US" sz="1400" dirty="0">
                <a:latin typeface="Rockwell" panose="02060603020205020403" pitchFamily="18" charset="0"/>
              </a:rPr>
              <a:t>Case Folding</a:t>
            </a:r>
          </a:p>
          <a:p>
            <a:r>
              <a:rPr lang="en-US" sz="1400" dirty="0">
                <a:latin typeface="Rockwell" panose="02060603020205020403" pitchFamily="18" charset="0"/>
              </a:rPr>
              <a:t>       </a:t>
            </a:r>
            <a:r>
              <a:rPr lang="en-US" dirty="0">
                <a:latin typeface="Rockwell" panose="02060603020205020403" pitchFamily="18" charset="0"/>
              </a:rPr>
              <a:t>1. Converting to lower case.</a:t>
            </a:r>
            <a:endParaRPr lang="en-US" sz="1400" dirty="0">
              <a:latin typeface="Rockwell" panose="02060603020205020403" pitchFamily="18" charset="0"/>
            </a:endParaRPr>
          </a:p>
          <a:p>
            <a:pPr marL="285750" indent="-285750">
              <a:buFont typeface="Wingdings" panose="05000000000000000000" pitchFamily="2" charset="2"/>
              <a:buChar char="§"/>
            </a:pPr>
            <a:r>
              <a:rPr lang="en-US" sz="1400" dirty="0">
                <a:latin typeface="Rockwell" panose="02060603020205020403" pitchFamily="18" charset="0"/>
              </a:rPr>
              <a:t>Text Cleaning</a:t>
            </a:r>
          </a:p>
          <a:p>
            <a:r>
              <a:rPr lang="en-US" sz="1400" dirty="0">
                <a:latin typeface="Rockwell" panose="02060603020205020403" pitchFamily="18" charset="0"/>
              </a:rPr>
              <a:t> </a:t>
            </a:r>
            <a:r>
              <a:rPr lang="en-US" dirty="0">
                <a:latin typeface="Rockwell" panose="02060603020205020403" pitchFamily="18" charset="0"/>
              </a:rPr>
              <a:t>      1. Removing Punctuations</a:t>
            </a:r>
          </a:p>
          <a:p>
            <a:r>
              <a:rPr lang="en-US" sz="1400" dirty="0">
                <a:latin typeface="Rockwell" panose="02060603020205020403" pitchFamily="18" charset="0"/>
              </a:rPr>
              <a:t>       2. Removing White Spaces</a:t>
            </a:r>
          </a:p>
          <a:p>
            <a:r>
              <a:rPr lang="en-US" sz="1400" dirty="0">
                <a:latin typeface="Rockwell" panose="02060603020205020403" pitchFamily="18" charset="0"/>
              </a:rPr>
              <a:t>       3. Removing HTML tags</a:t>
            </a:r>
          </a:p>
          <a:p>
            <a:r>
              <a:rPr lang="en-US" sz="1400" dirty="0">
                <a:latin typeface="Rockwell" panose="02060603020205020403" pitchFamily="18" charset="0"/>
              </a:rPr>
              <a:t>       4. Removing Emojis</a:t>
            </a:r>
          </a:p>
          <a:p>
            <a:r>
              <a:rPr lang="en-US" sz="1400" dirty="0">
                <a:latin typeface="Rockwell" panose="02060603020205020403" pitchFamily="18" charset="0"/>
              </a:rPr>
              <a:t>       5. Removing Unicode Characters</a:t>
            </a:r>
          </a:p>
          <a:p>
            <a:pPr marL="285750" indent="-285750">
              <a:buFont typeface="Wingdings" panose="05000000000000000000" pitchFamily="2" charset="2"/>
              <a:buChar char="§"/>
            </a:pPr>
            <a:r>
              <a:rPr lang="en-US" sz="1400" dirty="0">
                <a:latin typeface="Rockwell" panose="02060603020205020403" pitchFamily="18" charset="0"/>
              </a:rPr>
              <a:t>Text Abbreviation Handling</a:t>
            </a:r>
          </a:p>
          <a:p>
            <a:r>
              <a:rPr lang="en-US" sz="1400" dirty="0">
                <a:latin typeface="Rockwell" panose="02060603020205020403" pitchFamily="18" charset="0"/>
              </a:rPr>
              <a:t>       1. Replacing Acronyms with Original forms</a:t>
            </a:r>
          </a:p>
          <a:p>
            <a:r>
              <a:rPr lang="en-US" sz="1400" dirty="0">
                <a:latin typeface="Rockwell" panose="02060603020205020403" pitchFamily="18" charset="0"/>
              </a:rPr>
              <a:t>       2. Replacing Contractions with Original forms</a:t>
            </a:r>
          </a:p>
          <a:p>
            <a:pPr marL="285750" indent="-285750">
              <a:buFont typeface="Wingdings" panose="05000000000000000000" pitchFamily="2" charset="2"/>
              <a:buChar char="§"/>
            </a:pPr>
            <a:r>
              <a:rPr lang="en-US" sz="1400" dirty="0">
                <a:latin typeface="Rockwell" panose="02060603020205020403" pitchFamily="18" charset="0"/>
              </a:rPr>
              <a:t>Lexical Processing</a:t>
            </a:r>
          </a:p>
          <a:p>
            <a:r>
              <a:rPr lang="en-US" dirty="0">
                <a:latin typeface="Rockwell" panose="02060603020205020403" pitchFamily="18" charset="0"/>
              </a:rPr>
              <a:t>       1. Stemming</a:t>
            </a:r>
          </a:p>
          <a:p>
            <a:r>
              <a:rPr lang="en-US" sz="1400" dirty="0">
                <a:latin typeface="Rockwell" panose="02060603020205020403" pitchFamily="18" charset="0"/>
              </a:rPr>
              <a:t>       2. Lemmatization</a:t>
            </a:r>
          </a:p>
          <a:p>
            <a:pPr marL="285750" indent="-285750">
              <a:buFont typeface="Wingdings" panose="05000000000000000000" pitchFamily="2" charset="2"/>
              <a:buChar char="§"/>
            </a:pPr>
            <a:r>
              <a:rPr lang="en-US" sz="1400" dirty="0">
                <a:latin typeface="Rockwell" panose="02060603020205020403" pitchFamily="18" charset="0"/>
              </a:rPr>
              <a:t>Removing Non-alphabetic Words</a:t>
            </a:r>
          </a:p>
          <a:p>
            <a:pPr marL="285750" indent="-285750">
              <a:buFont typeface="Wingdings" panose="05000000000000000000" pitchFamily="2" charset="2"/>
              <a:buChar char="§"/>
            </a:pPr>
            <a:r>
              <a:rPr lang="en-US" sz="1400" dirty="0">
                <a:latin typeface="Rockwell" panose="02060603020205020403" pitchFamily="18" charset="0"/>
              </a:rPr>
              <a:t>Part-of-speech Tagging</a:t>
            </a:r>
          </a:p>
        </p:txBody>
      </p:sp>
    </p:spTree>
    <p:extLst>
      <p:ext uri="{BB962C8B-B14F-4D97-AF65-F5344CB8AC3E}">
        <p14:creationId xmlns:p14="http://schemas.microsoft.com/office/powerpoint/2010/main" val="22564635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A4F9949-652E-9C56-3707-A5EA27F7EF0D}"/>
              </a:ext>
            </a:extLst>
          </p:cNvPr>
          <p:cNvSpPr/>
          <p:nvPr/>
        </p:nvSpPr>
        <p:spPr>
          <a:xfrm>
            <a:off x="0" y="4868047"/>
            <a:ext cx="9144001" cy="278606"/>
          </a:xfrm>
          <a:prstGeom prst="rect">
            <a:avLst/>
          </a:prstGeom>
          <a:solidFill>
            <a:srgbClr val="0070C0"/>
          </a:solidFill>
          <a:ln>
            <a:no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solidFill>
                <a:schemeClr val="bg1"/>
              </a:solidFill>
            </a:endParaRPr>
          </a:p>
        </p:txBody>
      </p:sp>
      <p:sp>
        <p:nvSpPr>
          <p:cNvPr id="7" name="Rectangle 6">
            <a:extLst>
              <a:ext uri="{FF2B5EF4-FFF2-40B4-BE49-F238E27FC236}">
                <a16:creationId xmlns:a16="http://schemas.microsoft.com/office/drawing/2014/main" id="{F7299EE9-5875-87BE-D64F-8358006B91FF}"/>
              </a:ext>
            </a:extLst>
          </p:cNvPr>
          <p:cNvSpPr/>
          <p:nvPr/>
        </p:nvSpPr>
        <p:spPr>
          <a:xfrm>
            <a:off x="-3" y="0"/>
            <a:ext cx="9144001" cy="278606"/>
          </a:xfrm>
          <a:prstGeom prst="rect">
            <a:avLst/>
          </a:prstGeom>
          <a:solidFill>
            <a:srgbClr val="0070C0"/>
          </a:solidFill>
          <a:ln>
            <a:no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solidFill>
                <a:schemeClr val="bg1"/>
              </a:solidFill>
            </a:endParaRPr>
          </a:p>
        </p:txBody>
      </p:sp>
      <p:sp>
        <p:nvSpPr>
          <p:cNvPr id="4" name="Google Shape;108;p15">
            <a:extLst>
              <a:ext uri="{FF2B5EF4-FFF2-40B4-BE49-F238E27FC236}">
                <a16:creationId xmlns:a16="http://schemas.microsoft.com/office/drawing/2014/main" id="{226B8BA0-3EBD-3DCA-2519-F46F65C8AA33}"/>
              </a:ext>
            </a:extLst>
          </p:cNvPr>
          <p:cNvSpPr txBox="1">
            <a:spLocks/>
          </p:cNvSpPr>
          <p:nvPr/>
        </p:nvSpPr>
        <p:spPr>
          <a:xfrm>
            <a:off x="1526614" y="-42863"/>
            <a:ext cx="6090769" cy="360600"/>
          </a:xfrm>
          <a:prstGeom prst="rect">
            <a:avLst/>
          </a:prstGeom>
          <a:noFill/>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it-IT" dirty="0">
                <a:solidFill>
                  <a:schemeClr val="bg1"/>
                </a:solidFill>
                <a:latin typeface="Bodoni MT" panose="02070603080606020203" pitchFamily="18" charset="0"/>
              </a:rPr>
              <a:t>21AIE314 - AI in Natural Language Processing</a:t>
            </a:r>
          </a:p>
        </p:txBody>
      </p:sp>
      <p:sp>
        <p:nvSpPr>
          <p:cNvPr id="5" name="Google Shape;108;p15">
            <a:extLst>
              <a:ext uri="{FF2B5EF4-FFF2-40B4-BE49-F238E27FC236}">
                <a16:creationId xmlns:a16="http://schemas.microsoft.com/office/drawing/2014/main" id="{68A216F8-8CE5-5BBB-2A77-1F5EE1BDB92D}"/>
              </a:ext>
            </a:extLst>
          </p:cNvPr>
          <p:cNvSpPr txBox="1">
            <a:spLocks/>
          </p:cNvSpPr>
          <p:nvPr/>
        </p:nvSpPr>
        <p:spPr>
          <a:xfrm>
            <a:off x="-553064" y="4844395"/>
            <a:ext cx="2826692" cy="319603"/>
          </a:xfrm>
          <a:prstGeom prst="rect">
            <a:avLst/>
          </a:prstGeom>
          <a:noFill/>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it-IT" dirty="0">
                <a:solidFill>
                  <a:schemeClr val="bg1"/>
                </a:solidFill>
                <a:latin typeface="Bodoni MT" panose="02070603080606020203" pitchFamily="18" charset="0"/>
              </a:rPr>
              <a:t>Batch-A-Group-14</a:t>
            </a:r>
          </a:p>
        </p:txBody>
      </p:sp>
      <p:sp>
        <p:nvSpPr>
          <p:cNvPr id="6" name="Google Shape;108;p15">
            <a:extLst>
              <a:ext uri="{FF2B5EF4-FFF2-40B4-BE49-F238E27FC236}">
                <a16:creationId xmlns:a16="http://schemas.microsoft.com/office/drawing/2014/main" id="{C4D453D0-14A5-B2A1-82C5-4C2333FA77AF}"/>
              </a:ext>
            </a:extLst>
          </p:cNvPr>
          <p:cNvSpPr txBox="1">
            <a:spLocks/>
          </p:cNvSpPr>
          <p:nvPr/>
        </p:nvSpPr>
        <p:spPr>
          <a:xfrm>
            <a:off x="5213554" y="4823896"/>
            <a:ext cx="4048433" cy="360600"/>
          </a:xfrm>
          <a:prstGeom prst="rect">
            <a:avLst/>
          </a:prstGeom>
          <a:noFill/>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it-IT" dirty="0">
                <a:solidFill>
                  <a:schemeClr val="bg1"/>
                </a:solidFill>
                <a:latin typeface="Bodoni MT" panose="02070603080606020203" pitchFamily="18" charset="0"/>
              </a:rPr>
              <a:t>E-Commerce Product Categorization using NLP</a:t>
            </a:r>
          </a:p>
        </p:txBody>
      </p:sp>
      <p:pic>
        <p:nvPicPr>
          <p:cNvPr id="8" name="Picture 7">
            <a:extLst>
              <a:ext uri="{FF2B5EF4-FFF2-40B4-BE49-F238E27FC236}">
                <a16:creationId xmlns:a16="http://schemas.microsoft.com/office/drawing/2014/main" id="{E7923B70-BC7F-2CA6-AC8B-1C787ADBE8D7}"/>
              </a:ext>
            </a:extLst>
          </p:cNvPr>
          <p:cNvPicPr>
            <a:picLocks noChangeAspect="1"/>
          </p:cNvPicPr>
          <p:nvPr/>
        </p:nvPicPr>
        <p:blipFill>
          <a:blip r:embed="rId3"/>
          <a:stretch>
            <a:fillRect/>
          </a:stretch>
        </p:blipFill>
        <p:spPr>
          <a:xfrm>
            <a:off x="0" y="1324329"/>
            <a:ext cx="9144000" cy="2318328"/>
          </a:xfrm>
          <a:prstGeom prst="rect">
            <a:avLst/>
          </a:prstGeom>
        </p:spPr>
      </p:pic>
      <p:sp>
        <p:nvSpPr>
          <p:cNvPr id="10" name="TextBox 9">
            <a:extLst>
              <a:ext uri="{FF2B5EF4-FFF2-40B4-BE49-F238E27FC236}">
                <a16:creationId xmlns:a16="http://schemas.microsoft.com/office/drawing/2014/main" id="{20C0414A-098B-B980-C7EB-73B956311BA3}"/>
              </a:ext>
            </a:extLst>
          </p:cNvPr>
          <p:cNvSpPr txBox="1"/>
          <p:nvPr/>
        </p:nvSpPr>
        <p:spPr>
          <a:xfrm>
            <a:off x="2338201" y="278606"/>
            <a:ext cx="4611200"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400" dirty="0">
                <a:solidFill>
                  <a:srgbClr val="002060"/>
                </a:solidFill>
                <a:latin typeface="Bodoni MT" panose="02070603080606020203" pitchFamily="18" charset="0"/>
              </a:rPr>
              <a:t>Text Normalization:</a:t>
            </a:r>
          </a:p>
        </p:txBody>
      </p:sp>
      <p:sp>
        <p:nvSpPr>
          <p:cNvPr id="11" name="TextBox 10">
            <a:extLst>
              <a:ext uri="{FF2B5EF4-FFF2-40B4-BE49-F238E27FC236}">
                <a16:creationId xmlns:a16="http://schemas.microsoft.com/office/drawing/2014/main" id="{26D95F61-253E-4D50-1E57-DF04A0B41FA1}"/>
              </a:ext>
            </a:extLst>
          </p:cNvPr>
          <p:cNvSpPr txBox="1"/>
          <p:nvPr/>
        </p:nvSpPr>
        <p:spPr>
          <a:xfrm>
            <a:off x="-917341" y="867716"/>
            <a:ext cx="6381937" cy="4001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000" dirty="0">
                <a:solidFill>
                  <a:srgbClr val="002060"/>
                </a:solidFill>
                <a:latin typeface="Bodoni MT" panose="02070603080606020203" pitchFamily="18" charset="0"/>
              </a:rPr>
              <a:t>Case Folding - Converting to lower case.</a:t>
            </a:r>
          </a:p>
        </p:txBody>
      </p:sp>
    </p:spTree>
    <p:extLst>
      <p:ext uri="{BB962C8B-B14F-4D97-AF65-F5344CB8AC3E}">
        <p14:creationId xmlns:p14="http://schemas.microsoft.com/office/powerpoint/2010/main" val="20317029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A4F9949-652E-9C56-3707-A5EA27F7EF0D}"/>
              </a:ext>
            </a:extLst>
          </p:cNvPr>
          <p:cNvSpPr/>
          <p:nvPr/>
        </p:nvSpPr>
        <p:spPr>
          <a:xfrm>
            <a:off x="0" y="4868047"/>
            <a:ext cx="9144001" cy="278606"/>
          </a:xfrm>
          <a:prstGeom prst="rect">
            <a:avLst/>
          </a:prstGeom>
          <a:solidFill>
            <a:srgbClr val="0070C0"/>
          </a:solidFill>
          <a:ln>
            <a:no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solidFill>
                <a:schemeClr val="bg1"/>
              </a:solidFill>
            </a:endParaRPr>
          </a:p>
        </p:txBody>
      </p:sp>
      <p:sp>
        <p:nvSpPr>
          <p:cNvPr id="7" name="Rectangle 6">
            <a:extLst>
              <a:ext uri="{FF2B5EF4-FFF2-40B4-BE49-F238E27FC236}">
                <a16:creationId xmlns:a16="http://schemas.microsoft.com/office/drawing/2014/main" id="{F7299EE9-5875-87BE-D64F-8358006B91FF}"/>
              </a:ext>
            </a:extLst>
          </p:cNvPr>
          <p:cNvSpPr/>
          <p:nvPr/>
        </p:nvSpPr>
        <p:spPr>
          <a:xfrm>
            <a:off x="-3" y="0"/>
            <a:ext cx="9144001" cy="278606"/>
          </a:xfrm>
          <a:prstGeom prst="rect">
            <a:avLst/>
          </a:prstGeom>
          <a:solidFill>
            <a:srgbClr val="0070C0"/>
          </a:solidFill>
          <a:ln>
            <a:no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solidFill>
                <a:schemeClr val="bg1"/>
              </a:solidFill>
            </a:endParaRPr>
          </a:p>
        </p:txBody>
      </p:sp>
      <p:sp>
        <p:nvSpPr>
          <p:cNvPr id="4" name="Google Shape;108;p15">
            <a:extLst>
              <a:ext uri="{FF2B5EF4-FFF2-40B4-BE49-F238E27FC236}">
                <a16:creationId xmlns:a16="http://schemas.microsoft.com/office/drawing/2014/main" id="{226B8BA0-3EBD-3DCA-2519-F46F65C8AA33}"/>
              </a:ext>
            </a:extLst>
          </p:cNvPr>
          <p:cNvSpPr txBox="1">
            <a:spLocks/>
          </p:cNvSpPr>
          <p:nvPr/>
        </p:nvSpPr>
        <p:spPr>
          <a:xfrm>
            <a:off x="1526614" y="-42863"/>
            <a:ext cx="6090769" cy="360600"/>
          </a:xfrm>
          <a:prstGeom prst="rect">
            <a:avLst/>
          </a:prstGeom>
          <a:noFill/>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it-IT" dirty="0">
                <a:solidFill>
                  <a:schemeClr val="bg1"/>
                </a:solidFill>
                <a:latin typeface="Bodoni MT" panose="02070603080606020203" pitchFamily="18" charset="0"/>
              </a:rPr>
              <a:t>21AIE314 - AI in Natural Language Processing</a:t>
            </a:r>
          </a:p>
        </p:txBody>
      </p:sp>
      <p:sp>
        <p:nvSpPr>
          <p:cNvPr id="5" name="Google Shape;108;p15">
            <a:extLst>
              <a:ext uri="{FF2B5EF4-FFF2-40B4-BE49-F238E27FC236}">
                <a16:creationId xmlns:a16="http://schemas.microsoft.com/office/drawing/2014/main" id="{68A216F8-8CE5-5BBB-2A77-1F5EE1BDB92D}"/>
              </a:ext>
            </a:extLst>
          </p:cNvPr>
          <p:cNvSpPr txBox="1">
            <a:spLocks/>
          </p:cNvSpPr>
          <p:nvPr/>
        </p:nvSpPr>
        <p:spPr>
          <a:xfrm>
            <a:off x="-553064" y="4844395"/>
            <a:ext cx="2826692" cy="319603"/>
          </a:xfrm>
          <a:prstGeom prst="rect">
            <a:avLst/>
          </a:prstGeom>
          <a:noFill/>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it-IT" dirty="0">
                <a:solidFill>
                  <a:schemeClr val="bg1"/>
                </a:solidFill>
                <a:latin typeface="Bodoni MT" panose="02070603080606020203" pitchFamily="18" charset="0"/>
              </a:rPr>
              <a:t>Batch-A-Group-14</a:t>
            </a:r>
          </a:p>
        </p:txBody>
      </p:sp>
      <p:sp>
        <p:nvSpPr>
          <p:cNvPr id="6" name="Google Shape;108;p15">
            <a:extLst>
              <a:ext uri="{FF2B5EF4-FFF2-40B4-BE49-F238E27FC236}">
                <a16:creationId xmlns:a16="http://schemas.microsoft.com/office/drawing/2014/main" id="{C4D453D0-14A5-B2A1-82C5-4C2333FA77AF}"/>
              </a:ext>
            </a:extLst>
          </p:cNvPr>
          <p:cNvSpPr txBox="1">
            <a:spLocks/>
          </p:cNvSpPr>
          <p:nvPr/>
        </p:nvSpPr>
        <p:spPr>
          <a:xfrm>
            <a:off x="5213554" y="4823896"/>
            <a:ext cx="4048433" cy="360600"/>
          </a:xfrm>
          <a:prstGeom prst="rect">
            <a:avLst/>
          </a:prstGeom>
          <a:noFill/>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it-IT" dirty="0">
                <a:solidFill>
                  <a:schemeClr val="bg1"/>
                </a:solidFill>
                <a:latin typeface="Bodoni MT" panose="02070603080606020203" pitchFamily="18" charset="0"/>
              </a:rPr>
              <a:t>E-Commerce Product Categorization using NLP</a:t>
            </a:r>
          </a:p>
        </p:txBody>
      </p:sp>
      <p:pic>
        <p:nvPicPr>
          <p:cNvPr id="3" name="Picture 2">
            <a:extLst>
              <a:ext uri="{FF2B5EF4-FFF2-40B4-BE49-F238E27FC236}">
                <a16:creationId xmlns:a16="http://schemas.microsoft.com/office/drawing/2014/main" id="{06F08132-73CE-3D01-000B-4913F10A0C91}"/>
              </a:ext>
            </a:extLst>
          </p:cNvPr>
          <p:cNvPicPr>
            <a:picLocks noChangeAspect="1"/>
          </p:cNvPicPr>
          <p:nvPr/>
        </p:nvPicPr>
        <p:blipFill>
          <a:blip r:embed="rId3"/>
          <a:stretch>
            <a:fillRect/>
          </a:stretch>
        </p:blipFill>
        <p:spPr>
          <a:xfrm>
            <a:off x="-3" y="634176"/>
            <a:ext cx="7105207" cy="1834605"/>
          </a:xfrm>
          <a:prstGeom prst="rect">
            <a:avLst/>
          </a:prstGeom>
        </p:spPr>
      </p:pic>
      <p:pic>
        <p:nvPicPr>
          <p:cNvPr id="10" name="Picture 9">
            <a:extLst>
              <a:ext uri="{FF2B5EF4-FFF2-40B4-BE49-F238E27FC236}">
                <a16:creationId xmlns:a16="http://schemas.microsoft.com/office/drawing/2014/main" id="{F9D35986-CBC5-B513-1C11-AD7DCE855854}"/>
              </a:ext>
            </a:extLst>
          </p:cNvPr>
          <p:cNvPicPr>
            <a:picLocks noChangeAspect="1"/>
          </p:cNvPicPr>
          <p:nvPr/>
        </p:nvPicPr>
        <p:blipFill>
          <a:blip r:embed="rId4"/>
          <a:stretch>
            <a:fillRect/>
          </a:stretch>
        </p:blipFill>
        <p:spPr>
          <a:xfrm>
            <a:off x="-3" y="2824352"/>
            <a:ext cx="8208166" cy="2031869"/>
          </a:xfrm>
          <a:prstGeom prst="rect">
            <a:avLst/>
          </a:prstGeom>
        </p:spPr>
      </p:pic>
      <p:sp>
        <p:nvSpPr>
          <p:cNvPr id="2" name="TextBox 1">
            <a:extLst>
              <a:ext uri="{FF2B5EF4-FFF2-40B4-BE49-F238E27FC236}">
                <a16:creationId xmlns:a16="http://schemas.microsoft.com/office/drawing/2014/main" id="{1B376533-4FF5-F8B3-E542-0F616BEF9E1A}"/>
              </a:ext>
            </a:extLst>
          </p:cNvPr>
          <p:cNvSpPr txBox="1"/>
          <p:nvPr/>
        </p:nvSpPr>
        <p:spPr>
          <a:xfrm>
            <a:off x="-917341" y="256336"/>
            <a:ext cx="6381937" cy="4001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000" dirty="0">
                <a:solidFill>
                  <a:srgbClr val="002060"/>
                </a:solidFill>
                <a:latin typeface="Bodoni MT" panose="02070603080606020203" pitchFamily="18" charset="0"/>
              </a:rPr>
              <a:t>Text Cleaning – Removing Whitespaces</a:t>
            </a:r>
          </a:p>
        </p:txBody>
      </p:sp>
      <p:sp>
        <p:nvSpPr>
          <p:cNvPr id="8" name="TextBox 7">
            <a:extLst>
              <a:ext uri="{FF2B5EF4-FFF2-40B4-BE49-F238E27FC236}">
                <a16:creationId xmlns:a16="http://schemas.microsoft.com/office/drawing/2014/main" id="{B503B184-8592-6AF2-EF5D-203CCBEC1DF9}"/>
              </a:ext>
            </a:extLst>
          </p:cNvPr>
          <p:cNvSpPr txBox="1"/>
          <p:nvPr/>
        </p:nvSpPr>
        <p:spPr>
          <a:xfrm>
            <a:off x="-917342" y="2436237"/>
            <a:ext cx="6381937" cy="4001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000" dirty="0">
                <a:solidFill>
                  <a:srgbClr val="002060"/>
                </a:solidFill>
                <a:latin typeface="Bodoni MT" panose="02070603080606020203" pitchFamily="18" charset="0"/>
              </a:rPr>
              <a:t>Text Cleaning – Removing Punctuations</a:t>
            </a:r>
          </a:p>
        </p:txBody>
      </p:sp>
    </p:spTree>
    <p:extLst>
      <p:ext uri="{BB962C8B-B14F-4D97-AF65-F5344CB8AC3E}">
        <p14:creationId xmlns:p14="http://schemas.microsoft.com/office/powerpoint/2010/main" val="42675778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A4F9949-652E-9C56-3707-A5EA27F7EF0D}"/>
              </a:ext>
            </a:extLst>
          </p:cNvPr>
          <p:cNvSpPr/>
          <p:nvPr/>
        </p:nvSpPr>
        <p:spPr>
          <a:xfrm>
            <a:off x="0" y="4868047"/>
            <a:ext cx="9144001" cy="278606"/>
          </a:xfrm>
          <a:prstGeom prst="rect">
            <a:avLst/>
          </a:prstGeom>
          <a:solidFill>
            <a:srgbClr val="0070C0"/>
          </a:solidFill>
          <a:ln>
            <a:no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solidFill>
                <a:schemeClr val="bg1"/>
              </a:solidFill>
            </a:endParaRPr>
          </a:p>
        </p:txBody>
      </p:sp>
      <p:sp>
        <p:nvSpPr>
          <p:cNvPr id="7" name="Rectangle 6">
            <a:extLst>
              <a:ext uri="{FF2B5EF4-FFF2-40B4-BE49-F238E27FC236}">
                <a16:creationId xmlns:a16="http://schemas.microsoft.com/office/drawing/2014/main" id="{F7299EE9-5875-87BE-D64F-8358006B91FF}"/>
              </a:ext>
            </a:extLst>
          </p:cNvPr>
          <p:cNvSpPr/>
          <p:nvPr/>
        </p:nvSpPr>
        <p:spPr>
          <a:xfrm>
            <a:off x="-3" y="0"/>
            <a:ext cx="9144001" cy="278606"/>
          </a:xfrm>
          <a:prstGeom prst="rect">
            <a:avLst/>
          </a:prstGeom>
          <a:solidFill>
            <a:srgbClr val="0070C0"/>
          </a:solidFill>
          <a:ln>
            <a:no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solidFill>
                <a:schemeClr val="bg1"/>
              </a:solidFill>
            </a:endParaRPr>
          </a:p>
        </p:txBody>
      </p:sp>
      <p:sp>
        <p:nvSpPr>
          <p:cNvPr id="4" name="Google Shape;108;p15">
            <a:extLst>
              <a:ext uri="{FF2B5EF4-FFF2-40B4-BE49-F238E27FC236}">
                <a16:creationId xmlns:a16="http://schemas.microsoft.com/office/drawing/2014/main" id="{226B8BA0-3EBD-3DCA-2519-F46F65C8AA33}"/>
              </a:ext>
            </a:extLst>
          </p:cNvPr>
          <p:cNvSpPr txBox="1">
            <a:spLocks/>
          </p:cNvSpPr>
          <p:nvPr/>
        </p:nvSpPr>
        <p:spPr>
          <a:xfrm>
            <a:off x="1526614" y="-42863"/>
            <a:ext cx="6090769" cy="360600"/>
          </a:xfrm>
          <a:prstGeom prst="rect">
            <a:avLst/>
          </a:prstGeom>
          <a:noFill/>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it-IT" dirty="0">
                <a:solidFill>
                  <a:schemeClr val="bg1"/>
                </a:solidFill>
                <a:latin typeface="Bodoni MT" panose="02070603080606020203" pitchFamily="18" charset="0"/>
              </a:rPr>
              <a:t>21AIE314 - AI in Natural Language Processing</a:t>
            </a:r>
          </a:p>
        </p:txBody>
      </p:sp>
      <p:sp>
        <p:nvSpPr>
          <p:cNvPr id="5" name="Google Shape;108;p15">
            <a:extLst>
              <a:ext uri="{FF2B5EF4-FFF2-40B4-BE49-F238E27FC236}">
                <a16:creationId xmlns:a16="http://schemas.microsoft.com/office/drawing/2014/main" id="{68A216F8-8CE5-5BBB-2A77-1F5EE1BDB92D}"/>
              </a:ext>
            </a:extLst>
          </p:cNvPr>
          <p:cNvSpPr txBox="1">
            <a:spLocks/>
          </p:cNvSpPr>
          <p:nvPr/>
        </p:nvSpPr>
        <p:spPr>
          <a:xfrm>
            <a:off x="-553064" y="4844395"/>
            <a:ext cx="2826692" cy="319603"/>
          </a:xfrm>
          <a:prstGeom prst="rect">
            <a:avLst/>
          </a:prstGeom>
          <a:noFill/>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it-IT" dirty="0">
                <a:solidFill>
                  <a:schemeClr val="bg1"/>
                </a:solidFill>
                <a:latin typeface="Bodoni MT" panose="02070603080606020203" pitchFamily="18" charset="0"/>
              </a:rPr>
              <a:t>Batch-A-Group-14</a:t>
            </a:r>
          </a:p>
        </p:txBody>
      </p:sp>
      <p:sp>
        <p:nvSpPr>
          <p:cNvPr id="6" name="Google Shape;108;p15">
            <a:extLst>
              <a:ext uri="{FF2B5EF4-FFF2-40B4-BE49-F238E27FC236}">
                <a16:creationId xmlns:a16="http://schemas.microsoft.com/office/drawing/2014/main" id="{C4D453D0-14A5-B2A1-82C5-4C2333FA77AF}"/>
              </a:ext>
            </a:extLst>
          </p:cNvPr>
          <p:cNvSpPr txBox="1">
            <a:spLocks/>
          </p:cNvSpPr>
          <p:nvPr/>
        </p:nvSpPr>
        <p:spPr>
          <a:xfrm>
            <a:off x="5213554" y="4823896"/>
            <a:ext cx="4048433" cy="360600"/>
          </a:xfrm>
          <a:prstGeom prst="rect">
            <a:avLst/>
          </a:prstGeom>
          <a:noFill/>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it-IT" dirty="0">
                <a:solidFill>
                  <a:schemeClr val="bg1"/>
                </a:solidFill>
                <a:latin typeface="Bodoni MT" panose="02070603080606020203" pitchFamily="18" charset="0"/>
              </a:rPr>
              <a:t>E-Commerce Product Categorization using NLP</a:t>
            </a:r>
          </a:p>
        </p:txBody>
      </p:sp>
      <p:pic>
        <p:nvPicPr>
          <p:cNvPr id="3" name="Picture 2">
            <a:extLst>
              <a:ext uri="{FF2B5EF4-FFF2-40B4-BE49-F238E27FC236}">
                <a16:creationId xmlns:a16="http://schemas.microsoft.com/office/drawing/2014/main" id="{6AC030DB-5D1B-FC69-186E-DD26B34335DA}"/>
              </a:ext>
            </a:extLst>
          </p:cNvPr>
          <p:cNvPicPr>
            <a:picLocks noChangeAspect="1"/>
          </p:cNvPicPr>
          <p:nvPr/>
        </p:nvPicPr>
        <p:blipFill>
          <a:blip r:embed="rId3"/>
          <a:stretch>
            <a:fillRect/>
          </a:stretch>
        </p:blipFill>
        <p:spPr>
          <a:xfrm>
            <a:off x="-3" y="1256022"/>
            <a:ext cx="9144000" cy="2237272"/>
          </a:xfrm>
          <a:prstGeom prst="rect">
            <a:avLst/>
          </a:prstGeom>
        </p:spPr>
      </p:pic>
      <p:sp>
        <p:nvSpPr>
          <p:cNvPr id="2" name="TextBox 1">
            <a:extLst>
              <a:ext uri="{FF2B5EF4-FFF2-40B4-BE49-F238E27FC236}">
                <a16:creationId xmlns:a16="http://schemas.microsoft.com/office/drawing/2014/main" id="{A2AAB06D-5A64-678F-B342-26CA322EB4D8}"/>
              </a:ext>
            </a:extLst>
          </p:cNvPr>
          <p:cNvSpPr txBox="1"/>
          <p:nvPr/>
        </p:nvSpPr>
        <p:spPr>
          <a:xfrm>
            <a:off x="-917341" y="765927"/>
            <a:ext cx="6381937" cy="4001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000" dirty="0">
                <a:solidFill>
                  <a:srgbClr val="002060"/>
                </a:solidFill>
                <a:latin typeface="Bodoni MT" panose="02070603080606020203" pitchFamily="18" charset="0"/>
              </a:rPr>
              <a:t>Text Cleaning – Removing HTML tags.</a:t>
            </a:r>
          </a:p>
        </p:txBody>
      </p:sp>
    </p:spTree>
    <p:extLst>
      <p:ext uri="{BB962C8B-B14F-4D97-AF65-F5344CB8AC3E}">
        <p14:creationId xmlns:p14="http://schemas.microsoft.com/office/powerpoint/2010/main" val="33086505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A4F9949-652E-9C56-3707-A5EA27F7EF0D}"/>
              </a:ext>
            </a:extLst>
          </p:cNvPr>
          <p:cNvSpPr/>
          <p:nvPr/>
        </p:nvSpPr>
        <p:spPr>
          <a:xfrm>
            <a:off x="0" y="4868047"/>
            <a:ext cx="9144001" cy="278606"/>
          </a:xfrm>
          <a:prstGeom prst="rect">
            <a:avLst/>
          </a:prstGeom>
          <a:solidFill>
            <a:srgbClr val="0070C0"/>
          </a:solidFill>
          <a:ln>
            <a:no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solidFill>
                <a:schemeClr val="bg1"/>
              </a:solidFill>
            </a:endParaRPr>
          </a:p>
        </p:txBody>
      </p:sp>
      <p:sp>
        <p:nvSpPr>
          <p:cNvPr id="7" name="Rectangle 6">
            <a:extLst>
              <a:ext uri="{FF2B5EF4-FFF2-40B4-BE49-F238E27FC236}">
                <a16:creationId xmlns:a16="http://schemas.microsoft.com/office/drawing/2014/main" id="{F7299EE9-5875-87BE-D64F-8358006B91FF}"/>
              </a:ext>
            </a:extLst>
          </p:cNvPr>
          <p:cNvSpPr/>
          <p:nvPr/>
        </p:nvSpPr>
        <p:spPr>
          <a:xfrm>
            <a:off x="-3" y="0"/>
            <a:ext cx="9144001" cy="278606"/>
          </a:xfrm>
          <a:prstGeom prst="rect">
            <a:avLst/>
          </a:prstGeom>
          <a:solidFill>
            <a:srgbClr val="0070C0"/>
          </a:solidFill>
          <a:ln>
            <a:no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solidFill>
                <a:schemeClr val="bg1"/>
              </a:solidFill>
            </a:endParaRPr>
          </a:p>
        </p:txBody>
      </p:sp>
      <p:sp>
        <p:nvSpPr>
          <p:cNvPr id="4" name="Google Shape;108;p15">
            <a:extLst>
              <a:ext uri="{FF2B5EF4-FFF2-40B4-BE49-F238E27FC236}">
                <a16:creationId xmlns:a16="http://schemas.microsoft.com/office/drawing/2014/main" id="{226B8BA0-3EBD-3DCA-2519-F46F65C8AA33}"/>
              </a:ext>
            </a:extLst>
          </p:cNvPr>
          <p:cNvSpPr txBox="1">
            <a:spLocks/>
          </p:cNvSpPr>
          <p:nvPr/>
        </p:nvSpPr>
        <p:spPr>
          <a:xfrm>
            <a:off x="1526614" y="-42863"/>
            <a:ext cx="6090769" cy="360600"/>
          </a:xfrm>
          <a:prstGeom prst="rect">
            <a:avLst/>
          </a:prstGeom>
          <a:noFill/>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it-IT" dirty="0">
                <a:solidFill>
                  <a:schemeClr val="bg1"/>
                </a:solidFill>
                <a:latin typeface="Bodoni MT" panose="02070603080606020203" pitchFamily="18" charset="0"/>
              </a:rPr>
              <a:t>21AIE314 - AI in Natural Language Processing</a:t>
            </a:r>
          </a:p>
        </p:txBody>
      </p:sp>
      <p:sp>
        <p:nvSpPr>
          <p:cNvPr id="5" name="Google Shape;108;p15">
            <a:extLst>
              <a:ext uri="{FF2B5EF4-FFF2-40B4-BE49-F238E27FC236}">
                <a16:creationId xmlns:a16="http://schemas.microsoft.com/office/drawing/2014/main" id="{68A216F8-8CE5-5BBB-2A77-1F5EE1BDB92D}"/>
              </a:ext>
            </a:extLst>
          </p:cNvPr>
          <p:cNvSpPr txBox="1">
            <a:spLocks/>
          </p:cNvSpPr>
          <p:nvPr/>
        </p:nvSpPr>
        <p:spPr>
          <a:xfrm>
            <a:off x="-553064" y="4844395"/>
            <a:ext cx="2826692" cy="319603"/>
          </a:xfrm>
          <a:prstGeom prst="rect">
            <a:avLst/>
          </a:prstGeom>
          <a:noFill/>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it-IT" dirty="0">
                <a:solidFill>
                  <a:schemeClr val="bg1"/>
                </a:solidFill>
                <a:latin typeface="Bodoni MT" panose="02070603080606020203" pitchFamily="18" charset="0"/>
              </a:rPr>
              <a:t>Batch-A-Group-14</a:t>
            </a:r>
          </a:p>
        </p:txBody>
      </p:sp>
      <p:sp>
        <p:nvSpPr>
          <p:cNvPr id="6" name="Google Shape;108;p15">
            <a:extLst>
              <a:ext uri="{FF2B5EF4-FFF2-40B4-BE49-F238E27FC236}">
                <a16:creationId xmlns:a16="http://schemas.microsoft.com/office/drawing/2014/main" id="{C4D453D0-14A5-B2A1-82C5-4C2333FA77AF}"/>
              </a:ext>
            </a:extLst>
          </p:cNvPr>
          <p:cNvSpPr txBox="1">
            <a:spLocks/>
          </p:cNvSpPr>
          <p:nvPr/>
        </p:nvSpPr>
        <p:spPr>
          <a:xfrm>
            <a:off x="5213554" y="4823896"/>
            <a:ext cx="4048433" cy="360600"/>
          </a:xfrm>
          <a:prstGeom prst="rect">
            <a:avLst/>
          </a:prstGeom>
          <a:noFill/>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it-IT" dirty="0">
                <a:solidFill>
                  <a:schemeClr val="bg1"/>
                </a:solidFill>
                <a:latin typeface="Bodoni MT" panose="02070603080606020203" pitchFamily="18" charset="0"/>
              </a:rPr>
              <a:t>E-Commerce Product Categorization using NLP</a:t>
            </a:r>
          </a:p>
        </p:txBody>
      </p:sp>
      <p:pic>
        <p:nvPicPr>
          <p:cNvPr id="10" name="Picture 9">
            <a:extLst>
              <a:ext uri="{FF2B5EF4-FFF2-40B4-BE49-F238E27FC236}">
                <a16:creationId xmlns:a16="http://schemas.microsoft.com/office/drawing/2014/main" id="{DE61F3C3-9674-1AC9-6D83-656AB44A03BE}"/>
              </a:ext>
            </a:extLst>
          </p:cNvPr>
          <p:cNvPicPr>
            <a:picLocks noChangeAspect="1"/>
          </p:cNvPicPr>
          <p:nvPr/>
        </p:nvPicPr>
        <p:blipFill>
          <a:blip r:embed="rId3"/>
          <a:stretch>
            <a:fillRect/>
          </a:stretch>
        </p:blipFill>
        <p:spPr>
          <a:xfrm>
            <a:off x="-3" y="646697"/>
            <a:ext cx="9144000" cy="3850105"/>
          </a:xfrm>
          <a:prstGeom prst="rect">
            <a:avLst/>
          </a:prstGeom>
        </p:spPr>
      </p:pic>
      <p:sp>
        <p:nvSpPr>
          <p:cNvPr id="2" name="TextBox 1">
            <a:extLst>
              <a:ext uri="{FF2B5EF4-FFF2-40B4-BE49-F238E27FC236}">
                <a16:creationId xmlns:a16="http://schemas.microsoft.com/office/drawing/2014/main" id="{1136722D-F048-4BD8-759F-1606E59218B9}"/>
              </a:ext>
            </a:extLst>
          </p:cNvPr>
          <p:cNvSpPr txBox="1"/>
          <p:nvPr/>
        </p:nvSpPr>
        <p:spPr>
          <a:xfrm>
            <a:off x="-917341" y="272846"/>
            <a:ext cx="6381937" cy="4001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000" dirty="0">
                <a:solidFill>
                  <a:srgbClr val="002060"/>
                </a:solidFill>
                <a:latin typeface="Bodoni MT" panose="02070603080606020203" pitchFamily="18" charset="0"/>
              </a:rPr>
              <a:t>Text Cleaning – Removing Emojis</a:t>
            </a:r>
          </a:p>
        </p:txBody>
      </p:sp>
    </p:spTree>
    <p:extLst>
      <p:ext uri="{BB962C8B-B14F-4D97-AF65-F5344CB8AC3E}">
        <p14:creationId xmlns:p14="http://schemas.microsoft.com/office/powerpoint/2010/main" val="29103558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A4F9949-652E-9C56-3707-A5EA27F7EF0D}"/>
              </a:ext>
            </a:extLst>
          </p:cNvPr>
          <p:cNvSpPr/>
          <p:nvPr/>
        </p:nvSpPr>
        <p:spPr>
          <a:xfrm>
            <a:off x="0" y="4868047"/>
            <a:ext cx="9144001" cy="278606"/>
          </a:xfrm>
          <a:prstGeom prst="rect">
            <a:avLst/>
          </a:prstGeom>
          <a:solidFill>
            <a:srgbClr val="0070C0"/>
          </a:solidFill>
          <a:ln>
            <a:no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solidFill>
                <a:schemeClr val="bg1"/>
              </a:solidFill>
            </a:endParaRPr>
          </a:p>
        </p:txBody>
      </p:sp>
      <p:sp>
        <p:nvSpPr>
          <p:cNvPr id="7" name="Rectangle 6">
            <a:extLst>
              <a:ext uri="{FF2B5EF4-FFF2-40B4-BE49-F238E27FC236}">
                <a16:creationId xmlns:a16="http://schemas.microsoft.com/office/drawing/2014/main" id="{F7299EE9-5875-87BE-D64F-8358006B91FF}"/>
              </a:ext>
            </a:extLst>
          </p:cNvPr>
          <p:cNvSpPr/>
          <p:nvPr/>
        </p:nvSpPr>
        <p:spPr>
          <a:xfrm>
            <a:off x="-3" y="0"/>
            <a:ext cx="9144001" cy="278606"/>
          </a:xfrm>
          <a:prstGeom prst="rect">
            <a:avLst/>
          </a:prstGeom>
          <a:solidFill>
            <a:srgbClr val="0070C0"/>
          </a:solidFill>
          <a:ln>
            <a:no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solidFill>
                <a:schemeClr val="bg1"/>
              </a:solidFill>
            </a:endParaRPr>
          </a:p>
        </p:txBody>
      </p:sp>
      <p:sp>
        <p:nvSpPr>
          <p:cNvPr id="4" name="Google Shape;108;p15">
            <a:extLst>
              <a:ext uri="{FF2B5EF4-FFF2-40B4-BE49-F238E27FC236}">
                <a16:creationId xmlns:a16="http://schemas.microsoft.com/office/drawing/2014/main" id="{226B8BA0-3EBD-3DCA-2519-F46F65C8AA33}"/>
              </a:ext>
            </a:extLst>
          </p:cNvPr>
          <p:cNvSpPr txBox="1">
            <a:spLocks/>
          </p:cNvSpPr>
          <p:nvPr/>
        </p:nvSpPr>
        <p:spPr>
          <a:xfrm>
            <a:off x="1526614" y="-42863"/>
            <a:ext cx="6090769" cy="360600"/>
          </a:xfrm>
          <a:prstGeom prst="rect">
            <a:avLst/>
          </a:prstGeom>
          <a:noFill/>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it-IT" dirty="0">
                <a:solidFill>
                  <a:schemeClr val="bg1"/>
                </a:solidFill>
                <a:latin typeface="Bodoni MT" panose="02070603080606020203" pitchFamily="18" charset="0"/>
              </a:rPr>
              <a:t>21AIE314 - AI in Natural Language Processing</a:t>
            </a:r>
          </a:p>
        </p:txBody>
      </p:sp>
      <p:sp>
        <p:nvSpPr>
          <p:cNvPr id="5" name="Google Shape;108;p15">
            <a:extLst>
              <a:ext uri="{FF2B5EF4-FFF2-40B4-BE49-F238E27FC236}">
                <a16:creationId xmlns:a16="http://schemas.microsoft.com/office/drawing/2014/main" id="{68A216F8-8CE5-5BBB-2A77-1F5EE1BDB92D}"/>
              </a:ext>
            </a:extLst>
          </p:cNvPr>
          <p:cNvSpPr txBox="1">
            <a:spLocks/>
          </p:cNvSpPr>
          <p:nvPr/>
        </p:nvSpPr>
        <p:spPr>
          <a:xfrm>
            <a:off x="-553064" y="4844395"/>
            <a:ext cx="2826692" cy="319603"/>
          </a:xfrm>
          <a:prstGeom prst="rect">
            <a:avLst/>
          </a:prstGeom>
          <a:noFill/>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it-IT" dirty="0">
                <a:solidFill>
                  <a:schemeClr val="bg1"/>
                </a:solidFill>
                <a:latin typeface="Bodoni MT" panose="02070603080606020203" pitchFamily="18" charset="0"/>
              </a:rPr>
              <a:t>Batch-A-Group-14</a:t>
            </a:r>
          </a:p>
        </p:txBody>
      </p:sp>
      <p:sp>
        <p:nvSpPr>
          <p:cNvPr id="6" name="Google Shape;108;p15">
            <a:extLst>
              <a:ext uri="{FF2B5EF4-FFF2-40B4-BE49-F238E27FC236}">
                <a16:creationId xmlns:a16="http://schemas.microsoft.com/office/drawing/2014/main" id="{C4D453D0-14A5-B2A1-82C5-4C2333FA77AF}"/>
              </a:ext>
            </a:extLst>
          </p:cNvPr>
          <p:cNvSpPr txBox="1">
            <a:spLocks/>
          </p:cNvSpPr>
          <p:nvPr/>
        </p:nvSpPr>
        <p:spPr>
          <a:xfrm>
            <a:off x="5213554" y="4823896"/>
            <a:ext cx="4048433" cy="360600"/>
          </a:xfrm>
          <a:prstGeom prst="rect">
            <a:avLst/>
          </a:prstGeom>
          <a:noFill/>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it-IT" dirty="0">
                <a:solidFill>
                  <a:schemeClr val="bg1"/>
                </a:solidFill>
                <a:latin typeface="Bodoni MT" panose="02070603080606020203" pitchFamily="18" charset="0"/>
              </a:rPr>
              <a:t>E-Commerce Product Categorization using NLP</a:t>
            </a:r>
          </a:p>
        </p:txBody>
      </p:sp>
      <p:pic>
        <p:nvPicPr>
          <p:cNvPr id="12" name="Picture 11">
            <a:extLst>
              <a:ext uri="{FF2B5EF4-FFF2-40B4-BE49-F238E27FC236}">
                <a16:creationId xmlns:a16="http://schemas.microsoft.com/office/drawing/2014/main" id="{447A53D8-000B-C6DE-2695-DC488E31329F}"/>
              </a:ext>
            </a:extLst>
          </p:cNvPr>
          <p:cNvPicPr>
            <a:picLocks noChangeAspect="1"/>
          </p:cNvPicPr>
          <p:nvPr/>
        </p:nvPicPr>
        <p:blipFill>
          <a:blip r:embed="rId3"/>
          <a:stretch>
            <a:fillRect/>
          </a:stretch>
        </p:blipFill>
        <p:spPr>
          <a:xfrm>
            <a:off x="-3" y="1357457"/>
            <a:ext cx="9144000" cy="2184650"/>
          </a:xfrm>
          <a:prstGeom prst="rect">
            <a:avLst/>
          </a:prstGeom>
        </p:spPr>
      </p:pic>
      <p:sp>
        <p:nvSpPr>
          <p:cNvPr id="2" name="TextBox 1">
            <a:extLst>
              <a:ext uri="{FF2B5EF4-FFF2-40B4-BE49-F238E27FC236}">
                <a16:creationId xmlns:a16="http://schemas.microsoft.com/office/drawing/2014/main" id="{CFFE507B-5199-9D54-EA73-A0985EAF0538}"/>
              </a:ext>
            </a:extLst>
          </p:cNvPr>
          <p:cNvSpPr txBox="1"/>
          <p:nvPr/>
        </p:nvSpPr>
        <p:spPr>
          <a:xfrm>
            <a:off x="-553064" y="918216"/>
            <a:ext cx="6381937" cy="4001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000" dirty="0">
                <a:solidFill>
                  <a:srgbClr val="002060"/>
                </a:solidFill>
                <a:latin typeface="Bodoni MT" panose="02070603080606020203" pitchFamily="18" charset="0"/>
              </a:rPr>
              <a:t>Text Cleaning – Removing Unicode Characters:</a:t>
            </a:r>
          </a:p>
        </p:txBody>
      </p:sp>
    </p:spTree>
    <p:extLst>
      <p:ext uri="{BB962C8B-B14F-4D97-AF65-F5344CB8AC3E}">
        <p14:creationId xmlns:p14="http://schemas.microsoft.com/office/powerpoint/2010/main" val="20675244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A4F9949-652E-9C56-3707-A5EA27F7EF0D}"/>
              </a:ext>
            </a:extLst>
          </p:cNvPr>
          <p:cNvSpPr/>
          <p:nvPr/>
        </p:nvSpPr>
        <p:spPr>
          <a:xfrm>
            <a:off x="0" y="4868047"/>
            <a:ext cx="9144001" cy="278606"/>
          </a:xfrm>
          <a:prstGeom prst="rect">
            <a:avLst/>
          </a:prstGeom>
          <a:solidFill>
            <a:srgbClr val="0070C0"/>
          </a:solidFill>
          <a:ln>
            <a:no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solidFill>
                <a:schemeClr val="bg1"/>
              </a:solidFill>
            </a:endParaRPr>
          </a:p>
        </p:txBody>
      </p:sp>
      <p:sp>
        <p:nvSpPr>
          <p:cNvPr id="7" name="Rectangle 6">
            <a:extLst>
              <a:ext uri="{FF2B5EF4-FFF2-40B4-BE49-F238E27FC236}">
                <a16:creationId xmlns:a16="http://schemas.microsoft.com/office/drawing/2014/main" id="{F7299EE9-5875-87BE-D64F-8358006B91FF}"/>
              </a:ext>
            </a:extLst>
          </p:cNvPr>
          <p:cNvSpPr/>
          <p:nvPr/>
        </p:nvSpPr>
        <p:spPr>
          <a:xfrm>
            <a:off x="-3" y="0"/>
            <a:ext cx="9144001" cy="278606"/>
          </a:xfrm>
          <a:prstGeom prst="rect">
            <a:avLst/>
          </a:prstGeom>
          <a:solidFill>
            <a:srgbClr val="0070C0"/>
          </a:solidFill>
          <a:ln>
            <a:no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solidFill>
                <a:schemeClr val="bg1"/>
              </a:solidFill>
            </a:endParaRPr>
          </a:p>
        </p:txBody>
      </p:sp>
      <p:sp>
        <p:nvSpPr>
          <p:cNvPr id="4" name="Google Shape;108;p15">
            <a:extLst>
              <a:ext uri="{FF2B5EF4-FFF2-40B4-BE49-F238E27FC236}">
                <a16:creationId xmlns:a16="http://schemas.microsoft.com/office/drawing/2014/main" id="{226B8BA0-3EBD-3DCA-2519-F46F65C8AA33}"/>
              </a:ext>
            </a:extLst>
          </p:cNvPr>
          <p:cNvSpPr txBox="1">
            <a:spLocks/>
          </p:cNvSpPr>
          <p:nvPr/>
        </p:nvSpPr>
        <p:spPr>
          <a:xfrm>
            <a:off x="1526614" y="-42863"/>
            <a:ext cx="6090769" cy="360600"/>
          </a:xfrm>
          <a:prstGeom prst="rect">
            <a:avLst/>
          </a:prstGeom>
          <a:noFill/>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it-IT" dirty="0">
                <a:solidFill>
                  <a:schemeClr val="bg1"/>
                </a:solidFill>
                <a:latin typeface="Bodoni MT" panose="02070603080606020203" pitchFamily="18" charset="0"/>
              </a:rPr>
              <a:t>21AIE314 - AI in Natural Language Processing</a:t>
            </a:r>
          </a:p>
        </p:txBody>
      </p:sp>
      <p:sp>
        <p:nvSpPr>
          <p:cNvPr id="5" name="Google Shape;108;p15">
            <a:extLst>
              <a:ext uri="{FF2B5EF4-FFF2-40B4-BE49-F238E27FC236}">
                <a16:creationId xmlns:a16="http://schemas.microsoft.com/office/drawing/2014/main" id="{68A216F8-8CE5-5BBB-2A77-1F5EE1BDB92D}"/>
              </a:ext>
            </a:extLst>
          </p:cNvPr>
          <p:cNvSpPr txBox="1">
            <a:spLocks/>
          </p:cNvSpPr>
          <p:nvPr/>
        </p:nvSpPr>
        <p:spPr>
          <a:xfrm>
            <a:off x="-553064" y="4844395"/>
            <a:ext cx="2826692" cy="319603"/>
          </a:xfrm>
          <a:prstGeom prst="rect">
            <a:avLst/>
          </a:prstGeom>
          <a:noFill/>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it-IT" dirty="0">
                <a:solidFill>
                  <a:schemeClr val="bg1"/>
                </a:solidFill>
                <a:latin typeface="Bodoni MT" panose="02070603080606020203" pitchFamily="18" charset="0"/>
              </a:rPr>
              <a:t>Batch-A-Group-14</a:t>
            </a:r>
          </a:p>
        </p:txBody>
      </p:sp>
      <p:sp>
        <p:nvSpPr>
          <p:cNvPr id="6" name="Google Shape;108;p15">
            <a:extLst>
              <a:ext uri="{FF2B5EF4-FFF2-40B4-BE49-F238E27FC236}">
                <a16:creationId xmlns:a16="http://schemas.microsoft.com/office/drawing/2014/main" id="{C4D453D0-14A5-B2A1-82C5-4C2333FA77AF}"/>
              </a:ext>
            </a:extLst>
          </p:cNvPr>
          <p:cNvSpPr txBox="1">
            <a:spLocks/>
          </p:cNvSpPr>
          <p:nvPr/>
        </p:nvSpPr>
        <p:spPr>
          <a:xfrm>
            <a:off x="5213554" y="4823896"/>
            <a:ext cx="4048433" cy="360600"/>
          </a:xfrm>
          <a:prstGeom prst="rect">
            <a:avLst/>
          </a:prstGeom>
          <a:noFill/>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it-IT" dirty="0">
                <a:solidFill>
                  <a:schemeClr val="bg1"/>
                </a:solidFill>
                <a:latin typeface="Bodoni MT" panose="02070603080606020203" pitchFamily="18" charset="0"/>
              </a:rPr>
              <a:t>E-Commerce Product Categorization using NLP</a:t>
            </a:r>
          </a:p>
        </p:txBody>
      </p:sp>
      <p:pic>
        <p:nvPicPr>
          <p:cNvPr id="3" name="Picture 2">
            <a:extLst>
              <a:ext uri="{FF2B5EF4-FFF2-40B4-BE49-F238E27FC236}">
                <a16:creationId xmlns:a16="http://schemas.microsoft.com/office/drawing/2014/main" id="{774FB02D-D7D5-1831-BD27-578282C57364}"/>
              </a:ext>
            </a:extLst>
          </p:cNvPr>
          <p:cNvPicPr>
            <a:picLocks noChangeAspect="1"/>
          </p:cNvPicPr>
          <p:nvPr/>
        </p:nvPicPr>
        <p:blipFill>
          <a:blip r:embed="rId3"/>
          <a:stretch>
            <a:fillRect/>
          </a:stretch>
        </p:blipFill>
        <p:spPr>
          <a:xfrm>
            <a:off x="339675" y="384371"/>
            <a:ext cx="4981036" cy="3585885"/>
          </a:xfrm>
          <a:prstGeom prst="rect">
            <a:avLst/>
          </a:prstGeom>
        </p:spPr>
      </p:pic>
      <p:pic>
        <p:nvPicPr>
          <p:cNvPr id="10" name="Picture 9">
            <a:extLst>
              <a:ext uri="{FF2B5EF4-FFF2-40B4-BE49-F238E27FC236}">
                <a16:creationId xmlns:a16="http://schemas.microsoft.com/office/drawing/2014/main" id="{C06AC96F-725B-BF16-46E0-FEC3D66B98C2}"/>
              </a:ext>
            </a:extLst>
          </p:cNvPr>
          <p:cNvPicPr>
            <a:picLocks noChangeAspect="1"/>
          </p:cNvPicPr>
          <p:nvPr/>
        </p:nvPicPr>
        <p:blipFill rotWithShape="1">
          <a:blip r:embed="rId4"/>
          <a:srcRect r="22656"/>
          <a:stretch/>
        </p:blipFill>
        <p:spPr>
          <a:xfrm>
            <a:off x="339675" y="4076021"/>
            <a:ext cx="7614174" cy="559251"/>
          </a:xfrm>
          <a:prstGeom prst="rect">
            <a:avLst/>
          </a:prstGeom>
        </p:spPr>
      </p:pic>
      <p:pic>
        <p:nvPicPr>
          <p:cNvPr id="12" name="Picture 11">
            <a:extLst>
              <a:ext uri="{FF2B5EF4-FFF2-40B4-BE49-F238E27FC236}">
                <a16:creationId xmlns:a16="http://schemas.microsoft.com/office/drawing/2014/main" id="{5E9099D4-73A6-ACFA-7D62-405E907C23F0}"/>
              </a:ext>
            </a:extLst>
          </p:cNvPr>
          <p:cNvPicPr>
            <a:picLocks noChangeAspect="1"/>
          </p:cNvPicPr>
          <p:nvPr/>
        </p:nvPicPr>
        <p:blipFill>
          <a:blip r:embed="rId5"/>
          <a:stretch>
            <a:fillRect/>
          </a:stretch>
        </p:blipFill>
        <p:spPr>
          <a:xfrm>
            <a:off x="6214874" y="1823786"/>
            <a:ext cx="2152950" cy="1810003"/>
          </a:xfrm>
          <a:prstGeom prst="rect">
            <a:avLst/>
          </a:prstGeom>
        </p:spPr>
      </p:pic>
      <p:sp>
        <p:nvSpPr>
          <p:cNvPr id="2" name="TextBox 1">
            <a:extLst>
              <a:ext uri="{FF2B5EF4-FFF2-40B4-BE49-F238E27FC236}">
                <a16:creationId xmlns:a16="http://schemas.microsoft.com/office/drawing/2014/main" id="{017517B9-9906-B54A-014A-AD873F0F3994}"/>
              </a:ext>
            </a:extLst>
          </p:cNvPr>
          <p:cNvSpPr txBox="1"/>
          <p:nvPr/>
        </p:nvSpPr>
        <p:spPr>
          <a:xfrm>
            <a:off x="5237114" y="639576"/>
            <a:ext cx="4024873" cy="58477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dirty="0">
                <a:solidFill>
                  <a:srgbClr val="002060"/>
                </a:solidFill>
                <a:latin typeface="Bodoni MT" panose="02070603080606020203" pitchFamily="18" charset="0"/>
              </a:rPr>
              <a:t>Text Abbreviation Handling - Replacing Acronyms with Original forms:</a:t>
            </a:r>
          </a:p>
        </p:txBody>
      </p:sp>
    </p:spTree>
    <p:extLst>
      <p:ext uri="{BB962C8B-B14F-4D97-AF65-F5344CB8AC3E}">
        <p14:creationId xmlns:p14="http://schemas.microsoft.com/office/powerpoint/2010/main" val="31442134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A4F9949-652E-9C56-3707-A5EA27F7EF0D}"/>
              </a:ext>
            </a:extLst>
          </p:cNvPr>
          <p:cNvSpPr/>
          <p:nvPr/>
        </p:nvSpPr>
        <p:spPr>
          <a:xfrm>
            <a:off x="0" y="4868047"/>
            <a:ext cx="9144001" cy="278606"/>
          </a:xfrm>
          <a:prstGeom prst="rect">
            <a:avLst/>
          </a:prstGeom>
          <a:solidFill>
            <a:srgbClr val="0070C0"/>
          </a:solidFill>
          <a:ln>
            <a:no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solidFill>
                <a:schemeClr val="bg1"/>
              </a:solidFill>
            </a:endParaRPr>
          </a:p>
        </p:txBody>
      </p:sp>
      <p:sp>
        <p:nvSpPr>
          <p:cNvPr id="7" name="Rectangle 6">
            <a:extLst>
              <a:ext uri="{FF2B5EF4-FFF2-40B4-BE49-F238E27FC236}">
                <a16:creationId xmlns:a16="http://schemas.microsoft.com/office/drawing/2014/main" id="{F7299EE9-5875-87BE-D64F-8358006B91FF}"/>
              </a:ext>
            </a:extLst>
          </p:cNvPr>
          <p:cNvSpPr/>
          <p:nvPr/>
        </p:nvSpPr>
        <p:spPr>
          <a:xfrm>
            <a:off x="-3" y="0"/>
            <a:ext cx="9144001" cy="278606"/>
          </a:xfrm>
          <a:prstGeom prst="rect">
            <a:avLst/>
          </a:prstGeom>
          <a:solidFill>
            <a:srgbClr val="0070C0"/>
          </a:solidFill>
          <a:ln>
            <a:no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solidFill>
                <a:schemeClr val="bg1"/>
              </a:solidFill>
            </a:endParaRPr>
          </a:p>
        </p:txBody>
      </p:sp>
      <p:sp>
        <p:nvSpPr>
          <p:cNvPr id="4" name="Google Shape;108;p15">
            <a:extLst>
              <a:ext uri="{FF2B5EF4-FFF2-40B4-BE49-F238E27FC236}">
                <a16:creationId xmlns:a16="http://schemas.microsoft.com/office/drawing/2014/main" id="{226B8BA0-3EBD-3DCA-2519-F46F65C8AA33}"/>
              </a:ext>
            </a:extLst>
          </p:cNvPr>
          <p:cNvSpPr txBox="1">
            <a:spLocks/>
          </p:cNvSpPr>
          <p:nvPr/>
        </p:nvSpPr>
        <p:spPr>
          <a:xfrm>
            <a:off x="1526614" y="-42863"/>
            <a:ext cx="6090769" cy="360600"/>
          </a:xfrm>
          <a:prstGeom prst="rect">
            <a:avLst/>
          </a:prstGeom>
          <a:noFill/>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it-IT" dirty="0">
                <a:solidFill>
                  <a:schemeClr val="bg1"/>
                </a:solidFill>
                <a:latin typeface="Bodoni MT" panose="02070603080606020203" pitchFamily="18" charset="0"/>
              </a:rPr>
              <a:t>21AIE314 - AI in Natural Language Processing</a:t>
            </a:r>
          </a:p>
        </p:txBody>
      </p:sp>
      <p:sp>
        <p:nvSpPr>
          <p:cNvPr id="5" name="Google Shape;108;p15">
            <a:extLst>
              <a:ext uri="{FF2B5EF4-FFF2-40B4-BE49-F238E27FC236}">
                <a16:creationId xmlns:a16="http://schemas.microsoft.com/office/drawing/2014/main" id="{68A216F8-8CE5-5BBB-2A77-1F5EE1BDB92D}"/>
              </a:ext>
            </a:extLst>
          </p:cNvPr>
          <p:cNvSpPr txBox="1">
            <a:spLocks/>
          </p:cNvSpPr>
          <p:nvPr/>
        </p:nvSpPr>
        <p:spPr>
          <a:xfrm>
            <a:off x="-553064" y="4844395"/>
            <a:ext cx="2826692" cy="319603"/>
          </a:xfrm>
          <a:prstGeom prst="rect">
            <a:avLst/>
          </a:prstGeom>
          <a:noFill/>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it-IT" dirty="0">
                <a:solidFill>
                  <a:schemeClr val="bg1"/>
                </a:solidFill>
                <a:latin typeface="Bodoni MT" panose="02070603080606020203" pitchFamily="18" charset="0"/>
              </a:rPr>
              <a:t>Batch-A-Group-14</a:t>
            </a:r>
          </a:p>
        </p:txBody>
      </p:sp>
      <p:sp>
        <p:nvSpPr>
          <p:cNvPr id="6" name="Google Shape;108;p15">
            <a:extLst>
              <a:ext uri="{FF2B5EF4-FFF2-40B4-BE49-F238E27FC236}">
                <a16:creationId xmlns:a16="http://schemas.microsoft.com/office/drawing/2014/main" id="{C4D453D0-14A5-B2A1-82C5-4C2333FA77AF}"/>
              </a:ext>
            </a:extLst>
          </p:cNvPr>
          <p:cNvSpPr txBox="1">
            <a:spLocks/>
          </p:cNvSpPr>
          <p:nvPr/>
        </p:nvSpPr>
        <p:spPr>
          <a:xfrm>
            <a:off x="5213554" y="4823896"/>
            <a:ext cx="4048433" cy="360600"/>
          </a:xfrm>
          <a:prstGeom prst="rect">
            <a:avLst/>
          </a:prstGeom>
          <a:noFill/>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it-IT" dirty="0">
                <a:solidFill>
                  <a:schemeClr val="bg1"/>
                </a:solidFill>
                <a:latin typeface="Bodoni MT" panose="02070603080606020203" pitchFamily="18" charset="0"/>
              </a:rPr>
              <a:t>E-Commerce Product Categorization using NLP</a:t>
            </a:r>
          </a:p>
        </p:txBody>
      </p:sp>
      <p:sp>
        <p:nvSpPr>
          <p:cNvPr id="10" name="TextBox 9">
            <a:extLst>
              <a:ext uri="{FF2B5EF4-FFF2-40B4-BE49-F238E27FC236}">
                <a16:creationId xmlns:a16="http://schemas.microsoft.com/office/drawing/2014/main" id="{3E2BF738-E2B9-45C6-926B-739B8CA4556B}"/>
              </a:ext>
            </a:extLst>
          </p:cNvPr>
          <p:cNvSpPr txBox="1"/>
          <p:nvPr/>
        </p:nvSpPr>
        <p:spPr>
          <a:xfrm>
            <a:off x="206078" y="1507332"/>
            <a:ext cx="8937922" cy="1508105"/>
          </a:xfrm>
          <a:prstGeom prst="rect">
            <a:avLst/>
          </a:prstGeom>
          <a:noFill/>
        </p:spPr>
        <p:txBody>
          <a:bodyPr wrap="square" rtlCol="0">
            <a:spAutoFit/>
          </a:bodyPr>
          <a:lstStyle/>
          <a:p>
            <a:pPr algn="ctr"/>
            <a:r>
              <a:rPr lang="en-US" sz="1800" dirty="0">
                <a:latin typeface="Rockwell" panose="02060603020205020403" pitchFamily="18" charset="0"/>
                <a:ea typeface="Roboto" panose="02000000000000000000" pitchFamily="2" charset="0"/>
                <a:cs typeface="Roboto" panose="02000000000000000000" pitchFamily="2" charset="0"/>
              </a:rPr>
              <a:t>Problem Statement:</a:t>
            </a:r>
          </a:p>
          <a:p>
            <a:endParaRPr lang="en-US" sz="1800" dirty="0">
              <a:latin typeface="Rockwell" panose="02060603020205020403" pitchFamily="18" charset="0"/>
              <a:ea typeface="Roboto" panose="02000000000000000000" pitchFamily="2" charset="0"/>
              <a:cs typeface="Roboto" panose="02000000000000000000" pitchFamily="2" charset="0"/>
            </a:endParaRPr>
          </a:p>
          <a:p>
            <a:r>
              <a:rPr lang="en-US" dirty="0">
                <a:latin typeface="Rockwell" panose="02060603020205020403" pitchFamily="18" charset="0"/>
                <a:ea typeface="Roboto" panose="02000000000000000000" pitchFamily="2" charset="0"/>
                <a:cs typeface="Roboto" panose="02000000000000000000" pitchFamily="2" charset="0"/>
              </a:rPr>
              <a:t>The rapid growth of e-commerce necessitates efficient product classification to improve user experience and inventory management. This project aims to </a:t>
            </a:r>
            <a:r>
              <a:rPr lang="en-US" dirty="0">
                <a:highlight>
                  <a:srgbClr val="FFFF00"/>
                </a:highlight>
                <a:latin typeface="Rockwell" panose="02060603020205020403" pitchFamily="18" charset="0"/>
                <a:ea typeface="Roboto" panose="02000000000000000000" pitchFamily="2" charset="0"/>
                <a:cs typeface="Roboto" panose="02000000000000000000" pitchFamily="2" charset="0"/>
              </a:rPr>
              <a:t>develop a machine learning model using Natural Language Processing (NLP) techniques to automatically classify e-commerce products based on their descriptions</a:t>
            </a:r>
            <a:r>
              <a:rPr lang="en-US" dirty="0">
                <a:latin typeface="Rockwell" panose="02060603020205020403" pitchFamily="18" charset="0"/>
                <a:ea typeface="Roboto" panose="02000000000000000000" pitchFamily="2" charset="0"/>
                <a:cs typeface="Roboto" panose="02000000000000000000" pitchFamily="2" charset="0"/>
              </a:rPr>
              <a:t>, enhancing accuracy and scalability in the categorization process.</a:t>
            </a:r>
          </a:p>
        </p:txBody>
      </p:sp>
    </p:spTree>
    <p:extLst>
      <p:ext uri="{BB962C8B-B14F-4D97-AF65-F5344CB8AC3E}">
        <p14:creationId xmlns:p14="http://schemas.microsoft.com/office/powerpoint/2010/main" val="7365117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A4F9949-652E-9C56-3707-A5EA27F7EF0D}"/>
              </a:ext>
            </a:extLst>
          </p:cNvPr>
          <p:cNvSpPr/>
          <p:nvPr/>
        </p:nvSpPr>
        <p:spPr>
          <a:xfrm>
            <a:off x="0" y="4868047"/>
            <a:ext cx="9144001" cy="278606"/>
          </a:xfrm>
          <a:prstGeom prst="rect">
            <a:avLst/>
          </a:prstGeom>
          <a:solidFill>
            <a:srgbClr val="0070C0"/>
          </a:solidFill>
          <a:ln>
            <a:no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solidFill>
                <a:schemeClr val="bg1"/>
              </a:solidFill>
            </a:endParaRPr>
          </a:p>
        </p:txBody>
      </p:sp>
      <p:sp>
        <p:nvSpPr>
          <p:cNvPr id="7" name="Rectangle 6">
            <a:extLst>
              <a:ext uri="{FF2B5EF4-FFF2-40B4-BE49-F238E27FC236}">
                <a16:creationId xmlns:a16="http://schemas.microsoft.com/office/drawing/2014/main" id="{F7299EE9-5875-87BE-D64F-8358006B91FF}"/>
              </a:ext>
            </a:extLst>
          </p:cNvPr>
          <p:cNvSpPr/>
          <p:nvPr/>
        </p:nvSpPr>
        <p:spPr>
          <a:xfrm>
            <a:off x="-3" y="0"/>
            <a:ext cx="9144001" cy="278606"/>
          </a:xfrm>
          <a:prstGeom prst="rect">
            <a:avLst/>
          </a:prstGeom>
          <a:solidFill>
            <a:srgbClr val="0070C0"/>
          </a:solidFill>
          <a:ln>
            <a:no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solidFill>
                <a:schemeClr val="bg1"/>
              </a:solidFill>
            </a:endParaRPr>
          </a:p>
        </p:txBody>
      </p:sp>
      <p:sp>
        <p:nvSpPr>
          <p:cNvPr id="4" name="Google Shape;108;p15">
            <a:extLst>
              <a:ext uri="{FF2B5EF4-FFF2-40B4-BE49-F238E27FC236}">
                <a16:creationId xmlns:a16="http://schemas.microsoft.com/office/drawing/2014/main" id="{226B8BA0-3EBD-3DCA-2519-F46F65C8AA33}"/>
              </a:ext>
            </a:extLst>
          </p:cNvPr>
          <p:cNvSpPr txBox="1">
            <a:spLocks/>
          </p:cNvSpPr>
          <p:nvPr/>
        </p:nvSpPr>
        <p:spPr>
          <a:xfrm>
            <a:off x="1526614" y="-42863"/>
            <a:ext cx="6090769" cy="360600"/>
          </a:xfrm>
          <a:prstGeom prst="rect">
            <a:avLst/>
          </a:prstGeom>
          <a:noFill/>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it-IT" dirty="0">
                <a:solidFill>
                  <a:schemeClr val="bg1"/>
                </a:solidFill>
                <a:latin typeface="Bodoni MT" panose="02070603080606020203" pitchFamily="18" charset="0"/>
              </a:rPr>
              <a:t>21AIE314 - AI in Natural Language Processing</a:t>
            </a:r>
          </a:p>
        </p:txBody>
      </p:sp>
      <p:sp>
        <p:nvSpPr>
          <p:cNvPr id="5" name="Google Shape;108;p15">
            <a:extLst>
              <a:ext uri="{FF2B5EF4-FFF2-40B4-BE49-F238E27FC236}">
                <a16:creationId xmlns:a16="http://schemas.microsoft.com/office/drawing/2014/main" id="{68A216F8-8CE5-5BBB-2A77-1F5EE1BDB92D}"/>
              </a:ext>
            </a:extLst>
          </p:cNvPr>
          <p:cNvSpPr txBox="1">
            <a:spLocks/>
          </p:cNvSpPr>
          <p:nvPr/>
        </p:nvSpPr>
        <p:spPr>
          <a:xfrm>
            <a:off x="-553064" y="4844395"/>
            <a:ext cx="2826692" cy="319603"/>
          </a:xfrm>
          <a:prstGeom prst="rect">
            <a:avLst/>
          </a:prstGeom>
          <a:noFill/>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it-IT" dirty="0">
                <a:solidFill>
                  <a:schemeClr val="bg1"/>
                </a:solidFill>
                <a:latin typeface="Bodoni MT" panose="02070603080606020203" pitchFamily="18" charset="0"/>
              </a:rPr>
              <a:t>Batch-A-Group-14</a:t>
            </a:r>
          </a:p>
        </p:txBody>
      </p:sp>
      <p:sp>
        <p:nvSpPr>
          <p:cNvPr id="6" name="Google Shape;108;p15">
            <a:extLst>
              <a:ext uri="{FF2B5EF4-FFF2-40B4-BE49-F238E27FC236}">
                <a16:creationId xmlns:a16="http://schemas.microsoft.com/office/drawing/2014/main" id="{C4D453D0-14A5-B2A1-82C5-4C2333FA77AF}"/>
              </a:ext>
            </a:extLst>
          </p:cNvPr>
          <p:cNvSpPr txBox="1">
            <a:spLocks/>
          </p:cNvSpPr>
          <p:nvPr/>
        </p:nvSpPr>
        <p:spPr>
          <a:xfrm>
            <a:off x="5213554" y="4823896"/>
            <a:ext cx="4048433" cy="360600"/>
          </a:xfrm>
          <a:prstGeom prst="rect">
            <a:avLst/>
          </a:prstGeom>
          <a:noFill/>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it-IT" dirty="0">
                <a:solidFill>
                  <a:schemeClr val="bg1"/>
                </a:solidFill>
                <a:latin typeface="Bodoni MT" panose="02070603080606020203" pitchFamily="18" charset="0"/>
              </a:rPr>
              <a:t>E-Commerce Product Categorization using NLP</a:t>
            </a:r>
          </a:p>
        </p:txBody>
      </p:sp>
      <p:pic>
        <p:nvPicPr>
          <p:cNvPr id="3" name="Picture 2">
            <a:extLst>
              <a:ext uri="{FF2B5EF4-FFF2-40B4-BE49-F238E27FC236}">
                <a16:creationId xmlns:a16="http://schemas.microsoft.com/office/drawing/2014/main" id="{F73260B7-B39D-11B4-CD03-77766CDF6239}"/>
              </a:ext>
            </a:extLst>
          </p:cNvPr>
          <p:cNvPicPr>
            <a:picLocks noChangeAspect="1"/>
          </p:cNvPicPr>
          <p:nvPr/>
        </p:nvPicPr>
        <p:blipFill>
          <a:blip r:embed="rId3"/>
          <a:stretch>
            <a:fillRect/>
          </a:stretch>
        </p:blipFill>
        <p:spPr>
          <a:xfrm>
            <a:off x="130184" y="363708"/>
            <a:ext cx="5866117" cy="3636169"/>
          </a:xfrm>
          <a:prstGeom prst="rect">
            <a:avLst/>
          </a:prstGeom>
        </p:spPr>
      </p:pic>
      <p:pic>
        <p:nvPicPr>
          <p:cNvPr id="10" name="Picture 9">
            <a:extLst>
              <a:ext uri="{FF2B5EF4-FFF2-40B4-BE49-F238E27FC236}">
                <a16:creationId xmlns:a16="http://schemas.microsoft.com/office/drawing/2014/main" id="{707F90EE-F93F-3D16-222B-E412B0769A30}"/>
              </a:ext>
            </a:extLst>
          </p:cNvPr>
          <p:cNvPicPr>
            <a:picLocks noChangeAspect="1"/>
          </p:cNvPicPr>
          <p:nvPr/>
        </p:nvPicPr>
        <p:blipFill>
          <a:blip r:embed="rId4"/>
          <a:stretch>
            <a:fillRect/>
          </a:stretch>
        </p:blipFill>
        <p:spPr>
          <a:xfrm>
            <a:off x="6698092" y="2169796"/>
            <a:ext cx="1838582" cy="1790950"/>
          </a:xfrm>
          <a:prstGeom prst="rect">
            <a:avLst/>
          </a:prstGeom>
        </p:spPr>
      </p:pic>
      <p:pic>
        <p:nvPicPr>
          <p:cNvPr id="12" name="Picture 11">
            <a:extLst>
              <a:ext uri="{FF2B5EF4-FFF2-40B4-BE49-F238E27FC236}">
                <a16:creationId xmlns:a16="http://schemas.microsoft.com/office/drawing/2014/main" id="{E16C0826-2A46-5A06-D13C-C706AB9C32D0}"/>
              </a:ext>
            </a:extLst>
          </p:cNvPr>
          <p:cNvPicPr>
            <a:picLocks noChangeAspect="1"/>
          </p:cNvPicPr>
          <p:nvPr/>
        </p:nvPicPr>
        <p:blipFill rotWithShape="1">
          <a:blip r:embed="rId5"/>
          <a:srcRect r="6542"/>
          <a:stretch/>
        </p:blipFill>
        <p:spPr>
          <a:xfrm>
            <a:off x="130184" y="4058547"/>
            <a:ext cx="8306585" cy="619211"/>
          </a:xfrm>
          <a:prstGeom prst="rect">
            <a:avLst/>
          </a:prstGeom>
        </p:spPr>
      </p:pic>
      <p:sp>
        <p:nvSpPr>
          <p:cNvPr id="2" name="TextBox 1">
            <a:extLst>
              <a:ext uri="{FF2B5EF4-FFF2-40B4-BE49-F238E27FC236}">
                <a16:creationId xmlns:a16="http://schemas.microsoft.com/office/drawing/2014/main" id="{841B3F19-AFB2-D9E6-9871-AEDAD631DCD4}"/>
              </a:ext>
            </a:extLst>
          </p:cNvPr>
          <p:cNvSpPr txBox="1"/>
          <p:nvPr/>
        </p:nvSpPr>
        <p:spPr>
          <a:xfrm>
            <a:off x="5985160" y="539407"/>
            <a:ext cx="3158838" cy="83099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dirty="0">
                <a:solidFill>
                  <a:srgbClr val="002060"/>
                </a:solidFill>
                <a:latin typeface="Bodoni MT" panose="02070603080606020203" pitchFamily="18" charset="0"/>
              </a:rPr>
              <a:t>Text Abbreviation Handling - Replacing Contractions with Original forms:</a:t>
            </a:r>
          </a:p>
        </p:txBody>
      </p:sp>
    </p:spTree>
    <p:extLst>
      <p:ext uri="{BB962C8B-B14F-4D97-AF65-F5344CB8AC3E}">
        <p14:creationId xmlns:p14="http://schemas.microsoft.com/office/powerpoint/2010/main" val="13341251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A4F9949-652E-9C56-3707-A5EA27F7EF0D}"/>
              </a:ext>
            </a:extLst>
          </p:cNvPr>
          <p:cNvSpPr/>
          <p:nvPr/>
        </p:nvSpPr>
        <p:spPr>
          <a:xfrm>
            <a:off x="0" y="4868047"/>
            <a:ext cx="9144001" cy="278606"/>
          </a:xfrm>
          <a:prstGeom prst="rect">
            <a:avLst/>
          </a:prstGeom>
          <a:solidFill>
            <a:srgbClr val="0070C0"/>
          </a:solidFill>
          <a:ln>
            <a:no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solidFill>
                <a:schemeClr val="bg1"/>
              </a:solidFill>
            </a:endParaRPr>
          </a:p>
        </p:txBody>
      </p:sp>
      <p:sp>
        <p:nvSpPr>
          <p:cNvPr id="7" name="Rectangle 6">
            <a:extLst>
              <a:ext uri="{FF2B5EF4-FFF2-40B4-BE49-F238E27FC236}">
                <a16:creationId xmlns:a16="http://schemas.microsoft.com/office/drawing/2014/main" id="{F7299EE9-5875-87BE-D64F-8358006B91FF}"/>
              </a:ext>
            </a:extLst>
          </p:cNvPr>
          <p:cNvSpPr/>
          <p:nvPr/>
        </p:nvSpPr>
        <p:spPr>
          <a:xfrm>
            <a:off x="-3" y="0"/>
            <a:ext cx="9144001" cy="278606"/>
          </a:xfrm>
          <a:prstGeom prst="rect">
            <a:avLst/>
          </a:prstGeom>
          <a:solidFill>
            <a:srgbClr val="0070C0"/>
          </a:solidFill>
          <a:ln>
            <a:no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solidFill>
                <a:schemeClr val="bg1"/>
              </a:solidFill>
            </a:endParaRPr>
          </a:p>
        </p:txBody>
      </p:sp>
      <p:sp>
        <p:nvSpPr>
          <p:cNvPr id="4" name="Google Shape;108;p15">
            <a:extLst>
              <a:ext uri="{FF2B5EF4-FFF2-40B4-BE49-F238E27FC236}">
                <a16:creationId xmlns:a16="http://schemas.microsoft.com/office/drawing/2014/main" id="{226B8BA0-3EBD-3DCA-2519-F46F65C8AA33}"/>
              </a:ext>
            </a:extLst>
          </p:cNvPr>
          <p:cNvSpPr txBox="1">
            <a:spLocks/>
          </p:cNvSpPr>
          <p:nvPr/>
        </p:nvSpPr>
        <p:spPr>
          <a:xfrm>
            <a:off x="1526614" y="-42863"/>
            <a:ext cx="6090769" cy="360600"/>
          </a:xfrm>
          <a:prstGeom prst="rect">
            <a:avLst/>
          </a:prstGeom>
          <a:noFill/>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it-IT" dirty="0">
                <a:solidFill>
                  <a:schemeClr val="bg1"/>
                </a:solidFill>
                <a:latin typeface="Bodoni MT" panose="02070603080606020203" pitchFamily="18" charset="0"/>
              </a:rPr>
              <a:t>21AIE314 - AI in Natural Language Processing</a:t>
            </a:r>
          </a:p>
        </p:txBody>
      </p:sp>
      <p:sp>
        <p:nvSpPr>
          <p:cNvPr id="5" name="Google Shape;108;p15">
            <a:extLst>
              <a:ext uri="{FF2B5EF4-FFF2-40B4-BE49-F238E27FC236}">
                <a16:creationId xmlns:a16="http://schemas.microsoft.com/office/drawing/2014/main" id="{68A216F8-8CE5-5BBB-2A77-1F5EE1BDB92D}"/>
              </a:ext>
            </a:extLst>
          </p:cNvPr>
          <p:cNvSpPr txBox="1">
            <a:spLocks/>
          </p:cNvSpPr>
          <p:nvPr/>
        </p:nvSpPr>
        <p:spPr>
          <a:xfrm>
            <a:off x="-553064" y="4844395"/>
            <a:ext cx="2826692" cy="319603"/>
          </a:xfrm>
          <a:prstGeom prst="rect">
            <a:avLst/>
          </a:prstGeom>
          <a:noFill/>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it-IT" dirty="0">
                <a:solidFill>
                  <a:schemeClr val="bg1"/>
                </a:solidFill>
                <a:latin typeface="Bodoni MT" panose="02070603080606020203" pitchFamily="18" charset="0"/>
              </a:rPr>
              <a:t>Batch-A-Group-14</a:t>
            </a:r>
          </a:p>
        </p:txBody>
      </p:sp>
      <p:sp>
        <p:nvSpPr>
          <p:cNvPr id="6" name="Google Shape;108;p15">
            <a:extLst>
              <a:ext uri="{FF2B5EF4-FFF2-40B4-BE49-F238E27FC236}">
                <a16:creationId xmlns:a16="http://schemas.microsoft.com/office/drawing/2014/main" id="{C4D453D0-14A5-B2A1-82C5-4C2333FA77AF}"/>
              </a:ext>
            </a:extLst>
          </p:cNvPr>
          <p:cNvSpPr txBox="1">
            <a:spLocks/>
          </p:cNvSpPr>
          <p:nvPr/>
        </p:nvSpPr>
        <p:spPr>
          <a:xfrm>
            <a:off x="5213554" y="4823896"/>
            <a:ext cx="4048433" cy="360600"/>
          </a:xfrm>
          <a:prstGeom prst="rect">
            <a:avLst/>
          </a:prstGeom>
          <a:noFill/>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it-IT" dirty="0">
                <a:solidFill>
                  <a:schemeClr val="bg1"/>
                </a:solidFill>
                <a:latin typeface="Bodoni MT" panose="02070603080606020203" pitchFamily="18" charset="0"/>
              </a:rPr>
              <a:t>E-Commerce Product Categorization using NLP</a:t>
            </a:r>
          </a:p>
        </p:txBody>
      </p:sp>
      <p:pic>
        <p:nvPicPr>
          <p:cNvPr id="3" name="Picture 2">
            <a:extLst>
              <a:ext uri="{FF2B5EF4-FFF2-40B4-BE49-F238E27FC236}">
                <a16:creationId xmlns:a16="http://schemas.microsoft.com/office/drawing/2014/main" id="{4F8DCFDB-7CE4-2153-F3DA-8F8F7BF0CB21}"/>
              </a:ext>
            </a:extLst>
          </p:cNvPr>
          <p:cNvPicPr>
            <a:picLocks noChangeAspect="1"/>
          </p:cNvPicPr>
          <p:nvPr/>
        </p:nvPicPr>
        <p:blipFill>
          <a:blip r:embed="rId2"/>
          <a:stretch>
            <a:fillRect/>
          </a:stretch>
        </p:blipFill>
        <p:spPr>
          <a:xfrm>
            <a:off x="0" y="797680"/>
            <a:ext cx="9144000" cy="2645889"/>
          </a:xfrm>
          <a:prstGeom prst="rect">
            <a:avLst/>
          </a:prstGeom>
        </p:spPr>
      </p:pic>
      <p:pic>
        <p:nvPicPr>
          <p:cNvPr id="10" name="Picture 9">
            <a:extLst>
              <a:ext uri="{FF2B5EF4-FFF2-40B4-BE49-F238E27FC236}">
                <a16:creationId xmlns:a16="http://schemas.microsoft.com/office/drawing/2014/main" id="{754F51CA-0B0E-2C96-41D8-F3393601D87C}"/>
              </a:ext>
            </a:extLst>
          </p:cNvPr>
          <p:cNvPicPr>
            <a:picLocks noChangeAspect="1"/>
          </p:cNvPicPr>
          <p:nvPr/>
        </p:nvPicPr>
        <p:blipFill>
          <a:blip r:embed="rId3"/>
          <a:stretch>
            <a:fillRect/>
          </a:stretch>
        </p:blipFill>
        <p:spPr>
          <a:xfrm>
            <a:off x="12136" y="3476800"/>
            <a:ext cx="9021434" cy="485843"/>
          </a:xfrm>
          <a:prstGeom prst="rect">
            <a:avLst/>
          </a:prstGeom>
        </p:spPr>
      </p:pic>
      <p:sp>
        <p:nvSpPr>
          <p:cNvPr id="2" name="TextBox 1">
            <a:extLst>
              <a:ext uri="{FF2B5EF4-FFF2-40B4-BE49-F238E27FC236}">
                <a16:creationId xmlns:a16="http://schemas.microsoft.com/office/drawing/2014/main" id="{5591CDB4-7F3F-2502-5FD5-C595BA505B84}"/>
              </a:ext>
            </a:extLst>
          </p:cNvPr>
          <p:cNvSpPr txBox="1"/>
          <p:nvPr/>
        </p:nvSpPr>
        <p:spPr>
          <a:xfrm>
            <a:off x="-3" y="376081"/>
            <a:ext cx="2853370"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002060"/>
                </a:solidFill>
                <a:latin typeface="Bodoni MT" panose="02070603080606020203" pitchFamily="18" charset="0"/>
              </a:rPr>
              <a:t>Removing Stop Words:</a:t>
            </a:r>
          </a:p>
        </p:txBody>
      </p:sp>
    </p:spTree>
    <p:extLst>
      <p:ext uri="{BB962C8B-B14F-4D97-AF65-F5344CB8AC3E}">
        <p14:creationId xmlns:p14="http://schemas.microsoft.com/office/powerpoint/2010/main" val="941596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A4F9949-652E-9C56-3707-A5EA27F7EF0D}"/>
              </a:ext>
            </a:extLst>
          </p:cNvPr>
          <p:cNvSpPr/>
          <p:nvPr/>
        </p:nvSpPr>
        <p:spPr>
          <a:xfrm>
            <a:off x="0" y="4868047"/>
            <a:ext cx="9144001" cy="278606"/>
          </a:xfrm>
          <a:prstGeom prst="rect">
            <a:avLst/>
          </a:prstGeom>
          <a:solidFill>
            <a:srgbClr val="0070C0"/>
          </a:solidFill>
          <a:ln>
            <a:no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solidFill>
                <a:schemeClr val="bg1"/>
              </a:solidFill>
            </a:endParaRPr>
          </a:p>
        </p:txBody>
      </p:sp>
      <p:sp>
        <p:nvSpPr>
          <p:cNvPr id="7" name="Rectangle 6">
            <a:extLst>
              <a:ext uri="{FF2B5EF4-FFF2-40B4-BE49-F238E27FC236}">
                <a16:creationId xmlns:a16="http://schemas.microsoft.com/office/drawing/2014/main" id="{F7299EE9-5875-87BE-D64F-8358006B91FF}"/>
              </a:ext>
            </a:extLst>
          </p:cNvPr>
          <p:cNvSpPr/>
          <p:nvPr/>
        </p:nvSpPr>
        <p:spPr>
          <a:xfrm>
            <a:off x="-3" y="0"/>
            <a:ext cx="9144001" cy="278606"/>
          </a:xfrm>
          <a:prstGeom prst="rect">
            <a:avLst/>
          </a:prstGeom>
          <a:solidFill>
            <a:srgbClr val="0070C0"/>
          </a:solidFill>
          <a:ln>
            <a:no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solidFill>
                <a:schemeClr val="bg1"/>
              </a:solidFill>
            </a:endParaRPr>
          </a:p>
        </p:txBody>
      </p:sp>
      <p:sp>
        <p:nvSpPr>
          <p:cNvPr id="4" name="Google Shape;108;p15">
            <a:extLst>
              <a:ext uri="{FF2B5EF4-FFF2-40B4-BE49-F238E27FC236}">
                <a16:creationId xmlns:a16="http://schemas.microsoft.com/office/drawing/2014/main" id="{226B8BA0-3EBD-3DCA-2519-F46F65C8AA33}"/>
              </a:ext>
            </a:extLst>
          </p:cNvPr>
          <p:cNvSpPr txBox="1">
            <a:spLocks/>
          </p:cNvSpPr>
          <p:nvPr/>
        </p:nvSpPr>
        <p:spPr>
          <a:xfrm>
            <a:off x="1526614" y="-42863"/>
            <a:ext cx="6090769" cy="360600"/>
          </a:xfrm>
          <a:prstGeom prst="rect">
            <a:avLst/>
          </a:prstGeom>
          <a:noFill/>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it-IT" dirty="0">
                <a:solidFill>
                  <a:schemeClr val="bg1"/>
                </a:solidFill>
                <a:latin typeface="Bodoni MT" panose="02070603080606020203" pitchFamily="18" charset="0"/>
              </a:rPr>
              <a:t>21AIE314 - AI in Natural Language Processing</a:t>
            </a:r>
          </a:p>
        </p:txBody>
      </p:sp>
      <p:sp>
        <p:nvSpPr>
          <p:cNvPr id="5" name="Google Shape;108;p15">
            <a:extLst>
              <a:ext uri="{FF2B5EF4-FFF2-40B4-BE49-F238E27FC236}">
                <a16:creationId xmlns:a16="http://schemas.microsoft.com/office/drawing/2014/main" id="{68A216F8-8CE5-5BBB-2A77-1F5EE1BDB92D}"/>
              </a:ext>
            </a:extLst>
          </p:cNvPr>
          <p:cNvSpPr txBox="1">
            <a:spLocks/>
          </p:cNvSpPr>
          <p:nvPr/>
        </p:nvSpPr>
        <p:spPr>
          <a:xfrm>
            <a:off x="-553064" y="4844395"/>
            <a:ext cx="2826692" cy="319603"/>
          </a:xfrm>
          <a:prstGeom prst="rect">
            <a:avLst/>
          </a:prstGeom>
          <a:noFill/>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it-IT" dirty="0">
                <a:solidFill>
                  <a:schemeClr val="bg1"/>
                </a:solidFill>
                <a:latin typeface="Bodoni MT" panose="02070603080606020203" pitchFamily="18" charset="0"/>
              </a:rPr>
              <a:t>Batch-A-Group-14</a:t>
            </a:r>
          </a:p>
        </p:txBody>
      </p:sp>
      <p:sp>
        <p:nvSpPr>
          <p:cNvPr id="6" name="Google Shape;108;p15">
            <a:extLst>
              <a:ext uri="{FF2B5EF4-FFF2-40B4-BE49-F238E27FC236}">
                <a16:creationId xmlns:a16="http://schemas.microsoft.com/office/drawing/2014/main" id="{C4D453D0-14A5-B2A1-82C5-4C2333FA77AF}"/>
              </a:ext>
            </a:extLst>
          </p:cNvPr>
          <p:cNvSpPr txBox="1">
            <a:spLocks/>
          </p:cNvSpPr>
          <p:nvPr/>
        </p:nvSpPr>
        <p:spPr>
          <a:xfrm>
            <a:off x="5213554" y="4823896"/>
            <a:ext cx="4048433" cy="360600"/>
          </a:xfrm>
          <a:prstGeom prst="rect">
            <a:avLst/>
          </a:prstGeom>
          <a:noFill/>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it-IT" dirty="0">
                <a:solidFill>
                  <a:schemeClr val="bg1"/>
                </a:solidFill>
                <a:latin typeface="Bodoni MT" panose="02070603080606020203" pitchFamily="18" charset="0"/>
              </a:rPr>
              <a:t>E-Commerce Product Categorization using NLP</a:t>
            </a:r>
          </a:p>
        </p:txBody>
      </p:sp>
      <p:pic>
        <p:nvPicPr>
          <p:cNvPr id="10" name="Picture 9">
            <a:extLst>
              <a:ext uri="{FF2B5EF4-FFF2-40B4-BE49-F238E27FC236}">
                <a16:creationId xmlns:a16="http://schemas.microsoft.com/office/drawing/2014/main" id="{78550BCC-8671-3C15-48EF-11AFAD3AC241}"/>
              </a:ext>
            </a:extLst>
          </p:cNvPr>
          <p:cNvPicPr>
            <a:picLocks noChangeAspect="1"/>
          </p:cNvPicPr>
          <p:nvPr/>
        </p:nvPicPr>
        <p:blipFill>
          <a:blip r:embed="rId2"/>
          <a:stretch>
            <a:fillRect/>
          </a:stretch>
        </p:blipFill>
        <p:spPr>
          <a:xfrm>
            <a:off x="2958626" y="341826"/>
            <a:ext cx="5599585" cy="2038718"/>
          </a:xfrm>
          <a:prstGeom prst="rect">
            <a:avLst/>
          </a:prstGeom>
        </p:spPr>
      </p:pic>
      <p:pic>
        <p:nvPicPr>
          <p:cNvPr id="12" name="Picture 11">
            <a:extLst>
              <a:ext uri="{FF2B5EF4-FFF2-40B4-BE49-F238E27FC236}">
                <a16:creationId xmlns:a16="http://schemas.microsoft.com/office/drawing/2014/main" id="{6F2B41FF-472D-FDBD-8719-891BE5B34423}"/>
              </a:ext>
            </a:extLst>
          </p:cNvPr>
          <p:cNvPicPr>
            <a:picLocks noChangeAspect="1"/>
          </p:cNvPicPr>
          <p:nvPr/>
        </p:nvPicPr>
        <p:blipFill>
          <a:blip r:embed="rId3"/>
          <a:stretch>
            <a:fillRect/>
          </a:stretch>
        </p:blipFill>
        <p:spPr>
          <a:xfrm>
            <a:off x="1150142" y="2401308"/>
            <a:ext cx="7408069" cy="2443087"/>
          </a:xfrm>
          <a:prstGeom prst="rect">
            <a:avLst/>
          </a:prstGeom>
        </p:spPr>
      </p:pic>
      <p:sp>
        <p:nvSpPr>
          <p:cNvPr id="15" name="TextBox 14">
            <a:extLst>
              <a:ext uri="{FF2B5EF4-FFF2-40B4-BE49-F238E27FC236}">
                <a16:creationId xmlns:a16="http://schemas.microsoft.com/office/drawing/2014/main" id="{6F5FD470-AEC1-5AEB-1143-D36B067792C4}"/>
              </a:ext>
            </a:extLst>
          </p:cNvPr>
          <p:cNvSpPr txBox="1"/>
          <p:nvPr/>
        </p:nvSpPr>
        <p:spPr>
          <a:xfrm>
            <a:off x="146892" y="878292"/>
            <a:ext cx="2632027" cy="92333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002060"/>
                </a:solidFill>
                <a:latin typeface="Bodoni MT" panose="02070603080606020203" pitchFamily="18" charset="0"/>
              </a:rPr>
              <a:t>Lexical Processing:</a:t>
            </a:r>
          </a:p>
          <a:p>
            <a:r>
              <a:rPr lang="en-US" dirty="0">
                <a:solidFill>
                  <a:srgbClr val="002060"/>
                </a:solidFill>
                <a:latin typeface="Bodoni MT" panose="02070603080606020203" pitchFamily="18" charset="0"/>
              </a:rPr>
              <a:t>       1. Stemming</a:t>
            </a:r>
          </a:p>
          <a:p>
            <a:r>
              <a:rPr lang="en-US" dirty="0">
                <a:solidFill>
                  <a:srgbClr val="002060"/>
                </a:solidFill>
                <a:latin typeface="Bodoni MT" panose="02070603080606020203" pitchFamily="18" charset="0"/>
              </a:rPr>
              <a:t>       2. Lemmatization</a:t>
            </a:r>
          </a:p>
        </p:txBody>
      </p:sp>
    </p:spTree>
    <p:extLst>
      <p:ext uri="{BB962C8B-B14F-4D97-AF65-F5344CB8AC3E}">
        <p14:creationId xmlns:p14="http://schemas.microsoft.com/office/powerpoint/2010/main" val="42902024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A4F9949-652E-9C56-3707-A5EA27F7EF0D}"/>
              </a:ext>
            </a:extLst>
          </p:cNvPr>
          <p:cNvSpPr/>
          <p:nvPr/>
        </p:nvSpPr>
        <p:spPr>
          <a:xfrm>
            <a:off x="0" y="4868047"/>
            <a:ext cx="9144001" cy="278606"/>
          </a:xfrm>
          <a:prstGeom prst="rect">
            <a:avLst/>
          </a:prstGeom>
          <a:solidFill>
            <a:srgbClr val="0070C0"/>
          </a:solidFill>
          <a:ln>
            <a:no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solidFill>
                <a:schemeClr val="bg1"/>
              </a:solidFill>
            </a:endParaRPr>
          </a:p>
        </p:txBody>
      </p:sp>
      <p:sp>
        <p:nvSpPr>
          <p:cNvPr id="7" name="Rectangle 6">
            <a:extLst>
              <a:ext uri="{FF2B5EF4-FFF2-40B4-BE49-F238E27FC236}">
                <a16:creationId xmlns:a16="http://schemas.microsoft.com/office/drawing/2014/main" id="{F7299EE9-5875-87BE-D64F-8358006B91FF}"/>
              </a:ext>
            </a:extLst>
          </p:cNvPr>
          <p:cNvSpPr/>
          <p:nvPr/>
        </p:nvSpPr>
        <p:spPr>
          <a:xfrm>
            <a:off x="-3" y="0"/>
            <a:ext cx="9144001" cy="278606"/>
          </a:xfrm>
          <a:prstGeom prst="rect">
            <a:avLst/>
          </a:prstGeom>
          <a:solidFill>
            <a:srgbClr val="0070C0"/>
          </a:solidFill>
          <a:ln>
            <a:no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solidFill>
                <a:schemeClr val="bg1"/>
              </a:solidFill>
            </a:endParaRPr>
          </a:p>
        </p:txBody>
      </p:sp>
      <p:sp>
        <p:nvSpPr>
          <p:cNvPr id="4" name="Google Shape;108;p15">
            <a:extLst>
              <a:ext uri="{FF2B5EF4-FFF2-40B4-BE49-F238E27FC236}">
                <a16:creationId xmlns:a16="http://schemas.microsoft.com/office/drawing/2014/main" id="{226B8BA0-3EBD-3DCA-2519-F46F65C8AA33}"/>
              </a:ext>
            </a:extLst>
          </p:cNvPr>
          <p:cNvSpPr txBox="1">
            <a:spLocks/>
          </p:cNvSpPr>
          <p:nvPr/>
        </p:nvSpPr>
        <p:spPr>
          <a:xfrm>
            <a:off x="1526614" y="-42863"/>
            <a:ext cx="6090769" cy="360600"/>
          </a:xfrm>
          <a:prstGeom prst="rect">
            <a:avLst/>
          </a:prstGeom>
          <a:noFill/>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it-IT" dirty="0">
                <a:solidFill>
                  <a:schemeClr val="bg1"/>
                </a:solidFill>
                <a:latin typeface="Bodoni MT" panose="02070603080606020203" pitchFamily="18" charset="0"/>
              </a:rPr>
              <a:t>21AIE314 - AI in Natural Language Processing</a:t>
            </a:r>
          </a:p>
        </p:txBody>
      </p:sp>
      <p:sp>
        <p:nvSpPr>
          <p:cNvPr id="5" name="Google Shape;108;p15">
            <a:extLst>
              <a:ext uri="{FF2B5EF4-FFF2-40B4-BE49-F238E27FC236}">
                <a16:creationId xmlns:a16="http://schemas.microsoft.com/office/drawing/2014/main" id="{68A216F8-8CE5-5BBB-2A77-1F5EE1BDB92D}"/>
              </a:ext>
            </a:extLst>
          </p:cNvPr>
          <p:cNvSpPr txBox="1">
            <a:spLocks/>
          </p:cNvSpPr>
          <p:nvPr/>
        </p:nvSpPr>
        <p:spPr>
          <a:xfrm>
            <a:off x="-553064" y="4844395"/>
            <a:ext cx="2826692" cy="319603"/>
          </a:xfrm>
          <a:prstGeom prst="rect">
            <a:avLst/>
          </a:prstGeom>
          <a:noFill/>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it-IT" dirty="0">
                <a:solidFill>
                  <a:schemeClr val="bg1"/>
                </a:solidFill>
                <a:latin typeface="Bodoni MT" panose="02070603080606020203" pitchFamily="18" charset="0"/>
              </a:rPr>
              <a:t>Batch-A-Group-14</a:t>
            </a:r>
          </a:p>
        </p:txBody>
      </p:sp>
      <p:sp>
        <p:nvSpPr>
          <p:cNvPr id="6" name="Google Shape;108;p15">
            <a:extLst>
              <a:ext uri="{FF2B5EF4-FFF2-40B4-BE49-F238E27FC236}">
                <a16:creationId xmlns:a16="http://schemas.microsoft.com/office/drawing/2014/main" id="{C4D453D0-14A5-B2A1-82C5-4C2333FA77AF}"/>
              </a:ext>
            </a:extLst>
          </p:cNvPr>
          <p:cNvSpPr txBox="1">
            <a:spLocks/>
          </p:cNvSpPr>
          <p:nvPr/>
        </p:nvSpPr>
        <p:spPr>
          <a:xfrm>
            <a:off x="5213554" y="4823896"/>
            <a:ext cx="4048433" cy="360600"/>
          </a:xfrm>
          <a:prstGeom prst="rect">
            <a:avLst/>
          </a:prstGeom>
          <a:noFill/>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it-IT" dirty="0">
                <a:solidFill>
                  <a:schemeClr val="bg1"/>
                </a:solidFill>
                <a:latin typeface="Bodoni MT" panose="02070603080606020203" pitchFamily="18" charset="0"/>
              </a:rPr>
              <a:t>E-Commerce Product Categorization using NLP</a:t>
            </a:r>
          </a:p>
        </p:txBody>
      </p:sp>
      <p:pic>
        <p:nvPicPr>
          <p:cNvPr id="3" name="Picture 2">
            <a:extLst>
              <a:ext uri="{FF2B5EF4-FFF2-40B4-BE49-F238E27FC236}">
                <a16:creationId xmlns:a16="http://schemas.microsoft.com/office/drawing/2014/main" id="{94953113-D4F8-F180-CD60-75368099B6B8}"/>
              </a:ext>
            </a:extLst>
          </p:cNvPr>
          <p:cNvPicPr>
            <a:picLocks noChangeAspect="1"/>
          </p:cNvPicPr>
          <p:nvPr/>
        </p:nvPicPr>
        <p:blipFill>
          <a:blip r:embed="rId2"/>
          <a:stretch>
            <a:fillRect/>
          </a:stretch>
        </p:blipFill>
        <p:spPr>
          <a:xfrm>
            <a:off x="404228" y="1225714"/>
            <a:ext cx="8335538" cy="2619741"/>
          </a:xfrm>
          <a:prstGeom prst="rect">
            <a:avLst/>
          </a:prstGeom>
        </p:spPr>
      </p:pic>
      <p:sp>
        <p:nvSpPr>
          <p:cNvPr id="8" name="TextBox 7">
            <a:extLst>
              <a:ext uri="{FF2B5EF4-FFF2-40B4-BE49-F238E27FC236}">
                <a16:creationId xmlns:a16="http://schemas.microsoft.com/office/drawing/2014/main" id="{D17EB5A3-62C0-0DCD-2FBF-05BDF006A9ED}"/>
              </a:ext>
            </a:extLst>
          </p:cNvPr>
          <p:cNvSpPr txBox="1"/>
          <p:nvPr/>
        </p:nvSpPr>
        <p:spPr>
          <a:xfrm>
            <a:off x="-146002" y="848029"/>
            <a:ext cx="4024873" cy="3385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dirty="0">
                <a:solidFill>
                  <a:srgbClr val="002060"/>
                </a:solidFill>
                <a:latin typeface="Bodoni MT" panose="02070603080606020203" pitchFamily="18" charset="0"/>
              </a:rPr>
              <a:t>Removing Non-Alphabetic Words:</a:t>
            </a:r>
          </a:p>
        </p:txBody>
      </p:sp>
    </p:spTree>
    <p:extLst>
      <p:ext uri="{BB962C8B-B14F-4D97-AF65-F5344CB8AC3E}">
        <p14:creationId xmlns:p14="http://schemas.microsoft.com/office/powerpoint/2010/main" val="29628298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A4F9949-652E-9C56-3707-A5EA27F7EF0D}"/>
              </a:ext>
            </a:extLst>
          </p:cNvPr>
          <p:cNvSpPr/>
          <p:nvPr/>
        </p:nvSpPr>
        <p:spPr>
          <a:xfrm>
            <a:off x="0" y="4868047"/>
            <a:ext cx="9144001" cy="278606"/>
          </a:xfrm>
          <a:prstGeom prst="rect">
            <a:avLst/>
          </a:prstGeom>
          <a:solidFill>
            <a:srgbClr val="0070C0"/>
          </a:solidFill>
          <a:ln>
            <a:no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solidFill>
                <a:schemeClr val="bg1"/>
              </a:solidFill>
            </a:endParaRPr>
          </a:p>
        </p:txBody>
      </p:sp>
      <p:sp>
        <p:nvSpPr>
          <p:cNvPr id="7" name="Rectangle 6">
            <a:extLst>
              <a:ext uri="{FF2B5EF4-FFF2-40B4-BE49-F238E27FC236}">
                <a16:creationId xmlns:a16="http://schemas.microsoft.com/office/drawing/2014/main" id="{F7299EE9-5875-87BE-D64F-8358006B91FF}"/>
              </a:ext>
            </a:extLst>
          </p:cNvPr>
          <p:cNvSpPr/>
          <p:nvPr/>
        </p:nvSpPr>
        <p:spPr>
          <a:xfrm>
            <a:off x="-3" y="0"/>
            <a:ext cx="9144001" cy="278606"/>
          </a:xfrm>
          <a:prstGeom prst="rect">
            <a:avLst/>
          </a:prstGeom>
          <a:solidFill>
            <a:srgbClr val="0070C0"/>
          </a:solidFill>
          <a:ln>
            <a:no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solidFill>
                <a:schemeClr val="bg1"/>
              </a:solidFill>
            </a:endParaRPr>
          </a:p>
        </p:txBody>
      </p:sp>
      <p:sp>
        <p:nvSpPr>
          <p:cNvPr id="4" name="Google Shape;108;p15">
            <a:extLst>
              <a:ext uri="{FF2B5EF4-FFF2-40B4-BE49-F238E27FC236}">
                <a16:creationId xmlns:a16="http://schemas.microsoft.com/office/drawing/2014/main" id="{226B8BA0-3EBD-3DCA-2519-F46F65C8AA33}"/>
              </a:ext>
            </a:extLst>
          </p:cNvPr>
          <p:cNvSpPr txBox="1">
            <a:spLocks/>
          </p:cNvSpPr>
          <p:nvPr/>
        </p:nvSpPr>
        <p:spPr>
          <a:xfrm>
            <a:off x="1526614" y="-42863"/>
            <a:ext cx="6090769" cy="360600"/>
          </a:xfrm>
          <a:prstGeom prst="rect">
            <a:avLst/>
          </a:prstGeom>
          <a:noFill/>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it-IT" dirty="0">
                <a:solidFill>
                  <a:schemeClr val="bg1"/>
                </a:solidFill>
                <a:latin typeface="Bodoni MT" panose="02070603080606020203" pitchFamily="18" charset="0"/>
              </a:rPr>
              <a:t>21AIE314 - AI in Natural Language Processing</a:t>
            </a:r>
          </a:p>
        </p:txBody>
      </p:sp>
      <p:sp>
        <p:nvSpPr>
          <p:cNvPr id="5" name="Google Shape;108;p15">
            <a:extLst>
              <a:ext uri="{FF2B5EF4-FFF2-40B4-BE49-F238E27FC236}">
                <a16:creationId xmlns:a16="http://schemas.microsoft.com/office/drawing/2014/main" id="{68A216F8-8CE5-5BBB-2A77-1F5EE1BDB92D}"/>
              </a:ext>
            </a:extLst>
          </p:cNvPr>
          <p:cNvSpPr txBox="1">
            <a:spLocks/>
          </p:cNvSpPr>
          <p:nvPr/>
        </p:nvSpPr>
        <p:spPr>
          <a:xfrm>
            <a:off x="-553064" y="4844395"/>
            <a:ext cx="2826692" cy="319603"/>
          </a:xfrm>
          <a:prstGeom prst="rect">
            <a:avLst/>
          </a:prstGeom>
          <a:noFill/>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it-IT" dirty="0">
                <a:solidFill>
                  <a:schemeClr val="bg1"/>
                </a:solidFill>
                <a:latin typeface="Bodoni MT" panose="02070603080606020203" pitchFamily="18" charset="0"/>
              </a:rPr>
              <a:t>Batch-A-Group-14</a:t>
            </a:r>
          </a:p>
        </p:txBody>
      </p:sp>
      <p:sp>
        <p:nvSpPr>
          <p:cNvPr id="6" name="Google Shape;108;p15">
            <a:extLst>
              <a:ext uri="{FF2B5EF4-FFF2-40B4-BE49-F238E27FC236}">
                <a16:creationId xmlns:a16="http://schemas.microsoft.com/office/drawing/2014/main" id="{C4D453D0-14A5-B2A1-82C5-4C2333FA77AF}"/>
              </a:ext>
            </a:extLst>
          </p:cNvPr>
          <p:cNvSpPr txBox="1">
            <a:spLocks/>
          </p:cNvSpPr>
          <p:nvPr/>
        </p:nvSpPr>
        <p:spPr>
          <a:xfrm>
            <a:off x="5213554" y="4823896"/>
            <a:ext cx="4048433" cy="360600"/>
          </a:xfrm>
          <a:prstGeom prst="rect">
            <a:avLst/>
          </a:prstGeom>
          <a:noFill/>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it-IT" dirty="0">
                <a:solidFill>
                  <a:schemeClr val="bg1"/>
                </a:solidFill>
                <a:latin typeface="Bodoni MT" panose="02070603080606020203" pitchFamily="18" charset="0"/>
              </a:rPr>
              <a:t>E-Commerce Product Categorization using NLP</a:t>
            </a:r>
          </a:p>
        </p:txBody>
      </p:sp>
      <p:pic>
        <p:nvPicPr>
          <p:cNvPr id="3" name="Picture 2">
            <a:extLst>
              <a:ext uri="{FF2B5EF4-FFF2-40B4-BE49-F238E27FC236}">
                <a16:creationId xmlns:a16="http://schemas.microsoft.com/office/drawing/2014/main" id="{D179D71B-83A7-B598-12EA-2767CDC4A618}"/>
              </a:ext>
            </a:extLst>
          </p:cNvPr>
          <p:cNvPicPr>
            <a:picLocks noChangeAspect="1"/>
          </p:cNvPicPr>
          <p:nvPr/>
        </p:nvPicPr>
        <p:blipFill>
          <a:blip r:embed="rId2"/>
          <a:stretch>
            <a:fillRect/>
          </a:stretch>
        </p:blipFill>
        <p:spPr>
          <a:xfrm>
            <a:off x="0" y="1149555"/>
            <a:ext cx="9144000" cy="2844389"/>
          </a:xfrm>
          <a:prstGeom prst="rect">
            <a:avLst/>
          </a:prstGeom>
        </p:spPr>
      </p:pic>
      <p:sp>
        <p:nvSpPr>
          <p:cNvPr id="8" name="TextBox 7">
            <a:extLst>
              <a:ext uri="{FF2B5EF4-FFF2-40B4-BE49-F238E27FC236}">
                <a16:creationId xmlns:a16="http://schemas.microsoft.com/office/drawing/2014/main" id="{12E53DB5-6973-2768-13BB-281DFA99CA69}"/>
              </a:ext>
            </a:extLst>
          </p:cNvPr>
          <p:cNvSpPr txBox="1"/>
          <p:nvPr/>
        </p:nvSpPr>
        <p:spPr>
          <a:xfrm>
            <a:off x="-1073574" y="758148"/>
            <a:ext cx="4024873"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a:solidFill>
                  <a:srgbClr val="002060"/>
                </a:solidFill>
                <a:latin typeface="Bodoni MT" panose="02070603080606020203" pitchFamily="18" charset="0"/>
              </a:rPr>
              <a:t>POS TAGGING:</a:t>
            </a:r>
          </a:p>
        </p:txBody>
      </p:sp>
    </p:spTree>
    <p:extLst>
      <p:ext uri="{BB962C8B-B14F-4D97-AF65-F5344CB8AC3E}">
        <p14:creationId xmlns:p14="http://schemas.microsoft.com/office/powerpoint/2010/main" val="29443729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A4F9949-652E-9C56-3707-A5EA27F7EF0D}"/>
              </a:ext>
            </a:extLst>
          </p:cNvPr>
          <p:cNvSpPr/>
          <p:nvPr/>
        </p:nvSpPr>
        <p:spPr>
          <a:xfrm>
            <a:off x="0" y="4868047"/>
            <a:ext cx="9144001" cy="278606"/>
          </a:xfrm>
          <a:prstGeom prst="rect">
            <a:avLst/>
          </a:prstGeom>
          <a:solidFill>
            <a:srgbClr val="0070C0"/>
          </a:solidFill>
          <a:ln>
            <a:no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solidFill>
                <a:schemeClr val="bg1"/>
              </a:solidFill>
            </a:endParaRPr>
          </a:p>
        </p:txBody>
      </p:sp>
      <p:sp>
        <p:nvSpPr>
          <p:cNvPr id="7" name="Rectangle 6">
            <a:extLst>
              <a:ext uri="{FF2B5EF4-FFF2-40B4-BE49-F238E27FC236}">
                <a16:creationId xmlns:a16="http://schemas.microsoft.com/office/drawing/2014/main" id="{F7299EE9-5875-87BE-D64F-8358006B91FF}"/>
              </a:ext>
            </a:extLst>
          </p:cNvPr>
          <p:cNvSpPr/>
          <p:nvPr/>
        </p:nvSpPr>
        <p:spPr>
          <a:xfrm>
            <a:off x="-3" y="0"/>
            <a:ext cx="9144001" cy="278606"/>
          </a:xfrm>
          <a:prstGeom prst="rect">
            <a:avLst/>
          </a:prstGeom>
          <a:solidFill>
            <a:srgbClr val="0070C0"/>
          </a:solidFill>
          <a:ln>
            <a:no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solidFill>
                <a:schemeClr val="bg1"/>
              </a:solidFill>
            </a:endParaRPr>
          </a:p>
        </p:txBody>
      </p:sp>
      <p:sp>
        <p:nvSpPr>
          <p:cNvPr id="4" name="Google Shape;108;p15">
            <a:extLst>
              <a:ext uri="{FF2B5EF4-FFF2-40B4-BE49-F238E27FC236}">
                <a16:creationId xmlns:a16="http://schemas.microsoft.com/office/drawing/2014/main" id="{226B8BA0-3EBD-3DCA-2519-F46F65C8AA33}"/>
              </a:ext>
            </a:extLst>
          </p:cNvPr>
          <p:cNvSpPr txBox="1">
            <a:spLocks/>
          </p:cNvSpPr>
          <p:nvPr/>
        </p:nvSpPr>
        <p:spPr>
          <a:xfrm>
            <a:off x="1526614" y="-42863"/>
            <a:ext cx="6090769" cy="360600"/>
          </a:xfrm>
          <a:prstGeom prst="rect">
            <a:avLst/>
          </a:prstGeom>
          <a:noFill/>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it-IT" dirty="0">
                <a:solidFill>
                  <a:schemeClr val="bg1"/>
                </a:solidFill>
                <a:latin typeface="Bodoni MT" panose="02070603080606020203" pitchFamily="18" charset="0"/>
              </a:rPr>
              <a:t>21AIE314 - AI in Natural Language Processing</a:t>
            </a:r>
          </a:p>
        </p:txBody>
      </p:sp>
      <p:sp>
        <p:nvSpPr>
          <p:cNvPr id="5" name="Google Shape;108;p15">
            <a:extLst>
              <a:ext uri="{FF2B5EF4-FFF2-40B4-BE49-F238E27FC236}">
                <a16:creationId xmlns:a16="http://schemas.microsoft.com/office/drawing/2014/main" id="{68A216F8-8CE5-5BBB-2A77-1F5EE1BDB92D}"/>
              </a:ext>
            </a:extLst>
          </p:cNvPr>
          <p:cNvSpPr txBox="1">
            <a:spLocks/>
          </p:cNvSpPr>
          <p:nvPr/>
        </p:nvSpPr>
        <p:spPr>
          <a:xfrm>
            <a:off x="-553064" y="4844395"/>
            <a:ext cx="2826692" cy="319603"/>
          </a:xfrm>
          <a:prstGeom prst="rect">
            <a:avLst/>
          </a:prstGeom>
          <a:noFill/>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it-IT" dirty="0">
                <a:solidFill>
                  <a:schemeClr val="bg1"/>
                </a:solidFill>
                <a:latin typeface="Bodoni MT" panose="02070603080606020203" pitchFamily="18" charset="0"/>
              </a:rPr>
              <a:t>Batch-A-Group-14</a:t>
            </a:r>
          </a:p>
        </p:txBody>
      </p:sp>
      <p:sp>
        <p:nvSpPr>
          <p:cNvPr id="6" name="Google Shape;108;p15">
            <a:extLst>
              <a:ext uri="{FF2B5EF4-FFF2-40B4-BE49-F238E27FC236}">
                <a16:creationId xmlns:a16="http://schemas.microsoft.com/office/drawing/2014/main" id="{C4D453D0-14A5-B2A1-82C5-4C2333FA77AF}"/>
              </a:ext>
            </a:extLst>
          </p:cNvPr>
          <p:cNvSpPr txBox="1">
            <a:spLocks/>
          </p:cNvSpPr>
          <p:nvPr/>
        </p:nvSpPr>
        <p:spPr>
          <a:xfrm>
            <a:off x="5213554" y="4823896"/>
            <a:ext cx="4048433" cy="360600"/>
          </a:xfrm>
          <a:prstGeom prst="rect">
            <a:avLst/>
          </a:prstGeom>
          <a:noFill/>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it-IT" dirty="0">
                <a:solidFill>
                  <a:schemeClr val="bg1"/>
                </a:solidFill>
                <a:latin typeface="Bodoni MT" panose="02070603080606020203" pitchFamily="18" charset="0"/>
              </a:rPr>
              <a:t>E-Commerce Product Categorization using NLP</a:t>
            </a:r>
          </a:p>
        </p:txBody>
      </p:sp>
      <p:pic>
        <p:nvPicPr>
          <p:cNvPr id="3" name="Picture 2">
            <a:extLst>
              <a:ext uri="{FF2B5EF4-FFF2-40B4-BE49-F238E27FC236}">
                <a16:creationId xmlns:a16="http://schemas.microsoft.com/office/drawing/2014/main" id="{EB3AE956-5505-DB01-2DEA-F3E7D7C72305}"/>
              </a:ext>
            </a:extLst>
          </p:cNvPr>
          <p:cNvPicPr>
            <a:picLocks noChangeAspect="1"/>
          </p:cNvPicPr>
          <p:nvPr/>
        </p:nvPicPr>
        <p:blipFill>
          <a:blip r:embed="rId2"/>
          <a:stretch>
            <a:fillRect/>
          </a:stretch>
        </p:blipFill>
        <p:spPr>
          <a:xfrm>
            <a:off x="0" y="998931"/>
            <a:ext cx="9144000" cy="3145638"/>
          </a:xfrm>
          <a:prstGeom prst="rect">
            <a:avLst/>
          </a:prstGeom>
        </p:spPr>
      </p:pic>
    </p:spTree>
    <p:extLst>
      <p:ext uri="{BB962C8B-B14F-4D97-AF65-F5344CB8AC3E}">
        <p14:creationId xmlns:p14="http://schemas.microsoft.com/office/powerpoint/2010/main" val="9672683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A4F9949-652E-9C56-3707-A5EA27F7EF0D}"/>
              </a:ext>
            </a:extLst>
          </p:cNvPr>
          <p:cNvSpPr/>
          <p:nvPr/>
        </p:nvSpPr>
        <p:spPr>
          <a:xfrm>
            <a:off x="0" y="4868047"/>
            <a:ext cx="9144001" cy="278606"/>
          </a:xfrm>
          <a:prstGeom prst="rect">
            <a:avLst/>
          </a:prstGeom>
          <a:solidFill>
            <a:srgbClr val="0070C0"/>
          </a:solidFill>
          <a:ln>
            <a:no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solidFill>
                <a:schemeClr val="bg1"/>
              </a:solidFill>
            </a:endParaRPr>
          </a:p>
        </p:txBody>
      </p:sp>
      <p:sp>
        <p:nvSpPr>
          <p:cNvPr id="7" name="Rectangle 6">
            <a:extLst>
              <a:ext uri="{FF2B5EF4-FFF2-40B4-BE49-F238E27FC236}">
                <a16:creationId xmlns:a16="http://schemas.microsoft.com/office/drawing/2014/main" id="{F7299EE9-5875-87BE-D64F-8358006B91FF}"/>
              </a:ext>
            </a:extLst>
          </p:cNvPr>
          <p:cNvSpPr/>
          <p:nvPr/>
        </p:nvSpPr>
        <p:spPr>
          <a:xfrm>
            <a:off x="-3" y="0"/>
            <a:ext cx="9144001" cy="278606"/>
          </a:xfrm>
          <a:prstGeom prst="rect">
            <a:avLst/>
          </a:prstGeom>
          <a:solidFill>
            <a:srgbClr val="0070C0"/>
          </a:solidFill>
          <a:ln>
            <a:no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solidFill>
                <a:schemeClr val="bg1"/>
              </a:solidFill>
            </a:endParaRPr>
          </a:p>
        </p:txBody>
      </p:sp>
      <p:sp>
        <p:nvSpPr>
          <p:cNvPr id="4" name="Google Shape;108;p15">
            <a:extLst>
              <a:ext uri="{FF2B5EF4-FFF2-40B4-BE49-F238E27FC236}">
                <a16:creationId xmlns:a16="http://schemas.microsoft.com/office/drawing/2014/main" id="{226B8BA0-3EBD-3DCA-2519-F46F65C8AA33}"/>
              </a:ext>
            </a:extLst>
          </p:cNvPr>
          <p:cNvSpPr txBox="1">
            <a:spLocks/>
          </p:cNvSpPr>
          <p:nvPr/>
        </p:nvSpPr>
        <p:spPr>
          <a:xfrm>
            <a:off x="1526614" y="-42863"/>
            <a:ext cx="6090769" cy="360600"/>
          </a:xfrm>
          <a:prstGeom prst="rect">
            <a:avLst/>
          </a:prstGeom>
          <a:noFill/>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it-IT" dirty="0">
                <a:solidFill>
                  <a:schemeClr val="bg1"/>
                </a:solidFill>
                <a:latin typeface="Bodoni MT" panose="02070603080606020203" pitchFamily="18" charset="0"/>
              </a:rPr>
              <a:t>21AIE314 - AI in Natural Language Processing</a:t>
            </a:r>
          </a:p>
        </p:txBody>
      </p:sp>
      <p:sp>
        <p:nvSpPr>
          <p:cNvPr id="5" name="Google Shape;108;p15">
            <a:extLst>
              <a:ext uri="{FF2B5EF4-FFF2-40B4-BE49-F238E27FC236}">
                <a16:creationId xmlns:a16="http://schemas.microsoft.com/office/drawing/2014/main" id="{68A216F8-8CE5-5BBB-2A77-1F5EE1BDB92D}"/>
              </a:ext>
            </a:extLst>
          </p:cNvPr>
          <p:cNvSpPr txBox="1">
            <a:spLocks/>
          </p:cNvSpPr>
          <p:nvPr/>
        </p:nvSpPr>
        <p:spPr>
          <a:xfrm>
            <a:off x="-553064" y="4844395"/>
            <a:ext cx="2826692" cy="319603"/>
          </a:xfrm>
          <a:prstGeom prst="rect">
            <a:avLst/>
          </a:prstGeom>
          <a:noFill/>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it-IT" dirty="0">
                <a:solidFill>
                  <a:schemeClr val="bg1"/>
                </a:solidFill>
                <a:latin typeface="Bodoni MT" panose="02070603080606020203" pitchFamily="18" charset="0"/>
              </a:rPr>
              <a:t>Batch-A-Group-14</a:t>
            </a:r>
          </a:p>
        </p:txBody>
      </p:sp>
      <p:sp>
        <p:nvSpPr>
          <p:cNvPr id="6" name="Google Shape;108;p15">
            <a:extLst>
              <a:ext uri="{FF2B5EF4-FFF2-40B4-BE49-F238E27FC236}">
                <a16:creationId xmlns:a16="http://schemas.microsoft.com/office/drawing/2014/main" id="{C4D453D0-14A5-B2A1-82C5-4C2333FA77AF}"/>
              </a:ext>
            </a:extLst>
          </p:cNvPr>
          <p:cNvSpPr txBox="1">
            <a:spLocks/>
          </p:cNvSpPr>
          <p:nvPr/>
        </p:nvSpPr>
        <p:spPr>
          <a:xfrm>
            <a:off x="5213554" y="4823896"/>
            <a:ext cx="4048433" cy="360600"/>
          </a:xfrm>
          <a:prstGeom prst="rect">
            <a:avLst/>
          </a:prstGeom>
          <a:noFill/>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it-IT" dirty="0">
                <a:solidFill>
                  <a:schemeClr val="bg1"/>
                </a:solidFill>
                <a:latin typeface="Bodoni MT" panose="02070603080606020203" pitchFamily="18" charset="0"/>
              </a:rPr>
              <a:t>E-Commerce Product Categorization using NLP</a:t>
            </a:r>
          </a:p>
        </p:txBody>
      </p:sp>
      <p:pic>
        <p:nvPicPr>
          <p:cNvPr id="3" name="Picture 2">
            <a:extLst>
              <a:ext uri="{FF2B5EF4-FFF2-40B4-BE49-F238E27FC236}">
                <a16:creationId xmlns:a16="http://schemas.microsoft.com/office/drawing/2014/main" id="{9DB6B50B-7250-77BD-714C-8113DFF0D0DE}"/>
              </a:ext>
            </a:extLst>
          </p:cNvPr>
          <p:cNvPicPr>
            <a:picLocks noChangeAspect="1"/>
          </p:cNvPicPr>
          <p:nvPr/>
        </p:nvPicPr>
        <p:blipFill>
          <a:blip r:embed="rId2"/>
          <a:stretch>
            <a:fillRect/>
          </a:stretch>
        </p:blipFill>
        <p:spPr>
          <a:xfrm>
            <a:off x="2112843" y="508182"/>
            <a:ext cx="4918307" cy="3735571"/>
          </a:xfrm>
          <a:prstGeom prst="rect">
            <a:avLst/>
          </a:prstGeom>
        </p:spPr>
      </p:pic>
    </p:spTree>
    <p:extLst>
      <p:ext uri="{BB962C8B-B14F-4D97-AF65-F5344CB8AC3E}">
        <p14:creationId xmlns:p14="http://schemas.microsoft.com/office/powerpoint/2010/main" val="27263069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A4F9949-652E-9C56-3707-A5EA27F7EF0D}"/>
              </a:ext>
            </a:extLst>
          </p:cNvPr>
          <p:cNvSpPr/>
          <p:nvPr/>
        </p:nvSpPr>
        <p:spPr>
          <a:xfrm>
            <a:off x="0" y="4868047"/>
            <a:ext cx="9144001" cy="278606"/>
          </a:xfrm>
          <a:prstGeom prst="rect">
            <a:avLst/>
          </a:prstGeom>
          <a:solidFill>
            <a:srgbClr val="0070C0"/>
          </a:solidFill>
          <a:ln>
            <a:no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solidFill>
                <a:schemeClr val="bg1"/>
              </a:solidFill>
            </a:endParaRPr>
          </a:p>
        </p:txBody>
      </p:sp>
      <p:sp>
        <p:nvSpPr>
          <p:cNvPr id="7" name="Rectangle 6">
            <a:extLst>
              <a:ext uri="{FF2B5EF4-FFF2-40B4-BE49-F238E27FC236}">
                <a16:creationId xmlns:a16="http://schemas.microsoft.com/office/drawing/2014/main" id="{F7299EE9-5875-87BE-D64F-8358006B91FF}"/>
              </a:ext>
            </a:extLst>
          </p:cNvPr>
          <p:cNvSpPr/>
          <p:nvPr/>
        </p:nvSpPr>
        <p:spPr>
          <a:xfrm>
            <a:off x="-3" y="0"/>
            <a:ext cx="9144001" cy="278606"/>
          </a:xfrm>
          <a:prstGeom prst="rect">
            <a:avLst/>
          </a:prstGeom>
          <a:solidFill>
            <a:srgbClr val="0070C0"/>
          </a:solidFill>
          <a:ln>
            <a:no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solidFill>
                <a:schemeClr val="bg1"/>
              </a:solidFill>
            </a:endParaRPr>
          </a:p>
        </p:txBody>
      </p:sp>
      <p:sp>
        <p:nvSpPr>
          <p:cNvPr id="4" name="Google Shape;108;p15">
            <a:extLst>
              <a:ext uri="{FF2B5EF4-FFF2-40B4-BE49-F238E27FC236}">
                <a16:creationId xmlns:a16="http://schemas.microsoft.com/office/drawing/2014/main" id="{226B8BA0-3EBD-3DCA-2519-F46F65C8AA33}"/>
              </a:ext>
            </a:extLst>
          </p:cNvPr>
          <p:cNvSpPr txBox="1">
            <a:spLocks/>
          </p:cNvSpPr>
          <p:nvPr/>
        </p:nvSpPr>
        <p:spPr>
          <a:xfrm>
            <a:off x="1526614" y="-42863"/>
            <a:ext cx="6090769" cy="360600"/>
          </a:xfrm>
          <a:prstGeom prst="rect">
            <a:avLst/>
          </a:prstGeom>
          <a:noFill/>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it-IT" dirty="0">
                <a:solidFill>
                  <a:schemeClr val="bg1"/>
                </a:solidFill>
                <a:latin typeface="Bodoni MT" panose="02070603080606020203" pitchFamily="18" charset="0"/>
              </a:rPr>
              <a:t>21AIE314 - AI in Natural Language Processing</a:t>
            </a:r>
          </a:p>
        </p:txBody>
      </p:sp>
      <p:sp>
        <p:nvSpPr>
          <p:cNvPr id="5" name="Google Shape;108;p15">
            <a:extLst>
              <a:ext uri="{FF2B5EF4-FFF2-40B4-BE49-F238E27FC236}">
                <a16:creationId xmlns:a16="http://schemas.microsoft.com/office/drawing/2014/main" id="{68A216F8-8CE5-5BBB-2A77-1F5EE1BDB92D}"/>
              </a:ext>
            </a:extLst>
          </p:cNvPr>
          <p:cNvSpPr txBox="1">
            <a:spLocks/>
          </p:cNvSpPr>
          <p:nvPr/>
        </p:nvSpPr>
        <p:spPr>
          <a:xfrm>
            <a:off x="-553064" y="4844395"/>
            <a:ext cx="2826692" cy="319603"/>
          </a:xfrm>
          <a:prstGeom prst="rect">
            <a:avLst/>
          </a:prstGeom>
          <a:noFill/>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it-IT" dirty="0">
                <a:solidFill>
                  <a:schemeClr val="bg1"/>
                </a:solidFill>
                <a:latin typeface="Bodoni MT" panose="02070603080606020203" pitchFamily="18" charset="0"/>
              </a:rPr>
              <a:t>Batch-A-Group-14</a:t>
            </a:r>
          </a:p>
        </p:txBody>
      </p:sp>
      <p:sp>
        <p:nvSpPr>
          <p:cNvPr id="6" name="Google Shape;108;p15">
            <a:extLst>
              <a:ext uri="{FF2B5EF4-FFF2-40B4-BE49-F238E27FC236}">
                <a16:creationId xmlns:a16="http://schemas.microsoft.com/office/drawing/2014/main" id="{C4D453D0-14A5-B2A1-82C5-4C2333FA77AF}"/>
              </a:ext>
            </a:extLst>
          </p:cNvPr>
          <p:cNvSpPr txBox="1">
            <a:spLocks/>
          </p:cNvSpPr>
          <p:nvPr/>
        </p:nvSpPr>
        <p:spPr>
          <a:xfrm>
            <a:off x="5213554" y="4823896"/>
            <a:ext cx="4048433" cy="360600"/>
          </a:xfrm>
          <a:prstGeom prst="rect">
            <a:avLst/>
          </a:prstGeom>
          <a:noFill/>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it-IT" dirty="0">
                <a:solidFill>
                  <a:schemeClr val="bg1"/>
                </a:solidFill>
                <a:latin typeface="Bodoni MT" panose="02070603080606020203" pitchFamily="18" charset="0"/>
              </a:rPr>
              <a:t>E-Commerce Product Categorization using NLP</a:t>
            </a:r>
          </a:p>
        </p:txBody>
      </p:sp>
      <p:sp>
        <p:nvSpPr>
          <p:cNvPr id="2" name="TextBox 1">
            <a:extLst>
              <a:ext uri="{FF2B5EF4-FFF2-40B4-BE49-F238E27FC236}">
                <a16:creationId xmlns:a16="http://schemas.microsoft.com/office/drawing/2014/main" id="{3410199B-06BC-7390-1E58-2E0036721B58}"/>
              </a:ext>
            </a:extLst>
          </p:cNvPr>
          <p:cNvSpPr txBox="1"/>
          <p:nvPr/>
        </p:nvSpPr>
        <p:spPr>
          <a:xfrm>
            <a:off x="505419" y="645312"/>
            <a:ext cx="8065294"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400" dirty="0">
                <a:solidFill>
                  <a:srgbClr val="002060"/>
                </a:solidFill>
                <a:latin typeface="Bodoni MT" panose="02070603080606020203" pitchFamily="18" charset="0"/>
              </a:rPr>
              <a:t>Term Frequency-Inverse Document Frequency (TF-IDF):</a:t>
            </a:r>
          </a:p>
        </p:txBody>
      </p:sp>
      <p:sp>
        <p:nvSpPr>
          <p:cNvPr id="11" name="TextBox 10">
            <a:extLst>
              <a:ext uri="{FF2B5EF4-FFF2-40B4-BE49-F238E27FC236}">
                <a16:creationId xmlns:a16="http://schemas.microsoft.com/office/drawing/2014/main" id="{60395471-20BB-22AF-46F8-336514E69704}"/>
              </a:ext>
            </a:extLst>
          </p:cNvPr>
          <p:cNvSpPr txBox="1"/>
          <p:nvPr/>
        </p:nvSpPr>
        <p:spPr>
          <a:xfrm>
            <a:off x="1087635" y="1473684"/>
            <a:ext cx="6900862" cy="1815882"/>
          </a:xfrm>
          <a:prstGeom prst="rect">
            <a:avLst/>
          </a:prstGeom>
          <a:noFill/>
        </p:spPr>
        <p:txBody>
          <a:bodyPr wrap="square">
            <a:spAutoFit/>
          </a:bodyPr>
          <a:lstStyle/>
          <a:p>
            <a:pPr marL="285750" indent="-285750">
              <a:buFont typeface="Wingdings" panose="05000000000000000000" pitchFamily="2" charset="2"/>
              <a:buChar char="Ø"/>
            </a:pPr>
            <a:r>
              <a:rPr lang="en-US" dirty="0">
                <a:latin typeface="Rockwell" panose="02060603020205020403" pitchFamily="18" charset="0"/>
              </a:rPr>
              <a:t>Definition:</a:t>
            </a:r>
          </a:p>
          <a:p>
            <a:r>
              <a:rPr lang="en-US" dirty="0">
                <a:latin typeface="Rockwell" panose="02060603020205020403" pitchFamily="18" charset="0"/>
              </a:rPr>
              <a:t>Term Frequency-Inverse Document Frequency (TF-IDF) is a numerical statistic used in information retrieval and text mining to reflect the importance of a word in a document relative to a collection of documents (corpus).</a:t>
            </a:r>
          </a:p>
          <a:p>
            <a:endParaRPr lang="en-US" dirty="0">
              <a:latin typeface="Rockwell" panose="02060603020205020403" pitchFamily="18" charset="0"/>
            </a:endParaRPr>
          </a:p>
          <a:p>
            <a:pPr marL="285750" indent="-285750">
              <a:buFont typeface="Wingdings" panose="05000000000000000000" pitchFamily="2" charset="2"/>
              <a:buChar char="Ø"/>
            </a:pPr>
            <a:r>
              <a:rPr lang="en-US" dirty="0">
                <a:latin typeface="Rockwell" panose="02060603020205020403" pitchFamily="18" charset="0"/>
              </a:rPr>
              <a:t>Purpose:</a:t>
            </a:r>
          </a:p>
          <a:p>
            <a:r>
              <a:rPr lang="en-US" dirty="0">
                <a:latin typeface="Rockwell" panose="02060603020205020403" pitchFamily="18" charset="0"/>
              </a:rPr>
              <a:t>To identify and rank the importance of words in documents, helping to distinguish important words from less significant ones.</a:t>
            </a:r>
          </a:p>
        </p:txBody>
      </p:sp>
    </p:spTree>
    <p:extLst>
      <p:ext uri="{BB962C8B-B14F-4D97-AF65-F5344CB8AC3E}">
        <p14:creationId xmlns:p14="http://schemas.microsoft.com/office/powerpoint/2010/main" val="5524435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A4F9949-652E-9C56-3707-A5EA27F7EF0D}"/>
              </a:ext>
            </a:extLst>
          </p:cNvPr>
          <p:cNvSpPr/>
          <p:nvPr/>
        </p:nvSpPr>
        <p:spPr>
          <a:xfrm>
            <a:off x="0" y="4868047"/>
            <a:ext cx="9144001" cy="278606"/>
          </a:xfrm>
          <a:prstGeom prst="rect">
            <a:avLst/>
          </a:prstGeom>
          <a:solidFill>
            <a:srgbClr val="0070C0"/>
          </a:solidFill>
          <a:ln>
            <a:no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solidFill>
                <a:schemeClr val="bg1"/>
              </a:solidFill>
            </a:endParaRPr>
          </a:p>
        </p:txBody>
      </p:sp>
      <p:sp>
        <p:nvSpPr>
          <p:cNvPr id="7" name="Rectangle 6">
            <a:extLst>
              <a:ext uri="{FF2B5EF4-FFF2-40B4-BE49-F238E27FC236}">
                <a16:creationId xmlns:a16="http://schemas.microsoft.com/office/drawing/2014/main" id="{F7299EE9-5875-87BE-D64F-8358006B91FF}"/>
              </a:ext>
            </a:extLst>
          </p:cNvPr>
          <p:cNvSpPr/>
          <p:nvPr/>
        </p:nvSpPr>
        <p:spPr>
          <a:xfrm>
            <a:off x="-3" y="0"/>
            <a:ext cx="9144001" cy="278606"/>
          </a:xfrm>
          <a:prstGeom prst="rect">
            <a:avLst/>
          </a:prstGeom>
          <a:solidFill>
            <a:srgbClr val="0070C0"/>
          </a:solidFill>
          <a:ln>
            <a:no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solidFill>
                <a:schemeClr val="bg1"/>
              </a:solidFill>
            </a:endParaRPr>
          </a:p>
        </p:txBody>
      </p:sp>
      <p:sp>
        <p:nvSpPr>
          <p:cNvPr id="4" name="Google Shape;108;p15">
            <a:extLst>
              <a:ext uri="{FF2B5EF4-FFF2-40B4-BE49-F238E27FC236}">
                <a16:creationId xmlns:a16="http://schemas.microsoft.com/office/drawing/2014/main" id="{226B8BA0-3EBD-3DCA-2519-F46F65C8AA33}"/>
              </a:ext>
            </a:extLst>
          </p:cNvPr>
          <p:cNvSpPr txBox="1">
            <a:spLocks/>
          </p:cNvSpPr>
          <p:nvPr/>
        </p:nvSpPr>
        <p:spPr>
          <a:xfrm>
            <a:off x="1526614" y="-42863"/>
            <a:ext cx="6090769" cy="360600"/>
          </a:xfrm>
          <a:prstGeom prst="rect">
            <a:avLst/>
          </a:prstGeom>
          <a:noFill/>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it-IT" dirty="0">
                <a:solidFill>
                  <a:schemeClr val="bg1"/>
                </a:solidFill>
                <a:latin typeface="Bodoni MT" panose="02070603080606020203" pitchFamily="18" charset="0"/>
              </a:rPr>
              <a:t>21AIE314 - AI in Natural Language Processing</a:t>
            </a:r>
          </a:p>
        </p:txBody>
      </p:sp>
      <p:sp>
        <p:nvSpPr>
          <p:cNvPr id="5" name="Google Shape;108;p15">
            <a:extLst>
              <a:ext uri="{FF2B5EF4-FFF2-40B4-BE49-F238E27FC236}">
                <a16:creationId xmlns:a16="http://schemas.microsoft.com/office/drawing/2014/main" id="{68A216F8-8CE5-5BBB-2A77-1F5EE1BDB92D}"/>
              </a:ext>
            </a:extLst>
          </p:cNvPr>
          <p:cNvSpPr txBox="1">
            <a:spLocks/>
          </p:cNvSpPr>
          <p:nvPr/>
        </p:nvSpPr>
        <p:spPr>
          <a:xfrm>
            <a:off x="-553064" y="4844395"/>
            <a:ext cx="2826692" cy="319603"/>
          </a:xfrm>
          <a:prstGeom prst="rect">
            <a:avLst/>
          </a:prstGeom>
          <a:noFill/>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it-IT" dirty="0">
                <a:solidFill>
                  <a:schemeClr val="bg1"/>
                </a:solidFill>
                <a:latin typeface="Bodoni MT" panose="02070603080606020203" pitchFamily="18" charset="0"/>
              </a:rPr>
              <a:t>Batch-A-Group-14</a:t>
            </a:r>
          </a:p>
        </p:txBody>
      </p:sp>
      <p:sp>
        <p:nvSpPr>
          <p:cNvPr id="6" name="Google Shape;108;p15">
            <a:extLst>
              <a:ext uri="{FF2B5EF4-FFF2-40B4-BE49-F238E27FC236}">
                <a16:creationId xmlns:a16="http://schemas.microsoft.com/office/drawing/2014/main" id="{C4D453D0-14A5-B2A1-82C5-4C2333FA77AF}"/>
              </a:ext>
            </a:extLst>
          </p:cNvPr>
          <p:cNvSpPr txBox="1">
            <a:spLocks/>
          </p:cNvSpPr>
          <p:nvPr/>
        </p:nvSpPr>
        <p:spPr>
          <a:xfrm>
            <a:off x="5213554" y="4823896"/>
            <a:ext cx="4048433" cy="360600"/>
          </a:xfrm>
          <a:prstGeom prst="rect">
            <a:avLst/>
          </a:prstGeom>
          <a:noFill/>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it-IT" dirty="0">
                <a:solidFill>
                  <a:schemeClr val="bg1"/>
                </a:solidFill>
                <a:latin typeface="Bodoni MT" panose="02070603080606020203" pitchFamily="18" charset="0"/>
              </a:rPr>
              <a:t>E-Commerce Product Categorization using NLP</a:t>
            </a:r>
          </a:p>
        </p:txBody>
      </p:sp>
      <p:sp>
        <p:nvSpPr>
          <p:cNvPr id="8" name="TextBox 7">
            <a:extLst>
              <a:ext uri="{FF2B5EF4-FFF2-40B4-BE49-F238E27FC236}">
                <a16:creationId xmlns:a16="http://schemas.microsoft.com/office/drawing/2014/main" id="{E65091D3-8B0E-15EE-C7D6-D2918E0008DF}"/>
              </a:ext>
            </a:extLst>
          </p:cNvPr>
          <p:cNvSpPr txBox="1"/>
          <p:nvPr/>
        </p:nvSpPr>
        <p:spPr>
          <a:xfrm>
            <a:off x="-215697" y="408968"/>
            <a:ext cx="2851737" cy="4001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000" dirty="0">
                <a:solidFill>
                  <a:srgbClr val="002060"/>
                </a:solidFill>
                <a:latin typeface="Bodoni MT" panose="02070603080606020203" pitchFamily="18" charset="0"/>
              </a:rPr>
              <a:t>Term Frequency:</a:t>
            </a:r>
          </a:p>
        </p:txBody>
      </p:sp>
      <p:sp>
        <p:nvSpPr>
          <p:cNvPr id="10" name="TextBox 9">
            <a:extLst>
              <a:ext uri="{FF2B5EF4-FFF2-40B4-BE49-F238E27FC236}">
                <a16:creationId xmlns:a16="http://schemas.microsoft.com/office/drawing/2014/main" id="{2D107E79-B447-30DE-0DA9-6D09BFB635DA}"/>
              </a:ext>
            </a:extLst>
          </p:cNvPr>
          <p:cNvSpPr txBox="1"/>
          <p:nvPr/>
        </p:nvSpPr>
        <p:spPr>
          <a:xfrm>
            <a:off x="560379" y="870179"/>
            <a:ext cx="7690002" cy="523220"/>
          </a:xfrm>
          <a:prstGeom prst="rect">
            <a:avLst/>
          </a:prstGeom>
          <a:noFill/>
        </p:spPr>
        <p:txBody>
          <a:bodyPr wrap="square">
            <a:spAutoFit/>
          </a:bodyPr>
          <a:lstStyle/>
          <a:p>
            <a:pPr marL="285750" indent="-285750">
              <a:buFont typeface="Arial" panose="020B0604020202020204" pitchFamily="34" charset="0"/>
              <a:buChar char="•"/>
            </a:pPr>
            <a:r>
              <a:rPr lang="en-US" b="0" i="0" dirty="0">
                <a:solidFill>
                  <a:srgbClr val="292929"/>
                </a:solidFill>
                <a:effectLst/>
                <a:latin typeface="Rockwell" panose="02060603020205020403" pitchFamily="18" charset="0"/>
              </a:rPr>
              <a:t>Term frequency (TF) is how often a word appears in a document, divided by how many words there are.</a:t>
            </a:r>
            <a:endParaRPr lang="en-IN" dirty="0">
              <a:latin typeface="Rockwell" panose="02060603020205020403" pitchFamily="18" charset="0"/>
            </a:endParaRPr>
          </a:p>
        </p:txBody>
      </p:sp>
      <p:sp>
        <p:nvSpPr>
          <p:cNvPr id="11" name="TextBox 10">
            <a:extLst>
              <a:ext uri="{FF2B5EF4-FFF2-40B4-BE49-F238E27FC236}">
                <a16:creationId xmlns:a16="http://schemas.microsoft.com/office/drawing/2014/main" id="{D3E595B9-3005-2630-0C8D-E7295422F7B8}"/>
              </a:ext>
            </a:extLst>
          </p:cNvPr>
          <p:cNvSpPr txBox="1"/>
          <p:nvPr/>
        </p:nvSpPr>
        <p:spPr>
          <a:xfrm>
            <a:off x="778274" y="1392013"/>
            <a:ext cx="7472107" cy="523220"/>
          </a:xfrm>
          <a:prstGeom prst="rect">
            <a:avLst/>
          </a:prstGeom>
          <a:noFill/>
        </p:spPr>
        <p:txBody>
          <a:bodyPr wrap="square">
            <a:spAutoFit/>
          </a:bodyPr>
          <a:lstStyle/>
          <a:p>
            <a:r>
              <a:rPr lang="en-US" b="1" i="0" dirty="0">
                <a:solidFill>
                  <a:srgbClr val="292929"/>
                </a:solidFill>
                <a:effectLst/>
                <a:latin typeface="Rockwell" panose="02060603020205020403" pitchFamily="18" charset="0"/>
              </a:rPr>
              <a:t>TF(t) = (Number of times term t appears in a document) / (Total number of terms in the document)</a:t>
            </a:r>
            <a:endParaRPr lang="en-IN" dirty="0">
              <a:latin typeface="Rockwell" panose="02060603020205020403" pitchFamily="18" charset="0"/>
            </a:endParaRPr>
          </a:p>
        </p:txBody>
      </p:sp>
      <p:sp>
        <p:nvSpPr>
          <p:cNvPr id="12" name="TextBox 11">
            <a:extLst>
              <a:ext uri="{FF2B5EF4-FFF2-40B4-BE49-F238E27FC236}">
                <a16:creationId xmlns:a16="http://schemas.microsoft.com/office/drawing/2014/main" id="{AAD4CEB3-BAB9-F235-9CFF-282CD23E5311}"/>
              </a:ext>
            </a:extLst>
          </p:cNvPr>
          <p:cNvSpPr txBox="1"/>
          <p:nvPr/>
        </p:nvSpPr>
        <p:spPr>
          <a:xfrm>
            <a:off x="560379" y="1959384"/>
            <a:ext cx="4509705" cy="307777"/>
          </a:xfrm>
          <a:prstGeom prst="rect">
            <a:avLst/>
          </a:prstGeom>
          <a:noFill/>
        </p:spPr>
        <p:txBody>
          <a:bodyPr wrap="square">
            <a:spAutoFit/>
          </a:bodyPr>
          <a:lstStyle/>
          <a:p>
            <a:pPr marL="285750" indent="-285750">
              <a:buFont typeface="Arial" panose="020B0604020202020204" pitchFamily="34" charset="0"/>
              <a:buChar char="•"/>
            </a:pPr>
            <a:r>
              <a:rPr lang="en-US" b="0" i="0" dirty="0">
                <a:solidFill>
                  <a:srgbClr val="292929"/>
                </a:solidFill>
                <a:effectLst/>
                <a:latin typeface="Rockwell" panose="02060603020205020403" pitchFamily="18" charset="0"/>
              </a:rPr>
              <a:t>Term frequency is how common a word is</a:t>
            </a:r>
            <a:endParaRPr lang="en-IN" dirty="0">
              <a:latin typeface="Rockwell" panose="02060603020205020403" pitchFamily="18" charset="0"/>
            </a:endParaRPr>
          </a:p>
        </p:txBody>
      </p:sp>
      <p:sp>
        <p:nvSpPr>
          <p:cNvPr id="15" name="TextBox 14">
            <a:extLst>
              <a:ext uri="{FF2B5EF4-FFF2-40B4-BE49-F238E27FC236}">
                <a16:creationId xmlns:a16="http://schemas.microsoft.com/office/drawing/2014/main" id="{C80199E2-5D27-C20B-80EF-3C598EE523B7}"/>
              </a:ext>
            </a:extLst>
          </p:cNvPr>
          <p:cNvSpPr txBox="1"/>
          <p:nvPr/>
        </p:nvSpPr>
        <p:spPr>
          <a:xfrm>
            <a:off x="71437" y="2455730"/>
            <a:ext cx="3770113" cy="4001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000" dirty="0">
                <a:solidFill>
                  <a:srgbClr val="002060"/>
                </a:solidFill>
                <a:latin typeface="Bodoni MT" panose="02070603080606020203" pitchFamily="18" charset="0"/>
              </a:rPr>
              <a:t>Inverse Document Frequency:</a:t>
            </a:r>
          </a:p>
        </p:txBody>
      </p:sp>
      <p:sp>
        <p:nvSpPr>
          <p:cNvPr id="16" name="TextBox 15">
            <a:extLst>
              <a:ext uri="{FF2B5EF4-FFF2-40B4-BE49-F238E27FC236}">
                <a16:creationId xmlns:a16="http://schemas.microsoft.com/office/drawing/2014/main" id="{A9069DDC-A1D5-C226-86BC-A833257AEC41}"/>
              </a:ext>
            </a:extLst>
          </p:cNvPr>
          <p:cNvSpPr txBox="1"/>
          <p:nvPr/>
        </p:nvSpPr>
        <p:spPr>
          <a:xfrm>
            <a:off x="560378" y="2964790"/>
            <a:ext cx="7472107" cy="307777"/>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292929"/>
                </a:solidFill>
                <a:latin typeface="Rockwell" panose="02060603020205020403" pitchFamily="18" charset="0"/>
              </a:rPr>
              <a:t>I</a:t>
            </a:r>
            <a:r>
              <a:rPr lang="en-US" b="0" i="0" dirty="0">
                <a:solidFill>
                  <a:srgbClr val="292929"/>
                </a:solidFill>
                <a:effectLst/>
                <a:latin typeface="Rockwell" panose="02060603020205020403" pitchFamily="18" charset="0"/>
              </a:rPr>
              <a:t>nverse document frequency (IDF) is how unique or rare a word is</a:t>
            </a:r>
            <a:endParaRPr lang="en-IN" dirty="0">
              <a:latin typeface="Rockwell" panose="02060603020205020403" pitchFamily="18" charset="0"/>
            </a:endParaRPr>
          </a:p>
        </p:txBody>
      </p:sp>
      <p:sp>
        <p:nvSpPr>
          <p:cNvPr id="17" name="TextBox 16">
            <a:extLst>
              <a:ext uri="{FF2B5EF4-FFF2-40B4-BE49-F238E27FC236}">
                <a16:creationId xmlns:a16="http://schemas.microsoft.com/office/drawing/2014/main" id="{671D0F11-36D8-25AA-471D-57E9209CB59A}"/>
              </a:ext>
            </a:extLst>
          </p:cNvPr>
          <p:cNvSpPr txBox="1"/>
          <p:nvPr/>
        </p:nvSpPr>
        <p:spPr>
          <a:xfrm>
            <a:off x="860282" y="3425197"/>
            <a:ext cx="7472107" cy="307777"/>
          </a:xfrm>
          <a:prstGeom prst="rect">
            <a:avLst/>
          </a:prstGeom>
          <a:noFill/>
        </p:spPr>
        <p:txBody>
          <a:bodyPr wrap="square">
            <a:spAutoFit/>
          </a:bodyPr>
          <a:lstStyle/>
          <a:p>
            <a:r>
              <a:rPr lang="en-US" b="1" i="0" dirty="0">
                <a:solidFill>
                  <a:srgbClr val="292929"/>
                </a:solidFill>
                <a:effectLst/>
                <a:latin typeface="Rockwell" panose="02060603020205020403" pitchFamily="18" charset="0"/>
              </a:rPr>
              <a:t>IDF(t) = log(Total number of documents / Number of documents with term t in it)</a:t>
            </a:r>
            <a:endParaRPr lang="en-IN" dirty="0">
              <a:latin typeface="Rockwell" panose="02060603020205020403" pitchFamily="18" charset="0"/>
            </a:endParaRPr>
          </a:p>
        </p:txBody>
      </p:sp>
      <p:sp>
        <p:nvSpPr>
          <p:cNvPr id="18" name="TextBox 17">
            <a:extLst>
              <a:ext uri="{FF2B5EF4-FFF2-40B4-BE49-F238E27FC236}">
                <a16:creationId xmlns:a16="http://schemas.microsoft.com/office/drawing/2014/main" id="{0898B6EC-95EA-18B1-B37B-3EAF13E47B74}"/>
              </a:ext>
            </a:extLst>
          </p:cNvPr>
          <p:cNvSpPr txBox="1"/>
          <p:nvPr/>
        </p:nvSpPr>
        <p:spPr>
          <a:xfrm>
            <a:off x="2870344" y="4022901"/>
            <a:ext cx="3070071" cy="338554"/>
          </a:xfrm>
          <a:prstGeom prst="rect">
            <a:avLst/>
          </a:prstGeom>
          <a:noFill/>
        </p:spPr>
        <p:txBody>
          <a:bodyPr wrap="none" rtlCol="0">
            <a:spAutoFit/>
          </a:bodyPr>
          <a:lstStyle/>
          <a:p>
            <a:r>
              <a:rPr lang="en-IN" sz="1600" dirty="0">
                <a:highlight>
                  <a:srgbClr val="FFFF00"/>
                </a:highlight>
                <a:latin typeface="Rockwell" panose="02060603020205020403" pitchFamily="18" charset="0"/>
              </a:rPr>
              <a:t>TF-IDF(</a:t>
            </a:r>
            <a:r>
              <a:rPr lang="en-IN" sz="1600" dirty="0" err="1">
                <a:highlight>
                  <a:srgbClr val="FFFF00"/>
                </a:highlight>
                <a:latin typeface="Rockwell" panose="02060603020205020403" pitchFamily="18" charset="0"/>
              </a:rPr>
              <a:t>t,d,D</a:t>
            </a:r>
            <a:r>
              <a:rPr lang="en-IN" sz="1600" dirty="0">
                <a:highlight>
                  <a:srgbClr val="FFFF00"/>
                </a:highlight>
                <a:latin typeface="Rockwell" panose="02060603020205020403" pitchFamily="18" charset="0"/>
              </a:rPr>
              <a:t>)=TF(</a:t>
            </a:r>
            <a:r>
              <a:rPr lang="en-IN" sz="1600" dirty="0" err="1">
                <a:highlight>
                  <a:srgbClr val="FFFF00"/>
                </a:highlight>
                <a:latin typeface="Rockwell" panose="02060603020205020403" pitchFamily="18" charset="0"/>
              </a:rPr>
              <a:t>t,d</a:t>
            </a:r>
            <a:r>
              <a:rPr lang="en-IN" sz="1600" dirty="0">
                <a:highlight>
                  <a:srgbClr val="FFFF00"/>
                </a:highlight>
                <a:latin typeface="Rockwell" panose="02060603020205020403" pitchFamily="18" charset="0"/>
              </a:rPr>
              <a:t>)×IDF(</a:t>
            </a:r>
            <a:r>
              <a:rPr lang="en-IN" sz="1600" dirty="0" err="1">
                <a:highlight>
                  <a:srgbClr val="FFFF00"/>
                </a:highlight>
                <a:latin typeface="Rockwell" panose="02060603020205020403" pitchFamily="18" charset="0"/>
              </a:rPr>
              <a:t>t,D</a:t>
            </a:r>
            <a:r>
              <a:rPr lang="en-IN" sz="1600" dirty="0">
                <a:highlight>
                  <a:srgbClr val="FFFF00"/>
                </a:highlight>
                <a:latin typeface="Rockwell" panose="02060603020205020403" pitchFamily="18" charset="0"/>
              </a:rPr>
              <a:t>)</a:t>
            </a:r>
          </a:p>
        </p:txBody>
      </p:sp>
    </p:spTree>
    <p:extLst>
      <p:ext uri="{BB962C8B-B14F-4D97-AF65-F5344CB8AC3E}">
        <p14:creationId xmlns:p14="http://schemas.microsoft.com/office/powerpoint/2010/main" val="4208551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A4F9949-652E-9C56-3707-A5EA27F7EF0D}"/>
              </a:ext>
            </a:extLst>
          </p:cNvPr>
          <p:cNvSpPr/>
          <p:nvPr/>
        </p:nvSpPr>
        <p:spPr>
          <a:xfrm>
            <a:off x="0" y="4868047"/>
            <a:ext cx="9144001" cy="278606"/>
          </a:xfrm>
          <a:prstGeom prst="rect">
            <a:avLst/>
          </a:prstGeom>
          <a:solidFill>
            <a:srgbClr val="0070C0"/>
          </a:solidFill>
          <a:ln>
            <a:no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solidFill>
                <a:schemeClr val="bg1"/>
              </a:solidFill>
            </a:endParaRPr>
          </a:p>
        </p:txBody>
      </p:sp>
      <p:sp>
        <p:nvSpPr>
          <p:cNvPr id="7" name="Rectangle 6">
            <a:extLst>
              <a:ext uri="{FF2B5EF4-FFF2-40B4-BE49-F238E27FC236}">
                <a16:creationId xmlns:a16="http://schemas.microsoft.com/office/drawing/2014/main" id="{F7299EE9-5875-87BE-D64F-8358006B91FF}"/>
              </a:ext>
            </a:extLst>
          </p:cNvPr>
          <p:cNvSpPr/>
          <p:nvPr/>
        </p:nvSpPr>
        <p:spPr>
          <a:xfrm>
            <a:off x="-3" y="0"/>
            <a:ext cx="9144001" cy="278606"/>
          </a:xfrm>
          <a:prstGeom prst="rect">
            <a:avLst/>
          </a:prstGeom>
          <a:solidFill>
            <a:srgbClr val="0070C0"/>
          </a:solidFill>
          <a:ln>
            <a:no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solidFill>
                <a:schemeClr val="bg1"/>
              </a:solidFill>
            </a:endParaRPr>
          </a:p>
        </p:txBody>
      </p:sp>
      <p:sp>
        <p:nvSpPr>
          <p:cNvPr id="4" name="Google Shape;108;p15">
            <a:extLst>
              <a:ext uri="{FF2B5EF4-FFF2-40B4-BE49-F238E27FC236}">
                <a16:creationId xmlns:a16="http://schemas.microsoft.com/office/drawing/2014/main" id="{226B8BA0-3EBD-3DCA-2519-F46F65C8AA33}"/>
              </a:ext>
            </a:extLst>
          </p:cNvPr>
          <p:cNvSpPr txBox="1">
            <a:spLocks/>
          </p:cNvSpPr>
          <p:nvPr/>
        </p:nvSpPr>
        <p:spPr>
          <a:xfrm>
            <a:off x="1526614" y="-42863"/>
            <a:ext cx="6090769" cy="360600"/>
          </a:xfrm>
          <a:prstGeom prst="rect">
            <a:avLst/>
          </a:prstGeom>
          <a:noFill/>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it-IT" dirty="0">
                <a:solidFill>
                  <a:schemeClr val="bg1"/>
                </a:solidFill>
                <a:latin typeface="Bodoni MT" panose="02070603080606020203" pitchFamily="18" charset="0"/>
              </a:rPr>
              <a:t>21AIE314 - AI in Natural Language Processing</a:t>
            </a:r>
          </a:p>
        </p:txBody>
      </p:sp>
      <p:sp>
        <p:nvSpPr>
          <p:cNvPr id="5" name="Google Shape;108;p15">
            <a:extLst>
              <a:ext uri="{FF2B5EF4-FFF2-40B4-BE49-F238E27FC236}">
                <a16:creationId xmlns:a16="http://schemas.microsoft.com/office/drawing/2014/main" id="{68A216F8-8CE5-5BBB-2A77-1F5EE1BDB92D}"/>
              </a:ext>
            </a:extLst>
          </p:cNvPr>
          <p:cNvSpPr txBox="1">
            <a:spLocks/>
          </p:cNvSpPr>
          <p:nvPr/>
        </p:nvSpPr>
        <p:spPr>
          <a:xfrm>
            <a:off x="-553064" y="4844395"/>
            <a:ext cx="2826692" cy="319603"/>
          </a:xfrm>
          <a:prstGeom prst="rect">
            <a:avLst/>
          </a:prstGeom>
          <a:noFill/>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it-IT" dirty="0">
                <a:solidFill>
                  <a:schemeClr val="bg1"/>
                </a:solidFill>
                <a:latin typeface="Bodoni MT" panose="02070603080606020203" pitchFamily="18" charset="0"/>
              </a:rPr>
              <a:t>Batch-A-Group-14</a:t>
            </a:r>
          </a:p>
        </p:txBody>
      </p:sp>
      <p:sp>
        <p:nvSpPr>
          <p:cNvPr id="6" name="Google Shape;108;p15">
            <a:extLst>
              <a:ext uri="{FF2B5EF4-FFF2-40B4-BE49-F238E27FC236}">
                <a16:creationId xmlns:a16="http://schemas.microsoft.com/office/drawing/2014/main" id="{C4D453D0-14A5-B2A1-82C5-4C2333FA77AF}"/>
              </a:ext>
            </a:extLst>
          </p:cNvPr>
          <p:cNvSpPr txBox="1">
            <a:spLocks/>
          </p:cNvSpPr>
          <p:nvPr/>
        </p:nvSpPr>
        <p:spPr>
          <a:xfrm>
            <a:off x="5213554" y="4823896"/>
            <a:ext cx="4048433" cy="360600"/>
          </a:xfrm>
          <a:prstGeom prst="rect">
            <a:avLst/>
          </a:prstGeom>
          <a:noFill/>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it-IT" dirty="0">
                <a:solidFill>
                  <a:schemeClr val="bg1"/>
                </a:solidFill>
                <a:latin typeface="Bodoni MT" panose="02070603080606020203" pitchFamily="18" charset="0"/>
              </a:rPr>
              <a:t>E-Commerce Product Categorization using NLP</a:t>
            </a:r>
          </a:p>
        </p:txBody>
      </p:sp>
      <p:pic>
        <p:nvPicPr>
          <p:cNvPr id="3" name="Picture 2">
            <a:extLst>
              <a:ext uri="{FF2B5EF4-FFF2-40B4-BE49-F238E27FC236}">
                <a16:creationId xmlns:a16="http://schemas.microsoft.com/office/drawing/2014/main" id="{20971DEB-A52F-28F8-9172-C50596D1B3C8}"/>
              </a:ext>
            </a:extLst>
          </p:cNvPr>
          <p:cNvPicPr>
            <a:picLocks noChangeAspect="1"/>
          </p:cNvPicPr>
          <p:nvPr/>
        </p:nvPicPr>
        <p:blipFill>
          <a:blip r:embed="rId2"/>
          <a:stretch>
            <a:fillRect/>
          </a:stretch>
        </p:blipFill>
        <p:spPr>
          <a:xfrm>
            <a:off x="1598714" y="1893067"/>
            <a:ext cx="5751663" cy="1055133"/>
          </a:xfrm>
          <a:prstGeom prst="rect">
            <a:avLst/>
          </a:prstGeom>
        </p:spPr>
      </p:pic>
      <p:pic>
        <p:nvPicPr>
          <p:cNvPr id="8" name="Picture 7">
            <a:extLst>
              <a:ext uri="{FF2B5EF4-FFF2-40B4-BE49-F238E27FC236}">
                <a16:creationId xmlns:a16="http://schemas.microsoft.com/office/drawing/2014/main" id="{8CD8AFD0-B381-B06F-E42B-0A52FBA79B62}"/>
              </a:ext>
            </a:extLst>
          </p:cNvPr>
          <p:cNvPicPr>
            <a:picLocks noChangeAspect="1"/>
          </p:cNvPicPr>
          <p:nvPr/>
        </p:nvPicPr>
        <p:blipFill>
          <a:blip r:embed="rId3"/>
          <a:stretch>
            <a:fillRect/>
          </a:stretch>
        </p:blipFill>
        <p:spPr>
          <a:xfrm>
            <a:off x="1359530" y="337302"/>
            <a:ext cx="6424933" cy="4526658"/>
          </a:xfrm>
          <a:prstGeom prst="rect">
            <a:avLst/>
          </a:prstGeom>
        </p:spPr>
      </p:pic>
    </p:spTree>
    <p:extLst>
      <p:ext uri="{BB962C8B-B14F-4D97-AF65-F5344CB8AC3E}">
        <p14:creationId xmlns:p14="http://schemas.microsoft.com/office/powerpoint/2010/main" val="9036504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A4F9949-652E-9C56-3707-A5EA27F7EF0D}"/>
              </a:ext>
            </a:extLst>
          </p:cNvPr>
          <p:cNvSpPr/>
          <p:nvPr/>
        </p:nvSpPr>
        <p:spPr>
          <a:xfrm>
            <a:off x="0" y="4868047"/>
            <a:ext cx="9144001" cy="278606"/>
          </a:xfrm>
          <a:prstGeom prst="rect">
            <a:avLst/>
          </a:prstGeom>
          <a:solidFill>
            <a:srgbClr val="0070C0"/>
          </a:solidFill>
          <a:ln>
            <a:no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solidFill>
                <a:schemeClr val="bg1"/>
              </a:solidFill>
            </a:endParaRPr>
          </a:p>
        </p:txBody>
      </p:sp>
      <p:sp>
        <p:nvSpPr>
          <p:cNvPr id="7" name="Rectangle 6">
            <a:extLst>
              <a:ext uri="{FF2B5EF4-FFF2-40B4-BE49-F238E27FC236}">
                <a16:creationId xmlns:a16="http://schemas.microsoft.com/office/drawing/2014/main" id="{F7299EE9-5875-87BE-D64F-8358006B91FF}"/>
              </a:ext>
            </a:extLst>
          </p:cNvPr>
          <p:cNvSpPr/>
          <p:nvPr/>
        </p:nvSpPr>
        <p:spPr>
          <a:xfrm>
            <a:off x="-3" y="0"/>
            <a:ext cx="9144001" cy="278606"/>
          </a:xfrm>
          <a:prstGeom prst="rect">
            <a:avLst/>
          </a:prstGeom>
          <a:solidFill>
            <a:srgbClr val="0070C0"/>
          </a:solidFill>
          <a:ln>
            <a:no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solidFill>
                <a:schemeClr val="bg1"/>
              </a:solidFill>
            </a:endParaRPr>
          </a:p>
        </p:txBody>
      </p:sp>
      <p:sp>
        <p:nvSpPr>
          <p:cNvPr id="4" name="Google Shape;108;p15">
            <a:extLst>
              <a:ext uri="{FF2B5EF4-FFF2-40B4-BE49-F238E27FC236}">
                <a16:creationId xmlns:a16="http://schemas.microsoft.com/office/drawing/2014/main" id="{226B8BA0-3EBD-3DCA-2519-F46F65C8AA33}"/>
              </a:ext>
            </a:extLst>
          </p:cNvPr>
          <p:cNvSpPr txBox="1">
            <a:spLocks/>
          </p:cNvSpPr>
          <p:nvPr/>
        </p:nvSpPr>
        <p:spPr>
          <a:xfrm>
            <a:off x="1526614" y="-42863"/>
            <a:ext cx="6090769" cy="360600"/>
          </a:xfrm>
          <a:prstGeom prst="rect">
            <a:avLst/>
          </a:prstGeom>
          <a:noFill/>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it-IT" dirty="0">
                <a:solidFill>
                  <a:schemeClr val="bg1"/>
                </a:solidFill>
                <a:latin typeface="Bodoni MT" panose="02070603080606020203" pitchFamily="18" charset="0"/>
              </a:rPr>
              <a:t>21AIE314 - AI in Natural Language Processing</a:t>
            </a:r>
          </a:p>
        </p:txBody>
      </p:sp>
      <p:sp>
        <p:nvSpPr>
          <p:cNvPr id="5" name="Google Shape;108;p15">
            <a:extLst>
              <a:ext uri="{FF2B5EF4-FFF2-40B4-BE49-F238E27FC236}">
                <a16:creationId xmlns:a16="http://schemas.microsoft.com/office/drawing/2014/main" id="{68A216F8-8CE5-5BBB-2A77-1F5EE1BDB92D}"/>
              </a:ext>
            </a:extLst>
          </p:cNvPr>
          <p:cNvSpPr txBox="1">
            <a:spLocks/>
          </p:cNvSpPr>
          <p:nvPr/>
        </p:nvSpPr>
        <p:spPr>
          <a:xfrm>
            <a:off x="-553064" y="4844395"/>
            <a:ext cx="2826692" cy="319603"/>
          </a:xfrm>
          <a:prstGeom prst="rect">
            <a:avLst/>
          </a:prstGeom>
          <a:noFill/>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it-IT" dirty="0">
                <a:solidFill>
                  <a:schemeClr val="bg1"/>
                </a:solidFill>
                <a:latin typeface="Bodoni MT" panose="02070603080606020203" pitchFamily="18" charset="0"/>
              </a:rPr>
              <a:t>Batch-A-Group-14</a:t>
            </a:r>
          </a:p>
        </p:txBody>
      </p:sp>
      <p:sp>
        <p:nvSpPr>
          <p:cNvPr id="6" name="Google Shape;108;p15">
            <a:extLst>
              <a:ext uri="{FF2B5EF4-FFF2-40B4-BE49-F238E27FC236}">
                <a16:creationId xmlns:a16="http://schemas.microsoft.com/office/drawing/2014/main" id="{C4D453D0-14A5-B2A1-82C5-4C2333FA77AF}"/>
              </a:ext>
            </a:extLst>
          </p:cNvPr>
          <p:cNvSpPr txBox="1">
            <a:spLocks/>
          </p:cNvSpPr>
          <p:nvPr/>
        </p:nvSpPr>
        <p:spPr>
          <a:xfrm>
            <a:off x="5213554" y="4823896"/>
            <a:ext cx="4048433" cy="360600"/>
          </a:xfrm>
          <a:prstGeom prst="rect">
            <a:avLst/>
          </a:prstGeom>
          <a:noFill/>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it-IT" dirty="0">
                <a:solidFill>
                  <a:schemeClr val="bg1"/>
                </a:solidFill>
                <a:latin typeface="Bodoni MT" panose="02070603080606020203" pitchFamily="18" charset="0"/>
              </a:rPr>
              <a:t>E-Commerce Product Categorization using NLP</a:t>
            </a:r>
          </a:p>
        </p:txBody>
      </p:sp>
      <p:sp>
        <p:nvSpPr>
          <p:cNvPr id="2" name="TextBox 1">
            <a:extLst>
              <a:ext uri="{FF2B5EF4-FFF2-40B4-BE49-F238E27FC236}">
                <a16:creationId xmlns:a16="http://schemas.microsoft.com/office/drawing/2014/main" id="{4FDD6809-7245-690A-A39F-1C9F6A0822D5}"/>
              </a:ext>
            </a:extLst>
          </p:cNvPr>
          <p:cNvSpPr txBox="1"/>
          <p:nvPr/>
        </p:nvSpPr>
        <p:spPr>
          <a:xfrm>
            <a:off x="3273663" y="426858"/>
            <a:ext cx="2498417" cy="4001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000" dirty="0">
                <a:solidFill>
                  <a:srgbClr val="002060"/>
                </a:solidFill>
                <a:latin typeface="Rockwell" panose="02060603020205020403" pitchFamily="18" charset="0"/>
              </a:rPr>
              <a:t>Dataset:</a:t>
            </a:r>
          </a:p>
        </p:txBody>
      </p:sp>
      <p:sp>
        <p:nvSpPr>
          <p:cNvPr id="3" name="TextBox 3">
            <a:extLst>
              <a:ext uri="{FF2B5EF4-FFF2-40B4-BE49-F238E27FC236}">
                <a16:creationId xmlns:a16="http://schemas.microsoft.com/office/drawing/2014/main" id="{33783411-3639-E699-6EC3-352CB765DC6D}"/>
              </a:ext>
            </a:extLst>
          </p:cNvPr>
          <p:cNvSpPr txBox="1"/>
          <p:nvPr/>
        </p:nvSpPr>
        <p:spPr>
          <a:xfrm>
            <a:off x="5213554" y="3915541"/>
            <a:ext cx="3642851" cy="369332"/>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002060"/>
                </a:solidFill>
                <a:latin typeface="Bodoni MT" panose="02070603080606020203" pitchFamily="18" charset="0"/>
              </a:rPr>
              <a:t>https://zenodo.org/records/3355823</a:t>
            </a:r>
          </a:p>
        </p:txBody>
      </p:sp>
      <p:pic>
        <p:nvPicPr>
          <p:cNvPr id="8" name="Picture 7">
            <a:extLst>
              <a:ext uri="{FF2B5EF4-FFF2-40B4-BE49-F238E27FC236}">
                <a16:creationId xmlns:a16="http://schemas.microsoft.com/office/drawing/2014/main" id="{13CD3CBD-9F6C-7FC3-3A0E-028313CA9595}"/>
              </a:ext>
            </a:extLst>
          </p:cNvPr>
          <p:cNvPicPr>
            <a:picLocks noChangeAspect="1"/>
          </p:cNvPicPr>
          <p:nvPr/>
        </p:nvPicPr>
        <p:blipFill>
          <a:blip r:embed="rId2"/>
          <a:stretch>
            <a:fillRect/>
          </a:stretch>
        </p:blipFill>
        <p:spPr>
          <a:xfrm>
            <a:off x="1137683" y="963165"/>
            <a:ext cx="6770376" cy="2826835"/>
          </a:xfrm>
          <a:prstGeom prst="rect">
            <a:avLst/>
          </a:prstGeom>
        </p:spPr>
      </p:pic>
    </p:spTree>
    <p:extLst>
      <p:ext uri="{BB962C8B-B14F-4D97-AF65-F5344CB8AC3E}">
        <p14:creationId xmlns:p14="http://schemas.microsoft.com/office/powerpoint/2010/main" val="9866935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A4F9949-652E-9C56-3707-A5EA27F7EF0D}"/>
              </a:ext>
            </a:extLst>
          </p:cNvPr>
          <p:cNvSpPr/>
          <p:nvPr/>
        </p:nvSpPr>
        <p:spPr>
          <a:xfrm>
            <a:off x="0" y="4868047"/>
            <a:ext cx="9144001" cy="278606"/>
          </a:xfrm>
          <a:prstGeom prst="rect">
            <a:avLst/>
          </a:prstGeom>
          <a:solidFill>
            <a:srgbClr val="0070C0"/>
          </a:solidFill>
          <a:ln>
            <a:no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solidFill>
                <a:schemeClr val="bg1"/>
              </a:solidFill>
            </a:endParaRPr>
          </a:p>
        </p:txBody>
      </p:sp>
      <p:sp>
        <p:nvSpPr>
          <p:cNvPr id="7" name="Rectangle 6">
            <a:extLst>
              <a:ext uri="{FF2B5EF4-FFF2-40B4-BE49-F238E27FC236}">
                <a16:creationId xmlns:a16="http://schemas.microsoft.com/office/drawing/2014/main" id="{F7299EE9-5875-87BE-D64F-8358006B91FF}"/>
              </a:ext>
            </a:extLst>
          </p:cNvPr>
          <p:cNvSpPr/>
          <p:nvPr/>
        </p:nvSpPr>
        <p:spPr>
          <a:xfrm>
            <a:off x="-3" y="0"/>
            <a:ext cx="9144001" cy="278606"/>
          </a:xfrm>
          <a:prstGeom prst="rect">
            <a:avLst/>
          </a:prstGeom>
          <a:solidFill>
            <a:srgbClr val="0070C0"/>
          </a:solidFill>
          <a:ln>
            <a:no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solidFill>
                <a:schemeClr val="bg1"/>
              </a:solidFill>
            </a:endParaRPr>
          </a:p>
        </p:txBody>
      </p:sp>
      <p:sp>
        <p:nvSpPr>
          <p:cNvPr id="4" name="Google Shape;108;p15">
            <a:extLst>
              <a:ext uri="{FF2B5EF4-FFF2-40B4-BE49-F238E27FC236}">
                <a16:creationId xmlns:a16="http://schemas.microsoft.com/office/drawing/2014/main" id="{226B8BA0-3EBD-3DCA-2519-F46F65C8AA33}"/>
              </a:ext>
            </a:extLst>
          </p:cNvPr>
          <p:cNvSpPr txBox="1">
            <a:spLocks/>
          </p:cNvSpPr>
          <p:nvPr/>
        </p:nvSpPr>
        <p:spPr>
          <a:xfrm>
            <a:off x="1526614" y="-42863"/>
            <a:ext cx="6090769" cy="360600"/>
          </a:xfrm>
          <a:prstGeom prst="rect">
            <a:avLst/>
          </a:prstGeom>
          <a:noFill/>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it-IT" dirty="0">
                <a:solidFill>
                  <a:schemeClr val="bg1"/>
                </a:solidFill>
                <a:latin typeface="Bodoni MT" panose="02070603080606020203" pitchFamily="18" charset="0"/>
              </a:rPr>
              <a:t>21AIE314 - AI in Natural Language Processing</a:t>
            </a:r>
          </a:p>
        </p:txBody>
      </p:sp>
      <p:sp>
        <p:nvSpPr>
          <p:cNvPr id="5" name="Google Shape;108;p15">
            <a:extLst>
              <a:ext uri="{FF2B5EF4-FFF2-40B4-BE49-F238E27FC236}">
                <a16:creationId xmlns:a16="http://schemas.microsoft.com/office/drawing/2014/main" id="{68A216F8-8CE5-5BBB-2A77-1F5EE1BDB92D}"/>
              </a:ext>
            </a:extLst>
          </p:cNvPr>
          <p:cNvSpPr txBox="1">
            <a:spLocks/>
          </p:cNvSpPr>
          <p:nvPr/>
        </p:nvSpPr>
        <p:spPr>
          <a:xfrm>
            <a:off x="-553064" y="4844395"/>
            <a:ext cx="2826692" cy="319603"/>
          </a:xfrm>
          <a:prstGeom prst="rect">
            <a:avLst/>
          </a:prstGeom>
          <a:noFill/>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it-IT" dirty="0">
                <a:solidFill>
                  <a:schemeClr val="bg1"/>
                </a:solidFill>
                <a:latin typeface="Bodoni MT" panose="02070603080606020203" pitchFamily="18" charset="0"/>
              </a:rPr>
              <a:t>Batch-A-Group-14</a:t>
            </a:r>
          </a:p>
        </p:txBody>
      </p:sp>
      <p:sp>
        <p:nvSpPr>
          <p:cNvPr id="6" name="Google Shape;108;p15">
            <a:extLst>
              <a:ext uri="{FF2B5EF4-FFF2-40B4-BE49-F238E27FC236}">
                <a16:creationId xmlns:a16="http://schemas.microsoft.com/office/drawing/2014/main" id="{C4D453D0-14A5-B2A1-82C5-4C2333FA77AF}"/>
              </a:ext>
            </a:extLst>
          </p:cNvPr>
          <p:cNvSpPr txBox="1">
            <a:spLocks/>
          </p:cNvSpPr>
          <p:nvPr/>
        </p:nvSpPr>
        <p:spPr>
          <a:xfrm>
            <a:off x="5213554" y="4823896"/>
            <a:ext cx="4048433" cy="360600"/>
          </a:xfrm>
          <a:prstGeom prst="rect">
            <a:avLst/>
          </a:prstGeom>
          <a:noFill/>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it-IT" dirty="0">
                <a:solidFill>
                  <a:schemeClr val="bg1"/>
                </a:solidFill>
                <a:latin typeface="Bodoni MT" panose="02070603080606020203" pitchFamily="18" charset="0"/>
              </a:rPr>
              <a:t>E-Commerce Product Categorization using NLP</a:t>
            </a:r>
          </a:p>
        </p:txBody>
      </p:sp>
      <p:sp>
        <p:nvSpPr>
          <p:cNvPr id="2" name="TextBox 1">
            <a:extLst>
              <a:ext uri="{FF2B5EF4-FFF2-40B4-BE49-F238E27FC236}">
                <a16:creationId xmlns:a16="http://schemas.microsoft.com/office/drawing/2014/main" id="{C501895A-EAA1-5587-ABED-233AA04CCF30}"/>
              </a:ext>
            </a:extLst>
          </p:cNvPr>
          <p:cNvSpPr txBox="1"/>
          <p:nvPr/>
        </p:nvSpPr>
        <p:spPr>
          <a:xfrm>
            <a:off x="539350" y="360600"/>
            <a:ext cx="8065294"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400" dirty="0">
                <a:solidFill>
                  <a:srgbClr val="002060"/>
                </a:solidFill>
                <a:latin typeface="Bodoni MT" panose="02070603080606020203" pitchFamily="18" charset="0"/>
              </a:rPr>
              <a:t>Bag of Words:</a:t>
            </a:r>
          </a:p>
        </p:txBody>
      </p:sp>
      <p:sp>
        <p:nvSpPr>
          <p:cNvPr id="8" name="TextBox 7">
            <a:extLst>
              <a:ext uri="{FF2B5EF4-FFF2-40B4-BE49-F238E27FC236}">
                <a16:creationId xmlns:a16="http://schemas.microsoft.com/office/drawing/2014/main" id="{F8CDFD10-54EF-D1EF-5D37-6C1BF1221BBD}"/>
              </a:ext>
            </a:extLst>
          </p:cNvPr>
          <p:cNvSpPr txBox="1"/>
          <p:nvPr/>
        </p:nvSpPr>
        <p:spPr>
          <a:xfrm>
            <a:off x="317087" y="957555"/>
            <a:ext cx="8509820" cy="1231106"/>
          </a:xfrm>
          <a:prstGeom prst="rect">
            <a:avLst/>
          </a:prstGeom>
          <a:noFill/>
        </p:spPr>
        <p:txBody>
          <a:bodyPr wrap="square">
            <a:spAutoFit/>
          </a:bodyPr>
          <a:lstStyle/>
          <a:p>
            <a:pPr marL="285750" indent="-285750">
              <a:buFont typeface="Wingdings" panose="05000000000000000000" pitchFamily="2" charset="2"/>
              <a:buChar char="Ø"/>
            </a:pPr>
            <a:r>
              <a:rPr lang="en-US" sz="1200" i="1" dirty="0">
                <a:latin typeface="Rockwell" panose="02060603020205020403" pitchFamily="18" charset="0"/>
              </a:rPr>
              <a:t>Definition</a:t>
            </a:r>
            <a:r>
              <a:rPr lang="en-US" sz="1200" dirty="0">
                <a:latin typeface="Rockwell" panose="02060603020205020403" pitchFamily="18" charset="0"/>
              </a:rPr>
              <a:t>:</a:t>
            </a:r>
          </a:p>
          <a:p>
            <a:r>
              <a:rPr lang="en-US" sz="1200" dirty="0">
                <a:latin typeface="Rockwell" panose="02060603020205020403" pitchFamily="18" charset="0"/>
              </a:rPr>
              <a:t>Bag of Words (</a:t>
            </a:r>
            <a:r>
              <a:rPr lang="en-US" sz="1200" dirty="0" err="1">
                <a:latin typeface="Rockwell" panose="02060603020205020403" pitchFamily="18" charset="0"/>
              </a:rPr>
              <a:t>BoW</a:t>
            </a:r>
            <a:r>
              <a:rPr lang="en-US" sz="1200" dirty="0">
                <a:latin typeface="Rockwell" panose="02060603020205020403" pitchFamily="18" charset="0"/>
              </a:rPr>
              <a:t>) is a simple and widely used model in natural language processing (NLP) that represents text as a collection (bag) of words, disregarding grammar and word order but keeping multiplicity.</a:t>
            </a:r>
          </a:p>
          <a:p>
            <a:endParaRPr lang="en-US" sz="1200" dirty="0">
              <a:latin typeface="Rockwell" panose="02060603020205020403" pitchFamily="18" charset="0"/>
            </a:endParaRPr>
          </a:p>
          <a:p>
            <a:pPr marL="285750" indent="-285750">
              <a:buFont typeface="Wingdings" panose="05000000000000000000" pitchFamily="2" charset="2"/>
              <a:buChar char="Ø"/>
            </a:pPr>
            <a:r>
              <a:rPr lang="en-US" sz="1200" i="1" dirty="0">
                <a:latin typeface="Rockwell" panose="02060603020205020403" pitchFamily="18" charset="0"/>
              </a:rPr>
              <a:t>Purpose:</a:t>
            </a:r>
            <a:endParaRPr lang="en-US" sz="1200" dirty="0">
              <a:latin typeface="Rockwell" panose="02060603020205020403" pitchFamily="18" charset="0"/>
            </a:endParaRPr>
          </a:p>
          <a:p>
            <a:r>
              <a:rPr lang="en-US" sz="1200" dirty="0">
                <a:latin typeface="Rockwell" panose="02060603020205020403" pitchFamily="18" charset="0"/>
              </a:rPr>
              <a:t>To convert text into numerical features that can be used in machine learning algorithms.</a:t>
            </a:r>
          </a:p>
        </p:txBody>
      </p:sp>
      <p:sp>
        <p:nvSpPr>
          <p:cNvPr id="11" name="TextBox 10">
            <a:extLst>
              <a:ext uri="{FF2B5EF4-FFF2-40B4-BE49-F238E27FC236}">
                <a16:creationId xmlns:a16="http://schemas.microsoft.com/office/drawing/2014/main" id="{AC5FF541-4F73-592D-0EA5-949BFBB2F57D}"/>
              </a:ext>
            </a:extLst>
          </p:cNvPr>
          <p:cNvSpPr txBox="1"/>
          <p:nvPr/>
        </p:nvSpPr>
        <p:spPr>
          <a:xfrm>
            <a:off x="317087" y="2351605"/>
            <a:ext cx="4907526" cy="1015663"/>
          </a:xfrm>
          <a:prstGeom prst="rect">
            <a:avLst/>
          </a:prstGeom>
          <a:noFill/>
        </p:spPr>
        <p:txBody>
          <a:bodyPr wrap="square">
            <a:spAutoFit/>
          </a:bodyPr>
          <a:lstStyle/>
          <a:p>
            <a:pPr marL="171450" indent="-171450">
              <a:buFont typeface="Wingdings" panose="05000000000000000000" pitchFamily="2" charset="2"/>
              <a:buChar char="Ø"/>
            </a:pPr>
            <a:r>
              <a:rPr lang="en-US" sz="1200" i="1" dirty="0">
                <a:latin typeface="Rockwell" panose="02060603020205020403" pitchFamily="18" charset="0"/>
              </a:rPr>
              <a:t>Example</a:t>
            </a:r>
            <a:r>
              <a:rPr lang="en-US" sz="1200" dirty="0">
                <a:latin typeface="Rockwell" panose="02060603020205020403" pitchFamily="18" charset="0"/>
              </a:rPr>
              <a:t>:</a:t>
            </a:r>
          </a:p>
          <a:p>
            <a:r>
              <a:rPr lang="en-US" sz="1200" dirty="0">
                <a:latin typeface="Rockwell" panose="02060603020205020403" pitchFamily="18" charset="0"/>
              </a:rPr>
              <a:t>Documents:</a:t>
            </a:r>
          </a:p>
          <a:p>
            <a:r>
              <a:rPr lang="en-US" sz="1200" dirty="0">
                <a:latin typeface="Rockwell" panose="02060603020205020403" pitchFamily="18" charset="0"/>
              </a:rPr>
              <a:t>Document 1: "The cat sat on the mat."</a:t>
            </a:r>
          </a:p>
          <a:p>
            <a:r>
              <a:rPr lang="en-US" sz="1200" dirty="0">
                <a:latin typeface="Rockwell" panose="02060603020205020403" pitchFamily="18" charset="0"/>
              </a:rPr>
              <a:t>Document 2: "The dog sat on the log."</a:t>
            </a:r>
          </a:p>
          <a:p>
            <a:r>
              <a:rPr lang="en-US" sz="1200" dirty="0">
                <a:latin typeface="Rockwell" panose="02060603020205020403" pitchFamily="18" charset="0"/>
              </a:rPr>
              <a:t>Vocabulary: [cat, dog, log, mat, on, sat, the]</a:t>
            </a:r>
          </a:p>
        </p:txBody>
      </p:sp>
      <p:graphicFrame>
        <p:nvGraphicFramePr>
          <p:cNvPr id="14" name="Table 13">
            <a:extLst>
              <a:ext uri="{FF2B5EF4-FFF2-40B4-BE49-F238E27FC236}">
                <a16:creationId xmlns:a16="http://schemas.microsoft.com/office/drawing/2014/main" id="{0BA70DF5-3ABD-87FF-B790-AADCF92D9037}"/>
              </a:ext>
            </a:extLst>
          </p:cNvPr>
          <p:cNvGraphicFramePr>
            <a:graphicFrameLocks noGrp="1"/>
          </p:cNvGraphicFramePr>
          <p:nvPr>
            <p:extLst>
              <p:ext uri="{D42A27DB-BD31-4B8C-83A1-F6EECF244321}">
                <p14:modId xmlns:p14="http://schemas.microsoft.com/office/powerpoint/2010/main" val="3969974953"/>
              </p:ext>
            </p:extLst>
          </p:nvPr>
        </p:nvGraphicFramePr>
        <p:xfrm>
          <a:off x="1157978" y="3565839"/>
          <a:ext cx="6948952" cy="853422"/>
        </p:xfrm>
        <a:graphic>
          <a:graphicData uri="http://schemas.openxmlformats.org/drawingml/2006/table">
            <a:tbl>
              <a:tblPr firstRow="1" bandRow="1">
                <a:tableStyleId>{5C22544A-7EE6-4342-B048-85BDC9FD1C3A}</a:tableStyleId>
              </a:tblPr>
              <a:tblGrid>
                <a:gridCol w="868619">
                  <a:extLst>
                    <a:ext uri="{9D8B030D-6E8A-4147-A177-3AD203B41FA5}">
                      <a16:colId xmlns:a16="http://schemas.microsoft.com/office/drawing/2014/main" val="3070495325"/>
                    </a:ext>
                  </a:extLst>
                </a:gridCol>
                <a:gridCol w="868619">
                  <a:extLst>
                    <a:ext uri="{9D8B030D-6E8A-4147-A177-3AD203B41FA5}">
                      <a16:colId xmlns:a16="http://schemas.microsoft.com/office/drawing/2014/main" val="1266347142"/>
                    </a:ext>
                  </a:extLst>
                </a:gridCol>
                <a:gridCol w="868619">
                  <a:extLst>
                    <a:ext uri="{9D8B030D-6E8A-4147-A177-3AD203B41FA5}">
                      <a16:colId xmlns:a16="http://schemas.microsoft.com/office/drawing/2014/main" val="822265457"/>
                    </a:ext>
                  </a:extLst>
                </a:gridCol>
                <a:gridCol w="868619">
                  <a:extLst>
                    <a:ext uri="{9D8B030D-6E8A-4147-A177-3AD203B41FA5}">
                      <a16:colId xmlns:a16="http://schemas.microsoft.com/office/drawing/2014/main" val="2650374214"/>
                    </a:ext>
                  </a:extLst>
                </a:gridCol>
                <a:gridCol w="868619">
                  <a:extLst>
                    <a:ext uri="{9D8B030D-6E8A-4147-A177-3AD203B41FA5}">
                      <a16:colId xmlns:a16="http://schemas.microsoft.com/office/drawing/2014/main" val="3945464013"/>
                    </a:ext>
                  </a:extLst>
                </a:gridCol>
                <a:gridCol w="868619">
                  <a:extLst>
                    <a:ext uri="{9D8B030D-6E8A-4147-A177-3AD203B41FA5}">
                      <a16:colId xmlns:a16="http://schemas.microsoft.com/office/drawing/2014/main" val="389171151"/>
                    </a:ext>
                  </a:extLst>
                </a:gridCol>
                <a:gridCol w="868619">
                  <a:extLst>
                    <a:ext uri="{9D8B030D-6E8A-4147-A177-3AD203B41FA5}">
                      <a16:colId xmlns:a16="http://schemas.microsoft.com/office/drawing/2014/main" val="1373135729"/>
                    </a:ext>
                  </a:extLst>
                </a:gridCol>
                <a:gridCol w="868619">
                  <a:extLst>
                    <a:ext uri="{9D8B030D-6E8A-4147-A177-3AD203B41FA5}">
                      <a16:colId xmlns:a16="http://schemas.microsoft.com/office/drawing/2014/main" val="462891003"/>
                    </a:ext>
                  </a:extLst>
                </a:gridCol>
              </a:tblGrid>
              <a:tr h="284474">
                <a:tc>
                  <a:txBody>
                    <a:bodyPr/>
                    <a:lstStyle/>
                    <a:p>
                      <a:endParaRPr lang="en-US" sz="1200" dirty="0">
                        <a:latin typeface="Rockwell" panose="02060603020205020403" pitchFamily="18" charset="0"/>
                      </a:endParaRPr>
                    </a:p>
                  </a:txBody>
                  <a:tcPr/>
                </a:tc>
                <a:tc>
                  <a:txBody>
                    <a:bodyPr/>
                    <a:lstStyle/>
                    <a:p>
                      <a:r>
                        <a:rPr lang="en-US" sz="1200" dirty="0">
                          <a:latin typeface="Rockwell" panose="02060603020205020403" pitchFamily="18" charset="0"/>
                        </a:rPr>
                        <a:t>cat</a:t>
                      </a:r>
                    </a:p>
                  </a:txBody>
                  <a:tcPr/>
                </a:tc>
                <a:tc>
                  <a:txBody>
                    <a:bodyPr/>
                    <a:lstStyle/>
                    <a:p>
                      <a:r>
                        <a:rPr lang="en-US" sz="1200" dirty="0">
                          <a:latin typeface="Rockwell" panose="02060603020205020403" pitchFamily="18" charset="0"/>
                        </a:rPr>
                        <a:t>dog</a:t>
                      </a:r>
                    </a:p>
                  </a:txBody>
                  <a:tcPr/>
                </a:tc>
                <a:tc>
                  <a:txBody>
                    <a:bodyPr/>
                    <a:lstStyle/>
                    <a:p>
                      <a:r>
                        <a:rPr lang="en-US" sz="1200" dirty="0">
                          <a:latin typeface="Rockwell" panose="02060603020205020403" pitchFamily="18" charset="0"/>
                        </a:rPr>
                        <a:t>log</a:t>
                      </a:r>
                    </a:p>
                  </a:txBody>
                  <a:tcPr/>
                </a:tc>
                <a:tc>
                  <a:txBody>
                    <a:bodyPr/>
                    <a:lstStyle/>
                    <a:p>
                      <a:r>
                        <a:rPr lang="en-US" sz="1200" dirty="0">
                          <a:latin typeface="Rockwell" panose="02060603020205020403" pitchFamily="18" charset="0"/>
                        </a:rPr>
                        <a:t>mat</a:t>
                      </a:r>
                    </a:p>
                  </a:txBody>
                  <a:tcPr/>
                </a:tc>
                <a:tc>
                  <a:txBody>
                    <a:bodyPr/>
                    <a:lstStyle/>
                    <a:p>
                      <a:r>
                        <a:rPr lang="en-US" sz="1200" dirty="0">
                          <a:latin typeface="Rockwell" panose="02060603020205020403" pitchFamily="18" charset="0"/>
                        </a:rPr>
                        <a:t>on</a:t>
                      </a:r>
                    </a:p>
                  </a:txBody>
                  <a:tcPr/>
                </a:tc>
                <a:tc>
                  <a:txBody>
                    <a:bodyPr/>
                    <a:lstStyle/>
                    <a:p>
                      <a:r>
                        <a:rPr lang="en-US" sz="1200" dirty="0">
                          <a:latin typeface="Rockwell" panose="02060603020205020403" pitchFamily="18" charset="0"/>
                        </a:rPr>
                        <a:t>sat</a:t>
                      </a:r>
                    </a:p>
                  </a:txBody>
                  <a:tcPr/>
                </a:tc>
                <a:tc>
                  <a:txBody>
                    <a:bodyPr/>
                    <a:lstStyle/>
                    <a:p>
                      <a:r>
                        <a:rPr lang="en-US" sz="1200" dirty="0">
                          <a:latin typeface="Rockwell" panose="02060603020205020403" pitchFamily="18" charset="0"/>
                        </a:rPr>
                        <a:t>The</a:t>
                      </a:r>
                    </a:p>
                  </a:txBody>
                  <a:tcPr/>
                </a:tc>
                <a:extLst>
                  <a:ext uri="{0D108BD9-81ED-4DB2-BD59-A6C34878D82A}">
                    <a16:rowId xmlns:a16="http://schemas.microsoft.com/office/drawing/2014/main" val="3246942045"/>
                  </a:ext>
                </a:extLst>
              </a:tr>
              <a:tr h="284474">
                <a:tc>
                  <a:txBody>
                    <a:bodyPr/>
                    <a:lstStyle/>
                    <a:p>
                      <a:r>
                        <a:rPr lang="en-US" sz="1200" dirty="0">
                          <a:latin typeface="Rockwell" panose="02060603020205020403" pitchFamily="18" charset="0"/>
                        </a:rPr>
                        <a:t>Doc1</a:t>
                      </a:r>
                    </a:p>
                  </a:txBody>
                  <a:tcPr/>
                </a:tc>
                <a:tc>
                  <a:txBody>
                    <a:bodyPr/>
                    <a:lstStyle/>
                    <a:p>
                      <a:r>
                        <a:rPr lang="en-US" sz="1200" dirty="0">
                          <a:latin typeface="Rockwell" panose="02060603020205020403" pitchFamily="18" charset="0"/>
                        </a:rPr>
                        <a:t>1</a:t>
                      </a:r>
                    </a:p>
                  </a:txBody>
                  <a:tcPr/>
                </a:tc>
                <a:tc>
                  <a:txBody>
                    <a:bodyPr/>
                    <a:lstStyle/>
                    <a:p>
                      <a:r>
                        <a:rPr lang="en-US" sz="1200" dirty="0">
                          <a:latin typeface="Rockwell" panose="02060603020205020403" pitchFamily="18" charset="0"/>
                        </a:rPr>
                        <a:t>0</a:t>
                      </a:r>
                    </a:p>
                  </a:txBody>
                  <a:tcPr/>
                </a:tc>
                <a:tc>
                  <a:txBody>
                    <a:bodyPr/>
                    <a:lstStyle/>
                    <a:p>
                      <a:r>
                        <a:rPr lang="en-US" sz="1200" dirty="0">
                          <a:latin typeface="Rockwell" panose="02060603020205020403" pitchFamily="18" charset="0"/>
                        </a:rPr>
                        <a:t>0</a:t>
                      </a:r>
                    </a:p>
                  </a:txBody>
                  <a:tcPr/>
                </a:tc>
                <a:tc>
                  <a:txBody>
                    <a:bodyPr/>
                    <a:lstStyle/>
                    <a:p>
                      <a:r>
                        <a:rPr lang="en-US" sz="1200" dirty="0">
                          <a:latin typeface="Rockwell" panose="02060603020205020403" pitchFamily="18" charset="0"/>
                        </a:rPr>
                        <a:t>1</a:t>
                      </a:r>
                    </a:p>
                  </a:txBody>
                  <a:tcPr/>
                </a:tc>
                <a:tc>
                  <a:txBody>
                    <a:bodyPr/>
                    <a:lstStyle/>
                    <a:p>
                      <a:r>
                        <a:rPr lang="en-US" sz="1200" dirty="0">
                          <a:latin typeface="Rockwell" panose="02060603020205020403" pitchFamily="18" charset="0"/>
                        </a:rPr>
                        <a:t>1</a:t>
                      </a:r>
                    </a:p>
                  </a:txBody>
                  <a:tcPr/>
                </a:tc>
                <a:tc>
                  <a:txBody>
                    <a:bodyPr/>
                    <a:lstStyle/>
                    <a:p>
                      <a:r>
                        <a:rPr lang="en-US" sz="1200" dirty="0">
                          <a:latin typeface="Rockwell" panose="02060603020205020403" pitchFamily="18" charset="0"/>
                        </a:rPr>
                        <a:t>1</a:t>
                      </a:r>
                    </a:p>
                  </a:txBody>
                  <a:tcPr/>
                </a:tc>
                <a:tc>
                  <a:txBody>
                    <a:bodyPr/>
                    <a:lstStyle/>
                    <a:p>
                      <a:r>
                        <a:rPr lang="en-US" sz="1200" dirty="0">
                          <a:latin typeface="Rockwell" panose="02060603020205020403" pitchFamily="18" charset="0"/>
                        </a:rPr>
                        <a:t>2</a:t>
                      </a:r>
                    </a:p>
                  </a:txBody>
                  <a:tcPr/>
                </a:tc>
                <a:extLst>
                  <a:ext uri="{0D108BD9-81ED-4DB2-BD59-A6C34878D82A}">
                    <a16:rowId xmlns:a16="http://schemas.microsoft.com/office/drawing/2014/main" val="2773946855"/>
                  </a:ext>
                </a:extLst>
              </a:tr>
              <a:tr h="284474">
                <a:tc>
                  <a:txBody>
                    <a:bodyPr/>
                    <a:lstStyle/>
                    <a:p>
                      <a:r>
                        <a:rPr lang="en-US" sz="1200" dirty="0">
                          <a:latin typeface="Rockwell" panose="02060603020205020403" pitchFamily="18" charset="0"/>
                        </a:rPr>
                        <a:t>Doc2</a:t>
                      </a:r>
                    </a:p>
                  </a:txBody>
                  <a:tcPr/>
                </a:tc>
                <a:tc>
                  <a:txBody>
                    <a:bodyPr/>
                    <a:lstStyle/>
                    <a:p>
                      <a:r>
                        <a:rPr lang="en-US" sz="1200" dirty="0">
                          <a:latin typeface="Rockwell" panose="02060603020205020403" pitchFamily="18" charset="0"/>
                        </a:rPr>
                        <a:t>0</a:t>
                      </a:r>
                    </a:p>
                  </a:txBody>
                  <a:tcPr/>
                </a:tc>
                <a:tc>
                  <a:txBody>
                    <a:bodyPr/>
                    <a:lstStyle/>
                    <a:p>
                      <a:r>
                        <a:rPr lang="en-US" sz="1200" dirty="0">
                          <a:latin typeface="Rockwell" panose="02060603020205020403" pitchFamily="18" charset="0"/>
                        </a:rPr>
                        <a:t>1</a:t>
                      </a:r>
                    </a:p>
                  </a:txBody>
                  <a:tcPr/>
                </a:tc>
                <a:tc>
                  <a:txBody>
                    <a:bodyPr/>
                    <a:lstStyle/>
                    <a:p>
                      <a:r>
                        <a:rPr lang="en-US" sz="1200" dirty="0">
                          <a:latin typeface="Rockwell" panose="02060603020205020403" pitchFamily="18" charset="0"/>
                        </a:rPr>
                        <a:t>1</a:t>
                      </a:r>
                    </a:p>
                  </a:txBody>
                  <a:tcPr/>
                </a:tc>
                <a:tc>
                  <a:txBody>
                    <a:bodyPr/>
                    <a:lstStyle/>
                    <a:p>
                      <a:r>
                        <a:rPr lang="en-US" sz="1200" dirty="0">
                          <a:latin typeface="Rockwell" panose="02060603020205020403" pitchFamily="18" charset="0"/>
                        </a:rPr>
                        <a:t>0</a:t>
                      </a:r>
                    </a:p>
                  </a:txBody>
                  <a:tcPr/>
                </a:tc>
                <a:tc>
                  <a:txBody>
                    <a:bodyPr/>
                    <a:lstStyle/>
                    <a:p>
                      <a:r>
                        <a:rPr lang="en-US" sz="1200" dirty="0">
                          <a:latin typeface="Rockwell" panose="02060603020205020403" pitchFamily="18" charset="0"/>
                        </a:rPr>
                        <a:t>1</a:t>
                      </a:r>
                    </a:p>
                  </a:txBody>
                  <a:tcPr/>
                </a:tc>
                <a:tc>
                  <a:txBody>
                    <a:bodyPr/>
                    <a:lstStyle/>
                    <a:p>
                      <a:r>
                        <a:rPr lang="en-US" sz="1200" dirty="0">
                          <a:latin typeface="Rockwell" panose="02060603020205020403" pitchFamily="18" charset="0"/>
                        </a:rPr>
                        <a:t>1</a:t>
                      </a:r>
                    </a:p>
                  </a:txBody>
                  <a:tcPr/>
                </a:tc>
                <a:tc>
                  <a:txBody>
                    <a:bodyPr/>
                    <a:lstStyle/>
                    <a:p>
                      <a:r>
                        <a:rPr lang="en-US" sz="1200" dirty="0">
                          <a:latin typeface="Rockwell" panose="02060603020205020403" pitchFamily="18" charset="0"/>
                        </a:rPr>
                        <a:t>2</a:t>
                      </a:r>
                    </a:p>
                  </a:txBody>
                  <a:tcPr/>
                </a:tc>
                <a:extLst>
                  <a:ext uri="{0D108BD9-81ED-4DB2-BD59-A6C34878D82A}">
                    <a16:rowId xmlns:a16="http://schemas.microsoft.com/office/drawing/2014/main" val="2179158661"/>
                  </a:ext>
                </a:extLst>
              </a:tr>
            </a:tbl>
          </a:graphicData>
        </a:graphic>
      </p:graphicFrame>
    </p:spTree>
    <p:extLst>
      <p:ext uri="{BB962C8B-B14F-4D97-AF65-F5344CB8AC3E}">
        <p14:creationId xmlns:p14="http://schemas.microsoft.com/office/powerpoint/2010/main" val="19369426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A4F9949-652E-9C56-3707-A5EA27F7EF0D}"/>
              </a:ext>
            </a:extLst>
          </p:cNvPr>
          <p:cNvSpPr/>
          <p:nvPr/>
        </p:nvSpPr>
        <p:spPr>
          <a:xfrm>
            <a:off x="0" y="4868047"/>
            <a:ext cx="9144001" cy="278606"/>
          </a:xfrm>
          <a:prstGeom prst="rect">
            <a:avLst/>
          </a:prstGeom>
          <a:solidFill>
            <a:srgbClr val="0070C0"/>
          </a:solidFill>
          <a:ln>
            <a:no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solidFill>
                <a:schemeClr val="bg1"/>
              </a:solidFill>
            </a:endParaRPr>
          </a:p>
        </p:txBody>
      </p:sp>
      <p:sp>
        <p:nvSpPr>
          <p:cNvPr id="7" name="Rectangle 6">
            <a:extLst>
              <a:ext uri="{FF2B5EF4-FFF2-40B4-BE49-F238E27FC236}">
                <a16:creationId xmlns:a16="http://schemas.microsoft.com/office/drawing/2014/main" id="{F7299EE9-5875-87BE-D64F-8358006B91FF}"/>
              </a:ext>
            </a:extLst>
          </p:cNvPr>
          <p:cNvSpPr/>
          <p:nvPr/>
        </p:nvSpPr>
        <p:spPr>
          <a:xfrm>
            <a:off x="-3" y="0"/>
            <a:ext cx="9144001" cy="278606"/>
          </a:xfrm>
          <a:prstGeom prst="rect">
            <a:avLst/>
          </a:prstGeom>
          <a:solidFill>
            <a:srgbClr val="0070C0"/>
          </a:solidFill>
          <a:ln>
            <a:no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solidFill>
                <a:schemeClr val="bg1"/>
              </a:solidFill>
            </a:endParaRPr>
          </a:p>
        </p:txBody>
      </p:sp>
      <p:sp>
        <p:nvSpPr>
          <p:cNvPr id="4" name="Google Shape;108;p15">
            <a:extLst>
              <a:ext uri="{FF2B5EF4-FFF2-40B4-BE49-F238E27FC236}">
                <a16:creationId xmlns:a16="http://schemas.microsoft.com/office/drawing/2014/main" id="{226B8BA0-3EBD-3DCA-2519-F46F65C8AA33}"/>
              </a:ext>
            </a:extLst>
          </p:cNvPr>
          <p:cNvSpPr txBox="1">
            <a:spLocks/>
          </p:cNvSpPr>
          <p:nvPr/>
        </p:nvSpPr>
        <p:spPr>
          <a:xfrm>
            <a:off x="1526614" y="-42863"/>
            <a:ext cx="6090769" cy="360600"/>
          </a:xfrm>
          <a:prstGeom prst="rect">
            <a:avLst/>
          </a:prstGeom>
          <a:noFill/>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it-IT" dirty="0">
                <a:solidFill>
                  <a:schemeClr val="bg1"/>
                </a:solidFill>
                <a:latin typeface="Bodoni MT" panose="02070603080606020203" pitchFamily="18" charset="0"/>
              </a:rPr>
              <a:t>21AIE314 - AI in Natural Language Processing</a:t>
            </a:r>
          </a:p>
        </p:txBody>
      </p:sp>
      <p:sp>
        <p:nvSpPr>
          <p:cNvPr id="5" name="Google Shape;108;p15">
            <a:extLst>
              <a:ext uri="{FF2B5EF4-FFF2-40B4-BE49-F238E27FC236}">
                <a16:creationId xmlns:a16="http://schemas.microsoft.com/office/drawing/2014/main" id="{68A216F8-8CE5-5BBB-2A77-1F5EE1BDB92D}"/>
              </a:ext>
            </a:extLst>
          </p:cNvPr>
          <p:cNvSpPr txBox="1">
            <a:spLocks/>
          </p:cNvSpPr>
          <p:nvPr/>
        </p:nvSpPr>
        <p:spPr>
          <a:xfrm>
            <a:off x="-553064" y="4844395"/>
            <a:ext cx="2826692" cy="319603"/>
          </a:xfrm>
          <a:prstGeom prst="rect">
            <a:avLst/>
          </a:prstGeom>
          <a:noFill/>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it-IT" dirty="0">
                <a:solidFill>
                  <a:schemeClr val="bg1"/>
                </a:solidFill>
                <a:latin typeface="Bodoni MT" panose="02070603080606020203" pitchFamily="18" charset="0"/>
              </a:rPr>
              <a:t>Batch-A-Group-14</a:t>
            </a:r>
          </a:p>
        </p:txBody>
      </p:sp>
      <p:sp>
        <p:nvSpPr>
          <p:cNvPr id="6" name="Google Shape;108;p15">
            <a:extLst>
              <a:ext uri="{FF2B5EF4-FFF2-40B4-BE49-F238E27FC236}">
                <a16:creationId xmlns:a16="http://schemas.microsoft.com/office/drawing/2014/main" id="{C4D453D0-14A5-B2A1-82C5-4C2333FA77AF}"/>
              </a:ext>
            </a:extLst>
          </p:cNvPr>
          <p:cNvSpPr txBox="1">
            <a:spLocks/>
          </p:cNvSpPr>
          <p:nvPr/>
        </p:nvSpPr>
        <p:spPr>
          <a:xfrm>
            <a:off x="5213554" y="4823896"/>
            <a:ext cx="4048433" cy="360600"/>
          </a:xfrm>
          <a:prstGeom prst="rect">
            <a:avLst/>
          </a:prstGeom>
          <a:noFill/>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it-IT" dirty="0">
                <a:solidFill>
                  <a:schemeClr val="bg1"/>
                </a:solidFill>
                <a:latin typeface="Bodoni MT" panose="02070603080606020203" pitchFamily="18" charset="0"/>
              </a:rPr>
              <a:t>E-Commerce Product Categorization using NLP</a:t>
            </a:r>
          </a:p>
        </p:txBody>
      </p:sp>
      <p:pic>
        <p:nvPicPr>
          <p:cNvPr id="3" name="Picture 2">
            <a:extLst>
              <a:ext uri="{FF2B5EF4-FFF2-40B4-BE49-F238E27FC236}">
                <a16:creationId xmlns:a16="http://schemas.microsoft.com/office/drawing/2014/main" id="{E2104730-62FC-3A88-73D8-38D047CB9081}"/>
              </a:ext>
            </a:extLst>
          </p:cNvPr>
          <p:cNvPicPr>
            <a:picLocks noChangeAspect="1"/>
          </p:cNvPicPr>
          <p:nvPr/>
        </p:nvPicPr>
        <p:blipFill rotWithShape="1">
          <a:blip r:embed="rId2"/>
          <a:srcRect b="18053"/>
          <a:stretch/>
        </p:blipFill>
        <p:spPr>
          <a:xfrm>
            <a:off x="985078" y="464304"/>
            <a:ext cx="7173843" cy="4021971"/>
          </a:xfrm>
          <a:prstGeom prst="rect">
            <a:avLst/>
          </a:prstGeom>
        </p:spPr>
      </p:pic>
    </p:spTree>
    <p:extLst>
      <p:ext uri="{BB962C8B-B14F-4D97-AF65-F5344CB8AC3E}">
        <p14:creationId xmlns:p14="http://schemas.microsoft.com/office/powerpoint/2010/main" val="4879709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A4F9949-652E-9C56-3707-A5EA27F7EF0D}"/>
              </a:ext>
            </a:extLst>
          </p:cNvPr>
          <p:cNvSpPr/>
          <p:nvPr/>
        </p:nvSpPr>
        <p:spPr>
          <a:xfrm>
            <a:off x="0" y="4868047"/>
            <a:ext cx="9144001" cy="278606"/>
          </a:xfrm>
          <a:prstGeom prst="rect">
            <a:avLst/>
          </a:prstGeom>
          <a:solidFill>
            <a:srgbClr val="0070C0"/>
          </a:solidFill>
          <a:ln>
            <a:no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solidFill>
                <a:schemeClr val="bg1"/>
              </a:solidFill>
            </a:endParaRPr>
          </a:p>
        </p:txBody>
      </p:sp>
      <p:sp>
        <p:nvSpPr>
          <p:cNvPr id="7" name="Rectangle 6">
            <a:extLst>
              <a:ext uri="{FF2B5EF4-FFF2-40B4-BE49-F238E27FC236}">
                <a16:creationId xmlns:a16="http://schemas.microsoft.com/office/drawing/2014/main" id="{F7299EE9-5875-87BE-D64F-8358006B91FF}"/>
              </a:ext>
            </a:extLst>
          </p:cNvPr>
          <p:cNvSpPr/>
          <p:nvPr/>
        </p:nvSpPr>
        <p:spPr>
          <a:xfrm>
            <a:off x="-3" y="0"/>
            <a:ext cx="9144001" cy="278606"/>
          </a:xfrm>
          <a:prstGeom prst="rect">
            <a:avLst/>
          </a:prstGeom>
          <a:solidFill>
            <a:srgbClr val="0070C0"/>
          </a:solidFill>
          <a:ln>
            <a:no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solidFill>
                <a:schemeClr val="bg1"/>
              </a:solidFill>
            </a:endParaRPr>
          </a:p>
        </p:txBody>
      </p:sp>
      <p:sp>
        <p:nvSpPr>
          <p:cNvPr id="4" name="Google Shape;108;p15">
            <a:extLst>
              <a:ext uri="{FF2B5EF4-FFF2-40B4-BE49-F238E27FC236}">
                <a16:creationId xmlns:a16="http://schemas.microsoft.com/office/drawing/2014/main" id="{226B8BA0-3EBD-3DCA-2519-F46F65C8AA33}"/>
              </a:ext>
            </a:extLst>
          </p:cNvPr>
          <p:cNvSpPr txBox="1">
            <a:spLocks/>
          </p:cNvSpPr>
          <p:nvPr/>
        </p:nvSpPr>
        <p:spPr>
          <a:xfrm>
            <a:off x="1526614" y="-42863"/>
            <a:ext cx="6090769" cy="360600"/>
          </a:xfrm>
          <a:prstGeom prst="rect">
            <a:avLst/>
          </a:prstGeom>
          <a:noFill/>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it-IT" dirty="0">
                <a:solidFill>
                  <a:schemeClr val="bg1"/>
                </a:solidFill>
                <a:latin typeface="Bodoni MT" panose="02070603080606020203" pitchFamily="18" charset="0"/>
              </a:rPr>
              <a:t>21AIE314 - AI in Natural Language Processing</a:t>
            </a:r>
          </a:p>
        </p:txBody>
      </p:sp>
      <p:sp>
        <p:nvSpPr>
          <p:cNvPr id="5" name="Google Shape;108;p15">
            <a:extLst>
              <a:ext uri="{FF2B5EF4-FFF2-40B4-BE49-F238E27FC236}">
                <a16:creationId xmlns:a16="http://schemas.microsoft.com/office/drawing/2014/main" id="{68A216F8-8CE5-5BBB-2A77-1F5EE1BDB92D}"/>
              </a:ext>
            </a:extLst>
          </p:cNvPr>
          <p:cNvSpPr txBox="1">
            <a:spLocks/>
          </p:cNvSpPr>
          <p:nvPr/>
        </p:nvSpPr>
        <p:spPr>
          <a:xfrm>
            <a:off x="-553064" y="4844395"/>
            <a:ext cx="2826692" cy="319603"/>
          </a:xfrm>
          <a:prstGeom prst="rect">
            <a:avLst/>
          </a:prstGeom>
          <a:noFill/>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it-IT" dirty="0">
                <a:solidFill>
                  <a:schemeClr val="bg1"/>
                </a:solidFill>
                <a:latin typeface="Bodoni MT" panose="02070603080606020203" pitchFamily="18" charset="0"/>
              </a:rPr>
              <a:t>Batch-A-Group-14</a:t>
            </a:r>
          </a:p>
        </p:txBody>
      </p:sp>
      <p:sp>
        <p:nvSpPr>
          <p:cNvPr id="6" name="Google Shape;108;p15">
            <a:extLst>
              <a:ext uri="{FF2B5EF4-FFF2-40B4-BE49-F238E27FC236}">
                <a16:creationId xmlns:a16="http://schemas.microsoft.com/office/drawing/2014/main" id="{C4D453D0-14A5-B2A1-82C5-4C2333FA77AF}"/>
              </a:ext>
            </a:extLst>
          </p:cNvPr>
          <p:cNvSpPr txBox="1">
            <a:spLocks/>
          </p:cNvSpPr>
          <p:nvPr/>
        </p:nvSpPr>
        <p:spPr>
          <a:xfrm>
            <a:off x="5213554" y="4823896"/>
            <a:ext cx="4048433" cy="360600"/>
          </a:xfrm>
          <a:prstGeom prst="rect">
            <a:avLst/>
          </a:prstGeom>
          <a:noFill/>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it-IT" dirty="0">
                <a:solidFill>
                  <a:schemeClr val="bg1"/>
                </a:solidFill>
                <a:latin typeface="Bodoni MT" panose="02070603080606020203" pitchFamily="18" charset="0"/>
              </a:rPr>
              <a:t>E-Commerce Product Categorization using NLP</a:t>
            </a:r>
          </a:p>
        </p:txBody>
      </p:sp>
      <p:sp>
        <p:nvSpPr>
          <p:cNvPr id="2" name="TextBox 1">
            <a:extLst>
              <a:ext uri="{FF2B5EF4-FFF2-40B4-BE49-F238E27FC236}">
                <a16:creationId xmlns:a16="http://schemas.microsoft.com/office/drawing/2014/main" id="{C7C70C94-76A3-7E25-9534-C50F97A9F350}"/>
              </a:ext>
            </a:extLst>
          </p:cNvPr>
          <p:cNvSpPr txBox="1"/>
          <p:nvPr/>
        </p:nvSpPr>
        <p:spPr>
          <a:xfrm>
            <a:off x="539350" y="360600"/>
            <a:ext cx="8065294"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400" dirty="0">
                <a:solidFill>
                  <a:srgbClr val="002060"/>
                </a:solidFill>
                <a:latin typeface="Bodoni MT" panose="02070603080606020203" pitchFamily="18" charset="0"/>
              </a:rPr>
              <a:t>Word2Vec:</a:t>
            </a:r>
          </a:p>
        </p:txBody>
      </p:sp>
      <p:sp>
        <p:nvSpPr>
          <p:cNvPr id="8" name="TextBox 7">
            <a:extLst>
              <a:ext uri="{FF2B5EF4-FFF2-40B4-BE49-F238E27FC236}">
                <a16:creationId xmlns:a16="http://schemas.microsoft.com/office/drawing/2014/main" id="{EB4E75E9-1DC6-414D-1B7D-25F39383B1DD}"/>
              </a:ext>
            </a:extLst>
          </p:cNvPr>
          <p:cNvSpPr txBox="1"/>
          <p:nvPr/>
        </p:nvSpPr>
        <p:spPr>
          <a:xfrm>
            <a:off x="358970" y="865128"/>
            <a:ext cx="8426053" cy="1600438"/>
          </a:xfrm>
          <a:prstGeom prst="rect">
            <a:avLst/>
          </a:prstGeom>
          <a:noFill/>
        </p:spPr>
        <p:txBody>
          <a:bodyPr wrap="square">
            <a:spAutoFit/>
          </a:bodyPr>
          <a:lstStyle/>
          <a:p>
            <a:pPr marL="285750" indent="-285750">
              <a:buFont typeface="Arial" panose="020B0604020202020204" pitchFamily="34" charset="0"/>
              <a:buChar char="•"/>
            </a:pPr>
            <a:r>
              <a:rPr lang="en-IN" sz="1400" dirty="0">
                <a:latin typeface="Rockwell" panose="02060603020205020403" pitchFamily="18" charset="0"/>
              </a:rPr>
              <a:t>Word2vec was created by a team from Google led by Tomas </a:t>
            </a:r>
            <a:r>
              <a:rPr lang="en-IN" sz="1400" dirty="0" err="1">
                <a:latin typeface="Rockwell" panose="02060603020205020403" pitchFamily="18" charset="0"/>
              </a:rPr>
              <a:t>Mikolov</a:t>
            </a:r>
            <a:r>
              <a:rPr lang="en-IN" sz="1400" dirty="0">
                <a:latin typeface="Rockwell" panose="02060603020205020403" pitchFamily="18" charset="0"/>
              </a:rPr>
              <a:t> in 2013</a:t>
            </a:r>
          </a:p>
          <a:p>
            <a:pPr marL="285750" indent="-285750">
              <a:buFont typeface="Arial" panose="020B0604020202020204" pitchFamily="34" charset="0"/>
              <a:buChar char="•"/>
            </a:pPr>
            <a:endParaRPr lang="en-IN" sz="1400" dirty="0">
              <a:latin typeface="Rockwell" panose="02060603020205020403" pitchFamily="18" charset="0"/>
            </a:endParaRPr>
          </a:p>
          <a:p>
            <a:pPr marL="285750" indent="-285750">
              <a:buFont typeface="Arial" panose="020B0604020202020204" pitchFamily="34" charset="0"/>
              <a:buChar char="•"/>
            </a:pPr>
            <a:r>
              <a:rPr lang="en-IN" sz="1400" dirty="0">
                <a:latin typeface="Rockwell" panose="02060603020205020403" pitchFamily="18" charset="0"/>
              </a:rPr>
              <a:t>It is a shallow, two-layer neural network, trained to reconstruct linguistic contexts of words</a:t>
            </a:r>
          </a:p>
          <a:p>
            <a:pPr marL="285750" indent="-285750">
              <a:buFont typeface="Arial" panose="020B0604020202020204" pitchFamily="34" charset="0"/>
              <a:buChar char="•"/>
            </a:pPr>
            <a:endParaRPr lang="en-IN" sz="1400" dirty="0">
              <a:latin typeface="Rockwell" panose="02060603020205020403" pitchFamily="18" charset="0"/>
            </a:endParaRPr>
          </a:p>
          <a:p>
            <a:pPr marL="285750" indent="-285750">
              <a:buFont typeface="Arial" panose="020B0604020202020204" pitchFamily="34" charset="0"/>
              <a:buChar char="•"/>
            </a:pPr>
            <a:r>
              <a:rPr lang="en-IN" sz="1400" dirty="0">
                <a:latin typeface="Rockwell" panose="02060603020205020403" pitchFamily="18" charset="0"/>
              </a:rPr>
              <a:t>Word2vec has two architectures: </a:t>
            </a:r>
          </a:p>
          <a:p>
            <a:pPr lvl="1"/>
            <a:r>
              <a:rPr lang="en-IN" dirty="0">
                <a:latin typeface="Rockwell" panose="02060603020205020403" pitchFamily="18" charset="0"/>
              </a:rPr>
              <a:t>      1) Continuous Bag-of-Words,</a:t>
            </a:r>
          </a:p>
          <a:p>
            <a:pPr lvl="1"/>
            <a:r>
              <a:rPr lang="en-IN" dirty="0">
                <a:latin typeface="Rockwell" panose="02060603020205020403" pitchFamily="18" charset="0"/>
              </a:rPr>
              <a:t>      2) Skip-gram</a:t>
            </a:r>
          </a:p>
        </p:txBody>
      </p:sp>
      <p:pic>
        <p:nvPicPr>
          <p:cNvPr id="1026" name="Picture 2">
            <a:extLst>
              <a:ext uri="{FF2B5EF4-FFF2-40B4-BE49-F238E27FC236}">
                <a16:creationId xmlns:a16="http://schemas.microsoft.com/office/drawing/2014/main" id="{C6EEFD31-92AD-54DA-9421-945F376A27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3628" y="2523974"/>
            <a:ext cx="4048433" cy="22210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22531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A4F9949-652E-9C56-3707-A5EA27F7EF0D}"/>
              </a:ext>
            </a:extLst>
          </p:cNvPr>
          <p:cNvSpPr/>
          <p:nvPr/>
        </p:nvSpPr>
        <p:spPr>
          <a:xfrm>
            <a:off x="0" y="4868047"/>
            <a:ext cx="9144001" cy="278606"/>
          </a:xfrm>
          <a:prstGeom prst="rect">
            <a:avLst/>
          </a:prstGeom>
          <a:solidFill>
            <a:srgbClr val="0070C0"/>
          </a:solidFill>
          <a:ln>
            <a:no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solidFill>
                <a:schemeClr val="bg1"/>
              </a:solidFill>
            </a:endParaRPr>
          </a:p>
        </p:txBody>
      </p:sp>
      <p:sp>
        <p:nvSpPr>
          <p:cNvPr id="7" name="Rectangle 6">
            <a:extLst>
              <a:ext uri="{FF2B5EF4-FFF2-40B4-BE49-F238E27FC236}">
                <a16:creationId xmlns:a16="http://schemas.microsoft.com/office/drawing/2014/main" id="{F7299EE9-5875-87BE-D64F-8358006B91FF}"/>
              </a:ext>
            </a:extLst>
          </p:cNvPr>
          <p:cNvSpPr/>
          <p:nvPr/>
        </p:nvSpPr>
        <p:spPr>
          <a:xfrm>
            <a:off x="-3" y="0"/>
            <a:ext cx="9144001" cy="278606"/>
          </a:xfrm>
          <a:prstGeom prst="rect">
            <a:avLst/>
          </a:prstGeom>
          <a:solidFill>
            <a:srgbClr val="0070C0"/>
          </a:solidFill>
          <a:ln>
            <a:no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solidFill>
                <a:schemeClr val="bg1"/>
              </a:solidFill>
            </a:endParaRPr>
          </a:p>
        </p:txBody>
      </p:sp>
      <p:sp>
        <p:nvSpPr>
          <p:cNvPr id="4" name="Google Shape;108;p15">
            <a:extLst>
              <a:ext uri="{FF2B5EF4-FFF2-40B4-BE49-F238E27FC236}">
                <a16:creationId xmlns:a16="http://schemas.microsoft.com/office/drawing/2014/main" id="{226B8BA0-3EBD-3DCA-2519-F46F65C8AA33}"/>
              </a:ext>
            </a:extLst>
          </p:cNvPr>
          <p:cNvSpPr txBox="1">
            <a:spLocks/>
          </p:cNvSpPr>
          <p:nvPr/>
        </p:nvSpPr>
        <p:spPr>
          <a:xfrm>
            <a:off x="1526614" y="-42863"/>
            <a:ext cx="6090769" cy="360600"/>
          </a:xfrm>
          <a:prstGeom prst="rect">
            <a:avLst/>
          </a:prstGeom>
          <a:noFill/>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it-IT" dirty="0">
                <a:solidFill>
                  <a:schemeClr val="bg1"/>
                </a:solidFill>
                <a:latin typeface="Bodoni MT" panose="02070603080606020203" pitchFamily="18" charset="0"/>
              </a:rPr>
              <a:t>21AIE314 - AI in Natural Language Processing</a:t>
            </a:r>
          </a:p>
        </p:txBody>
      </p:sp>
      <p:sp>
        <p:nvSpPr>
          <p:cNvPr id="5" name="Google Shape;108;p15">
            <a:extLst>
              <a:ext uri="{FF2B5EF4-FFF2-40B4-BE49-F238E27FC236}">
                <a16:creationId xmlns:a16="http://schemas.microsoft.com/office/drawing/2014/main" id="{68A216F8-8CE5-5BBB-2A77-1F5EE1BDB92D}"/>
              </a:ext>
            </a:extLst>
          </p:cNvPr>
          <p:cNvSpPr txBox="1">
            <a:spLocks/>
          </p:cNvSpPr>
          <p:nvPr/>
        </p:nvSpPr>
        <p:spPr>
          <a:xfrm>
            <a:off x="-553064" y="4844395"/>
            <a:ext cx="2826692" cy="319603"/>
          </a:xfrm>
          <a:prstGeom prst="rect">
            <a:avLst/>
          </a:prstGeom>
          <a:noFill/>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it-IT" dirty="0">
                <a:solidFill>
                  <a:schemeClr val="bg1"/>
                </a:solidFill>
                <a:latin typeface="Bodoni MT" panose="02070603080606020203" pitchFamily="18" charset="0"/>
              </a:rPr>
              <a:t>Batch-A-Group-14</a:t>
            </a:r>
          </a:p>
        </p:txBody>
      </p:sp>
      <p:sp>
        <p:nvSpPr>
          <p:cNvPr id="6" name="Google Shape;108;p15">
            <a:extLst>
              <a:ext uri="{FF2B5EF4-FFF2-40B4-BE49-F238E27FC236}">
                <a16:creationId xmlns:a16="http://schemas.microsoft.com/office/drawing/2014/main" id="{C4D453D0-14A5-B2A1-82C5-4C2333FA77AF}"/>
              </a:ext>
            </a:extLst>
          </p:cNvPr>
          <p:cNvSpPr txBox="1">
            <a:spLocks/>
          </p:cNvSpPr>
          <p:nvPr/>
        </p:nvSpPr>
        <p:spPr>
          <a:xfrm>
            <a:off x="5213554" y="4823896"/>
            <a:ext cx="4048433" cy="360600"/>
          </a:xfrm>
          <a:prstGeom prst="rect">
            <a:avLst/>
          </a:prstGeom>
          <a:noFill/>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it-IT" dirty="0">
                <a:solidFill>
                  <a:schemeClr val="bg1"/>
                </a:solidFill>
                <a:latin typeface="Bodoni MT" panose="02070603080606020203" pitchFamily="18" charset="0"/>
              </a:rPr>
              <a:t>E-Commerce Product Categorization using NLP</a:t>
            </a:r>
          </a:p>
        </p:txBody>
      </p:sp>
      <p:sp>
        <p:nvSpPr>
          <p:cNvPr id="2" name="Rectangle 1">
            <a:extLst>
              <a:ext uri="{FF2B5EF4-FFF2-40B4-BE49-F238E27FC236}">
                <a16:creationId xmlns:a16="http://schemas.microsoft.com/office/drawing/2014/main" id="{C87085D7-37C1-2CF9-5D72-316B968C5DCC}"/>
              </a:ext>
            </a:extLst>
          </p:cNvPr>
          <p:cNvSpPr/>
          <p:nvPr/>
        </p:nvSpPr>
        <p:spPr>
          <a:xfrm>
            <a:off x="4834495" y="2446743"/>
            <a:ext cx="229550" cy="307777"/>
          </a:xfrm>
          <a:prstGeom prst="rect">
            <a:avLst/>
          </a:prstGeom>
        </p:spPr>
        <p:txBody>
          <a:bodyPr wrap="none">
            <a:spAutoFit/>
          </a:bodyPr>
          <a:lstStyle/>
          <a:p>
            <a:r>
              <a:rPr lang="en-US" dirty="0">
                <a:latin typeface="Times New Roman" panose="02020603050405020304" pitchFamily="18" charset="0"/>
              </a:rPr>
              <a:t> </a:t>
            </a:r>
            <a:endParaRPr lang="en-US" dirty="0"/>
          </a:p>
        </p:txBody>
      </p:sp>
      <p:sp>
        <p:nvSpPr>
          <p:cNvPr id="3" name="Rectangle 2">
            <a:extLst>
              <a:ext uri="{FF2B5EF4-FFF2-40B4-BE49-F238E27FC236}">
                <a16:creationId xmlns:a16="http://schemas.microsoft.com/office/drawing/2014/main" id="{C0841F91-AA08-F1C6-589E-860081BC1AFF}"/>
              </a:ext>
            </a:extLst>
          </p:cNvPr>
          <p:cNvSpPr/>
          <p:nvPr/>
        </p:nvSpPr>
        <p:spPr>
          <a:xfrm>
            <a:off x="262495" y="754639"/>
            <a:ext cx="6494720" cy="1384995"/>
          </a:xfrm>
          <a:prstGeom prst="rect">
            <a:avLst/>
          </a:prstGeom>
        </p:spPr>
        <p:txBody>
          <a:bodyPr wrap="square">
            <a:spAutoFit/>
          </a:bodyPr>
          <a:lstStyle/>
          <a:p>
            <a:pPr marL="285750" indent="-285750">
              <a:buFont typeface="Arial" panose="020B0604020202020204" pitchFamily="34" charset="0"/>
              <a:buChar char="•"/>
            </a:pPr>
            <a:r>
              <a:rPr lang="en-US" dirty="0">
                <a:latin typeface="Rockwell" panose="02060603020205020403" pitchFamily="18" charset="0"/>
              </a:rPr>
              <a:t>Let us take a small vocabulary {</a:t>
            </a:r>
            <a:r>
              <a:rPr lang="en-US" dirty="0" err="1">
                <a:latin typeface="Rockwell" panose="02060603020205020403" pitchFamily="18" charset="0"/>
              </a:rPr>
              <a:t>like,topics</a:t>
            </a:r>
            <a:r>
              <a:rPr lang="en-US" dirty="0">
                <a:latin typeface="Rockwell" panose="02060603020205020403" pitchFamily="18" charset="0"/>
              </a:rPr>
              <a:t>, I, NLP}</a:t>
            </a:r>
          </a:p>
          <a:p>
            <a:endParaRPr lang="en-US" dirty="0">
              <a:latin typeface="Rockwell" panose="02060603020205020403" pitchFamily="18" charset="0"/>
            </a:endParaRPr>
          </a:p>
          <a:p>
            <a:pPr marL="285750" indent="-285750">
              <a:buFont typeface="Arial" panose="020B0604020202020204" pitchFamily="34" charset="0"/>
              <a:buChar char="•"/>
            </a:pPr>
            <a:r>
              <a:rPr lang="en-IN" dirty="0">
                <a:latin typeface="Rockwell" panose="02060603020205020403" pitchFamily="18" charset="0"/>
              </a:rPr>
              <a:t>Assume the corpus only contains one sentence, ‘I like NLP topics’</a:t>
            </a:r>
          </a:p>
          <a:p>
            <a:pPr marL="285750" indent="-285750">
              <a:buFont typeface="Arial" panose="020B0604020202020204" pitchFamily="34" charset="0"/>
              <a:buChar char="•"/>
            </a:pPr>
            <a:endParaRPr lang="en-IN" dirty="0">
              <a:latin typeface="Rockwell" panose="02060603020205020403" pitchFamily="18" charset="0"/>
            </a:endParaRPr>
          </a:p>
          <a:p>
            <a:pPr marL="285750" indent="-285750">
              <a:buFont typeface="Arial" panose="020B0604020202020204" pitchFamily="34" charset="0"/>
              <a:buChar char="•"/>
            </a:pPr>
            <a:r>
              <a:rPr lang="en-IN" dirty="0">
                <a:latin typeface="Rockwell" panose="02060603020205020403" pitchFamily="18" charset="0"/>
              </a:rPr>
              <a:t>Let us select a window-size of 3</a:t>
            </a:r>
          </a:p>
          <a:p>
            <a:pPr marL="285750" indent="-285750">
              <a:buFont typeface="Arial" panose="020B0604020202020204" pitchFamily="34" charset="0"/>
              <a:buChar char="•"/>
            </a:pPr>
            <a:endParaRPr lang="en-IN" dirty="0">
              <a:latin typeface="Rockwell" panose="02060603020205020403" pitchFamily="18" charset="0"/>
            </a:endParaRPr>
          </a:p>
        </p:txBody>
      </p:sp>
      <p:pic>
        <p:nvPicPr>
          <p:cNvPr id="8" name="Picture 7">
            <a:extLst>
              <a:ext uri="{FF2B5EF4-FFF2-40B4-BE49-F238E27FC236}">
                <a16:creationId xmlns:a16="http://schemas.microsoft.com/office/drawing/2014/main" id="{45C9D331-638C-5B04-C94F-992676BAC3EB}"/>
              </a:ext>
            </a:extLst>
          </p:cNvPr>
          <p:cNvPicPr>
            <a:picLocks noChangeAspect="1"/>
          </p:cNvPicPr>
          <p:nvPr/>
        </p:nvPicPr>
        <p:blipFill>
          <a:blip r:embed="rId2"/>
          <a:stretch>
            <a:fillRect/>
          </a:stretch>
        </p:blipFill>
        <p:spPr>
          <a:xfrm>
            <a:off x="6757215" y="672417"/>
            <a:ext cx="2192035" cy="1072447"/>
          </a:xfrm>
          <a:prstGeom prst="rect">
            <a:avLst/>
          </a:prstGeom>
        </p:spPr>
      </p:pic>
      <p:pic>
        <p:nvPicPr>
          <p:cNvPr id="10" name="Picture 9">
            <a:extLst>
              <a:ext uri="{FF2B5EF4-FFF2-40B4-BE49-F238E27FC236}">
                <a16:creationId xmlns:a16="http://schemas.microsoft.com/office/drawing/2014/main" id="{9C99DC32-E18C-3583-A9BB-5E5D67CC4ECE}"/>
              </a:ext>
            </a:extLst>
          </p:cNvPr>
          <p:cNvPicPr>
            <a:picLocks noChangeAspect="1"/>
          </p:cNvPicPr>
          <p:nvPr/>
        </p:nvPicPr>
        <p:blipFill rotWithShape="1">
          <a:blip r:embed="rId3"/>
          <a:srcRect t="21223"/>
          <a:stretch/>
        </p:blipFill>
        <p:spPr>
          <a:xfrm>
            <a:off x="1454270" y="1971650"/>
            <a:ext cx="4673814" cy="2726423"/>
          </a:xfrm>
          <a:prstGeom prst="rect">
            <a:avLst/>
          </a:prstGeom>
        </p:spPr>
      </p:pic>
      <p:pic>
        <p:nvPicPr>
          <p:cNvPr id="11" name="Picture 10">
            <a:extLst>
              <a:ext uri="{FF2B5EF4-FFF2-40B4-BE49-F238E27FC236}">
                <a16:creationId xmlns:a16="http://schemas.microsoft.com/office/drawing/2014/main" id="{FF63D9DE-562F-39ED-ABBB-041A6A58FA42}"/>
              </a:ext>
            </a:extLst>
          </p:cNvPr>
          <p:cNvPicPr>
            <a:picLocks noChangeAspect="1"/>
          </p:cNvPicPr>
          <p:nvPr/>
        </p:nvPicPr>
        <p:blipFill>
          <a:blip r:embed="rId4"/>
          <a:stretch>
            <a:fillRect/>
          </a:stretch>
        </p:blipFill>
        <p:spPr>
          <a:xfrm>
            <a:off x="6128084" y="2450588"/>
            <a:ext cx="1795351" cy="1758077"/>
          </a:xfrm>
          <a:prstGeom prst="rect">
            <a:avLst/>
          </a:prstGeom>
        </p:spPr>
      </p:pic>
      <p:sp>
        <p:nvSpPr>
          <p:cNvPr id="13" name="TextBox 12">
            <a:extLst>
              <a:ext uri="{FF2B5EF4-FFF2-40B4-BE49-F238E27FC236}">
                <a16:creationId xmlns:a16="http://schemas.microsoft.com/office/drawing/2014/main" id="{09E68341-EF6D-F7D8-E74E-E1D14F53F73F}"/>
              </a:ext>
            </a:extLst>
          </p:cNvPr>
          <p:cNvSpPr txBox="1"/>
          <p:nvPr/>
        </p:nvSpPr>
        <p:spPr>
          <a:xfrm>
            <a:off x="-2258808" y="341389"/>
            <a:ext cx="6238179"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400" dirty="0">
                <a:solidFill>
                  <a:srgbClr val="002060"/>
                </a:solidFill>
                <a:latin typeface="Bodoni MT" panose="02070603080606020203" pitchFamily="18" charset="0"/>
              </a:rPr>
              <a:t>CBOW:</a:t>
            </a:r>
          </a:p>
        </p:txBody>
      </p:sp>
    </p:spTree>
    <p:extLst>
      <p:ext uri="{BB962C8B-B14F-4D97-AF65-F5344CB8AC3E}">
        <p14:creationId xmlns:p14="http://schemas.microsoft.com/office/powerpoint/2010/main" val="11251913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A4F9949-652E-9C56-3707-A5EA27F7EF0D}"/>
              </a:ext>
            </a:extLst>
          </p:cNvPr>
          <p:cNvSpPr/>
          <p:nvPr/>
        </p:nvSpPr>
        <p:spPr>
          <a:xfrm>
            <a:off x="0" y="4868047"/>
            <a:ext cx="9144001" cy="278606"/>
          </a:xfrm>
          <a:prstGeom prst="rect">
            <a:avLst/>
          </a:prstGeom>
          <a:solidFill>
            <a:srgbClr val="0070C0"/>
          </a:solidFill>
          <a:ln>
            <a:no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solidFill>
                <a:schemeClr val="bg1"/>
              </a:solidFill>
            </a:endParaRPr>
          </a:p>
        </p:txBody>
      </p:sp>
      <p:sp>
        <p:nvSpPr>
          <p:cNvPr id="7" name="Rectangle 6">
            <a:extLst>
              <a:ext uri="{FF2B5EF4-FFF2-40B4-BE49-F238E27FC236}">
                <a16:creationId xmlns:a16="http://schemas.microsoft.com/office/drawing/2014/main" id="{F7299EE9-5875-87BE-D64F-8358006B91FF}"/>
              </a:ext>
            </a:extLst>
          </p:cNvPr>
          <p:cNvSpPr/>
          <p:nvPr/>
        </p:nvSpPr>
        <p:spPr>
          <a:xfrm>
            <a:off x="-3" y="0"/>
            <a:ext cx="9144001" cy="278606"/>
          </a:xfrm>
          <a:prstGeom prst="rect">
            <a:avLst/>
          </a:prstGeom>
          <a:solidFill>
            <a:srgbClr val="0070C0"/>
          </a:solidFill>
          <a:ln>
            <a:no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solidFill>
                <a:schemeClr val="bg1"/>
              </a:solidFill>
            </a:endParaRPr>
          </a:p>
        </p:txBody>
      </p:sp>
      <p:sp>
        <p:nvSpPr>
          <p:cNvPr id="4" name="Google Shape;108;p15">
            <a:extLst>
              <a:ext uri="{FF2B5EF4-FFF2-40B4-BE49-F238E27FC236}">
                <a16:creationId xmlns:a16="http://schemas.microsoft.com/office/drawing/2014/main" id="{226B8BA0-3EBD-3DCA-2519-F46F65C8AA33}"/>
              </a:ext>
            </a:extLst>
          </p:cNvPr>
          <p:cNvSpPr txBox="1">
            <a:spLocks/>
          </p:cNvSpPr>
          <p:nvPr/>
        </p:nvSpPr>
        <p:spPr>
          <a:xfrm>
            <a:off x="1526614" y="-42863"/>
            <a:ext cx="6090769" cy="360600"/>
          </a:xfrm>
          <a:prstGeom prst="rect">
            <a:avLst/>
          </a:prstGeom>
          <a:noFill/>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it-IT" dirty="0">
                <a:solidFill>
                  <a:schemeClr val="bg1"/>
                </a:solidFill>
                <a:latin typeface="Bodoni MT" panose="02070603080606020203" pitchFamily="18" charset="0"/>
              </a:rPr>
              <a:t>21AIE314 - AI in Natural Language Processing</a:t>
            </a:r>
          </a:p>
        </p:txBody>
      </p:sp>
      <p:sp>
        <p:nvSpPr>
          <p:cNvPr id="5" name="Google Shape;108;p15">
            <a:extLst>
              <a:ext uri="{FF2B5EF4-FFF2-40B4-BE49-F238E27FC236}">
                <a16:creationId xmlns:a16="http://schemas.microsoft.com/office/drawing/2014/main" id="{68A216F8-8CE5-5BBB-2A77-1F5EE1BDB92D}"/>
              </a:ext>
            </a:extLst>
          </p:cNvPr>
          <p:cNvSpPr txBox="1">
            <a:spLocks/>
          </p:cNvSpPr>
          <p:nvPr/>
        </p:nvSpPr>
        <p:spPr>
          <a:xfrm>
            <a:off x="-553064" y="4844395"/>
            <a:ext cx="2826692" cy="319603"/>
          </a:xfrm>
          <a:prstGeom prst="rect">
            <a:avLst/>
          </a:prstGeom>
          <a:noFill/>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it-IT" dirty="0">
                <a:solidFill>
                  <a:schemeClr val="bg1"/>
                </a:solidFill>
                <a:latin typeface="Bodoni MT" panose="02070603080606020203" pitchFamily="18" charset="0"/>
              </a:rPr>
              <a:t>Batch-A-Group-14</a:t>
            </a:r>
          </a:p>
        </p:txBody>
      </p:sp>
      <p:sp>
        <p:nvSpPr>
          <p:cNvPr id="6" name="Google Shape;108;p15">
            <a:extLst>
              <a:ext uri="{FF2B5EF4-FFF2-40B4-BE49-F238E27FC236}">
                <a16:creationId xmlns:a16="http://schemas.microsoft.com/office/drawing/2014/main" id="{C4D453D0-14A5-B2A1-82C5-4C2333FA77AF}"/>
              </a:ext>
            </a:extLst>
          </p:cNvPr>
          <p:cNvSpPr txBox="1">
            <a:spLocks/>
          </p:cNvSpPr>
          <p:nvPr/>
        </p:nvSpPr>
        <p:spPr>
          <a:xfrm>
            <a:off x="5213554" y="4823896"/>
            <a:ext cx="4048433" cy="360600"/>
          </a:xfrm>
          <a:prstGeom prst="rect">
            <a:avLst/>
          </a:prstGeom>
          <a:noFill/>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it-IT" dirty="0">
                <a:solidFill>
                  <a:schemeClr val="bg1"/>
                </a:solidFill>
                <a:latin typeface="Bodoni MT" panose="02070603080606020203" pitchFamily="18" charset="0"/>
              </a:rPr>
              <a:t>E-Commerce Product Categorization using NLP</a:t>
            </a:r>
          </a:p>
        </p:txBody>
      </p:sp>
      <p:pic>
        <p:nvPicPr>
          <p:cNvPr id="2" name="Picture 1">
            <a:extLst>
              <a:ext uri="{FF2B5EF4-FFF2-40B4-BE49-F238E27FC236}">
                <a16:creationId xmlns:a16="http://schemas.microsoft.com/office/drawing/2014/main" id="{A38EBA50-2CB4-D6A0-970B-03630A14D56B}"/>
              </a:ext>
            </a:extLst>
          </p:cNvPr>
          <p:cNvPicPr>
            <a:picLocks noChangeAspect="1"/>
          </p:cNvPicPr>
          <p:nvPr/>
        </p:nvPicPr>
        <p:blipFill>
          <a:blip r:embed="rId2"/>
          <a:stretch>
            <a:fillRect/>
          </a:stretch>
        </p:blipFill>
        <p:spPr>
          <a:xfrm>
            <a:off x="1951395" y="637757"/>
            <a:ext cx="5286375" cy="3905250"/>
          </a:xfrm>
          <a:prstGeom prst="rect">
            <a:avLst/>
          </a:prstGeom>
        </p:spPr>
      </p:pic>
      <p:sp>
        <p:nvSpPr>
          <p:cNvPr id="8" name="TextBox 7">
            <a:extLst>
              <a:ext uri="{FF2B5EF4-FFF2-40B4-BE49-F238E27FC236}">
                <a16:creationId xmlns:a16="http://schemas.microsoft.com/office/drawing/2014/main" id="{A8064701-422F-0BFF-38AB-3B558E0E3443}"/>
              </a:ext>
            </a:extLst>
          </p:cNvPr>
          <p:cNvSpPr txBox="1"/>
          <p:nvPr/>
        </p:nvSpPr>
        <p:spPr>
          <a:xfrm>
            <a:off x="112319" y="834082"/>
            <a:ext cx="4322618" cy="307777"/>
          </a:xfrm>
          <a:prstGeom prst="rect">
            <a:avLst/>
          </a:prstGeom>
          <a:noFill/>
        </p:spPr>
        <p:txBody>
          <a:bodyPr wrap="square" rtlCol="0">
            <a:spAutoFit/>
          </a:bodyPr>
          <a:lstStyle/>
          <a:p>
            <a:r>
              <a:rPr lang="en-US" dirty="0">
                <a:latin typeface="Rockwell" panose="02060603020205020403" pitchFamily="18" charset="0"/>
              </a:rPr>
              <a:t>Predict the context words from the target word</a:t>
            </a:r>
          </a:p>
        </p:txBody>
      </p:sp>
      <p:sp>
        <p:nvSpPr>
          <p:cNvPr id="10" name="TextBox 9">
            <a:extLst>
              <a:ext uri="{FF2B5EF4-FFF2-40B4-BE49-F238E27FC236}">
                <a16:creationId xmlns:a16="http://schemas.microsoft.com/office/drawing/2014/main" id="{8358E2A3-5F1C-5A46-46ED-7F284224DAC1}"/>
              </a:ext>
            </a:extLst>
          </p:cNvPr>
          <p:cNvSpPr txBox="1"/>
          <p:nvPr/>
        </p:nvSpPr>
        <p:spPr>
          <a:xfrm>
            <a:off x="-506194" y="328266"/>
            <a:ext cx="2883650"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400" dirty="0">
                <a:solidFill>
                  <a:srgbClr val="002060"/>
                </a:solidFill>
                <a:latin typeface="Bodoni MT" panose="02070603080606020203" pitchFamily="18" charset="0"/>
              </a:rPr>
              <a:t>Skip Gram:</a:t>
            </a:r>
          </a:p>
        </p:txBody>
      </p:sp>
    </p:spTree>
    <p:extLst>
      <p:ext uri="{BB962C8B-B14F-4D97-AF65-F5344CB8AC3E}">
        <p14:creationId xmlns:p14="http://schemas.microsoft.com/office/powerpoint/2010/main" val="15169562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A4F9949-652E-9C56-3707-A5EA27F7EF0D}"/>
              </a:ext>
            </a:extLst>
          </p:cNvPr>
          <p:cNvSpPr/>
          <p:nvPr/>
        </p:nvSpPr>
        <p:spPr>
          <a:xfrm>
            <a:off x="0" y="4868047"/>
            <a:ext cx="9144001" cy="278606"/>
          </a:xfrm>
          <a:prstGeom prst="rect">
            <a:avLst/>
          </a:prstGeom>
          <a:solidFill>
            <a:srgbClr val="0070C0"/>
          </a:solidFill>
          <a:ln>
            <a:no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solidFill>
                <a:schemeClr val="bg1"/>
              </a:solidFill>
            </a:endParaRPr>
          </a:p>
        </p:txBody>
      </p:sp>
      <p:sp>
        <p:nvSpPr>
          <p:cNvPr id="7" name="Rectangle 6">
            <a:extLst>
              <a:ext uri="{FF2B5EF4-FFF2-40B4-BE49-F238E27FC236}">
                <a16:creationId xmlns:a16="http://schemas.microsoft.com/office/drawing/2014/main" id="{F7299EE9-5875-87BE-D64F-8358006B91FF}"/>
              </a:ext>
            </a:extLst>
          </p:cNvPr>
          <p:cNvSpPr/>
          <p:nvPr/>
        </p:nvSpPr>
        <p:spPr>
          <a:xfrm>
            <a:off x="-3" y="0"/>
            <a:ext cx="9144001" cy="278606"/>
          </a:xfrm>
          <a:prstGeom prst="rect">
            <a:avLst/>
          </a:prstGeom>
          <a:solidFill>
            <a:srgbClr val="0070C0"/>
          </a:solidFill>
          <a:ln>
            <a:no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solidFill>
                <a:schemeClr val="bg1"/>
              </a:solidFill>
            </a:endParaRPr>
          </a:p>
        </p:txBody>
      </p:sp>
      <p:sp>
        <p:nvSpPr>
          <p:cNvPr id="4" name="Google Shape;108;p15">
            <a:extLst>
              <a:ext uri="{FF2B5EF4-FFF2-40B4-BE49-F238E27FC236}">
                <a16:creationId xmlns:a16="http://schemas.microsoft.com/office/drawing/2014/main" id="{226B8BA0-3EBD-3DCA-2519-F46F65C8AA33}"/>
              </a:ext>
            </a:extLst>
          </p:cNvPr>
          <p:cNvSpPr txBox="1">
            <a:spLocks/>
          </p:cNvSpPr>
          <p:nvPr/>
        </p:nvSpPr>
        <p:spPr>
          <a:xfrm>
            <a:off x="1526614" y="-42863"/>
            <a:ext cx="6090769" cy="360600"/>
          </a:xfrm>
          <a:prstGeom prst="rect">
            <a:avLst/>
          </a:prstGeom>
          <a:noFill/>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it-IT" dirty="0">
                <a:solidFill>
                  <a:schemeClr val="bg1"/>
                </a:solidFill>
                <a:latin typeface="Bodoni MT" panose="02070603080606020203" pitchFamily="18" charset="0"/>
              </a:rPr>
              <a:t>21AIE314 - AI in Natural Language Processing</a:t>
            </a:r>
          </a:p>
        </p:txBody>
      </p:sp>
      <p:sp>
        <p:nvSpPr>
          <p:cNvPr id="5" name="Google Shape;108;p15">
            <a:extLst>
              <a:ext uri="{FF2B5EF4-FFF2-40B4-BE49-F238E27FC236}">
                <a16:creationId xmlns:a16="http://schemas.microsoft.com/office/drawing/2014/main" id="{68A216F8-8CE5-5BBB-2A77-1F5EE1BDB92D}"/>
              </a:ext>
            </a:extLst>
          </p:cNvPr>
          <p:cNvSpPr txBox="1">
            <a:spLocks/>
          </p:cNvSpPr>
          <p:nvPr/>
        </p:nvSpPr>
        <p:spPr>
          <a:xfrm>
            <a:off x="-553064" y="4844395"/>
            <a:ext cx="2826692" cy="319603"/>
          </a:xfrm>
          <a:prstGeom prst="rect">
            <a:avLst/>
          </a:prstGeom>
          <a:noFill/>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it-IT" dirty="0">
                <a:solidFill>
                  <a:schemeClr val="bg1"/>
                </a:solidFill>
                <a:latin typeface="Bodoni MT" panose="02070603080606020203" pitchFamily="18" charset="0"/>
              </a:rPr>
              <a:t>Batch-A-Group-14</a:t>
            </a:r>
          </a:p>
        </p:txBody>
      </p:sp>
      <p:sp>
        <p:nvSpPr>
          <p:cNvPr id="6" name="Google Shape;108;p15">
            <a:extLst>
              <a:ext uri="{FF2B5EF4-FFF2-40B4-BE49-F238E27FC236}">
                <a16:creationId xmlns:a16="http://schemas.microsoft.com/office/drawing/2014/main" id="{C4D453D0-14A5-B2A1-82C5-4C2333FA77AF}"/>
              </a:ext>
            </a:extLst>
          </p:cNvPr>
          <p:cNvSpPr txBox="1">
            <a:spLocks/>
          </p:cNvSpPr>
          <p:nvPr/>
        </p:nvSpPr>
        <p:spPr>
          <a:xfrm>
            <a:off x="5213554" y="4823896"/>
            <a:ext cx="4048433" cy="360600"/>
          </a:xfrm>
          <a:prstGeom prst="rect">
            <a:avLst/>
          </a:prstGeom>
          <a:noFill/>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it-IT" dirty="0">
                <a:solidFill>
                  <a:schemeClr val="bg1"/>
                </a:solidFill>
                <a:latin typeface="Bodoni MT" panose="02070603080606020203" pitchFamily="18" charset="0"/>
              </a:rPr>
              <a:t>E-Commerce Product Categorization using NLP</a:t>
            </a:r>
          </a:p>
        </p:txBody>
      </p:sp>
      <p:sp>
        <p:nvSpPr>
          <p:cNvPr id="2" name="TextBox 1">
            <a:extLst>
              <a:ext uri="{FF2B5EF4-FFF2-40B4-BE49-F238E27FC236}">
                <a16:creationId xmlns:a16="http://schemas.microsoft.com/office/drawing/2014/main" id="{5AF03707-AEEA-9388-6884-34C37C246148}"/>
              </a:ext>
            </a:extLst>
          </p:cNvPr>
          <p:cNvSpPr txBox="1"/>
          <p:nvPr/>
        </p:nvSpPr>
        <p:spPr>
          <a:xfrm>
            <a:off x="1376098" y="1302689"/>
            <a:ext cx="2826692" cy="523220"/>
          </a:xfrm>
          <a:prstGeom prst="rect">
            <a:avLst/>
          </a:prstGeom>
          <a:noFill/>
        </p:spPr>
        <p:txBody>
          <a:bodyPr wrap="square" rtlCol="0">
            <a:spAutoFit/>
          </a:bodyPr>
          <a:lstStyle/>
          <a:p>
            <a:r>
              <a:rPr lang="en-US" dirty="0">
                <a:latin typeface="Rockwell" panose="02060603020205020403" pitchFamily="18" charset="0"/>
              </a:rPr>
              <a:t>Updated weight matrix : W</a:t>
            </a:r>
            <a:r>
              <a:rPr lang="en-US" baseline="-25000" dirty="0">
                <a:latin typeface="Rockwell" panose="02060603020205020403" pitchFamily="18" charset="0"/>
              </a:rPr>
              <a:t>3x4</a:t>
            </a:r>
            <a:endParaRPr lang="en-US" dirty="0">
              <a:latin typeface="Rockwell" panose="02060603020205020403" pitchFamily="18" charset="0"/>
            </a:endParaRPr>
          </a:p>
          <a:p>
            <a:endParaRPr lang="en-US" dirty="0">
              <a:latin typeface="Rockwell" panose="02060603020205020403" pitchFamily="18" charset="0"/>
            </a:endParaRPr>
          </a:p>
        </p:txBody>
      </p:sp>
      <p:graphicFrame>
        <p:nvGraphicFramePr>
          <p:cNvPr id="3" name="Table 2">
            <a:extLst>
              <a:ext uri="{FF2B5EF4-FFF2-40B4-BE49-F238E27FC236}">
                <a16:creationId xmlns:a16="http://schemas.microsoft.com/office/drawing/2014/main" id="{D1D9CCB4-5EC6-7ECC-8B98-68C8C8BE7C12}"/>
              </a:ext>
            </a:extLst>
          </p:cNvPr>
          <p:cNvGraphicFramePr>
            <a:graphicFrameLocks noGrp="1"/>
          </p:cNvGraphicFramePr>
          <p:nvPr>
            <p:extLst>
              <p:ext uri="{D42A27DB-BD31-4B8C-83A1-F6EECF244321}">
                <p14:modId xmlns:p14="http://schemas.microsoft.com/office/powerpoint/2010/main" val="2698367730"/>
              </p:ext>
            </p:extLst>
          </p:nvPr>
        </p:nvGraphicFramePr>
        <p:xfrm>
          <a:off x="1434705" y="1922442"/>
          <a:ext cx="3067184" cy="1298616"/>
        </p:xfrm>
        <a:graphic>
          <a:graphicData uri="http://schemas.openxmlformats.org/drawingml/2006/table">
            <a:tbl>
              <a:tblPr firstRow="1" bandRow="1">
                <a:tableStyleId>{D7AC3CCA-C797-4891-BE02-D94E43425B78}</a:tableStyleId>
              </a:tblPr>
              <a:tblGrid>
                <a:gridCol w="766796">
                  <a:extLst>
                    <a:ext uri="{9D8B030D-6E8A-4147-A177-3AD203B41FA5}">
                      <a16:colId xmlns:a16="http://schemas.microsoft.com/office/drawing/2014/main" val="20000"/>
                    </a:ext>
                  </a:extLst>
                </a:gridCol>
                <a:gridCol w="766796">
                  <a:extLst>
                    <a:ext uri="{9D8B030D-6E8A-4147-A177-3AD203B41FA5}">
                      <a16:colId xmlns:a16="http://schemas.microsoft.com/office/drawing/2014/main" val="20001"/>
                    </a:ext>
                  </a:extLst>
                </a:gridCol>
                <a:gridCol w="766796">
                  <a:extLst>
                    <a:ext uri="{9D8B030D-6E8A-4147-A177-3AD203B41FA5}">
                      <a16:colId xmlns:a16="http://schemas.microsoft.com/office/drawing/2014/main" val="20002"/>
                    </a:ext>
                  </a:extLst>
                </a:gridCol>
                <a:gridCol w="766796">
                  <a:extLst>
                    <a:ext uri="{9D8B030D-6E8A-4147-A177-3AD203B41FA5}">
                      <a16:colId xmlns:a16="http://schemas.microsoft.com/office/drawing/2014/main" val="20003"/>
                    </a:ext>
                  </a:extLst>
                </a:gridCol>
              </a:tblGrid>
              <a:tr h="407104">
                <a:tc>
                  <a:txBody>
                    <a:bodyPr/>
                    <a:lstStyle/>
                    <a:p>
                      <a:r>
                        <a:rPr lang="en-US" b="0" dirty="0"/>
                        <a:t>w00</a:t>
                      </a:r>
                    </a:p>
                  </a:txBody>
                  <a:tcPr/>
                </a:tc>
                <a:tc>
                  <a:txBody>
                    <a:bodyPr/>
                    <a:lstStyle/>
                    <a:p>
                      <a:r>
                        <a:rPr lang="en-US" b="0" dirty="0"/>
                        <a:t>w01</a:t>
                      </a:r>
                    </a:p>
                  </a:txBody>
                  <a:tcPr/>
                </a:tc>
                <a:tc>
                  <a:txBody>
                    <a:bodyPr/>
                    <a:lstStyle/>
                    <a:p>
                      <a:r>
                        <a:rPr lang="en-US" b="0" dirty="0"/>
                        <a:t>w02</a:t>
                      </a:r>
                    </a:p>
                  </a:txBody>
                  <a:tcPr/>
                </a:tc>
                <a:tc>
                  <a:txBody>
                    <a:bodyPr/>
                    <a:lstStyle/>
                    <a:p>
                      <a:r>
                        <a:rPr lang="en-US" b="0" dirty="0"/>
                        <a:t>w03</a:t>
                      </a:r>
                    </a:p>
                  </a:txBody>
                  <a:tcPr/>
                </a:tc>
                <a:extLst>
                  <a:ext uri="{0D108BD9-81ED-4DB2-BD59-A6C34878D82A}">
                    <a16:rowId xmlns:a16="http://schemas.microsoft.com/office/drawing/2014/main" val="10000"/>
                  </a:ext>
                </a:extLst>
              </a:tr>
              <a:tr h="428419">
                <a:tc>
                  <a:txBody>
                    <a:bodyPr/>
                    <a:lstStyle/>
                    <a:p>
                      <a:r>
                        <a:rPr lang="en-US" dirty="0"/>
                        <a:t>w10</a:t>
                      </a:r>
                    </a:p>
                  </a:txBody>
                  <a:tcPr/>
                </a:tc>
                <a:tc>
                  <a:txBody>
                    <a:bodyPr/>
                    <a:lstStyle/>
                    <a:p>
                      <a:r>
                        <a:rPr lang="en-US" dirty="0"/>
                        <a:t>w11</a:t>
                      </a:r>
                    </a:p>
                  </a:txBody>
                  <a:tcPr/>
                </a:tc>
                <a:tc>
                  <a:txBody>
                    <a:bodyPr/>
                    <a:lstStyle/>
                    <a:p>
                      <a:r>
                        <a:rPr lang="en-US" dirty="0"/>
                        <a:t>w12</a:t>
                      </a:r>
                    </a:p>
                  </a:txBody>
                  <a:tcPr/>
                </a:tc>
                <a:tc>
                  <a:txBody>
                    <a:bodyPr/>
                    <a:lstStyle/>
                    <a:p>
                      <a:r>
                        <a:rPr lang="en-US" dirty="0"/>
                        <a:t>w13</a:t>
                      </a:r>
                    </a:p>
                  </a:txBody>
                  <a:tcPr/>
                </a:tc>
                <a:extLst>
                  <a:ext uri="{0D108BD9-81ED-4DB2-BD59-A6C34878D82A}">
                    <a16:rowId xmlns:a16="http://schemas.microsoft.com/office/drawing/2014/main" val="10001"/>
                  </a:ext>
                </a:extLst>
              </a:tr>
              <a:tr h="463093">
                <a:tc>
                  <a:txBody>
                    <a:bodyPr/>
                    <a:lstStyle/>
                    <a:p>
                      <a:r>
                        <a:rPr lang="en-US" dirty="0"/>
                        <a:t>w20</a:t>
                      </a:r>
                    </a:p>
                  </a:txBody>
                  <a:tcPr/>
                </a:tc>
                <a:tc>
                  <a:txBody>
                    <a:bodyPr/>
                    <a:lstStyle/>
                    <a:p>
                      <a:r>
                        <a:rPr lang="en-US" dirty="0"/>
                        <a:t>w21</a:t>
                      </a:r>
                    </a:p>
                  </a:txBody>
                  <a:tcPr/>
                </a:tc>
                <a:tc>
                  <a:txBody>
                    <a:bodyPr/>
                    <a:lstStyle/>
                    <a:p>
                      <a:r>
                        <a:rPr lang="en-US" dirty="0"/>
                        <a:t>w22</a:t>
                      </a:r>
                    </a:p>
                  </a:txBody>
                  <a:tcPr/>
                </a:tc>
                <a:tc>
                  <a:txBody>
                    <a:bodyPr/>
                    <a:lstStyle/>
                    <a:p>
                      <a:r>
                        <a:rPr lang="en-US" dirty="0"/>
                        <a:t>w23</a:t>
                      </a:r>
                    </a:p>
                  </a:txBody>
                  <a:tcPr/>
                </a:tc>
                <a:extLst>
                  <a:ext uri="{0D108BD9-81ED-4DB2-BD59-A6C34878D82A}">
                    <a16:rowId xmlns:a16="http://schemas.microsoft.com/office/drawing/2014/main" val="10002"/>
                  </a:ext>
                </a:extLst>
              </a:tr>
            </a:tbl>
          </a:graphicData>
        </a:graphic>
      </p:graphicFrame>
      <p:sp>
        <p:nvSpPr>
          <p:cNvPr id="8" name="TextBox 7">
            <a:extLst>
              <a:ext uri="{FF2B5EF4-FFF2-40B4-BE49-F238E27FC236}">
                <a16:creationId xmlns:a16="http://schemas.microsoft.com/office/drawing/2014/main" id="{1A9E8B2E-3D99-519C-F743-E4E7B9D810E1}"/>
              </a:ext>
            </a:extLst>
          </p:cNvPr>
          <p:cNvSpPr txBox="1"/>
          <p:nvPr/>
        </p:nvSpPr>
        <p:spPr>
          <a:xfrm>
            <a:off x="4700033" y="2365179"/>
            <a:ext cx="556314" cy="307777"/>
          </a:xfrm>
          <a:prstGeom prst="rect">
            <a:avLst/>
          </a:prstGeom>
          <a:noFill/>
        </p:spPr>
        <p:txBody>
          <a:bodyPr wrap="square" rtlCol="0">
            <a:spAutoFit/>
          </a:bodyPr>
          <a:lstStyle/>
          <a:p>
            <a:r>
              <a:rPr lang="en-US" dirty="0">
                <a:latin typeface="Rockwell" panose="02060603020205020403" pitchFamily="18" charset="0"/>
              </a:rPr>
              <a:t>x</a:t>
            </a:r>
          </a:p>
        </p:txBody>
      </p:sp>
      <p:graphicFrame>
        <p:nvGraphicFramePr>
          <p:cNvPr id="10" name="Table 9">
            <a:extLst>
              <a:ext uri="{FF2B5EF4-FFF2-40B4-BE49-F238E27FC236}">
                <a16:creationId xmlns:a16="http://schemas.microsoft.com/office/drawing/2014/main" id="{5A86D94C-BD98-E4C2-BC44-A6B8923C7A6B}"/>
              </a:ext>
            </a:extLst>
          </p:cNvPr>
          <p:cNvGraphicFramePr>
            <a:graphicFrameLocks noGrp="1"/>
          </p:cNvGraphicFramePr>
          <p:nvPr>
            <p:extLst>
              <p:ext uri="{D42A27DB-BD31-4B8C-83A1-F6EECF244321}">
                <p14:modId xmlns:p14="http://schemas.microsoft.com/office/powerpoint/2010/main" val="2064263688"/>
              </p:ext>
            </p:extLst>
          </p:nvPr>
        </p:nvGraphicFramePr>
        <p:xfrm>
          <a:off x="5167563" y="1777387"/>
          <a:ext cx="415636" cy="1483360"/>
        </p:xfrm>
        <a:graphic>
          <a:graphicData uri="http://schemas.openxmlformats.org/drawingml/2006/table">
            <a:tbl>
              <a:tblPr firstRow="1" bandRow="1">
                <a:tableStyleId>{5940675A-B579-460E-94D1-54222C63F5DA}</a:tableStyleId>
              </a:tblPr>
              <a:tblGrid>
                <a:gridCol w="415636">
                  <a:extLst>
                    <a:ext uri="{9D8B030D-6E8A-4147-A177-3AD203B41FA5}">
                      <a16:colId xmlns:a16="http://schemas.microsoft.com/office/drawing/2014/main" val="20000"/>
                    </a:ext>
                  </a:extLst>
                </a:gridCol>
              </a:tblGrid>
              <a:tr h="370840">
                <a:tc>
                  <a:txBody>
                    <a:bodyPr/>
                    <a:lstStyle/>
                    <a:p>
                      <a:r>
                        <a:rPr lang="en-US" dirty="0"/>
                        <a:t>1</a:t>
                      </a:r>
                    </a:p>
                  </a:txBody>
                  <a:tcPr/>
                </a:tc>
                <a:extLst>
                  <a:ext uri="{0D108BD9-81ED-4DB2-BD59-A6C34878D82A}">
                    <a16:rowId xmlns:a16="http://schemas.microsoft.com/office/drawing/2014/main" val="10000"/>
                  </a:ext>
                </a:extLst>
              </a:tr>
              <a:tr h="370840">
                <a:tc>
                  <a:txBody>
                    <a:bodyPr/>
                    <a:lstStyle/>
                    <a:p>
                      <a:r>
                        <a:rPr lang="en-US" dirty="0"/>
                        <a:t>0</a:t>
                      </a:r>
                    </a:p>
                  </a:txBody>
                  <a:tcPr/>
                </a:tc>
                <a:extLst>
                  <a:ext uri="{0D108BD9-81ED-4DB2-BD59-A6C34878D82A}">
                    <a16:rowId xmlns:a16="http://schemas.microsoft.com/office/drawing/2014/main" val="10001"/>
                  </a:ext>
                </a:extLst>
              </a:tr>
              <a:tr h="370840">
                <a:tc>
                  <a:txBody>
                    <a:bodyPr/>
                    <a:lstStyle/>
                    <a:p>
                      <a:r>
                        <a:rPr lang="en-US" dirty="0"/>
                        <a:t>0</a:t>
                      </a:r>
                    </a:p>
                  </a:txBody>
                  <a:tcPr/>
                </a:tc>
                <a:extLst>
                  <a:ext uri="{0D108BD9-81ED-4DB2-BD59-A6C34878D82A}">
                    <a16:rowId xmlns:a16="http://schemas.microsoft.com/office/drawing/2014/main" val="10002"/>
                  </a:ext>
                </a:extLst>
              </a:tr>
              <a:tr h="370840">
                <a:tc>
                  <a:txBody>
                    <a:bodyPr/>
                    <a:lstStyle/>
                    <a:p>
                      <a:r>
                        <a:rPr lang="en-US" dirty="0"/>
                        <a:t>0</a:t>
                      </a:r>
                    </a:p>
                  </a:txBody>
                  <a:tcPr/>
                </a:tc>
                <a:extLst>
                  <a:ext uri="{0D108BD9-81ED-4DB2-BD59-A6C34878D82A}">
                    <a16:rowId xmlns:a16="http://schemas.microsoft.com/office/drawing/2014/main" val="10003"/>
                  </a:ext>
                </a:extLst>
              </a:tr>
            </a:tbl>
          </a:graphicData>
        </a:graphic>
      </p:graphicFrame>
      <p:sp>
        <p:nvSpPr>
          <p:cNvPr id="11" name="TextBox 10">
            <a:extLst>
              <a:ext uri="{FF2B5EF4-FFF2-40B4-BE49-F238E27FC236}">
                <a16:creationId xmlns:a16="http://schemas.microsoft.com/office/drawing/2014/main" id="{7C858FDD-4BC6-E66D-5B20-B74AF703D49E}"/>
              </a:ext>
            </a:extLst>
          </p:cNvPr>
          <p:cNvSpPr txBox="1"/>
          <p:nvPr/>
        </p:nvSpPr>
        <p:spPr>
          <a:xfrm>
            <a:off x="4700033" y="3353278"/>
            <a:ext cx="1486699" cy="461665"/>
          </a:xfrm>
          <a:prstGeom prst="rect">
            <a:avLst/>
          </a:prstGeom>
          <a:noFill/>
        </p:spPr>
        <p:txBody>
          <a:bodyPr wrap="square" rtlCol="0">
            <a:spAutoFit/>
          </a:bodyPr>
          <a:lstStyle/>
          <a:p>
            <a:r>
              <a:rPr lang="en-US" sz="1200" dirty="0">
                <a:latin typeface="Rockwell" panose="02060603020205020403" pitchFamily="18" charset="0"/>
              </a:rPr>
              <a:t>One hot vector of a particular word </a:t>
            </a:r>
          </a:p>
        </p:txBody>
      </p:sp>
      <p:sp>
        <p:nvSpPr>
          <p:cNvPr id="12" name="TextBox 11">
            <a:extLst>
              <a:ext uri="{FF2B5EF4-FFF2-40B4-BE49-F238E27FC236}">
                <a16:creationId xmlns:a16="http://schemas.microsoft.com/office/drawing/2014/main" id="{61AAC1CE-70DE-27AB-FBE1-03DA047C9762}"/>
              </a:ext>
            </a:extLst>
          </p:cNvPr>
          <p:cNvSpPr txBox="1"/>
          <p:nvPr/>
        </p:nvSpPr>
        <p:spPr>
          <a:xfrm>
            <a:off x="201840" y="879792"/>
            <a:ext cx="4143575" cy="307777"/>
          </a:xfrm>
          <a:prstGeom prst="rect">
            <a:avLst/>
          </a:prstGeom>
          <a:noFill/>
        </p:spPr>
        <p:txBody>
          <a:bodyPr wrap="square" rtlCol="0">
            <a:spAutoFit/>
          </a:bodyPr>
          <a:lstStyle/>
          <a:p>
            <a:r>
              <a:rPr lang="en-US" i="1" dirty="0">
                <a:latin typeface="Rockwell" panose="02060603020205020403" pitchFamily="18" charset="0"/>
              </a:rPr>
              <a:t>To get  word embedding of a particular word  :</a:t>
            </a:r>
          </a:p>
        </p:txBody>
      </p:sp>
      <p:sp>
        <p:nvSpPr>
          <p:cNvPr id="13" name="TextBox 12">
            <a:extLst>
              <a:ext uri="{FF2B5EF4-FFF2-40B4-BE49-F238E27FC236}">
                <a16:creationId xmlns:a16="http://schemas.microsoft.com/office/drawing/2014/main" id="{CCC0B8B3-40EF-EC98-65A1-D1552ABFE251}"/>
              </a:ext>
            </a:extLst>
          </p:cNvPr>
          <p:cNvSpPr txBox="1"/>
          <p:nvPr/>
        </p:nvSpPr>
        <p:spPr>
          <a:xfrm>
            <a:off x="5859835" y="2396242"/>
            <a:ext cx="569103" cy="307777"/>
          </a:xfrm>
          <a:prstGeom prst="rect">
            <a:avLst/>
          </a:prstGeom>
          <a:noFill/>
        </p:spPr>
        <p:txBody>
          <a:bodyPr wrap="square" rtlCol="0">
            <a:spAutoFit/>
          </a:bodyPr>
          <a:lstStyle/>
          <a:p>
            <a:r>
              <a:rPr lang="en-US" dirty="0"/>
              <a:t>=</a:t>
            </a:r>
          </a:p>
        </p:txBody>
      </p:sp>
      <p:graphicFrame>
        <p:nvGraphicFramePr>
          <p:cNvPr id="14" name="Table 13">
            <a:extLst>
              <a:ext uri="{FF2B5EF4-FFF2-40B4-BE49-F238E27FC236}">
                <a16:creationId xmlns:a16="http://schemas.microsoft.com/office/drawing/2014/main" id="{2C9AFA92-3685-965B-058B-A285AE886963}"/>
              </a:ext>
            </a:extLst>
          </p:cNvPr>
          <p:cNvGraphicFramePr>
            <a:graphicFrameLocks noGrp="1"/>
          </p:cNvGraphicFramePr>
          <p:nvPr>
            <p:extLst>
              <p:ext uri="{D42A27DB-BD31-4B8C-83A1-F6EECF244321}">
                <p14:modId xmlns:p14="http://schemas.microsoft.com/office/powerpoint/2010/main" val="4279571800"/>
              </p:ext>
            </p:extLst>
          </p:nvPr>
        </p:nvGraphicFramePr>
        <p:xfrm>
          <a:off x="6382573" y="1963834"/>
          <a:ext cx="646001" cy="1112520"/>
        </p:xfrm>
        <a:graphic>
          <a:graphicData uri="http://schemas.openxmlformats.org/drawingml/2006/table">
            <a:tbl>
              <a:tblPr firstRow="1" bandRow="1">
                <a:tableStyleId>{5940675A-B579-460E-94D1-54222C63F5DA}</a:tableStyleId>
              </a:tblPr>
              <a:tblGrid>
                <a:gridCol w="646001">
                  <a:extLst>
                    <a:ext uri="{9D8B030D-6E8A-4147-A177-3AD203B41FA5}">
                      <a16:colId xmlns:a16="http://schemas.microsoft.com/office/drawing/2014/main" val="20000"/>
                    </a:ext>
                  </a:extLst>
                </a:gridCol>
              </a:tblGrid>
              <a:tr h="370840">
                <a:tc>
                  <a:txBody>
                    <a:bodyPr/>
                    <a:lstStyle/>
                    <a:p>
                      <a:r>
                        <a:rPr lang="en-US" dirty="0"/>
                        <a:t>w00</a:t>
                      </a:r>
                    </a:p>
                  </a:txBody>
                  <a:tcPr/>
                </a:tc>
                <a:extLst>
                  <a:ext uri="{0D108BD9-81ED-4DB2-BD59-A6C34878D82A}">
                    <a16:rowId xmlns:a16="http://schemas.microsoft.com/office/drawing/2014/main" val="10000"/>
                  </a:ext>
                </a:extLst>
              </a:tr>
              <a:tr h="370840">
                <a:tc>
                  <a:txBody>
                    <a:bodyPr/>
                    <a:lstStyle/>
                    <a:p>
                      <a:r>
                        <a:rPr lang="en-US" dirty="0"/>
                        <a:t>w10</a:t>
                      </a:r>
                    </a:p>
                  </a:txBody>
                  <a:tcPr/>
                </a:tc>
                <a:extLst>
                  <a:ext uri="{0D108BD9-81ED-4DB2-BD59-A6C34878D82A}">
                    <a16:rowId xmlns:a16="http://schemas.microsoft.com/office/drawing/2014/main" val="10001"/>
                  </a:ext>
                </a:extLst>
              </a:tr>
              <a:tr h="370840">
                <a:tc>
                  <a:txBody>
                    <a:bodyPr/>
                    <a:lstStyle/>
                    <a:p>
                      <a:r>
                        <a:rPr lang="en-US" dirty="0"/>
                        <a:t>w20</a:t>
                      </a:r>
                    </a:p>
                  </a:txBody>
                  <a:tcPr/>
                </a:tc>
                <a:extLst>
                  <a:ext uri="{0D108BD9-81ED-4DB2-BD59-A6C34878D82A}">
                    <a16:rowId xmlns:a16="http://schemas.microsoft.com/office/drawing/2014/main" val="10002"/>
                  </a:ext>
                </a:extLst>
              </a:tr>
            </a:tbl>
          </a:graphicData>
        </a:graphic>
      </p:graphicFrame>
      <p:sp>
        <p:nvSpPr>
          <p:cNvPr id="15" name="TextBox 14">
            <a:extLst>
              <a:ext uri="{FF2B5EF4-FFF2-40B4-BE49-F238E27FC236}">
                <a16:creationId xmlns:a16="http://schemas.microsoft.com/office/drawing/2014/main" id="{F8DE8074-3815-BA55-5A44-AB751A5FBB8C}"/>
              </a:ext>
            </a:extLst>
          </p:cNvPr>
          <p:cNvSpPr txBox="1"/>
          <p:nvPr/>
        </p:nvSpPr>
        <p:spPr>
          <a:xfrm>
            <a:off x="6225982" y="3240345"/>
            <a:ext cx="1527603" cy="830997"/>
          </a:xfrm>
          <a:prstGeom prst="rect">
            <a:avLst/>
          </a:prstGeom>
          <a:noFill/>
        </p:spPr>
        <p:txBody>
          <a:bodyPr wrap="square" rtlCol="0">
            <a:spAutoFit/>
          </a:bodyPr>
          <a:lstStyle/>
          <a:p>
            <a:r>
              <a:rPr lang="en-US" sz="1200" dirty="0">
                <a:latin typeface="Rockwell" panose="02060603020205020403" pitchFamily="18" charset="0"/>
              </a:rPr>
              <a:t>Word vector or word embedding for that particular word</a:t>
            </a:r>
          </a:p>
        </p:txBody>
      </p:sp>
    </p:spTree>
    <p:extLst>
      <p:ext uri="{BB962C8B-B14F-4D97-AF65-F5344CB8AC3E}">
        <p14:creationId xmlns:p14="http://schemas.microsoft.com/office/powerpoint/2010/main" val="297573323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A4F9949-652E-9C56-3707-A5EA27F7EF0D}"/>
              </a:ext>
            </a:extLst>
          </p:cNvPr>
          <p:cNvSpPr/>
          <p:nvPr/>
        </p:nvSpPr>
        <p:spPr>
          <a:xfrm>
            <a:off x="0" y="4868047"/>
            <a:ext cx="9144001" cy="278606"/>
          </a:xfrm>
          <a:prstGeom prst="rect">
            <a:avLst/>
          </a:prstGeom>
          <a:solidFill>
            <a:srgbClr val="0070C0"/>
          </a:solidFill>
          <a:ln>
            <a:no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solidFill>
                <a:schemeClr val="bg1"/>
              </a:solidFill>
            </a:endParaRPr>
          </a:p>
        </p:txBody>
      </p:sp>
      <p:sp>
        <p:nvSpPr>
          <p:cNvPr id="7" name="Rectangle 6">
            <a:extLst>
              <a:ext uri="{FF2B5EF4-FFF2-40B4-BE49-F238E27FC236}">
                <a16:creationId xmlns:a16="http://schemas.microsoft.com/office/drawing/2014/main" id="{F7299EE9-5875-87BE-D64F-8358006B91FF}"/>
              </a:ext>
            </a:extLst>
          </p:cNvPr>
          <p:cNvSpPr/>
          <p:nvPr/>
        </p:nvSpPr>
        <p:spPr>
          <a:xfrm>
            <a:off x="-3" y="0"/>
            <a:ext cx="9144001" cy="278606"/>
          </a:xfrm>
          <a:prstGeom prst="rect">
            <a:avLst/>
          </a:prstGeom>
          <a:solidFill>
            <a:srgbClr val="0070C0"/>
          </a:solidFill>
          <a:ln>
            <a:no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solidFill>
                <a:schemeClr val="bg1"/>
              </a:solidFill>
            </a:endParaRPr>
          </a:p>
        </p:txBody>
      </p:sp>
      <p:sp>
        <p:nvSpPr>
          <p:cNvPr id="4" name="Google Shape;108;p15">
            <a:extLst>
              <a:ext uri="{FF2B5EF4-FFF2-40B4-BE49-F238E27FC236}">
                <a16:creationId xmlns:a16="http://schemas.microsoft.com/office/drawing/2014/main" id="{226B8BA0-3EBD-3DCA-2519-F46F65C8AA33}"/>
              </a:ext>
            </a:extLst>
          </p:cNvPr>
          <p:cNvSpPr txBox="1">
            <a:spLocks/>
          </p:cNvSpPr>
          <p:nvPr/>
        </p:nvSpPr>
        <p:spPr>
          <a:xfrm>
            <a:off x="1526614" y="-42863"/>
            <a:ext cx="6090769" cy="360600"/>
          </a:xfrm>
          <a:prstGeom prst="rect">
            <a:avLst/>
          </a:prstGeom>
          <a:noFill/>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it-IT" dirty="0">
                <a:solidFill>
                  <a:schemeClr val="bg1"/>
                </a:solidFill>
                <a:latin typeface="Bodoni MT" panose="02070603080606020203" pitchFamily="18" charset="0"/>
              </a:rPr>
              <a:t>21AIE314 - AI in Natural Language Processing</a:t>
            </a:r>
          </a:p>
        </p:txBody>
      </p:sp>
      <p:sp>
        <p:nvSpPr>
          <p:cNvPr id="5" name="Google Shape;108;p15">
            <a:extLst>
              <a:ext uri="{FF2B5EF4-FFF2-40B4-BE49-F238E27FC236}">
                <a16:creationId xmlns:a16="http://schemas.microsoft.com/office/drawing/2014/main" id="{68A216F8-8CE5-5BBB-2A77-1F5EE1BDB92D}"/>
              </a:ext>
            </a:extLst>
          </p:cNvPr>
          <p:cNvSpPr txBox="1">
            <a:spLocks/>
          </p:cNvSpPr>
          <p:nvPr/>
        </p:nvSpPr>
        <p:spPr>
          <a:xfrm>
            <a:off x="-553064" y="4844395"/>
            <a:ext cx="2826692" cy="319603"/>
          </a:xfrm>
          <a:prstGeom prst="rect">
            <a:avLst/>
          </a:prstGeom>
          <a:noFill/>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it-IT" dirty="0">
                <a:solidFill>
                  <a:schemeClr val="bg1"/>
                </a:solidFill>
                <a:latin typeface="Bodoni MT" panose="02070603080606020203" pitchFamily="18" charset="0"/>
              </a:rPr>
              <a:t>Batch-A-Group-14</a:t>
            </a:r>
          </a:p>
        </p:txBody>
      </p:sp>
      <p:sp>
        <p:nvSpPr>
          <p:cNvPr id="6" name="Google Shape;108;p15">
            <a:extLst>
              <a:ext uri="{FF2B5EF4-FFF2-40B4-BE49-F238E27FC236}">
                <a16:creationId xmlns:a16="http://schemas.microsoft.com/office/drawing/2014/main" id="{C4D453D0-14A5-B2A1-82C5-4C2333FA77AF}"/>
              </a:ext>
            </a:extLst>
          </p:cNvPr>
          <p:cNvSpPr txBox="1">
            <a:spLocks/>
          </p:cNvSpPr>
          <p:nvPr/>
        </p:nvSpPr>
        <p:spPr>
          <a:xfrm>
            <a:off x="5213554" y="4823896"/>
            <a:ext cx="4048433" cy="360600"/>
          </a:xfrm>
          <a:prstGeom prst="rect">
            <a:avLst/>
          </a:prstGeom>
          <a:noFill/>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it-IT" dirty="0">
                <a:solidFill>
                  <a:schemeClr val="bg1"/>
                </a:solidFill>
                <a:latin typeface="Bodoni MT" panose="02070603080606020203" pitchFamily="18" charset="0"/>
              </a:rPr>
              <a:t>E-Commerce Product Categorization using NLP</a:t>
            </a:r>
          </a:p>
        </p:txBody>
      </p:sp>
      <p:pic>
        <p:nvPicPr>
          <p:cNvPr id="3" name="Picture 2">
            <a:extLst>
              <a:ext uri="{FF2B5EF4-FFF2-40B4-BE49-F238E27FC236}">
                <a16:creationId xmlns:a16="http://schemas.microsoft.com/office/drawing/2014/main" id="{A1892A73-22AF-BA5E-FE9B-27514F5ABB41}"/>
              </a:ext>
            </a:extLst>
          </p:cNvPr>
          <p:cNvPicPr>
            <a:picLocks noChangeAspect="1"/>
          </p:cNvPicPr>
          <p:nvPr/>
        </p:nvPicPr>
        <p:blipFill>
          <a:blip r:embed="rId2"/>
          <a:stretch>
            <a:fillRect/>
          </a:stretch>
        </p:blipFill>
        <p:spPr>
          <a:xfrm>
            <a:off x="211015" y="487456"/>
            <a:ext cx="8721969" cy="4168588"/>
          </a:xfrm>
          <a:prstGeom prst="rect">
            <a:avLst/>
          </a:prstGeom>
        </p:spPr>
      </p:pic>
    </p:spTree>
    <p:extLst>
      <p:ext uri="{BB962C8B-B14F-4D97-AF65-F5344CB8AC3E}">
        <p14:creationId xmlns:p14="http://schemas.microsoft.com/office/powerpoint/2010/main" val="198888649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A4F9949-652E-9C56-3707-A5EA27F7EF0D}"/>
              </a:ext>
            </a:extLst>
          </p:cNvPr>
          <p:cNvSpPr/>
          <p:nvPr/>
        </p:nvSpPr>
        <p:spPr>
          <a:xfrm>
            <a:off x="0" y="4868047"/>
            <a:ext cx="9144001" cy="278606"/>
          </a:xfrm>
          <a:prstGeom prst="rect">
            <a:avLst/>
          </a:prstGeom>
          <a:solidFill>
            <a:srgbClr val="0070C0"/>
          </a:solidFill>
          <a:ln>
            <a:no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solidFill>
                <a:schemeClr val="bg1"/>
              </a:solidFill>
            </a:endParaRPr>
          </a:p>
        </p:txBody>
      </p:sp>
      <p:sp>
        <p:nvSpPr>
          <p:cNvPr id="7" name="Rectangle 6">
            <a:extLst>
              <a:ext uri="{FF2B5EF4-FFF2-40B4-BE49-F238E27FC236}">
                <a16:creationId xmlns:a16="http://schemas.microsoft.com/office/drawing/2014/main" id="{F7299EE9-5875-87BE-D64F-8358006B91FF}"/>
              </a:ext>
            </a:extLst>
          </p:cNvPr>
          <p:cNvSpPr/>
          <p:nvPr/>
        </p:nvSpPr>
        <p:spPr>
          <a:xfrm>
            <a:off x="-3" y="0"/>
            <a:ext cx="9144001" cy="278606"/>
          </a:xfrm>
          <a:prstGeom prst="rect">
            <a:avLst/>
          </a:prstGeom>
          <a:solidFill>
            <a:srgbClr val="0070C0"/>
          </a:solidFill>
          <a:ln>
            <a:no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solidFill>
                <a:schemeClr val="bg1"/>
              </a:solidFill>
            </a:endParaRPr>
          </a:p>
        </p:txBody>
      </p:sp>
      <p:sp>
        <p:nvSpPr>
          <p:cNvPr id="4" name="Google Shape;108;p15">
            <a:extLst>
              <a:ext uri="{FF2B5EF4-FFF2-40B4-BE49-F238E27FC236}">
                <a16:creationId xmlns:a16="http://schemas.microsoft.com/office/drawing/2014/main" id="{226B8BA0-3EBD-3DCA-2519-F46F65C8AA33}"/>
              </a:ext>
            </a:extLst>
          </p:cNvPr>
          <p:cNvSpPr txBox="1">
            <a:spLocks/>
          </p:cNvSpPr>
          <p:nvPr/>
        </p:nvSpPr>
        <p:spPr>
          <a:xfrm>
            <a:off x="1526614" y="-42863"/>
            <a:ext cx="6090769" cy="360600"/>
          </a:xfrm>
          <a:prstGeom prst="rect">
            <a:avLst/>
          </a:prstGeom>
          <a:noFill/>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it-IT" dirty="0">
                <a:solidFill>
                  <a:schemeClr val="bg1"/>
                </a:solidFill>
                <a:latin typeface="Bodoni MT" panose="02070603080606020203" pitchFamily="18" charset="0"/>
              </a:rPr>
              <a:t>21AIE314 - AI in Natural Language Processing</a:t>
            </a:r>
          </a:p>
        </p:txBody>
      </p:sp>
      <p:sp>
        <p:nvSpPr>
          <p:cNvPr id="5" name="Google Shape;108;p15">
            <a:extLst>
              <a:ext uri="{FF2B5EF4-FFF2-40B4-BE49-F238E27FC236}">
                <a16:creationId xmlns:a16="http://schemas.microsoft.com/office/drawing/2014/main" id="{68A216F8-8CE5-5BBB-2A77-1F5EE1BDB92D}"/>
              </a:ext>
            </a:extLst>
          </p:cNvPr>
          <p:cNvSpPr txBox="1">
            <a:spLocks/>
          </p:cNvSpPr>
          <p:nvPr/>
        </p:nvSpPr>
        <p:spPr>
          <a:xfrm>
            <a:off x="-553064" y="4844395"/>
            <a:ext cx="2826692" cy="319603"/>
          </a:xfrm>
          <a:prstGeom prst="rect">
            <a:avLst/>
          </a:prstGeom>
          <a:noFill/>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it-IT" dirty="0">
                <a:solidFill>
                  <a:schemeClr val="bg1"/>
                </a:solidFill>
                <a:latin typeface="Bodoni MT" panose="02070603080606020203" pitchFamily="18" charset="0"/>
              </a:rPr>
              <a:t>Batch-A-Group-14</a:t>
            </a:r>
          </a:p>
        </p:txBody>
      </p:sp>
      <p:sp>
        <p:nvSpPr>
          <p:cNvPr id="6" name="Google Shape;108;p15">
            <a:extLst>
              <a:ext uri="{FF2B5EF4-FFF2-40B4-BE49-F238E27FC236}">
                <a16:creationId xmlns:a16="http://schemas.microsoft.com/office/drawing/2014/main" id="{C4D453D0-14A5-B2A1-82C5-4C2333FA77AF}"/>
              </a:ext>
            </a:extLst>
          </p:cNvPr>
          <p:cNvSpPr txBox="1">
            <a:spLocks/>
          </p:cNvSpPr>
          <p:nvPr/>
        </p:nvSpPr>
        <p:spPr>
          <a:xfrm>
            <a:off x="5213554" y="4823896"/>
            <a:ext cx="4048433" cy="360600"/>
          </a:xfrm>
          <a:prstGeom prst="rect">
            <a:avLst/>
          </a:prstGeom>
          <a:noFill/>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it-IT" dirty="0">
                <a:solidFill>
                  <a:schemeClr val="bg1"/>
                </a:solidFill>
                <a:latin typeface="Bodoni MT" panose="02070603080606020203" pitchFamily="18" charset="0"/>
              </a:rPr>
              <a:t>E-Commerce Product Categorization using NLP</a:t>
            </a:r>
          </a:p>
        </p:txBody>
      </p:sp>
      <p:sp>
        <p:nvSpPr>
          <p:cNvPr id="3" name="TextBox 2">
            <a:extLst>
              <a:ext uri="{FF2B5EF4-FFF2-40B4-BE49-F238E27FC236}">
                <a16:creationId xmlns:a16="http://schemas.microsoft.com/office/drawing/2014/main" id="{02276EB8-C5BB-E57E-5030-327FFBBEFE27}"/>
              </a:ext>
            </a:extLst>
          </p:cNvPr>
          <p:cNvSpPr txBox="1"/>
          <p:nvPr/>
        </p:nvSpPr>
        <p:spPr>
          <a:xfrm>
            <a:off x="111365" y="810283"/>
            <a:ext cx="8921264" cy="2492990"/>
          </a:xfrm>
          <a:prstGeom prst="rect">
            <a:avLst/>
          </a:prstGeom>
          <a:noFill/>
        </p:spPr>
        <p:txBody>
          <a:bodyPr wrap="square">
            <a:spAutoFit/>
          </a:bodyPr>
          <a:lstStyle/>
          <a:p>
            <a:r>
              <a:rPr lang="en-US" sz="1300" dirty="0">
                <a:latin typeface="Rockwell" panose="02060603020205020403" pitchFamily="18" charset="0"/>
              </a:rPr>
              <a:t>FastText is a library developed by Facebook’s AI Research (FAIR) lab for efficient learning of word representations and text classification.</a:t>
            </a:r>
          </a:p>
          <a:p>
            <a:endParaRPr lang="en-US" sz="1300" dirty="0">
              <a:latin typeface="Rockwell" panose="02060603020205020403" pitchFamily="18" charset="0"/>
            </a:endParaRPr>
          </a:p>
          <a:p>
            <a:pPr marL="171450" indent="-171450">
              <a:buFont typeface="Wingdings" panose="05000000000000000000" pitchFamily="2" charset="2"/>
              <a:buChar char="Ø"/>
            </a:pPr>
            <a:r>
              <a:rPr lang="en-US" sz="1300" b="1" dirty="0">
                <a:latin typeface="Rockwell" panose="02060603020205020403" pitchFamily="18" charset="0"/>
              </a:rPr>
              <a:t>Subword Information</a:t>
            </a:r>
            <a:r>
              <a:rPr lang="en-US" sz="1300" dirty="0">
                <a:latin typeface="Rockwell" panose="02060603020205020403" pitchFamily="18" charset="0"/>
              </a:rPr>
              <a:t>:</a:t>
            </a:r>
          </a:p>
          <a:p>
            <a:pPr marL="171450" indent="-171450">
              <a:buFont typeface="Arial" panose="020B0604020202020204" pitchFamily="34" charset="0"/>
              <a:buChar char="•"/>
            </a:pPr>
            <a:r>
              <a:rPr lang="en-US" sz="1300" dirty="0">
                <a:latin typeface="Rockwell" panose="02060603020205020403" pitchFamily="18" charset="0"/>
              </a:rPr>
              <a:t>Unlike traditional Word2Vec, which learns embeddings for entire words, FastText breaks words into n-grams (subwords) and learns embeddings for these n-grams.</a:t>
            </a:r>
          </a:p>
          <a:p>
            <a:pPr marL="285750" indent="-285750">
              <a:buFont typeface="Arial" panose="020B0604020202020204" pitchFamily="34" charset="0"/>
              <a:buChar char="•"/>
            </a:pPr>
            <a:r>
              <a:rPr lang="en-IN" sz="1300" dirty="0">
                <a:latin typeface="Rockwell" panose="02060603020205020403" pitchFamily="18" charset="0"/>
              </a:rPr>
              <a:t>For example, consider word ‘</a:t>
            </a:r>
            <a:r>
              <a:rPr lang="en-IN" sz="1300" dirty="0">
                <a:solidFill>
                  <a:schemeClr val="accent2">
                    <a:lumMod val="75000"/>
                  </a:schemeClr>
                </a:solidFill>
                <a:latin typeface="Rockwell" panose="02060603020205020403" pitchFamily="18" charset="0"/>
              </a:rPr>
              <a:t>eating </a:t>
            </a:r>
            <a:r>
              <a:rPr lang="en-IN" sz="1300" dirty="0">
                <a:latin typeface="Rockwell" panose="02060603020205020403" pitchFamily="18" charset="0"/>
              </a:rPr>
              <a:t>’</a:t>
            </a:r>
          </a:p>
          <a:p>
            <a:pPr marL="285750" indent="-285750">
              <a:buFont typeface="Arial" panose="020B0604020202020204" pitchFamily="34" charset="0"/>
              <a:buChar char="•"/>
            </a:pPr>
            <a:endParaRPr lang="en-IN" sz="1300" dirty="0">
              <a:latin typeface="Rockwell" panose="02060603020205020403" pitchFamily="18" charset="0"/>
            </a:endParaRPr>
          </a:p>
          <a:p>
            <a:pPr marL="285750" indent="-285750">
              <a:buFont typeface="Arial" panose="020B0604020202020204" pitchFamily="34" charset="0"/>
              <a:buChar char="•"/>
            </a:pPr>
            <a:r>
              <a:rPr lang="en-IN" sz="1300" dirty="0">
                <a:latin typeface="Rockwell" panose="02060603020205020403" pitchFamily="18" charset="0"/>
              </a:rPr>
              <a:t>The approach appends start (&lt;) and end (&gt;)tags to the word, </a:t>
            </a:r>
            <a:r>
              <a:rPr lang="en-IN" sz="1300" dirty="0">
                <a:solidFill>
                  <a:schemeClr val="accent2">
                    <a:lumMod val="75000"/>
                  </a:schemeClr>
                </a:solidFill>
                <a:latin typeface="Rockwell" panose="02060603020205020403" pitchFamily="18" charset="0"/>
              </a:rPr>
              <a:t>&lt;eating&gt;</a:t>
            </a:r>
          </a:p>
          <a:p>
            <a:pPr marL="285750" indent="-285750">
              <a:buFont typeface="Arial" panose="020B0604020202020204" pitchFamily="34" charset="0"/>
              <a:buChar char="•"/>
            </a:pPr>
            <a:endParaRPr lang="en-IN" sz="1300" dirty="0">
              <a:solidFill>
                <a:schemeClr val="accent2">
                  <a:lumMod val="75000"/>
                </a:schemeClr>
              </a:solidFill>
              <a:latin typeface="Rockwell" panose="02060603020205020403" pitchFamily="18" charset="0"/>
            </a:endParaRPr>
          </a:p>
          <a:p>
            <a:pPr marL="285750" indent="-285750">
              <a:buFont typeface="Arial" panose="020B0604020202020204" pitchFamily="34" charset="0"/>
              <a:buChar char="•"/>
            </a:pPr>
            <a:r>
              <a:rPr lang="en-IN" sz="1300" dirty="0">
                <a:latin typeface="Rockwell" panose="02060603020205020403" pitchFamily="18" charset="0"/>
              </a:rPr>
              <a:t>The n-grams for n=3, </a:t>
            </a:r>
            <a:r>
              <a:rPr lang="en-IN" sz="1300" dirty="0" err="1">
                <a:latin typeface="Rockwell" panose="02060603020205020403" pitchFamily="18" charset="0"/>
              </a:rPr>
              <a:t>fastText</a:t>
            </a:r>
            <a:r>
              <a:rPr lang="en-IN" sz="1300" dirty="0">
                <a:latin typeface="Rockwell" panose="02060603020205020403" pitchFamily="18" charset="0"/>
              </a:rPr>
              <a:t> represent the word using</a:t>
            </a:r>
          </a:p>
          <a:p>
            <a:pPr marL="285750" indent="-285750">
              <a:buFont typeface="Arial" panose="020B0604020202020204" pitchFamily="34" charset="0"/>
              <a:buChar char="•"/>
            </a:pPr>
            <a:endParaRPr lang="en-IN" sz="1300" dirty="0">
              <a:latin typeface="Rockwell" panose="02060603020205020403" pitchFamily="18" charset="0"/>
            </a:endParaRPr>
          </a:p>
        </p:txBody>
      </p:sp>
      <p:pic>
        <p:nvPicPr>
          <p:cNvPr id="10" name="Picture 9">
            <a:extLst>
              <a:ext uri="{FF2B5EF4-FFF2-40B4-BE49-F238E27FC236}">
                <a16:creationId xmlns:a16="http://schemas.microsoft.com/office/drawing/2014/main" id="{0C5B1535-0468-9E17-8036-5303444AFEE2}"/>
              </a:ext>
            </a:extLst>
          </p:cNvPr>
          <p:cNvPicPr>
            <a:picLocks noChangeAspect="1"/>
          </p:cNvPicPr>
          <p:nvPr/>
        </p:nvPicPr>
        <p:blipFill rotWithShape="1">
          <a:blip r:embed="rId2"/>
          <a:srcRect l="14825" t="63173" r="30612"/>
          <a:stretch/>
        </p:blipFill>
        <p:spPr>
          <a:xfrm>
            <a:off x="2579076" y="3189161"/>
            <a:ext cx="4110893" cy="1294363"/>
          </a:xfrm>
          <a:prstGeom prst="rect">
            <a:avLst/>
          </a:prstGeom>
        </p:spPr>
      </p:pic>
      <p:sp>
        <p:nvSpPr>
          <p:cNvPr id="11" name="TextBox 10">
            <a:extLst>
              <a:ext uri="{FF2B5EF4-FFF2-40B4-BE49-F238E27FC236}">
                <a16:creationId xmlns:a16="http://schemas.microsoft.com/office/drawing/2014/main" id="{971E90AD-A0E5-F6D3-145A-DE92176BA47E}"/>
              </a:ext>
            </a:extLst>
          </p:cNvPr>
          <p:cNvSpPr txBox="1"/>
          <p:nvPr/>
        </p:nvSpPr>
        <p:spPr>
          <a:xfrm>
            <a:off x="539350" y="360600"/>
            <a:ext cx="8065294"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400" dirty="0">
                <a:solidFill>
                  <a:srgbClr val="002060"/>
                </a:solidFill>
                <a:latin typeface="Bodoni MT" panose="02070603080606020203" pitchFamily="18" charset="0"/>
              </a:rPr>
              <a:t>FastText:</a:t>
            </a:r>
          </a:p>
        </p:txBody>
      </p:sp>
    </p:spTree>
    <p:extLst>
      <p:ext uri="{BB962C8B-B14F-4D97-AF65-F5344CB8AC3E}">
        <p14:creationId xmlns:p14="http://schemas.microsoft.com/office/powerpoint/2010/main" val="236972671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A4F9949-652E-9C56-3707-A5EA27F7EF0D}"/>
              </a:ext>
            </a:extLst>
          </p:cNvPr>
          <p:cNvSpPr/>
          <p:nvPr/>
        </p:nvSpPr>
        <p:spPr>
          <a:xfrm>
            <a:off x="0" y="4868047"/>
            <a:ext cx="9144001" cy="278606"/>
          </a:xfrm>
          <a:prstGeom prst="rect">
            <a:avLst/>
          </a:prstGeom>
          <a:solidFill>
            <a:srgbClr val="0070C0"/>
          </a:solidFill>
          <a:ln>
            <a:no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solidFill>
                <a:schemeClr val="bg1"/>
              </a:solidFill>
            </a:endParaRPr>
          </a:p>
        </p:txBody>
      </p:sp>
      <p:sp>
        <p:nvSpPr>
          <p:cNvPr id="7" name="Rectangle 6">
            <a:extLst>
              <a:ext uri="{FF2B5EF4-FFF2-40B4-BE49-F238E27FC236}">
                <a16:creationId xmlns:a16="http://schemas.microsoft.com/office/drawing/2014/main" id="{F7299EE9-5875-87BE-D64F-8358006B91FF}"/>
              </a:ext>
            </a:extLst>
          </p:cNvPr>
          <p:cNvSpPr/>
          <p:nvPr/>
        </p:nvSpPr>
        <p:spPr>
          <a:xfrm>
            <a:off x="-3" y="0"/>
            <a:ext cx="9144001" cy="278606"/>
          </a:xfrm>
          <a:prstGeom prst="rect">
            <a:avLst/>
          </a:prstGeom>
          <a:solidFill>
            <a:srgbClr val="0070C0"/>
          </a:solidFill>
          <a:ln>
            <a:no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solidFill>
                <a:schemeClr val="bg1"/>
              </a:solidFill>
            </a:endParaRPr>
          </a:p>
        </p:txBody>
      </p:sp>
      <p:sp>
        <p:nvSpPr>
          <p:cNvPr id="4" name="Google Shape;108;p15">
            <a:extLst>
              <a:ext uri="{FF2B5EF4-FFF2-40B4-BE49-F238E27FC236}">
                <a16:creationId xmlns:a16="http://schemas.microsoft.com/office/drawing/2014/main" id="{226B8BA0-3EBD-3DCA-2519-F46F65C8AA33}"/>
              </a:ext>
            </a:extLst>
          </p:cNvPr>
          <p:cNvSpPr txBox="1">
            <a:spLocks/>
          </p:cNvSpPr>
          <p:nvPr/>
        </p:nvSpPr>
        <p:spPr>
          <a:xfrm>
            <a:off x="1526614" y="-42863"/>
            <a:ext cx="6090769" cy="360600"/>
          </a:xfrm>
          <a:prstGeom prst="rect">
            <a:avLst/>
          </a:prstGeom>
          <a:noFill/>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it-IT" dirty="0">
                <a:solidFill>
                  <a:schemeClr val="bg1"/>
                </a:solidFill>
                <a:latin typeface="Bodoni MT" panose="02070603080606020203" pitchFamily="18" charset="0"/>
              </a:rPr>
              <a:t>21AIE314 - AI in Natural Language Processing</a:t>
            </a:r>
          </a:p>
        </p:txBody>
      </p:sp>
      <p:sp>
        <p:nvSpPr>
          <p:cNvPr id="5" name="Google Shape;108;p15">
            <a:extLst>
              <a:ext uri="{FF2B5EF4-FFF2-40B4-BE49-F238E27FC236}">
                <a16:creationId xmlns:a16="http://schemas.microsoft.com/office/drawing/2014/main" id="{68A216F8-8CE5-5BBB-2A77-1F5EE1BDB92D}"/>
              </a:ext>
            </a:extLst>
          </p:cNvPr>
          <p:cNvSpPr txBox="1">
            <a:spLocks/>
          </p:cNvSpPr>
          <p:nvPr/>
        </p:nvSpPr>
        <p:spPr>
          <a:xfrm>
            <a:off x="-553064" y="4844395"/>
            <a:ext cx="2826692" cy="319603"/>
          </a:xfrm>
          <a:prstGeom prst="rect">
            <a:avLst/>
          </a:prstGeom>
          <a:noFill/>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it-IT" dirty="0">
                <a:solidFill>
                  <a:schemeClr val="bg1"/>
                </a:solidFill>
                <a:latin typeface="Bodoni MT" panose="02070603080606020203" pitchFamily="18" charset="0"/>
              </a:rPr>
              <a:t>Batch-A-Group-14</a:t>
            </a:r>
          </a:p>
        </p:txBody>
      </p:sp>
      <p:sp>
        <p:nvSpPr>
          <p:cNvPr id="6" name="Google Shape;108;p15">
            <a:extLst>
              <a:ext uri="{FF2B5EF4-FFF2-40B4-BE49-F238E27FC236}">
                <a16:creationId xmlns:a16="http://schemas.microsoft.com/office/drawing/2014/main" id="{C4D453D0-14A5-B2A1-82C5-4C2333FA77AF}"/>
              </a:ext>
            </a:extLst>
          </p:cNvPr>
          <p:cNvSpPr txBox="1">
            <a:spLocks/>
          </p:cNvSpPr>
          <p:nvPr/>
        </p:nvSpPr>
        <p:spPr>
          <a:xfrm>
            <a:off x="5213554" y="4823896"/>
            <a:ext cx="4048433" cy="360600"/>
          </a:xfrm>
          <a:prstGeom prst="rect">
            <a:avLst/>
          </a:prstGeom>
          <a:noFill/>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it-IT" dirty="0">
                <a:solidFill>
                  <a:schemeClr val="bg1"/>
                </a:solidFill>
                <a:latin typeface="Bodoni MT" panose="02070603080606020203" pitchFamily="18" charset="0"/>
              </a:rPr>
              <a:t>E-Commerce Product Categorization using NLP</a:t>
            </a:r>
          </a:p>
        </p:txBody>
      </p:sp>
      <p:sp>
        <p:nvSpPr>
          <p:cNvPr id="3" name="Google Shape;108;p15">
            <a:extLst>
              <a:ext uri="{FF2B5EF4-FFF2-40B4-BE49-F238E27FC236}">
                <a16:creationId xmlns:a16="http://schemas.microsoft.com/office/drawing/2014/main" id="{1AD2C6FB-DD60-CF3C-F798-E98872161F17}"/>
              </a:ext>
            </a:extLst>
          </p:cNvPr>
          <p:cNvSpPr txBox="1">
            <a:spLocks/>
          </p:cNvSpPr>
          <p:nvPr/>
        </p:nvSpPr>
        <p:spPr>
          <a:xfrm>
            <a:off x="539350" y="3805750"/>
            <a:ext cx="6090769" cy="360600"/>
          </a:xfrm>
          <a:prstGeom prst="rect">
            <a:avLst/>
          </a:prstGeom>
          <a:noFill/>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1450" indent="-171450">
              <a:buFont typeface="Wingdings" panose="05000000000000000000" pitchFamily="2" charset="2"/>
              <a:buChar char="Ø"/>
            </a:pPr>
            <a:endParaRPr lang="en-US" dirty="0">
              <a:latin typeface="Rockwell" panose="02060603020205020403" pitchFamily="18" charset="0"/>
            </a:endParaRPr>
          </a:p>
        </p:txBody>
      </p:sp>
      <p:pic>
        <p:nvPicPr>
          <p:cNvPr id="12" name="Picture 2" descr="FastText">
            <a:extLst>
              <a:ext uri="{FF2B5EF4-FFF2-40B4-BE49-F238E27FC236}">
                <a16:creationId xmlns:a16="http://schemas.microsoft.com/office/drawing/2014/main" id="{A35806BE-5898-1EF4-2941-6E1F18C3B4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7272" y="2230607"/>
            <a:ext cx="5255172" cy="2506897"/>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865F4A6A-05D6-AC5B-29E3-0213654D472D}"/>
              </a:ext>
            </a:extLst>
          </p:cNvPr>
          <p:cNvSpPr txBox="1"/>
          <p:nvPr/>
        </p:nvSpPr>
        <p:spPr>
          <a:xfrm>
            <a:off x="308708" y="384918"/>
            <a:ext cx="8172450" cy="1815882"/>
          </a:xfrm>
          <a:prstGeom prst="rect">
            <a:avLst/>
          </a:prstGeom>
          <a:noFill/>
        </p:spPr>
        <p:txBody>
          <a:bodyPr wrap="square" rtlCol="0">
            <a:spAutoFit/>
          </a:bodyPr>
          <a:lstStyle/>
          <a:p>
            <a:r>
              <a:rPr lang="en-US" dirty="0">
                <a:latin typeface="Rockwell" panose="02060603020205020403" pitchFamily="18" charset="0"/>
              </a:rPr>
              <a:t>FastText </a:t>
            </a:r>
            <a:r>
              <a:rPr lang="en-US" b="1" dirty="0">
                <a:latin typeface="Rockwell" panose="02060603020205020403" pitchFamily="18" charset="0"/>
              </a:rPr>
              <a:t>supports both CBOW and Skip-gram models.</a:t>
            </a:r>
          </a:p>
          <a:p>
            <a:endParaRPr lang="en-US" dirty="0">
              <a:latin typeface="Rockwell" panose="02060603020205020403" pitchFamily="18" charset="0"/>
            </a:endParaRPr>
          </a:p>
          <a:p>
            <a:r>
              <a:rPr lang="en-US" dirty="0">
                <a:latin typeface="Rockwell" panose="02060603020205020403" pitchFamily="18" charset="0"/>
              </a:rPr>
              <a:t>Continuous Bag Of Words (CBOW):</a:t>
            </a:r>
          </a:p>
          <a:p>
            <a:r>
              <a:rPr lang="en-US" dirty="0">
                <a:latin typeface="Rockwell" panose="02060603020205020403" pitchFamily="18" charset="0"/>
              </a:rPr>
              <a:t>we take the context of the target word as input and predict the word that occurs in the context. </a:t>
            </a:r>
          </a:p>
          <a:p>
            <a:endParaRPr lang="en-US" dirty="0">
              <a:latin typeface="Rockwell" panose="02060603020205020403" pitchFamily="18" charset="0"/>
            </a:endParaRPr>
          </a:p>
          <a:p>
            <a:r>
              <a:rPr lang="en-US" dirty="0">
                <a:latin typeface="Rockwell" panose="02060603020205020403" pitchFamily="18" charset="0"/>
              </a:rPr>
              <a:t>For example, in the sentence </a:t>
            </a:r>
            <a:r>
              <a:rPr lang="en-US" i="1" dirty="0">
                <a:latin typeface="Rockwell" panose="02060603020205020403" pitchFamily="18" charset="0"/>
              </a:rPr>
              <a:t>“ I want to learn FastText.”</a:t>
            </a:r>
            <a:r>
              <a:rPr lang="en-US" dirty="0">
                <a:latin typeface="Rockwell" panose="02060603020205020403" pitchFamily="18" charset="0"/>
              </a:rPr>
              <a:t> In this sentence, the words </a:t>
            </a:r>
            <a:r>
              <a:rPr lang="en-US" i="1" dirty="0">
                <a:latin typeface="Rockwell" panose="02060603020205020403" pitchFamily="18" charset="0"/>
              </a:rPr>
              <a:t>“I,” “want,” “to,” </a:t>
            </a:r>
            <a:r>
              <a:rPr lang="en-US" dirty="0">
                <a:latin typeface="Rockwell" panose="02060603020205020403" pitchFamily="18" charset="0"/>
              </a:rPr>
              <a:t>and </a:t>
            </a:r>
            <a:r>
              <a:rPr lang="en-US" i="1" dirty="0">
                <a:latin typeface="Rockwell" panose="02060603020205020403" pitchFamily="18" charset="0"/>
              </a:rPr>
              <a:t>“FastText”</a:t>
            </a:r>
            <a:r>
              <a:rPr lang="en-US" dirty="0">
                <a:latin typeface="Rockwell" panose="02060603020205020403" pitchFamily="18" charset="0"/>
              </a:rPr>
              <a:t> are given as input, and the model predicts </a:t>
            </a:r>
            <a:r>
              <a:rPr lang="en-US" i="1" dirty="0">
                <a:latin typeface="Rockwell" panose="02060603020205020403" pitchFamily="18" charset="0"/>
              </a:rPr>
              <a:t>“learn”</a:t>
            </a:r>
            <a:r>
              <a:rPr lang="en-US" dirty="0">
                <a:latin typeface="Rockwell" panose="02060603020205020403" pitchFamily="18" charset="0"/>
              </a:rPr>
              <a:t> as output. </a:t>
            </a:r>
          </a:p>
          <a:p>
            <a:endParaRPr lang="en-US" dirty="0">
              <a:latin typeface="Rockwell" panose="02060603020205020403" pitchFamily="18" charset="0"/>
            </a:endParaRPr>
          </a:p>
        </p:txBody>
      </p:sp>
    </p:spTree>
    <p:extLst>
      <p:ext uri="{BB962C8B-B14F-4D97-AF65-F5344CB8AC3E}">
        <p14:creationId xmlns:p14="http://schemas.microsoft.com/office/powerpoint/2010/main" val="331374304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A4F9949-652E-9C56-3707-A5EA27F7EF0D}"/>
              </a:ext>
            </a:extLst>
          </p:cNvPr>
          <p:cNvSpPr/>
          <p:nvPr/>
        </p:nvSpPr>
        <p:spPr>
          <a:xfrm>
            <a:off x="0" y="4868047"/>
            <a:ext cx="9144001" cy="278606"/>
          </a:xfrm>
          <a:prstGeom prst="rect">
            <a:avLst/>
          </a:prstGeom>
          <a:solidFill>
            <a:srgbClr val="0070C0"/>
          </a:solidFill>
          <a:ln>
            <a:no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solidFill>
                <a:schemeClr val="bg1"/>
              </a:solidFill>
            </a:endParaRPr>
          </a:p>
        </p:txBody>
      </p:sp>
      <p:sp>
        <p:nvSpPr>
          <p:cNvPr id="7" name="Rectangle 6">
            <a:extLst>
              <a:ext uri="{FF2B5EF4-FFF2-40B4-BE49-F238E27FC236}">
                <a16:creationId xmlns:a16="http://schemas.microsoft.com/office/drawing/2014/main" id="{F7299EE9-5875-87BE-D64F-8358006B91FF}"/>
              </a:ext>
            </a:extLst>
          </p:cNvPr>
          <p:cNvSpPr/>
          <p:nvPr/>
        </p:nvSpPr>
        <p:spPr>
          <a:xfrm>
            <a:off x="-3" y="0"/>
            <a:ext cx="9144001" cy="278606"/>
          </a:xfrm>
          <a:prstGeom prst="rect">
            <a:avLst/>
          </a:prstGeom>
          <a:solidFill>
            <a:srgbClr val="0070C0"/>
          </a:solidFill>
          <a:ln>
            <a:no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solidFill>
                <a:schemeClr val="bg1"/>
              </a:solidFill>
            </a:endParaRPr>
          </a:p>
        </p:txBody>
      </p:sp>
      <p:sp>
        <p:nvSpPr>
          <p:cNvPr id="4" name="Google Shape;108;p15">
            <a:extLst>
              <a:ext uri="{FF2B5EF4-FFF2-40B4-BE49-F238E27FC236}">
                <a16:creationId xmlns:a16="http://schemas.microsoft.com/office/drawing/2014/main" id="{226B8BA0-3EBD-3DCA-2519-F46F65C8AA33}"/>
              </a:ext>
            </a:extLst>
          </p:cNvPr>
          <p:cNvSpPr txBox="1">
            <a:spLocks/>
          </p:cNvSpPr>
          <p:nvPr/>
        </p:nvSpPr>
        <p:spPr>
          <a:xfrm>
            <a:off x="1526614" y="-42863"/>
            <a:ext cx="6090769" cy="360600"/>
          </a:xfrm>
          <a:prstGeom prst="rect">
            <a:avLst/>
          </a:prstGeom>
          <a:noFill/>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it-IT" dirty="0">
                <a:solidFill>
                  <a:schemeClr val="bg1"/>
                </a:solidFill>
                <a:latin typeface="Bodoni MT" panose="02070603080606020203" pitchFamily="18" charset="0"/>
              </a:rPr>
              <a:t>21AIE314 - AI in Natural Language Processing</a:t>
            </a:r>
          </a:p>
        </p:txBody>
      </p:sp>
      <p:sp>
        <p:nvSpPr>
          <p:cNvPr id="5" name="Google Shape;108;p15">
            <a:extLst>
              <a:ext uri="{FF2B5EF4-FFF2-40B4-BE49-F238E27FC236}">
                <a16:creationId xmlns:a16="http://schemas.microsoft.com/office/drawing/2014/main" id="{68A216F8-8CE5-5BBB-2A77-1F5EE1BDB92D}"/>
              </a:ext>
            </a:extLst>
          </p:cNvPr>
          <p:cNvSpPr txBox="1">
            <a:spLocks/>
          </p:cNvSpPr>
          <p:nvPr/>
        </p:nvSpPr>
        <p:spPr>
          <a:xfrm>
            <a:off x="-553064" y="4844395"/>
            <a:ext cx="2826692" cy="319603"/>
          </a:xfrm>
          <a:prstGeom prst="rect">
            <a:avLst/>
          </a:prstGeom>
          <a:noFill/>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it-IT" dirty="0">
                <a:solidFill>
                  <a:schemeClr val="bg1"/>
                </a:solidFill>
                <a:latin typeface="Bodoni MT" panose="02070603080606020203" pitchFamily="18" charset="0"/>
              </a:rPr>
              <a:t>Batch-A-Group-14</a:t>
            </a:r>
          </a:p>
        </p:txBody>
      </p:sp>
      <p:sp>
        <p:nvSpPr>
          <p:cNvPr id="6" name="Google Shape;108;p15">
            <a:extLst>
              <a:ext uri="{FF2B5EF4-FFF2-40B4-BE49-F238E27FC236}">
                <a16:creationId xmlns:a16="http://schemas.microsoft.com/office/drawing/2014/main" id="{C4D453D0-14A5-B2A1-82C5-4C2333FA77AF}"/>
              </a:ext>
            </a:extLst>
          </p:cNvPr>
          <p:cNvSpPr txBox="1">
            <a:spLocks/>
          </p:cNvSpPr>
          <p:nvPr/>
        </p:nvSpPr>
        <p:spPr>
          <a:xfrm>
            <a:off x="5213554" y="4823896"/>
            <a:ext cx="4048433" cy="360600"/>
          </a:xfrm>
          <a:prstGeom prst="rect">
            <a:avLst/>
          </a:prstGeom>
          <a:noFill/>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it-IT" dirty="0">
                <a:solidFill>
                  <a:schemeClr val="bg1"/>
                </a:solidFill>
                <a:latin typeface="Bodoni MT" panose="02070603080606020203" pitchFamily="18" charset="0"/>
              </a:rPr>
              <a:t>E-Commerce Product Categorization using NLP</a:t>
            </a:r>
          </a:p>
        </p:txBody>
      </p:sp>
      <p:pic>
        <p:nvPicPr>
          <p:cNvPr id="8" name="Picture 2" descr="FastText">
            <a:extLst>
              <a:ext uri="{FF2B5EF4-FFF2-40B4-BE49-F238E27FC236}">
                <a16:creationId xmlns:a16="http://schemas.microsoft.com/office/drawing/2014/main" id="{6BD23B2F-A604-511E-E298-33B795302C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5303" y="1562614"/>
            <a:ext cx="5093388" cy="2601832"/>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C6E6502E-A0F4-8581-B73C-75AD4CC18F9C}"/>
              </a:ext>
            </a:extLst>
          </p:cNvPr>
          <p:cNvSpPr txBox="1"/>
          <p:nvPr/>
        </p:nvSpPr>
        <p:spPr>
          <a:xfrm>
            <a:off x="682622" y="767762"/>
            <a:ext cx="7778750" cy="523220"/>
          </a:xfrm>
          <a:prstGeom prst="rect">
            <a:avLst/>
          </a:prstGeom>
          <a:noFill/>
        </p:spPr>
        <p:txBody>
          <a:bodyPr wrap="square" rtlCol="0">
            <a:spAutoFit/>
          </a:bodyPr>
          <a:lstStyle/>
          <a:p>
            <a:r>
              <a:rPr lang="en-US" i="1" dirty="0">
                <a:latin typeface="Rockwell" panose="02060603020205020403" pitchFamily="18" charset="0"/>
              </a:rPr>
              <a:t>Skip-gram works like CBOW, but the input is the target word, and the model predicts the context of the given the word. It also uses neural networks for training.</a:t>
            </a:r>
          </a:p>
        </p:txBody>
      </p:sp>
    </p:spTree>
    <p:extLst>
      <p:ext uri="{BB962C8B-B14F-4D97-AF65-F5344CB8AC3E}">
        <p14:creationId xmlns:p14="http://schemas.microsoft.com/office/powerpoint/2010/main" val="20718683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A4F9949-652E-9C56-3707-A5EA27F7EF0D}"/>
              </a:ext>
            </a:extLst>
          </p:cNvPr>
          <p:cNvSpPr/>
          <p:nvPr/>
        </p:nvSpPr>
        <p:spPr>
          <a:xfrm>
            <a:off x="0" y="4868047"/>
            <a:ext cx="9144001" cy="278606"/>
          </a:xfrm>
          <a:prstGeom prst="rect">
            <a:avLst/>
          </a:prstGeom>
          <a:solidFill>
            <a:srgbClr val="0070C0"/>
          </a:solidFill>
          <a:ln>
            <a:no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solidFill>
                <a:schemeClr val="bg1"/>
              </a:solidFill>
            </a:endParaRPr>
          </a:p>
        </p:txBody>
      </p:sp>
      <p:sp>
        <p:nvSpPr>
          <p:cNvPr id="7" name="Rectangle 6">
            <a:extLst>
              <a:ext uri="{FF2B5EF4-FFF2-40B4-BE49-F238E27FC236}">
                <a16:creationId xmlns:a16="http://schemas.microsoft.com/office/drawing/2014/main" id="{F7299EE9-5875-87BE-D64F-8358006B91FF}"/>
              </a:ext>
            </a:extLst>
          </p:cNvPr>
          <p:cNvSpPr/>
          <p:nvPr/>
        </p:nvSpPr>
        <p:spPr>
          <a:xfrm>
            <a:off x="-3" y="0"/>
            <a:ext cx="9144001" cy="278606"/>
          </a:xfrm>
          <a:prstGeom prst="rect">
            <a:avLst/>
          </a:prstGeom>
          <a:solidFill>
            <a:srgbClr val="0070C0"/>
          </a:solidFill>
          <a:ln>
            <a:no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solidFill>
                <a:schemeClr val="bg1"/>
              </a:solidFill>
            </a:endParaRPr>
          </a:p>
        </p:txBody>
      </p:sp>
      <p:sp>
        <p:nvSpPr>
          <p:cNvPr id="4" name="Google Shape;108;p15">
            <a:extLst>
              <a:ext uri="{FF2B5EF4-FFF2-40B4-BE49-F238E27FC236}">
                <a16:creationId xmlns:a16="http://schemas.microsoft.com/office/drawing/2014/main" id="{226B8BA0-3EBD-3DCA-2519-F46F65C8AA33}"/>
              </a:ext>
            </a:extLst>
          </p:cNvPr>
          <p:cNvSpPr txBox="1">
            <a:spLocks/>
          </p:cNvSpPr>
          <p:nvPr/>
        </p:nvSpPr>
        <p:spPr>
          <a:xfrm>
            <a:off x="1526614" y="-42863"/>
            <a:ext cx="6090769" cy="360600"/>
          </a:xfrm>
          <a:prstGeom prst="rect">
            <a:avLst/>
          </a:prstGeom>
          <a:noFill/>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it-IT" dirty="0">
                <a:solidFill>
                  <a:schemeClr val="bg1"/>
                </a:solidFill>
                <a:latin typeface="Bodoni MT" panose="02070603080606020203" pitchFamily="18" charset="0"/>
              </a:rPr>
              <a:t>21AIE314 - AI in Natural Language Processing</a:t>
            </a:r>
          </a:p>
        </p:txBody>
      </p:sp>
      <p:sp>
        <p:nvSpPr>
          <p:cNvPr id="5" name="Google Shape;108;p15">
            <a:extLst>
              <a:ext uri="{FF2B5EF4-FFF2-40B4-BE49-F238E27FC236}">
                <a16:creationId xmlns:a16="http://schemas.microsoft.com/office/drawing/2014/main" id="{68A216F8-8CE5-5BBB-2A77-1F5EE1BDB92D}"/>
              </a:ext>
            </a:extLst>
          </p:cNvPr>
          <p:cNvSpPr txBox="1">
            <a:spLocks/>
          </p:cNvSpPr>
          <p:nvPr/>
        </p:nvSpPr>
        <p:spPr>
          <a:xfrm>
            <a:off x="-553064" y="4844395"/>
            <a:ext cx="2826692" cy="319603"/>
          </a:xfrm>
          <a:prstGeom prst="rect">
            <a:avLst/>
          </a:prstGeom>
          <a:noFill/>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it-IT" dirty="0">
                <a:solidFill>
                  <a:schemeClr val="bg1"/>
                </a:solidFill>
                <a:latin typeface="Bodoni MT" panose="02070603080606020203" pitchFamily="18" charset="0"/>
              </a:rPr>
              <a:t>Batch-A-Group-14</a:t>
            </a:r>
          </a:p>
        </p:txBody>
      </p:sp>
      <p:sp>
        <p:nvSpPr>
          <p:cNvPr id="6" name="Google Shape;108;p15">
            <a:extLst>
              <a:ext uri="{FF2B5EF4-FFF2-40B4-BE49-F238E27FC236}">
                <a16:creationId xmlns:a16="http://schemas.microsoft.com/office/drawing/2014/main" id="{C4D453D0-14A5-B2A1-82C5-4C2333FA77AF}"/>
              </a:ext>
            </a:extLst>
          </p:cNvPr>
          <p:cNvSpPr txBox="1">
            <a:spLocks/>
          </p:cNvSpPr>
          <p:nvPr/>
        </p:nvSpPr>
        <p:spPr>
          <a:xfrm>
            <a:off x="5213554" y="4823896"/>
            <a:ext cx="4048433" cy="360600"/>
          </a:xfrm>
          <a:prstGeom prst="rect">
            <a:avLst/>
          </a:prstGeom>
          <a:noFill/>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it-IT" dirty="0">
                <a:solidFill>
                  <a:schemeClr val="bg1"/>
                </a:solidFill>
                <a:latin typeface="Bodoni MT" panose="02070603080606020203" pitchFamily="18" charset="0"/>
              </a:rPr>
              <a:t>E-Commerce Product Categorization using NLP</a:t>
            </a:r>
          </a:p>
        </p:txBody>
      </p:sp>
      <p:sp>
        <p:nvSpPr>
          <p:cNvPr id="12" name="TextBox 11">
            <a:extLst>
              <a:ext uri="{FF2B5EF4-FFF2-40B4-BE49-F238E27FC236}">
                <a16:creationId xmlns:a16="http://schemas.microsoft.com/office/drawing/2014/main" id="{697C86B1-55A4-5315-9958-2874166C5390}"/>
              </a:ext>
            </a:extLst>
          </p:cNvPr>
          <p:cNvSpPr txBox="1"/>
          <p:nvPr/>
        </p:nvSpPr>
        <p:spPr>
          <a:xfrm>
            <a:off x="175024" y="1165251"/>
            <a:ext cx="3817927"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002060"/>
                </a:solidFill>
                <a:latin typeface="Bodoni MT" panose="02070603080606020203" pitchFamily="18" charset="0"/>
              </a:rPr>
              <a:t>Loading the Dataset:</a:t>
            </a:r>
          </a:p>
        </p:txBody>
      </p:sp>
      <p:pic>
        <p:nvPicPr>
          <p:cNvPr id="14" name="Picture 13">
            <a:extLst>
              <a:ext uri="{FF2B5EF4-FFF2-40B4-BE49-F238E27FC236}">
                <a16:creationId xmlns:a16="http://schemas.microsoft.com/office/drawing/2014/main" id="{D48837E9-6930-B13A-EB74-E92364940EFE}"/>
              </a:ext>
            </a:extLst>
          </p:cNvPr>
          <p:cNvPicPr>
            <a:picLocks noChangeAspect="1"/>
          </p:cNvPicPr>
          <p:nvPr/>
        </p:nvPicPr>
        <p:blipFill rotWithShape="1">
          <a:blip r:embed="rId2"/>
          <a:srcRect r="30527"/>
          <a:stretch/>
        </p:blipFill>
        <p:spPr>
          <a:xfrm>
            <a:off x="5401914" y="746826"/>
            <a:ext cx="3671712" cy="3389405"/>
          </a:xfrm>
          <a:prstGeom prst="rect">
            <a:avLst/>
          </a:prstGeom>
        </p:spPr>
      </p:pic>
      <p:pic>
        <p:nvPicPr>
          <p:cNvPr id="11" name="Picture 10">
            <a:extLst>
              <a:ext uri="{FF2B5EF4-FFF2-40B4-BE49-F238E27FC236}">
                <a16:creationId xmlns:a16="http://schemas.microsoft.com/office/drawing/2014/main" id="{CF1F15F5-3511-4477-B46A-1F016B15E5D1}"/>
              </a:ext>
            </a:extLst>
          </p:cNvPr>
          <p:cNvPicPr>
            <a:picLocks noChangeAspect="1"/>
          </p:cNvPicPr>
          <p:nvPr/>
        </p:nvPicPr>
        <p:blipFill rotWithShape="1">
          <a:blip r:embed="rId3"/>
          <a:srcRect r="34578"/>
          <a:stretch/>
        </p:blipFill>
        <p:spPr>
          <a:xfrm>
            <a:off x="175025" y="1533750"/>
            <a:ext cx="5122240" cy="1472340"/>
          </a:xfrm>
          <a:prstGeom prst="rect">
            <a:avLst/>
          </a:prstGeom>
        </p:spPr>
      </p:pic>
    </p:spTree>
    <p:extLst>
      <p:ext uri="{BB962C8B-B14F-4D97-AF65-F5344CB8AC3E}">
        <p14:creationId xmlns:p14="http://schemas.microsoft.com/office/powerpoint/2010/main" val="226733060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A4F9949-652E-9C56-3707-A5EA27F7EF0D}"/>
              </a:ext>
            </a:extLst>
          </p:cNvPr>
          <p:cNvSpPr/>
          <p:nvPr/>
        </p:nvSpPr>
        <p:spPr>
          <a:xfrm>
            <a:off x="0" y="4868047"/>
            <a:ext cx="9144001" cy="278606"/>
          </a:xfrm>
          <a:prstGeom prst="rect">
            <a:avLst/>
          </a:prstGeom>
          <a:solidFill>
            <a:srgbClr val="0070C0"/>
          </a:solidFill>
          <a:ln>
            <a:no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solidFill>
                <a:schemeClr val="bg1"/>
              </a:solidFill>
            </a:endParaRPr>
          </a:p>
        </p:txBody>
      </p:sp>
      <p:sp>
        <p:nvSpPr>
          <p:cNvPr id="7" name="Rectangle 6">
            <a:extLst>
              <a:ext uri="{FF2B5EF4-FFF2-40B4-BE49-F238E27FC236}">
                <a16:creationId xmlns:a16="http://schemas.microsoft.com/office/drawing/2014/main" id="{F7299EE9-5875-87BE-D64F-8358006B91FF}"/>
              </a:ext>
            </a:extLst>
          </p:cNvPr>
          <p:cNvSpPr/>
          <p:nvPr/>
        </p:nvSpPr>
        <p:spPr>
          <a:xfrm>
            <a:off x="-3" y="0"/>
            <a:ext cx="9144001" cy="278606"/>
          </a:xfrm>
          <a:prstGeom prst="rect">
            <a:avLst/>
          </a:prstGeom>
          <a:solidFill>
            <a:srgbClr val="0070C0"/>
          </a:solidFill>
          <a:ln>
            <a:no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solidFill>
                <a:schemeClr val="bg1"/>
              </a:solidFill>
            </a:endParaRPr>
          </a:p>
        </p:txBody>
      </p:sp>
      <p:sp>
        <p:nvSpPr>
          <p:cNvPr id="4" name="Google Shape;108;p15">
            <a:extLst>
              <a:ext uri="{FF2B5EF4-FFF2-40B4-BE49-F238E27FC236}">
                <a16:creationId xmlns:a16="http://schemas.microsoft.com/office/drawing/2014/main" id="{226B8BA0-3EBD-3DCA-2519-F46F65C8AA33}"/>
              </a:ext>
            </a:extLst>
          </p:cNvPr>
          <p:cNvSpPr txBox="1">
            <a:spLocks/>
          </p:cNvSpPr>
          <p:nvPr/>
        </p:nvSpPr>
        <p:spPr>
          <a:xfrm>
            <a:off x="1526614" y="-42863"/>
            <a:ext cx="6090769" cy="360600"/>
          </a:xfrm>
          <a:prstGeom prst="rect">
            <a:avLst/>
          </a:prstGeom>
          <a:noFill/>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it-IT" dirty="0">
                <a:solidFill>
                  <a:schemeClr val="bg1"/>
                </a:solidFill>
                <a:latin typeface="Bodoni MT" panose="02070603080606020203" pitchFamily="18" charset="0"/>
              </a:rPr>
              <a:t>21AIE314 - AI in Natural Language Processing</a:t>
            </a:r>
          </a:p>
        </p:txBody>
      </p:sp>
      <p:sp>
        <p:nvSpPr>
          <p:cNvPr id="5" name="Google Shape;108;p15">
            <a:extLst>
              <a:ext uri="{FF2B5EF4-FFF2-40B4-BE49-F238E27FC236}">
                <a16:creationId xmlns:a16="http://schemas.microsoft.com/office/drawing/2014/main" id="{68A216F8-8CE5-5BBB-2A77-1F5EE1BDB92D}"/>
              </a:ext>
            </a:extLst>
          </p:cNvPr>
          <p:cNvSpPr txBox="1">
            <a:spLocks/>
          </p:cNvSpPr>
          <p:nvPr/>
        </p:nvSpPr>
        <p:spPr>
          <a:xfrm>
            <a:off x="-553064" y="4844395"/>
            <a:ext cx="2826692" cy="319603"/>
          </a:xfrm>
          <a:prstGeom prst="rect">
            <a:avLst/>
          </a:prstGeom>
          <a:noFill/>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it-IT" dirty="0">
                <a:solidFill>
                  <a:schemeClr val="bg1"/>
                </a:solidFill>
                <a:latin typeface="Bodoni MT" panose="02070603080606020203" pitchFamily="18" charset="0"/>
              </a:rPr>
              <a:t>Batch-A-Group-14</a:t>
            </a:r>
          </a:p>
        </p:txBody>
      </p:sp>
      <p:sp>
        <p:nvSpPr>
          <p:cNvPr id="6" name="Google Shape;108;p15">
            <a:extLst>
              <a:ext uri="{FF2B5EF4-FFF2-40B4-BE49-F238E27FC236}">
                <a16:creationId xmlns:a16="http://schemas.microsoft.com/office/drawing/2014/main" id="{C4D453D0-14A5-B2A1-82C5-4C2333FA77AF}"/>
              </a:ext>
            </a:extLst>
          </p:cNvPr>
          <p:cNvSpPr txBox="1">
            <a:spLocks/>
          </p:cNvSpPr>
          <p:nvPr/>
        </p:nvSpPr>
        <p:spPr>
          <a:xfrm>
            <a:off x="5213554" y="4823896"/>
            <a:ext cx="4048433" cy="360600"/>
          </a:xfrm>
          <a:prstGeom prst="rect">
            <a:avLst/>
          </a:prstGeom>
          <a:noFill/>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it-IT" dirty="0">
                <a:solidFill>
                  <a:schemeClr val="bg1"/>
                </a:solidFill>
                <a:latin typeface="Bodoni MT" panose="02070603080606020203" pitchFamily="18" charset="0"/>
              </a:rPr>
              <a:t>E-Commerce Product Categorization using NLP</a:t>
            </a:r>
          </a:p>
        </p:txBody>
      </p:sp>
      <p:sp>
        <p:nvSpPr>
          <p:cNvPr id="2" name="Rectangle 1">
            <a:extLst>
              <a:ext uri="{FF2B5EF4-FFF2-40B4-BE49-F238E27FC236}">
                <a16:creationId xmlns:a16="http://schemas.microsoft.com/office/drawing/2014/main" id="{5A339112-36C6-7CD9-3B91-7667F4CB40EB}"/>
              </a:ext>
            </a:extLst>
          </p:cNvPr>
          <p:cNvSpPr/>
          <p:nvPr/>
        </p:nvSpPr>
        <p:spPr>
          <a:xfrm>
            <a:off x="146049" y="352596"/>
            <a:ext cx="8665087" cy="1815882"/>
          </a:xfrm>
          <a:prstGeom prst="rect">
            <a:avLst/>
          </a:prstGeom>
        </p:spPr>
        <p:txBody>
          <a:bodyPr wrap="square">
            <a:spAutoFit/>
          </a:bodyPr>
          <a:lstStyle/>
          <a:p>
            <a:pPr marL="171450" indent="-171450">
              <a:buFont typeface="Wingdings" panose="05000000000000000000" pitchFamily="2" charset="2"/>
              <a:buChar char="Ø"/>
            </a:pPr>
            <a:r>
              <a:rPr lang="en-US" dirty="0">
                <a:latin typeface="Rockwell" panose="02060603020205020403" pitchFamily="18" charset="0"/>
              </a:rPr>
              <a:t>Training Process:</a:t>
            </a:r>
          </a:p>
          <a:p>
            <a:r>
              <a:rPr lang="en-US" dirty="0">
                <a:latin typeface="Rockwell" panose="02060603020205020403" pitchFamily="18" charset="0"/>
              </a:rPr>
              <a:t>FastText uses a hierarchical SoftMax or negative sampling to train word representations efficiently.</a:t>
            </a:r>
          </a:p>
          <a:p>
            <a:r>
              <a:rPr lang="en-US" dirty="0">
                <a:latin typeface="Rockwell" panose="02060603020205020403" pitchFamily="18" charset="0"/>
              </a:rPr>
              <a:t>It optimizes a loss function to learn vector representations of words.</a:t>
            </a:r>
          </a:p>
          <a:p>
            <a:pPr fontAlgn="base"/>
            <a:endParaRPr lang="en-US" b="1" dirty="0">
              <a:solidFill>
                <a:srgbClr val="273239"/>
              </a:solidFill>
              <a:latin typeface="Rockwell" panose="02060603020205020403" pitchFamily="18" charset="0"/>
            </a:endParaRPr>
          </a:p>
          <a:p>
            <a:pPr fontAlgn="base"/>
            <a:r>
              <a:rPr lang="en-US" b="1" i="1" dirty="0">
                <a:solidFill>
                  <a:srgbClr val="273239"/>
                </a:solidFill>
                <a:latin typeface="Rockwell" panose="02060603020205020403" pitchFamily="18" charset="0"/>
              </a:rPr>
              <a:t>Hierarchical Classifier used by FastText: </a:t>
            </a:r>
            <a:endParaRPr lang="en-US" i="1" dirty="0">
              <a:solidFill>
                <a:srgbClr val="273239"/>
              </a:solidFill>
              <a:latin typeface="Rockwell" panose="02060603020205020403" pitchFamily="18" charset="0"/>
            </a:endParaRPr>
          </a:p>
          <a:p>
            <a:pPr fontAlgn="base"/>
            <a:r>
              <a:rPr lang="en-US" dirty="0">
                <a:solidFill>
                  <a:srgbClr val="273239"/>
                </a:solidFill>
                <a:latin typeface="Rockwell" panose="02060603020205020403" pitchFamily="18" charset="0"/>
              </a:rPr>
              <a:t>In this method, it represents the labels in a binary tree. Every node in the binary tree represents a probability. A label is represented by the probability along the path to that given label. This means that the leaf nodes of the binary tree represent the labels.</a:t>
            </a:r>
          </a:p>
        </p:txBody>
      </p:sp>
      <p:pic>
        <p:nvPicPr>
          <p:cNvPr id="3" name="Picture 2" descr="Lightbox">
            <a:extLst>
              <a:ext uri="{FF2B5EF4-FFF2-40B4-BE49-F238E27FC236}">
                <a16:creationId xmlns:a16="http://schemas.microsoft.com/office/drawing/2014/main" id="{110EA345-F8E1-7250-8C77-7C9CECA86A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6206" y="2251613"/>
            <a:ext cx="4515079" cy="24693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094976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A4F9949-652E-9C56-3707-A5EA27F7EF0D}"/>
              </a:ext>
            </a:extLst>
          </p:cNvPr>
          <p:cNvSpPr/>
          <p:nvPr/>
        </p:nvSpPr>
        <p:spPr>
          <a:xfrm>
            <a:off x="0" y="4868047"/>
            <a:ext cx="9144001" cy="278606"/>
          </a:xfrm>
          <a:prstGeom prst="rect">
            <a:avLst/>
          </a:prstGeom>
          <a:solidFill>
            <a:srgbClr val="0070C0"/>
          </a:solidFill>
          <a:ln>
            <a:no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solidFill>
                <a:schemeClr val="bg1"/>
              </a:solidFill>
            </a:endParaRPr>
          </a:p>
        </p:txBody>
      </p:sp>
      <p:sp>
        <p:nvSpPr>
          <p:cNvPr id="7" name="Rectangle 6">
            <a:extLst>
              <a:ext uri="{FF2B5EF4-FFF2-40B4-BE49-F238E27FC236}">
                <a16:creationId xmlns:a16="http://schemas.microsoft.com/office/drawing/2014/main" id="{F7299EE9-5875-87BE-D64F-8358006B91FF}"/>
              </a:ext>
            </a:extLst>
          </p:cNvPr>
          <p:cNvSpPr/>
          <p:nvPr/>
        </p:nvSpPr>
        <p:spPr>
          <a:xfrm>
            <a:off x="-3" y="0"/>
            <a:ext cx="9144001" cy="278606"/>
          </a:xfrm>
          <a:prstGeom prst="rect">
            <a:avLst/>
          </a:prstGeom>
          <a:solidFill>
            <a:srgbClr val="0070C0"/>
          </a:solidFill>
          <a:ln>
            <a:no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solidFill>
                <a:schemeClr val="bg1"/>
              </a:solidFill>
            </a:endParaRPr>
          </a:p>
        </p:txBody>
      </p:sp>
      <p:sp>
        <p:nvSpPr>
          <p:cNvPr id="4" name="Google Shape;108;p15">
            <a:extLst>
              <a:ext uri="{FF2B5EF4-FFF2-40B4-BE49-F238E27FC236}">
                <a16:creationId xmlns:a16="http://schemas.microsoft.com/office/drawing/2014/main" id="{226B8BA0-3EBD-3DCA-2519-F46F65C8AA33}"/>
              </a:ext>
            </a:extLst>
          </p:cNvPr>
          <p:cNvSpPr txBox="1">
            <a:spLocks/>
          </p:cNvSpPr>
          <p:nvPr/>
        </p:nvSpPr>
        <p:spPr>
          <a:xfrm>
            <a:off x="1526614" y="-42863"/>
            <a:ext cx="6090769" cy="360600"/>
          </a:xfrm>
          <a:prstGeom prst="rect">
            <a:avLst/>
          </a:prstGeom>
          <a:noFill/>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it-IT" dirty="0">
                <a:solidFill>
                  <a:schemeClr val="bg1"/>
                </a:solidFill>
                <a:latin typeface="Bodoni MT" panose="02070603080606020203" pitchFamily="18" charset="0"/>
              </a:rPr>
              <a:t>21AIE314 - AI in Natural Language Processing</a:t>
            </a:r>
          </a:p>
        </p:txBody>
      </p:sp>
      <p:sp>
        <p:nvSpPr>
          <p:cNvPr id="5" name="Google Shape;108;p15">
            <a:extLst>
              <a:ext uri="{FF2B5EF4-FFF2-40B4-BE49-F238E27FC236}">
                <a16:creationId xmlns:a16="http://schemas.microsoft.com/office/drawing/2014/main" id="{68A216F8-8CE5-5BBB-2A77-1F5EE1BDB92D}"/>
              </a:ext>
            </a:extLst>
          </p:cNvPr>
          <p:cNvSpPr txBox="1">
            <a:spLocks/>
          </p:cNvSpPr>
          <p:nvPr/>
        </p:nvSpPr>
        <p:spPr>
          <a:xfrm>
            <a:off x="-553064" y="4844395"/>
            <a:ext cx="2826692" cy="319603"/>
          </a:xfrm>
          <a:prstGeom prst="rect">
            <a:avLst/>
          </a:prstGeom>
          <a:noFill/>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it-IT" dirty="0">
                <a:solidFill>
                  <a:schemeClr val="bg1"/>
                </a:solidFill>
                <a:latin typeface="Bodoni MT" panose="02070603080606020203" pitchFamily="18" charset="0"/>
              </a:rPr>
              <a:t>Batch-A-Group-14</a:t>
            </a:r>
          </a:p>
        </p:txBody>
      </p:sp>
      <p:sp>
        <p:nvSpPr>
          <p:cNvPr id="6" name="Google Shape;108;p15">
            <a:extLst>
              <a:ext uri="{FF2B5EF4-FFF2-40B4-BE49-F238E27FC236}">
                <a16:creationId xmlns:a16="http://schemas.microsoft.com/office/drawing/2014/main" id="{C4D453D0-14A5-B2A1-82C5-4C2333FA77AF}"/>
              </a:ext>
            </a:extLst>
          </p:cNvPr>
          <p:cNvSpPr txBox="1">
            <a:spLocks/>
          </p:cNvSpPr>
          <p:nvPr/>
        </p:nvSpPr>
        <p:spPr>
          <a:xfrm>
            <a:off x="5213554" y="4823896"/>
            <a:ext cx="4048433" cy="360600"/>
          </a:xfrm>
          <a:prstGeom prst="rect">
            <a:avLst/>
          </a:prstGeom>
          <a:noFill/>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it-IT" dirty="0">
                <a:solidFill>
                  <a:schemeClr val="bg1"/>
                </a:solidFill>
                <a:latin typeface="Bodoni MT" panose="02070603080606020203" pitchFamily="18" charset="0"/>
              </a:rPr>
              <a:t>E-Commerce Product Categorization using NLP</a:t>
            </a:r>
          </a:p>
        </p:txBody>
      </p:sp>
      <p:pic>
        <p:nvPicPr>
          <p:cNvPr id="3" name="Picture 2">
            <a:extLst>
              <a:ext uri="{FF2B5EF4-FFF2-40B4-BE49-F238E27FC236}">
                <a16:creationId xmlns:a16="http://schemas.microsoft.com/office/drawing/2014/main" id="{A4EA1039-FD23-C0F0-5BA7-6969F4377A17}"/>
              </a:ext>
            </a:extLst>
          </p:cNvPr>
          <p:cNvPicPr>
            <a:picLocks noChangeAspect="1"/>
          </p:cNvPicPr>
          <p:nvPr/>
        </p:nvPicPr>
        <p:blipFill>
          <a:blip r:embed="rId2"/>
          <a:stretch>
            <a:fillRect/>
          </a:stretch>
        </p:blipFill>
        <p:spPr>
          <a:xfrm>
            <a:off x="629257" y="389008"/>
            <a:ext cx="7885479" cy="4365484"/>
          </a:xfrm>
          <a:prstGeom prst="rect">
            <a:avLst/>
          </a:prstGeom>
        </p:spPr>
      </p:pic>
    </p:spTree>
    <p:extLst>
      <p:ext uri="{BB962C8B-B14F-4D97-AF65-F5344CB8AC3E}">
        <p14:creationId xmlns:p14="http://schemas.microsoft.com/office/powerpoint/2010/main" val="121991827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A4F9949-652E-9C56-3707-A5EA27F7EF0D}"/>
              </a:ext>
            </a:extLst>
          </p:cNvPr>
          <p:cNvSpPr/>
          <p:nvPr/>
        </p:nvSpPr>
        <p:spPr>
          <a:xfrm>
            <a:off x="0" y="4868047"/>
            <a:ext cx="9144001" cy="278606"/>
          </a:xfrm>
          <a:prstGeom prst="rect">
            <a:avLst/>
          </a:prstGeom>
          <a:solidFill>
            <a:srgbClr val="0070C0"/>
          </a:solidFill>
          <a:ln>
            <a:no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solidFill>
                <a:schemeClr val="bg1"/>
              </a:solidFill>
            </a:endParaRPr>
          </a:p>
        </p:txBody>
      </p:sp>
      <p:sp>
        <p:nvSpPr>
          <p:cNvPr id="7" name="Rectangle 6">
            <a:extLst>
              <a:ext uri="{FF2B5EF4-FFF2-40B4-BE49-F238E27FC236}">
                <a16:creationId xmlns:a16="http://schemas.microsoft.com/office/drawing/2014/main" id="{F7299EE9-5875-87BE-D64F-8358006B91FF}"/>
              </a:ext>
            </a:extLst>
          </p:cNvPr>
          <p:cNvSpPr/>
          <p:nvPr/>
        </p:nvSpPr>
        <p:spPr>
          <a:xfrm>
            <a:off x="-3" y="0"/>
            <a:ext cx="9144001" cy="278606"/>
          </a:xfrm>
          <a:prstGeom prst="rect">
            <a:avLst/>
          </a:prstGeom>
          <a:solidFill>
            <a:srgbClr val="0070C0"/>
          </a:solidFill>
          <a:ln>
            <a:no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solidFill>
                <a:schemeClr val="bg1"/>
              </a:solidFill>
            </a:endParaRPr>
          </a:p>
        </p:txBody>
      </p:sp>
      <p:sp>
        <p:nvSpPr>
          <p:cNvPr id="4" name="Google Shape;108;p15">
            <a:extLst>
              <a:ext uri="{FF2B5EF4-FFF2-40B4-BE49-F238E27FC236}">
                <a16:creationId xmlns:a16="http://schemas.microsoft.com/office/drawing/2014/main" id="{226B8BA0-3EBD-3DCA-2519-F46F65C8AA33}"/>
              </a:ext>
            </a:extLst>
          </p:cNvPr>
          <p:cNvSpPr txBox="1">
            <a:spLocks/>
          </p:cNvSpPr>
          <p:nvPr/>
        </p:nvSpPr>
        <p:spPr>
          <a:xfrm>
            <a:off x="1526614" y="-42863"/>
            <a:ext cx="6090769" cy="360600"/>
          </a:xfrm>
          <a:prstGeom prst="rect">
            <a:avLst/>
          </a:prstGeom>
          <a:noFill/>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it-IT" dirty="0">
                <a:solidFill>
                  <a:schemeClr val="bg1"/>
                </a:solidFill>
                <a:latin typeface="Bodoni MT" panose="02070603080606020203" pitchFamily="18" charset="0"/>
              </a:rPr>
              <a:t>21AIE314 - AI in Natural Language Processing</a:t>
            </a:r>
          </a:p>
        </p:txBody>
      </p:sp>
      <p:sp>
        <p:nvSpPr>
          <p:cNvPr id="5" name="Google Shape;108;p15">
            <a:extLst>
              <a:ext uri="{FF2B5EF4-FFF2-40B4-BE49-F238E27FC236}">
                <a16:creationId xmlns:a16="http://schemas.microsoft.com/office/drawing/2014/main" id="{68A216F8-8CE5-5BBB-2A77-1F5EE1BDB92D}"/>
              </a:ext>
            </a:extLst>
          </p:cNvPr>
          <p:cNvSpPr txBox="1">
            <a:spLocks/>
          </p:cNvSpPr>
          <p:nvPr/>
        </p:nvSpPr>
        <p:spPr>
          <a:xfrm>
            <a:off x="-553064" y="4844395"/>
            <a:ext cx="2826692" cy="319603"/>
          </a:xfrm>
          <a:prstGeom prst="rect">
            <a:avLst/>
          </a:prstGeom>
          <a:noFill/>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it-IT" dirty="0">
                <a:solidFill>
                  <a:schemeClr val="bg1"/>
                </a:solidFill>
                <a:latin typeface="Bodoni MT" panose="02070603080606020203" pitchFamily="18" charset="0"/>
              </a:rPr>
              <a:t>Batch-A-Group-14</a:t>
            </a:r>
          </a:p>
        </p:txBody>
      </p:sp>
      <p:sp>
        <p:nvSpPr>
          <p:cNvPr id="6" name="Google Shape;108;p15">
            <a:extLst>
              <a:ext uri="{FF2B5EF4-FFF2-40B4-BE49-F238E27FC236}">
                <a16:creationId xmlns:a16="http://schemas.microsoft.com/office/drawing/2014/main" id="{C4D453D0-14A5-B2A1-82C5-4C2333FA77AF}"/>
              </a:ext>
            </a:extLst>
          </p:cNvPr>
          <p:cNvSpPr txBox="1">
            <a:spLocks/>
          </p:cNvSpPr>
          <p:nvPr/>
        </p:nvSpPr>
        <p:spPr>
          <a:xfrm>
            <a:off x="5213554" y="4823896"/>
            <a:ext cx="4048433" cy="360600"/>
          </a:xfrm>
          <a:prstGeom prst="rect">
            <a:avLst/>
          </a:prstGeom>
          <a:noFill/>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it-IT" dirty="0">
                <a:solidFill>
                  <a:schemeClr val="bg1"/>
                </a:solidFill>
                <a:latin typeface="Bodoni MT" panose="02070603080606020203" pitchFamily="18" charset="0"/>
              </a:rPr>
              <a:t>E-Commerce Product Categorization using NLP</a:t>
            </a:r>
          </a:p>
        </p:txBody>
      </p:sp>
      <p:sp>
        <p:nvSpPr>
          <p:cNvPr id="2" name="TextBox 1">
            <a:extLst>
              <a:ext uri="{FF2B5EF4-FFF2-40B4-BE49-F238E27FC236}">
                <a16:creationId xmlns:a16="http://schemas.microsoft.com/office/drawing/2014/main" id="{80FCCAAC-1EEF-DB10-5CA4-4C31DF241E97}"/>
              </a:ext>
            </a:extLst>
          </p:cNvPr>
          <p:cNvSpPr txBox="1"/>
          <p:nvPr/>
        </p:nvSpPr>
        <p:spPr>
          <a:xfrm>
            <a:off x="539350" y="360600"/>
            <a:ext cx="8065294"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400" dirty="0">
                <a:solidFill>
                  <a:srgbClr val="002060"/>
                </a:solidFill>
                <a:latin typeface="Bodoni MT" panose="02070603080606020203" pitchFamily="18" charset="0"/>
              </a:rPr>
              <a:t>BERT:</a:t>
            </a:r>
          </a:p>
        </p:txBody>
      </p:sp>
      <p:sp>
        <p:nvSpPr>
          <p:cNvPr id="8" name="TextBox 7">
            <a:extLst>
              <a:ext uri="{FF2B5EF4-FFF2-40B4-BE49-F238E27FC236}">
                <a16:creationId xmlns:a16="http://schemas.microsoft.com/office/drawing/2014/main" id="{84237DE7-B235-636D-273E-09DE60BF4DAA}"/>
              </a:ext>
            </a:extLst>
          </p:cNvPr>
          <p:cNvSpPr txBox="1"/>
          <p:nvPr/>
        </p:nvSpPr>
        <p:spPr>
          <a:xfrm>
            <a:off x="430407" y="761384"/>
            <a:ext cx="8283179" cy="2123658"/>
          </a:xfrm>
          <a:prstGeom prst="rect">
            <a:avLst/>
          </a:prstGeom>
          <a:noFill/>
        </p:spPr>
        <p:txBody>
          <a:bodyPr wrap="square">
            <a:spAutoFit/>
          </a:bodyPr>
          <a:lstStyle/>
          <a:p>
            <a:r>
              <a:rPr lang="en-US" sz="1200" i="1" dirty="0">
                <a:latin typeface="Rockwell" panose="02060603020205020403" pitchFamily="18" charset="0"/>
              </a:rPr>
              <a:t>What is BERT?</a:t>
            </a:r>
          </a:p>
          <a:p>
            <a:pPr marL="171450" indent="-171450">
              <a:buFont typeface="Arial" panose="020B0604020202020204" pitchFamily="34" charset="0"/>
              <a:buChar char="•"/>
            </a:pPr>
            <a:r>
              <a:rPr lang="en-US" sz="1200" dirty="0">
                <a:latin typeface="Rockwell" panose="02060603020205020403" pitchFamily="18" charset="0"/>
              </a:rPr>
              <a:t>BERT (Bidirectional Encoder Representations from Transformers) is a pre-trained transformer-based model introduced by Google in 2018.</a:t>
            </a:r>
          </a:p>
          <a:p>
            <a:pPr marL="171450" indent="-171450">
              <a:buFont typeface="Arial" panose="020B0604020202020204" pitchFamily="34" charset="0"/>
              <a:buChar char="•"/>
            </a:pPr>
            <a:r>
              <a:rPr lang="en-US" sz="1200" dirty="0">
                <a:latin typeface="Rockwell" panose="02060603020205020403" pitchFamily="18" charset="0"/>
              </a:rPr>
              <a:t>It's designed to understand the bidirectional context of words in a sentence, capturing both left and right context simultaneously.</a:t>
            </a:r>
          </a:p>
          <a:p>
            <a:endParaRPr lang="en-US" sz="1200" dirty="0">
              <a:latin typeface="Rockwell" panose="02060603020205020403" pitchFamily="18" charset="0"/>
            </a:endParaRPr>
          </a:p>
          <a:p>
            <a:r>
              <a:rPr lang="en-US" sz="1200" i="1" dirty="0">
                <a:latin typeface="Rockwell" panose="02060603020205020403" pitchFamily="18" charset="0"/>
              </a:rPr>
              <a:t>Key Features:</a:t>
            </a:r>
          </a:p>
          <a:p>
            <a:pPr marL="171450" indent="-171450">
              <a:buFont typeface="Arial" panose="020B0604020202020204" pitchFamily="34" charset="0"/>
              <a:buChar char="•"/>
            </a:pPr>
            <a:r>
              <a:rPr lang="en-US" sz="1200" dirty="0">
                <a:latin typeface="Rockwell" panose="02060603020205020403" pitchFamily="18" charset="0"/>
              </a:rPr>
              <a:t>Utilizes a transformer architecture, which allows for parallel processing of words in a sentence.</a:t>
            </a:r>
          </a:p>
          <a:p>
            <a:pPr marL="171450" indent="-171450">
              <a:buFont typeface="Arial" panose="020B0604020202020204" pitchFamily="34" charset="0"/>
              <a:buChar char="•"/>
            </a:pPr>
            <a:r>
              <a:rPr lang="en-US" sz="1200" dirty="0">
                <a:latin typeface="Rockwell" panose="02060603020205020403" pitchFamily="18" charset="0"/>
              </a:rPr>
              <a:t>Pre-trained on large corpora of text, enabling it to learn rich language representations.</a:t>
            </a:r>
          </a:p>
          <a:p>
            <a:pPr marL="171450" indent="-171450">
              <a:buFont typeface="Arial" panose="020B0604020202020204" pitchFamily="34" charset="0"/>
              <a:buChar char="•"/>
            </a:pPr>
            <a:r>
              <a:rPr lang="en-US" sz="1200" dirty="0">
                <a:latin typeface="Rockwell" panose="02060603020205020403" pitchFamily="18" charset="0"/>
              </a:rPr>
              <a:t>Supports fine-tuning on specific downstream tasks with minimal task-specific architecture changes.</a:t>
            </a:r>
          </a:p>
          <a:p>
            <a:pPr marL="171450" indent="-171450">
              <a:buFont typeface="Arial" panose="020B0604020202020204" pitchFamily="34" charset="0"/>
              <a:buChar char="•"/>
            </a:pPr>
            <a:r>
              <a:rPr lang="en-US" sz="1200" dirty="0">
                <a:latin typeface="Rockwell" panose="02060603020205020403" pitchFamily="18" charset="0"/>
              </a:rPr>
              <a:t>We are using BERT-base-uncased model. It has 12 Layers, 768 hidden, 12-heads and 110M parameters.</a:t>
            </a:r>
          </a:p>
        </p:txBody>
      </p:sp>
      <p:pic>
        <p:nvPicPr>
          <p:cNvPr id="10" name="Picture 9">
            <a:extLst>
              <a:ext uri="{FF2B5EF4-FFF2-40B4-BE49-F238E27FC236}">
                <a16:creationId xmlns:a16="http://schemas.microsoft.com/office/drawing/2014/main" id="{AD1F6FB1-55E0-CCA0-8F87-8810229686CC}"/>
              </a:ext>
            </a:extLst>
          </p:cNvPr>
          <p:cNvPicPr>
            <a:picLocks noChangeAspect="1"/>
          </p:cNvPicPr>
          <p:nvPr/>
        </p:nvPicPr>
        <p:blipFill>
          <a:blip r:embed="rId2"/>
          <a:stretch>
            <a:fillRect/>
          </a:stretch>
        </p:blipFill>
        <p:spPr>
          <a:xfrm>
            <a:off x="839388" y="3242192"/>
            <a:ext cx="7465215" cy="1564359"/>
          </a:xfrm>
          <a:prstGeom prst="rect">
            <a:avLst/>
          </a:prstGeom>
        </p:spPr>
      </p:pic>
      <p:sp>
        <p:nvSpPr>
          <p:cNvPr id="11" name="TextBox 10">
            <a:extLst>
              <a:ext uri="{FF2B5EF4-FFF2-40B4-BE49-F238E27FC236}">
                <a16:creationId xmlns:a16="http://schemas.microsoft.com/office/drawing/2014/main" id="{6390F6C8-0D95-2DDC-C417-4C61EA30E3D4}"/>
              </a:ext>
            </a:extLst>
          </p:cNvPr>
          <p:cNvSpPr txBox="1"/>
          <p:nvPr/>
        </p:nvSpPr>
        <p:spPr>
          <a:xfrm>
            <a:off x="539350" y="2952787"/>
            <a:ext cx="8065294" cy="30777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b="1" dirty="0">
                <a:solidFill>
                  <a:srgbClr val="002060"/>
                </a:solidFill>
                <a:latin typeface="Bodoni MT" panose="02070603080606020203" pitchFamily="18" charset="0"/>
              </a:rPr>
              <a:t>Stacking of Encoders part from Transformers:-</a:t>
            </a:r>
          </a:p>
        </p:txBody>
      </p:sp>
    </p:spTree>
    <p:extLst>
      <p:ext uri="{BB962C8B-B14F-4D97-AF65-F5344CB8AC3E}">
        <p14:creationId xmlns:p14="http://schemas.microsoft.com/office/powerpoint/2010/main" val="308306233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A4F9949-652E-9C56-3707-A5EA27F7EF0D}"/>
              </a:ext>
            </a:extLst>
          </p:cNvPr>
          <p:cNvSpPr/>
          <p:nvPr/>
        </p:nvSpPr>
        <p:spPr>
          <a:xfrm>
            <a:off x="0" y="4868047"/>
            <a:ext cx="9144001" cy="278606"/>
          </a:xfrm>
          <a:prstGeom prst="rect">
            <a:avLst/>
          </a:prstGeom>
          <a:solidFill>
            <a:srgbClr val="0070C0"/>
          </a:solidFill>
          <a:ln>
            <a:no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solidFill>
                <a:schemeClr val="bg1"/>
              </a:solidFill>
            </a:endParaRPr>
          </a:p>
        </p:txBody>
      </p:sp>
      <p:sp>
        <p:nvSpPr>
          <p:cNvPr id="7" name="Rectangle 6">
            <a:extLst>
              <a:ext uri="{FF2B5EF4-FFF2-40B4-BE49-F238E27FC236}">
                <a16:creationId xmlns:a16="http://schemas.microsoft.com/office/drawing/2014/main" id="{F7299EE9-5875-87BE-D64F-8358006B91FF}"/>
              </a:ext>
            </a:extLst>
          </p:cNvPr>
          <p:cNvSpPr/>
          <p:nvPr/>
        </p:nvSpPr>
        <p:spPr>
          <a:xfrm>
            <a:off x="-3" y="0"/>
            <a:ext cx="9144001" cy="278606"/>
          </a:xfrm>
          <a:prstGeom prst="rect">
            <a:avLst/>
          </a:prstGeom>
          <a:solidFill>
            <a:srgbClr val="0070C0"/>
          </a:solidFill>
          <a:ln>
            <a:no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solidFill>
                <a:schemeClr val="bg1"/>
              </a:solidFill>
            </a:endParaRPr>
          </a:p>
        </p:txBody>
      </p:sp>
      <p:sp>
        <p:nvSpPr>
          <p:cNvPr id="4" name="Google Shape;108;p15">
            <a:extLst>
              <a:ext uri="{FF2B5EF4-FFF2-40B4-BE49-F238E27FC236}">
                <a16:creationId xmlns:a16="http://schemas.microsoft.com/office/drawing/2014/main" id="{226B8BA0-3EBD-3DCA-2519-F46F65C8AA33}"/>
              </a:ext>
            </a:extLst>
          </p:cNvPr>
          <p:cNvSpPr txBox="1">
            <a:spLocks/>
          </p:cNvSpPr>
          <p:nvPr/>
        </p:nvSpPr>
        <p:spPr>
          <a:xfrm>
            <a:off x="1526614" y="-42863"/>
            <a:ext cx="6090769" cy="360600"/>
          </a:xfrm>
          <a:prstGeom prst="rect">
            <a:avLst/>
          </a:prstGeom>
          <a:noFill/>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it-IT" dirty="0">
                <a:solidFill>
                  <a:schemeClr val="bg1"/>
                </a:solidFill>
                <a:latin typeface="Bodoni MT" panose="02070603080606020203" pitchFamily="18" charset="0"/>
              </a:rPr>
              <a:t>21AIE314 - AI in Natural Language Processing</a:t>
            </a:r>
          </a:p>
        </p:txBody>
      </p:sp>
      <p:sp>
        <p:nvSpPr>
          <p:cNvPr id="5" name="Google Shape;108;p15">
            <a:extLst>
              <a:ext uri="{FF2B5EF4-FFF2-40B4-BE49-F238E27FC236}">
                <a16:creationId xmlns:a16="http://schemas.microsoft.com/office/drawing/2014/main" id="{68A216F8-8CE5-5BBB-2A77-1F5EE1BDB92D}"/>
              </a:ext>
            </a:extLst>
          </p:cNvPr>
          <p:cNvSpPr txBox="1">
            <a:spLocks/>
          </p:cNvSpPr>
          <p:nvPr/>
        </p:nvSpPr>
        <p:spPr>
          <a:xfrm>
            <a:off x="-553064" y="4844395"/>
            <a:ext cx="2826692" cy="319603"/>
          </a:xfrm>
          <a:prstGeom prst="rect">
            <a:avLst/>
          </a:prstGeom>
          <a:noFill/>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it-IT" dirty="0">
                <a:solidFill>
                  <a:schemeClr val="bg1"/>
                </a:solidFill>
                <a:latin typeface="Bodoni MT" panose="02070603080606020203" pitchFamily="18" charset="0"/>
              </a:rPr>
              <a:t>Batch-A-Group-14</a:t>
            </a:r>
          </a:p>
        </p:txBody>
      </p:sp>
      <p:sp>
        <p:nvSpPr>
          <p:cNvPr id="6" name="Google Shape;108;p15">
            <a:extLst>
              <a:ext uri="{FF2B5EF4-FFF2-40B4-BE49-F238E27FC236}">
                <a16:creationId xmlns:a16="http://schemas.microsoft.com/office/drawing/2014/main" id="{C4D453D0-14A5-B2A1-82C5-4C2333FA77AF}"/>
              </a:ext>
            </a:extLst>
          </p:cNvPr>
          <p:cNvSpPr txBox="1">
            <a:spLocks/>
          </p:cNvSpPr>
          <p:nvPr/>
        </p:nvSpPr>
        <p:spPr>
          <a:xfrm>
            <a:off x="5213554" y="4823896"/>
            <a:ext cx="4048433" cy="360600"/>
          </a:xfrm>
          <a:prstGeom prst="rect">
            <a:avLst/>
          </a:prstGeom>
          <a:noFill/>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it-IT" dirty="0">
                <a:solidFill>
                  <a:schemeClr val="bg1"/>
                </a:solidFill>
                <a:latin typeface="Bodoni MT" panose="02070603080606020203" pitchFamily="18" charset="0"/>
              </a:rPr>
              <a:t>E-Commerce Product Categorization using NLP</a:t>
            </a:r>
          </a:p>
        </p:txBody>
      </p:sp>
      <p:sp>
        <p:nvSpPr>
          <p:cNvPr id="2" name="TextBox 1">
            <a:extLst>
              <a:ext uri="{FF2B5EF4-FFF2-40B4-BE49-F238E27FC236}">
                <a16:creationId xmlns:a16="http://schemas.microsoft.com/office/drawing/2014/main" id="{D2E25AE7-E3C2-1CAD-DACA-FEDDE41758B7}"/>
              </a:ext>
            </a:extLst>
          </p:cNvPr>
          <p:cNvSpPr txBox="1"/>
          <p:nvPr/>
        </p:nvSpPr>
        <p:spPr>
          <a:xfrm>
            <a:off x="90720" y="360600"/>
            <a:ext cx="2552468" cy="30777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b="1" dirty="0">
                <a:solidFill>
                  <a:srgbClr val="002060"/>
                </a:solidFill>
                <a:latin typeface="Bodoni MT" panose="02070603080606020203" pitchFamily="18" charset="0"/>
              </a:rPr>
              <a:t>Key Phases involving in BERT :</a:t>
            </a:r>
          </a:p>
        </p:txBody>
      </p:sp>
      <p:sp>
        <p:nvSpPr>
          <p:cNvPr id="3" name="TextBox 2">
            <a:extLst>
              <a:ext uri="{FF2B5EF4-FFF2-40B4-BE49-F238E27FC236}">
                <a16:creationId xmlns:a16="http://schemas.microsoft.com/office/drawing/2014/main" id="{E0F95B4D-63C3-C74D-A05D-05B176B72BDC}"/>
              </a:ext>
            </a:extLst>
          </p:cNvPr>
          <p:cNvSpPr txBox="1"/>
          <p:nvPr/>
        </p:nvSpPr>
        <p:spPr>
          <a:xfrm>
            <a:off x="166089" y="692029"/>
            <a:ext cx="8283179" cy="523220"/>
          </a:xfrm>
          <a:prstGeom prst="rect">
            <a:avLst/>
          </a:prstGeom>
          <a:noFill/>
        </p:spPr>
        <p:txBody>
          <a:bodyPr wrap="square">
            <a:spAutoFit/>
          </a:bodyPr>
          <a:lstStyle/>
          <a:p>
            <a:pPr marL="228600" indent="-228600">
              <a:buAutoNum type="arabicPeriod"/>
            </a:pPr>
            <a:r>
              <a:rPr lang="en-US" dirty="0">
                <a:latin typeface="Rockwell" panose="02060603020205020403" pitchFamily="18" charset="0"/>
              </a:rPr>
              <a:t>Pretraining – The goal is to make the BERT learn about the language and Context.</a:t>
            </a:r>
          </a:p>
          <a:p>
            <a:pPr marL="228600" indent="-228600">
              <a:buAutoNum type="arabicPeriod"/>
            </a:pPr>
            <a:r>
              <a:rPr lang="en-US" dirty="0">
                <a:latin typeface="Rockwell" panose="02060603020205020403" pitchFamily="18" charset="0"/>
              </a:rPr>
              <a:t>Finetuning</a:t>
            </a:r>
          </a:p>
        </p:txBody>
      </p:sp>
      <p:pic>
        <p:nvPicPr>
          <p:cNvPr id="15" name="Picture 14">
            <a:extLst>
              <a:ext uri="{FF2B5EF4-FFF2-40B4-BE49-F238E27FC236}">
                <a16:creationId xmlns:a16="http://schemas.microsoft.com/office/drawing/2014/main" id="{0B6A8A15-DB36-BCD2-3DE3-FA7C38ED52BD}"/>
              </a:ext>
            </a:extLst>
          </p:cNvPr>
          <p:cNvPicPr>
            <a:picLocks noChangeAspect="1"/>
          </p:cNvPicPr>
          <p:nvPr/>
        </p:nvPicPr>
        <p:blipFill>
          <a:blip r:embed="rId2"/>
          <a:stretch>
            <a:fillRect/>
          </a:stretch>
        </p:blipFill>
        <p:spPr>
          <a:xfrm>
            <a:off x="4545334" y="1679712"/>
            <a:ext cx="1970991" cy="2546155"/>
          </a:xfrm>
          <a:prstGeom prst="rect">
            <a:avLst/>
          </a:prstGeom>
        </p:spPr>
      </p:pic>
      <p:sp>
        <p:nvSpPr>
          <p:cNvPr id="12" name="TextBox 11">
            <a:extLst>
              <a:ext uri="{FF2B5EF4-FFF2-40B4-BE49-F238E27FC236}">
                <a16:creationId xmlns:a16="http://schemas.microsoft.com/office/drawing/2014/main" id="{AA0AE92F-6A6A-98A9-273B-4E08D19B88C4}"/>
              </a:ext>
            </a:extLst>
          </p:cNvPr>
          <p:cNvSpPr txBox="1"/>
          <p:nvPr/>
        </p:nvSpPr>
        <p:spPr>
          <a:xfrm>
            <a:off x="166089" y="1510435"/>
            <a:ext cx="4907526" cy="338554"/>
          </a:xfrm>
          <a:prstGeom prst="rect">
            <a:avLst/>
          </a:prstGeom>
          <a:noFill/>
        </p:spPr>
        <p:txBody>
          <a:bodyPr wrap="square">
            <a:spAutoFit/>
          </a:bodyPr>
          <a:lstStyle/>
          <a:p>
            <a:r>
              <a:rPr lang="en-US" sz="1600" b="1" dirty="0">
                <a:solidFill>
                  <a:srgbClr val="002060"/>
                </a:solidFill>
                <a:highlight>
                  <a:srgbClr val="FFFF00"/>
                </a:highlight>
                <a:latin typeface="Bodoni MT" panose="02070603080606020203" pitchFamily="18" charset="0"/>
              </a:rPr>
              <a:t>Pretraining:</a:t>
            </a:r>
            <a:endParaRPr lang="en-US" sz="1600" dirty="0">
              <a:highlight>
                <a:srgbClr val="FFFF00"/>
              </a:highlight>
            </a:endParaRPr>
          </a:p>
        </p:txBody>
      </p:sp>
      <p:sp>
        <p:nvSpPr>
          <p:cNvPr id="16" name="TextBox 15">
            <a:extLst>
              <a:ext uri="{FF2B5EF4-FFF2-40B4-BE49-F238E27FC236}">
                <a16:creationId xmlns:a16="http://schemas.microsoft.com/office/drawing/2014/main" id="{B4F8DAC3-EA1F-CB40-E6F7-05F990E4C559}"/>
              </a:ext>
            </a:extLst>
          </p:cNvPr>
          <p:cNvSpPr txBox="1"/>
          <p:nvPr/>
        </p:nvSpPr>
        <p:spPr>
          <a:xfrm>
            <a:off x="190588" y="2084781"/>
            <a:ext cx="1728329" cy="523220"/>
          </a:xfrm>
          <a:prstGeom prst="rect">
            <a:avLst/>
          </a:prstGeom>
          <a:noFill/>
        </p:spPr>
        <p:txBody>
          <a:bodyPr wrap="square">
            <a:spAutoFit/>
          </a:bodyPr>
          <a:lstStyle/>
          <a:p>
            <a:r>
              <a:rPr lang="en-US" dirty="0">
                <a:latin typeface="Rockwell" panose="02060603020205020403" pitchFamily="18" charset="0"/>
              </a:rPr>
              <a:t>Masked Language</a:t>
            </a:r>
            <a:br>
              <a:rPr lang="en-US" dirty="0">
                <a:latin typeface="Rockwell" panose="02060603020205020403" pitchFamily="18" charset="0"/>
              </a:rPr>
            </a:br>
            <a:r>
              <a:rPr lang="en-US" dirty="0">
                <a:latin typeface="Rockwell" panose="02060603020205020403" pitchFamily="18" charset="0"/>
              </a:rPr>
              <a:t>Model (MLM)</a:t>
            </a:r>
            <a:endParaRPr lang="en-US" dirty="0"/>
          </a:p>
        </p:txBody>
      </p:sp>
      <p:sp>
        <p:nvSpPr>
          <p:cNvPr id="17" name="TextBox 16">
            <a:extLst>
              <a:ext uri="{FF2B5EF4-FFF2-40B4-BE49-F238E27FC236}">
                <a16:creationId xmlns:a16="http://schemas.microsoft.com/office/drawing/2014/main" id="{ECFB66D7-29FD-645D-7FEF-57983817569E}"/>
              </a:ext>
            </a:extLst>
          </p:cNvPr>
          <p:cNvSpPr txBox="1"/>
          <p:nvPr/>
        </p:nvSpPr>
        <p:spPr>
          <a:xfrm>
            <a:off x="190587" y="3192744"/>
            <a:ext cx="1728329" cy="523220"/>
          </a:xfrm>
          <a:prstGeom prst="rect">
            <a:avLst/>
          </a:prstGeom>
          <a:noFill/>
        </p:spPr>
        <p:txBody>
          <a:bodyPr wrap="square">
            <a:spAutoFit/>
          </a:bodyPr>
          <a:lstStyle/>
          <a:p>
            <a:r>
              <a:rPr lang="en-US" dirty="0">
                <a:latin typeface="Rockwell" panose="02060603020205020403" pitchFamily="18" charset="0"/>
              </a:rPr>
              <a:t>Next Sentence Prediction (NSP)</a:t>
            </a:r>
            <a:endParaRPr lang="en-US" dirty="0"/>
          </a:p>
        </p:txBody>
      </p:sp>
      <p:sp>
        <p:nvSpPr>
          <p:cNvPr id="18" name="TextBox 17">
            <a:extLst>
              <a:ext uri="{FF2B5EF4-FFF2-40B4-BE49-F238E27FC236}">
                <a16:creationId xmlns:a16="http://schemas.microsoft.com/office/drawing/2014/main" id="{A6FD834B-97D5-A305-57C8-C430E07DEA62}"/>
              </a:ext>
            </a:extLst>
          </p:cNvPr>
          <p:cNvSpPr txBox="1"/>
          <p:nvPr/>
        </p:nvSpPr>
        <p:spPr>
          <a:xfrm>
            <a:off x="2426481" y="2061757"/>
            <a:ext cx="1502187" cy="600164"/>
          </a:xfrm>
          <a:prstGeom prst="rect">
            <a:avLst/>
          </a:prstGeom>
          <a:noFill/>
        </p:spPr>
        <p:txBody>
          <a:bodyPr wrap="square">
            <a:spAutoFit/>
          </a:bodyPr>
          <a:lstStyle/>
          <a:p>
            <a:r>
              <a:rPr lang="en-US" sz="1100" dirty="0">
                <a:latin typeface="Rockwell" panose="02060603020205020403" pitchFamily="18" charset="0"/>
              </a:rPr>
              <a:t>The [MASK1] brown fox [MASK2] over the lazy dog.</a:t>
            </a:r>
            <a:endParaRPr lang="en-US" sz="1100" dirty="0"/>
          </a:p>
        </p:txBody>
      </p:sp>
      <p:sp>
        <p:nvSpPr>
          <p:cNvPr id="19" name="TextBox 18">
            <a:extLst>
              <a:ext uri="{FF2B5EF4-FFF2-40B4-BE49-F238E27FC236}">
                <a16:creationId xmlns:a16="http://schemas.microsoft.com/office/drawing/2014/main" id="{9C25CE0F-EC55-FA5B-F258-9A952B483C54}"/>
              </a:ext>
            </a:extLst>
          </p:cNvPr>
          <p:cNvSpPr txBox="1"/>
          <p:nvPr/>
        </p:nvSpPr>
        <p:spPr>
          <a:xfrm>
            <a:off x="2309439" y="3220029"/>
            <a:ext cx="1728329" cy="430887"/>
          </a:xfrm>
          <a:prstGeom prst="rect">
            <a:avLst/>
          </a:prstGeom>
          <a:noFill/>
        </p:spPr>
        <p:txBody>
          <a:bodyPr wrap="square">
            <a:spAutoFit/>
          </a:bodyPr>
          <a:lstStyle/>
          <a:p>
            <a:r>
              <a:rPr lang="en-US" sz="1100" dirty="0">
                <a:latin typeface="Rockwell" panose="02060603020205020403" pitchFamily="18" charset="0"/>
              </a:rPr>
              <a:t>A: Vicky is a cool dude</a:t>
            </a:r>
          </a:p>
          <a:p>
            <a:r>
              <a:rPr lang="en-US" sz="1100" dirty="0">
                <a:latin typeface="Rockwell" panose="02060603020205020403" pitchFamily="18" charset="0"/>
              </a:rPr>
              <a:t>B: He lives in Ohio</a:t>
            </a:r>
            <a:endParaRPr lang="en-US" sz="1100" dirty="0"/>
          </a:p>
        </p:txBody>
      </p:sp>
      <p:cxnSp>
        <p:nvCxnSpPr>
          <p:cNvPr id="23" name="Straight Arrow Connector 22">
            <a:extLst>
              <a:ext uri="{FF2B5EF4-FFF2-40B4-BE49-F238E27FC236}">
                <a16:creationId xmlns:a16="http://schemas.microsoft.com/office/drawing/2014/main" id="{8715A51C-8990-60F2-BEA1-2429E1C8309F}"/>
              </a:ext>
            </a:extLst>
          </p:cNvPr>
          <p:cNvCxnSpPr>
            <a:cxnSpLocks/>
            <a:stCxn id="18" idx="3"/>
          </p:cNvCxnSpPr>
          <p:nvPr/>
        </p:nvCxnSpPr>
        <p:spPr>
          <a:xfrm>
            <a:off x="3928668" y="2361839"/>
            <a:ext cx="620660" cy="199"/>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5" name="Straight Arrow Connector 24">
            <a:extLst>
              <a:ext uri="{FF2B5EF4-FFF2-40B4-BE49-F238E27FC236}">
                <a16:creationId xmlns:a16="http://schemas.microsoft.com/office/drawing/2014/main" id="{2E0949EF-DB5D-E9A4-B194-43C6821A6918}"/>
              </a:ext>
            </a:extLst>
          </p:cNvPr>
          <p:cNvCxnSpPr>
            <a:cxnSpLocks/>
          </p:cNvCxnSpPr>
          <p:nvPr/>
        </p:nvCxnSpPr>
        <p:spPr>
          <a:xfrm>
            <a:off x="3924673" y="3463279"/>
            <a:ext cx="620660" cy="199"/>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6" name="Straight Arrow Connector 25">
            <a:extLst>
              <a:ext uri="{FF2B5EF4-FFF2-40B4-BE49-F238E27FC236}">
                <a16:creationId xmlns:a16="http://schemas.microsoft.com/office/drawing/2014/main" id="{29FB59A0-6460-27BF-BF3A-A80124445636}"/>
              </a:ext>
            </a:extLst>
          </p:cNvPr>
          <p:cNvCxnSpPr>
            <a:cxnSpLocks/>
          </p:cNvCxnSpPr>
          <p:nvPr/>
        </p:nvCxnSpPr>
        <p:spPr>
          <a:xfrm>
            <a:off x="6516326" y="2338419"/>
            <a:ext cx="620660" cy="199"/>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7" name="Straight Arrow Connector 26">
            <a:extLst>
              <a:ext uri="{FF2B5EF4-FFF2-40B4-BE49-F238E27FC236}">
                <a16:creationId xmlns:a16="http://schemas.microsoft.com/office/drawing/2014/main" id="{2AFBEC25-8D14-12B9-51BA-12E14D43CE14}"/>
              </a:ext>
            </a:extLst>
          </p:cNvPr>
          <p:cNvCxnSpPr>
            <a:cxnSpLocks/>
          </p:cNvCxnSpPr>
          <p:nvPr/>
        </p:nvCxnSpPr>
        <p:spPr>
          <a:xfrm>
            <a:off x="6516326" y="3421024"/>
            <a:ext cx="620660" cy="199"/>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28" name="TextBox 27">
            <a:extLst>
              <a:ext uri="{FF2B5EF4-FFF2-40B4-BE49-F238E27FC236}">
                <a16:creationId xmlns:a16="http://schemas.microsoft.com/office/drawing/2014/main" id="{BE8C146F-322B-D59C-10CC-8AFED2679557}"/>
              </a:ext>
            </a:extLst>
          </p:cNvPr>
          <p:cNvSpPr txBox="1"/>
          <p:nvPr/>
        </p:nvSpPr>
        <p:spPr>
          <a:xfrm>
            <a:off x="7187548" y="2037771"/>
            <a:ext cx="1502187" cy="430887"/>
          </a:xfrm>
          <a:prstGeom prst="rect">
            <a:avLst/>
          </a:prstGeom>
          <a:noFill/>
        </p:spPr>
        <p:txBody>
          <a:bodyPr wrap="square">
            <a:spAutoFit/>
          </a:bodyPr>
          <a:lstStyle/>
          <a:p>
            <a:r>
              <a:rPr lang="en-US" sz="1100" dirty="0">
                <a:latin typeface="Rockwell" panose="02060603020205020403" pitchFamily="18" charset="0"/>
              </a:rPr>
              <a:t>[MASK1] = quick [MASK2] = jumped</a:t>
            </a:r>
            <a:endParaRPr lang="en-US" sz="1100" dirty="0"/>
          </a:p>
        </p:txBody>
      </p:sp>
      <p:sp>
        <p:nvSpPr>
          <p:cNvPr id="29" name="TextBox 28">
            <a:extLst>
              <a:ext uri="{FF2B5EF4-FFF2-40B4-BE49-F238E27FC236}">
                <a16:creationId xmlns:a16="http://schemas.microsoft.com/office/drawing/2014/main" id="{1988BAE1-A6EC-8D12-D2A0-89A81229C763}"/>
              </a:ext>
            </a:extLst>
          </p:cNvPr>
          <p:cNvSpPr txBox="1"/>
          <p:nvPr/>
        </p:nvSpPr>
        <p:spPr>
          <a:xfrm>
            <a:off x="7196249" y="3229241"/>
            <a:ext cx="1728329" cy="430887"/>
          </a:xfrm>
          <a:prstGeom prst="rect">
            <a:avLst/>
          </a:prstGeom>
          <a:noFill/>
        </p:spPr>
        <p:txBody>
          <a:bodyPr wrap="square">
            <a:spAutoFit/>
          </a:bodyPr>
          <a:lstStyle/>
          <a:p>
            <a:r>
              <a:rPr lang="en-US" sz="1100" dirty="0">
                <a:latin typeface="Rockwell" panose="02060603020205020403" pitchFamily="18" charset="0"/>
              </a:rPr>
              <a:t>Yes, Sentence B follows Sentence A.</a:t>
            </a:r>
            <a:endParaRPr lang="en-US" sz="1100" dirty="0"/>
          </a:p>
        </p:txBody>
      </p:sp>
      <p:sp>
        <p:nvSpPr>
          <p:cNvPr id="30" name="Rectangle 29">
            <a:extLst>
              <a:ext uri="{FF2B5EF4-FFF2-40B4-BE49-F238E27FC236}">
                <a16:creationId xmlns:a16="http://schemas.microsoft.com/office/drawing/2014/main" id="{C5F1F7B7-7F75-4832-31AE-209311E9C841}"/>
              </a:ext>
            </a:extLst>
          </p:cNvPr>
          <p:cNvSpPr/>
          <p:nvPr/>
        </p:nvSpPr>
        <p:spPr>
          <a:xfrm>
            <a:off x="190586" y="2046309"/>
            <a:ext cx="1728329" cy="600164"/>
          </a:xfrm>
          <a:prstGeom prst="rect">
            <a:avLst/>
          </a:prstGeom>
          <a:no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FB950C3B-F2EC-0BEF-F385-4435718E03DF}"/>
              </a:ext>
            </a:extLst>
          </p:cNvPr>
          <p:cNvSpPr/>
          <p:nvPr/>
        </p:nvSpPr>
        <p:spPr>
          <a:xfrm>
            <a:off x="166089" y="3156291"/>
            <a:ext cx="1728329" cy="600164"/>
          </a:xfrm>
          <a:prstGeom prst="rect">
            <a:avLst/>
          </a:prstGeom>
          <a:no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3866954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A4F9949-652E-9C56-3707-A5EA27F7EF0D}"/>
              </a:ext>
            </a:extLst>
          </p:cNvPr>
          <p:cNvSpPr/>
          <p:nvPr/>
        </p:nvSpPr>
        <p:spPr>
          <a:xfrm>
            <a:off x="0" y="4868047"/>
            <a:ext cx="9144001" cy="278606"/>
          </a:xfrm>
          <a:prstGeom prst="rect">
            <a:avLst/>
          </a:prstGeom>
          <a:solidFill>
            <a:srgbClr val="0070C0"/>
          </a:solidFill>
          <a:ln>
            <a:no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solidFill>
                <a:schemeClr val="bg1"/>
              </a:solidFill>
            </a:endParaRPr>
          </a:p>
        </p:txBody>
      </p:sp>
      <p:sp>
        <p:nvSpPr>
          <p:cNvPr id="7" name="Rectangle 6">
            <a:extLst>
              <a:ext uri="{FF2B5EF4-FFF2-40B4-BE49-F238E27FC236}">
                <a16:creationId xmlns:a16="http://schemas.microsoft.com/office/drawing/2014/main" id="{F7299EE9-5875-87BE-D64F-8358006B91FF}"/>
              </a:ext>
            </a:extLst>
          </p:cNvPr>
          <p:cNvSpPr/>
          <p:nvPr/>
        </p:nvSpPr>
        <p:spPr>
          <a:xfrm>
            <a:off x="-3" y="0"/>
            <a:ext cx="9144001" cy="278606"/>
          </a:xfrm>
          <a:prstGeom prst="rect">
            <a:avLst/>
          </a:prstGeom>
          <a:solidFill>
            <a:srgbClr val="0070C0"/>
          </a:solidFill>
          <a:ln>
            <a:no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solidFill>
                <a:schemeClr val="bg1"/>
              </a:solidFill>
            </a:endParaRPr>
          </a:p>
        </p:txBody>
      </p:sp>
      <p:sp>
        <p:nvSpPr>
          <p:cNvPr id="4" name="Google Shape;108;p15">
            <a:extLst>
              <a:ext uri="{FF2B5EF4-FFF2-40B4-BE49-F238E27FC236}">
                <a16:creationId xmlns:a16="http://schemas.microsoft.com/office/drawing/2014/main" id="{226B8BA0-3EBD-3DCA-2519-F46F65C8AA33}"/>
              </a:ext>
            </a:extLst>
          </p:cNvPr>
          <p:cNvSpPr txBox="1">
            <a:spLocks/>
          </p:cNvSpPr>
          <p:nvPr/>
        </p:nvSpPr>
        <p:spPr>
          <a:xfrm>
            <a:off x="1526614" y="-42863"/>
            <a:ext cx="6090769" cy="360600"/>
          </a:xfrm>
          <a:prstGeom prst="rect">
            <a:avLst/>
          </a:prstGeom>
          <a:noFill/>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it-IT" dirty="0">
                <a:solidFill>
                  <a:schemeClr val="bg1"/>
                </a:solidFill>
                <a:latin typeface="Bodoni MT" panose="02070603080606020203" pitchFamily="18" charset="0"/>
              </a:rPr>
              <a:t>21AIE314 - AI in Natural Language Processing</a:t>
            </a:r>
          </a:p>
        </p:txBody>
      </p:sp>
      <p:sp>
        <p:nvSpPr>
          <p:cNvPr id="5" name="Google Shape;108;p15">
            <a:extLst>
              <a:ext uri="{FF2B5EF4-FFF2-40B4-BE49-F238E27FC236}">
                <a16:creationId xmlns:a16="http://schemas.microsoft.com/office/drawing/2014/main" id="{68A216F8-8CE5-5BBB-2A77-1F5EE1BDB92D}"/>
              </a:ext>
            </a:extLst>
          </p:cNvPr>
          <p:cNvSpPr txBox="1">
            <a:spLocks/>
          </p:cNvSpPr>
          <p:nvPr/>
        </p:nvSpPr>
        <p:spPr>
          <a:xfrm>
            <a:off x="-553064" y="4844395"/>
            <a:ext cx="2826692" cy="319603"/>
          </a:xfrm>
          <a:prstGeom prst="rect">
            <a:avLst/>
          </a:prstGeom>
          <a:noFill/>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it-IT" dirty="0">
                <a:solidFill>
                  <a:schemeClr val="bg1"/>
                </a:solidFill>
                <a:latin typeface="Bodoni MT" panose="02070603080606020203" pitchFamily="18" charset="0"/>
              </a:rPr>
              <a:t>Batch-A-Group-14</a:t>
            </a:r>
          </a:p>
        </p:txBody>
      </p:sp>
      <p:sp>
        <p:nvSpPr>
          <p:cNvPr id="6" name="Google Shape;108;p15">
            <a:extLst>
              <a:ext uri="{FF2B5EF4-FFF2-40B4-BE49-F238E27FC236}">
                <a16:creationId xmlns:a16="http://schemas.microsoft.com/office/drawing/2014/main" id="{C4D453D0-14A5-B2A1-82C5-4C2333FA77AF}"/>
              </a:ext>
            </a:extLst>
          </p:cNvPr>
          <p:cNvSpPr txBox="1">
            <a:spLocks/>
          </p:cNvSpPr>
          <p:nvPr/>
        </p:nvSpPr>
        <p:spPr>
          <a:xfrm>
            <a:off x="5213554" y="4823896"/>
            <a:ext cx="4048433" cy="360600"/>
          </a:xfrm>
          <a:prstGeom prst="rect">
            <a:avLst/>
          </a:prstGeom>
          <a:noFill/>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it-IT" dirty="0">
                <a:solidFill>
                  <a:schemeClr val="bg1"/>
                </a:solidFill>
                <a:latin typeface="Bodoni MT" panose="02070603080606020203" pitchFamily="18" charset="0"/>
              </a:rPr>
              <a:t>E-Commerce Product Categorization using NLP</a:t>
            </a:r>
          </a:p>
        </p:txBody>
      </p:sp>
      <p:pic>
        <p:nvPicPr>
          <p:cNvPr id="2050" name="Picture 2" descr="The Mechanism of MLM and NSP tasks [15]">
            <a:extLst>
              <a:ext uri="{FF2B5EF4-FFF2-40B4-BE49-F238E27FC236}">
                <a16:creationId xmlns:a16="http://schemas.microsoft.com/office/drawing/2014/main" id="{5BC7A7F7-1124-A976-0FC2-54C33250CD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05803" y="891970"/>
            <a:ext cx="3844830" cy="335956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2FFB970E-7471-27A4-FD55-6F214CC66156}"/>
              </a:ext>
            </a:extLst>
          </p:cNvPr>
          <p:cNvSpPr txBox="1"/>
          <p:nvPr/>
        </p:nvSpPr>
        <p:spPr>
          <a:xfrm>
            <a:off x="3984951" y="428281"/>
            <a:ext cx="1602349" cy="338554"/>
          </a:xfrm>
          <a:prstGeom prst="rect">
            <a:avLst/>
          </a:prstGeom>
          <a:noFill/>
        </p:spPr>
        <p:txBody>
          <a:bodyPr wrap="square">
            <a:spAutoFit/>
          </a:bodyPr>
          <a:lstStyle/>
          <a:p>
            <a:r>
              <a:rPr lang="en-US" sz="1600" b="1" dirty="0">
                <a:solidFill>
                  <a:srgbClr val="002060"/>
                </a:solidFill>
                <a:highlight>
                  <a:srgbClr val="FFFF00"/>
                </a:highlight>
                <a:latin typeface="Bodoni MT" panose="02070603080606020203" pitchFamily="18" charset="0"/>
              </a:rPr>
              <a:t>Pretraining:</a:t>
            </a:r>
            <a:endParaRPr lang="en-US" sz="1600" dirty="0">
              <a:highlight>
                <a:srgbClr val="FFFF00"/>
              </a:highlight>
            </a:endParaRPr>
          </a:p>
        </p:txBody>
      </p:sp>
      <p:cxnSp>
        <p:nvCxnSpPr>
          <p:cNvPr id="2" name="Straight Arrow Connector 1">
            <a:extLst>
              <a:ext uri="{FF2B5EF4-FFF2-40B4-BE49-F238E27FC236}">
                <a16:creationId xmlns:a16="http://schemas.microsoft.com/office/drawing/2014/main" id="{A14CF6B1-B655-D8BE-0A53-27A9F1DAA6BF}"/>
              </a:ext>
            </a:extLst>
          </p:cNvPr>
          <p:cNvCxnSpPr>
            <a:cxnSpLocks/>
          </p:cNvCxnSpPr>
          <p:nvPr/>
        </p:nvCxnSpPr>
        <p:spPr>
          <a:xfrm>
            <a:off x="6043047" y="3168937"/>
            <a:ext cx="1018552"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8" name="Straight Arrow Connector 7">
            <a:extLst>
              <a:ext uri="{FF2B5EF4-FFF2-40B4-BE49-F238E27FC236}">
                <a16:creationId xmlns:a16="http://schemas.microsoft.com/office/drawing/2014/main" id="{4A5921A5-869A-AADD-E4DA-9D8E0BCAD753}"/>
              </a:ext>
            </a:extLst>
          </p:cNvPr>
          <p:cNvCxnSpPr>
            <a:cxnSpLocks/>
          </p:cNvCxnSpPr>
          <p:nvPr/>
        </p:nvCxnSpPr>
        <p:spPr>
          <a:xfrm flipH="1">
            <a:off x="2205911" y="1625400"/>
            <a:ext cx="799783"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2" name="TextBox 11">
            <a:extLst>
              <a:ext uri="{FF2B5EF4-FFF2-40B4-BE49-F238E27FC236}">
                <a16:creationId xmlns:a16="http://schemas.microsoft.com/office/drawing/2014/main" id="{3C0CCDB7-9F1F-D60A-BAB7-0FCA1284DEE4}"/>
              </a:ext>
            </a:extLst>
          </p:cNvPr>
          <p:cNvSpPr txBox="1"/>
          <p:nvPr/>
        </p:nvSpPr>
        <p:spPr>
          <a:xfrm>
            <a:off x="7061599" y="3038132"/>
            <a:ext cx="1728329" cy="261610"/>
          </a:xfrm>
          <a:prstGeom prst="rect">
            <a:avLst/>
          </a:prstGeom>
          <a:noFill/>
        </p:spPr>
        <p:txBody>
          <a:bodyPr wrap="square">
            <a:spAutoFit/>
          </a:bodyPr>
          <a:lstStyle/>
          <a:p>
            <a:r>
              <a:rPr lang="en-US" sz="1100" dirty="0">
                <a:latin typeface="Rockwell" panose="02060603020205020403" pitchFamily="18" charset="0"/>
              </a:rPr>
              <a:t>Word Token Inputs</a:t>
            </a:r>
            <a:endParaRPr lang="en-US" sz="1100" dirty="0"/>
          </a:p>
        </p:txBody>
      </p:sp>
      <p:sp>
        <p:nvSpPr>
          <p:cNvPr id="13" name="TextBox 12">
            <a:extLst>
              <a:ext uri="{FF2B5EF4-FFF2-40B4-BE49-F238E27FC236}">
                <a16:creationId xmlns:a16="http://schemas.microsoft.com/office/drawing/2014/main" id="{6D35CE9D-06A5-C82F-70A0-49CF07254B41}"/>
              </a:ext>
            </a:extLst>
          </p:cNvPr>
          <p:cNvSpPr txBox="1"/>
          <p:nvPr/>
        </p:nvSpPr>
        <p:spPr>
          <a:xfrm>
            <a:off x="7074505" y="2522317"/>
            <a:ext cx="1728329" cy="261610"/>
          </a:xfrm>
          <a:prstGeom prst="rect">
            <a:avLst/>
          </a:prstGeom>
          <a:noFill/>
        </p:spPr>
        <p:txBody>
          <a:bodyPr wrap="square">
            <a:spAutoFit/>
          </a:bodyPr>
          <a:lstStyle/>
          <a:p>
            <a:r>
              <a:rPr lang="en-US" sz="1100" dirty="0">
                <a:latin typeface="Rockwell" panose="02060603020205020403" pitchFamily="18" charset="0"/>
              </a:rPr>
              <a:t>Initial Embeddings</a:t>
            </a:r>
            <a:endParaRPr lang="en-US" sz="1100" dirty="0"/>
          </a:p>
        </p:txBody>
      </p:sp>
      <p:cxnSp>
        <p:nvCxnSpPr>
          <p:cNvPr id="14" name="Straight Arrow Connector 13">
            <a:extLst>
              <a:ext uri="{FF2B5EF4-FFF2-40B4-BE49-F238E27FC236}">
                <a16:creationId xmlns:a16="http://schemas.microsoft.com/office/drawing/2014/main" id="{1E9FF634-8FFF-57FA-A0BF-C4B34B9CDC3E}"/>
              </a:ext>
            </a:extLst>
          </p:cNvPr>
          <p:cNvCxnSpPr>
            <a:cxnSpLocks/>
          </p:cNvCxnSpPr>
          <p:nvPr/>
        </p:nvCxnSpPr>
        <p:spPr>
          <a:xfrm>
            <a:off x="6055953" y="2653122"/>
            <a:ext cx="1018552"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6" name="TextBox 15">
            <a:extLst>
              <a:ext uri="{FF2B5EF4-FFF2-40B4-BE49-F238E27FC236}">
                <a16:creationId xmlns:a16="http://schemas.microsoft.com/office/drawing/2014/main" id="{80B616D9-273C-29C1-C49F-B8075F391C39}"/>
              </a:ext>
            </a:extLst>
          </p:cNvPr>
          <p:cNvSpPr txBox="1"/>
          <p:nvPr/>
        </p:nvSpPr>
        <p:spPr>
          <a:xfrm>
            <a:off x="1526614" y="1409956"/>
            <a:ext cx="799784" cy="430887"/>
          </a:xfrm>
          <a:prstGeom prst="rect">
            <a:avLst/>
          </a:prstGeom>
          <a:noFill/>
        </p:spPr>
        <p:txBody>
          <a:bodyPr wrap="square">
            <a:spAutoFit/>
          </a:bodyPr>
          <a:lstStyle/>
          <a:p>
            <a:r>
              <a:rPr lang="en-US" sz="1100" dirty="0">
                <a:latin typeface="Rockwell" panose="02060603020205020403" pitchFamily="18" charset="0"/>
              </a:rPr>
              <a:t>Binary</a:t>
            </a:r>
            <a:br>
              <a:rPr lang="en-US" sz="1100" dirty="0">
                <a:latin typeface="Rockwell" panose="02060603020205020403" pitchFamily="18" charset="0"/>
              </a:rPr>
            </a:br>
            <a:r>
              <a:rPr lang="en-US" sz="1100" dirty="0">
                <a:latin typeface="Rockwell" panose="02060603020205020403" pitchFamily="18" charset="0"/>
              </a:rPr>
              <a:t>Value C</a:t>
            </a:r>
            <a:endParaRPr lang="en-US" sz="1100" dirty="0"/>
          </a:p>
        </p:txBody>
      </p:sp>
    </p:spTree>
    <p:extLst>
      <p:ext uri="{BB962C8B-B14F-4D97-AF65-F5344CB8AC3E}">
        <p14:creationId xmlns:p14="http://schemas.microsoft.com/office/powerpoint/2010/main" val="48154720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A4F9949-652E-9C56-3707-A5EA27F7EF0D}"/>
              </a:ext>
            </a:extLst>
          </p:cNvPr>
          <p:cNvSpPr/>
          <p:nvPr/>
        </p:nvSpPr>
        <p:spPr>
          <a:xfrm>
            <a:off x="0" y="4868047"/>
            <a:ext cx="9144001" cy="278606"/>
          </a:xfrm>
          <a:prstGeom prst="rect">
            <a:avLst/>
          </a:prstGeom>
          <a:solidFill>
            <a:srgbClr val="0070C0"/>
          </a:solidFill>
          <a:ln>
            <a:no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solidFill>
                <a:schemeClr val="bg1"/>
              </a:solidFill>
            </a:endParaRPr>
          </a:p>
        </p:txBody>
      </p:sp>
      <p:sp>
        <p:nvSpPr>
          <p:cNvPr id="7" name="Rectangle 6">
            <a:extLst>
              <a:ext uri="{FF2B5EF4-FFF2-40B4-BE49-F238E27FC236}">
                <a16:creationId xmlns:a16="http://schemas.microsoft.com/office/drawing/2014/main" id="{F7299EE9-5875-87BE-D64F-8358006B91FF}"/>
              </a:ext>
            </a:extLst>
          </p:cNvPr>
          <p:cNvSpPr/>
          <p:nvPr/>
        </p:nvSpPr>
        <p:spPr>
          <a:xfrm>
            <a:off x="-3" y="0"/>
            <a:ext cx="9144001" cy="278606"/>
          </a:xfrm>
          <a:prstGeom prst="rect">
            <a:avLst/>
          </a:prstGeom>
          <a:solidFill>
            <a:srgbClr val="0070C0"/>
          </a:solidFill>
          <a:ln>
            <a:no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solidFill>
                <a:schemeClr val="bg1"/>
              </a:solidFill>
            </a:endParaRPr>
          </a:p>
        </p:txBody>
      </p:sp>
      <p:sp>
        <p:nvSpPr>
          <p:cNvPr id="4" name="Google Shape;108;p15">
            <a:extLst>
              <a:ext uri="{FF2B5EF4-FFF2-40B4-BE49-F238E27FC236}">
                <a16:creationId xmlns:a16="http://schemas.microsoft.com/office/drawing/2014/main" id="{226B8BA0-3EBD-3DCA-2519-F46F65C8AA33}"/>
              </a:ext>
            </a:extLst>
          </p:cNvPr>
          <p:cNvSpPr txBox="1">
            <a:spLocks/>
          </p:cNvSpPr>
          <p:nvPr/>
        </p:nvSpPr>
        <p:spPr>
          <a:xfrm>
            <a:off x="1526614" y="-42863"/>
            <a:ext cx="6090769" cy="360600"/>
          </a:xfrm>
          <a:prstGeom prst="rect">
            <a:avLst/>
          </a:prstGeom>
          <a:noFill/>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it-IT" dirty="0">
                <a:solidFill>
                  <a:schemeClr val="bg1"/>
                </a:solidFill>
                <a:latin typeface="Bodoni MT" panose="02070603080606020203" pitchFamily="18" charset="0"/>
              </a:rPr>
              <a:t>21AIE314 - AI in Natural Language Processing</a:t>
            </a:r>
          </a:p>
        </p:txBody>
      </p:sp>
      <p:sp>
        <p:nvSpPr>
          <p:cNvPr id="5" name="Google Shape;108;p15">
            <a:extLst>
              <a:ext uri="{FF2B5EF4-FFF2-40B4-BE49-F238E27FC236}">
                <a16:creationId xmlns:a16="http://schemas.microsoft.com/office/drawing/2014/main" id="{68A216F8-8CE5-5BBB-2A77-1F5EE1BDB92D}"/>
              </a:ext>
            </a:extLst>
          </p:cNvPr>
          <p:cNvSpPr txBox="1">
            <a:spLocks/>
          </p:cNvSpPr>
          <p:nvPr/>
        </p:nvSpPr>
        <p:spPr>
          <a:xfrm>
            <a:off x="-553064" y="4844395"/>
            <a:ext cx="2826692" cy="319603"/>
          </a:xfrm>
          <a:prstGeom prst="rect">
            <a:avLst/>
          </a:prstGeom>
          <a:noFill/>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it-IT" dirty="0">
                <a:solidFill>
                  <a:schemeClr val="bg1"/>
                </a:solidFill>
                <a:latin typeface="Bodoni MT" panose="02070603080606020203" pitchFamily="18" charset="0"/>
              </a:rPr>
              <a:t>Batch-A-Group-14</a:t>
            </a:r>
          </a:p>
        </p:txBody>
      </p:sp>
      <p:sp>
        <p:nvSpPr>
          <p:cNvPr id="6" name="Google Shape;108;p15">
            <a:extLst>
              <a:ext uri="{FF2B5EF4-FFF2-40B4-BE49-F238E27FC236}">
                <a16:creationId xmlns:a16="http://schemas.microsoft.com/office/drawing/2014/main" id="{C4D453D0-14A5-B2A1-82C5-4C2333FA77AF}"/>
              </a:ext>
            </a:extLst>
          </p:cNvPr>
          <p:cNvSpPr txBox="1">
            <a:spLocks/>
          </p:cNvSpPr>
          <p:nvPr/>
        </p:nvSpPr>
        <p:spPr>
          <a:xfrm>
            <a:off x="5213554" y="4823896"/>
            <a:ext cx="4048433" cy="360600"/>
          </a:xfrm>
          <a:prstGeom prst="rect">
            <a:avLst/>
          </a:prstGeom>
          <a:noFill/>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it-IT" dirty="0">
                <a:solidFill>
                  <a:schemeClr val="bg1"/>
                </a:solidFill>
                <a:latin typeface="Bodoni MT" panose="02070603080606020203" pitchFamily="18" charset="0"/>
              </a:rPr>
              <a:t>E-Commerce Product Categorization using NLP</a:t>
            </a:r>
          </a:p>
        </p:txBody>
      </p:sp>
      <p:pic>
        <p:nvPicPr>
          <p:cNvPr id="3" name="Picture 2">
            <a:extLst>
              <a:ext uri="{FF2B5EF4-FFF2-40B4-BE49-F238E27FC236}">
                <a16:creationId xmlns:a16="http://schemas.microsoft.com/office/drawing/2014/main" id="{033A946E-7528-903F-EF6D-21578345B54B}"/>
              </a:ext>
            </a:extLst>
          </p:cNvPr>
          <p:cNvPicPr>
            <a:picLocks noChangeAspect="1"/>
          </p:cNvPicPr>
          <p:nvPr/>
        </p:nvPicPr>
        <p:blipFill>
          <a:blip r:embed="rId3"/>
          <a:stretch>
            <a:fillRect/>
          </a:stretch>
        </p:blipFill>
        <p:spPr>
          <a:xfrm>
            <a:off x="-3" y="1158312"/>
            <a:ext cx="9144000" cy="2826876"/>
          </a:xfrm>
          <a:prstGeom prst="rect">
            <a:avLst/>
          </a:prstGeom>
        </p:spPr>
      </p:pic>
      <p:sp>
        <p:nvSpPr>
          <p:cNvPr id="8" name="TextBox 7">
            <a:extLst>
              <a:ext uri="{FF2B5EF4-FFF2-40B4-BE49-F238E27FC236}">
                <a16:creationId xmlns:a16="http://schemas.microsoft.com/office/drawing/2014/main" id="{4E2077B8-9DF4-F7AA-F976-FE5BD3BFC8F4}"/>
              </a:ext>
            </a:extLst>
          </p:cNvPr>
          <p:cNvSpPr txBox="1"/>
          <p:nvPr/>
        </p:nvSpPr>
        <p:spPr>
          <a:xfrm>
            <a:off x="2273628" y="603701"/>
            <a:ext cx="5100829" cy="307777"/>
          </a:xfrm>
          <a:prstGeom prst="rect">
            <a:avLst/>
          </a:prstGeom>
          <a:noFill/>
        </p:spPr>
        <p:txBody>
          <a:bodyPr wrap="square">
            <a:spAutoFit/>
          </a:bodyPr>
          <a:lstStyle/>
          <a:p>
            <a:r>
              <a:rPr lang="en-US" i="1" dirty="0">
                <a:latin typeface="Rockwell" panose="02060603020205020403" pitchFamily="18" charset="0"/>
              </a:rPr>
              <a:t>How Tokens are converted into Initial Word embeddings?</a:t>
            </a:r>
            <a:endParaRPr lang="en-US" i="1" dirty="0"/>
          </a:p>
        </p:txBody>
      </p:sp>
    </p:spTree>
    <p:extLst>
      <p:ext uri="{BB962C8B-B14F-4D97-AF65-F5344CB8AC3E}">
        <p14:creationId xmlns:p14="http://schemas.microsoft.com/office/powerpoint/2010/main" val="279922247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A4F9949-652E-9C56-3707-A5EA27F7EF0D}"/>
              </a:ext>
            </a:extLst>
          </p:cNvPr>
          <p:cNvSpPr/>
          <p:nvPr/>
        </p:nvSpPr>
        <p:spPr>
          <a:xfrm>
            <a:off x="0" y="4868047"/>
            <a:ext cx="9144001" cy="278606"/>
          </a:xfrm>
          <a:prstGeom prst="rect">
            <a:avLst/>
          </a:prstGeom>
          <a:solidFill>
            <a:srgbClr val="0070C0"/>
          </a:solidFill>
          <a:ln>
            <a:no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solidFill>
                <a:schemeClr val="bg1"/>
              </a:solidFill>
            </a:endParaRPr>
          </a:p>
        </p:txBody>
      </p:sp>
      <p:sp>
        <p:nvSpPr>
          <p:cNvPr id="7" name="Rectangle 6">
            <a:extLst>
              <a:ext uri="{FF2B5EF4-FFF2-40B4-BE49-F238E27FC236}">
                <a16:creationId xmlns:a16="http://schemas.microsoft.com/office/drawing/2014/main" id="{F7299EE9-5875-87BE-D64F-8358006B91FF}"/>
              </a:ext>
            </a:extLst>
          </p:cNvPr>
          <p:cNvSpPr/>
          <p:nvPr/>
        </p:nvSpPr>
        <p:spPr>
          <a:xfrm>
            <a:off x="-3" y="0"/>
            <a:ext cx="9144001" cy="278606"/>
          </a:xfrm>
          <a:prstGeom prst="rect">
            <a:avLst/>
          </a:prstGeom>
          <a:solidFill>
            <a:srgbClr val="0070C0"/>
          </a:solidFill>
          <a:ln>
            <a:no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solidFill>
                <a:schemeClr val="bg1"/>
              </a:solidFill>
            </a:endParaRPr>
          </a:p>
        </p:txBody>
      </p:sp>
      <p:sp>
        <p:nvSpPr>
          <p:cNvPr id="4" name="Google Shape;108;p15">
            <a:extLst>
              <a:ext uri="{FF2B5EF4-FFF2-40B4-BE49-F238E27FC236}">
                <a16:creationId xmlns:a16="http://schemas.microsoft.com/office/drawing/2014/main" id="{226B8BA0-3EBD-3DCA-2519-F46F65C8AA33}"/>
              </a:ext>
            </a:extLst>
          </p:cNvPr>
          <p:cNvSpPr txBox="1">
            <a:spLocks/>
          </p:cNvSpPr>
          <p:nvPr/>
        </p:nvSpPr>
        <p:spPr>
          <a:xfrm>
            <a:off x="1526614" y="-42863"/>
            <a:ext cx="6090769" cy="360600"/>
          </a:xfrm>
          <a:prstGeom prst="rect">
            <a:avLst/>
          </a:prstGeom>
          <a:noFill/>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it-IT" dirty="0">
                <a:solidFill>
                  <a:schemeClr val="bg1"/>
                </a:solidFill>
                <a:latin typeface="Bodoni MT" panose="02070603080606020203" pitchFamily="18" charset="0"/>
              </a:rPr>
              <a:t>21AIE314 - AI in Natural Language Processing</a:t>
            </a:r>
          </a:p>
        </p:txBody>
      </p:sp>
      <p:sp>
        <p:nvSpPr>
          <p:cNvPr id="5" name="Google Shape;108;p15">
            <a:extLst>
              <a:ext uri="{FF2B5EF4-FFF2-40B4-BE49-F238E27FC236}">
                <a16:creationId xmlns:a16="http://schemas.microsoft.com/office/drawing/2014/main" id="{68A216F8-8CE5-5BBB-2A77-1F5EE1BDB92D}"/>
              </a:ext>
            </a:extLst>
          </p:cNvPr>
          <p:cNvSpPr txBox="1">
            <a:spLocks/>
          </p:cNvSpPr>
          <p:nvPr/>
        </p:nvSpPr>
        <p:spPr>
          <a:xfrm>
            <a:off x="-553064" y="4844395"/>
            <a:ext cx="2826692" cy="319603"/>
          </a:xfrm>
          <a:prstGeom prst="rect">
            <a:avLst/>
          </a:prstGeom>
          <a:noFill/>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it-IT" dirty="0">
                <a:solidFill>
                  <a:schemeClr val="bg1"/>
                </a:solidFill>
                <a:latin typeface="Bodoni MT" panose="02070603080606020203" pitchFamily="18" charset="0"/>
              </a:rPr>
              <a:t>Batch-A-Group-14</a:t>
            </a:r>
          </a:p>
        </p:txBody>
      </p:sp>
      <p:sp>
        <p:nvSpPr>
          <p:cNvPr id="6" name="Google Shape;108;p15">
            <a:extLst>
              <a:ext uri="{FF2B5EF4-FFF2-40B4-BE49-F238E27FC236}">
                <a16:creationId xmlns:a16="http://schemas.microsoft.com/office/drawing/2014/main" id="{C4D453D0-14A5-B2A1-82C5-4C2333FA77AF}"/>
              </a:ext>
            </a:extLst>
          </p:cNvPr>
          <p:cNvSpPr txBox="1">
            <a:spLocks/>
          </p:cNvSpPr>
          <p:nvPr/>
        </p:nvSpPr>
        <p:spPr>
          <a:xfrm>
            <a:off x="5213554" y="4823896"/>
            <a:ext cx="4048433" cy="360600"/>
          </a:xfrm>
          <a:prstGeom prst="rect">
            <a:avLst/>
          </a:prstGeom>
          <a:noFill/>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it-IT" dirty="0">
                <a:solidFill>
                  <a:schemeClr val="bg1"/>
                </a:solidFill>
                <a:latin typeface="Bodoni MT" panose="02070603080606020203" pitchFamily="18" charset="0"/>
              </a:rPr>
              <a:t>E-Commerce Product Categorization using NLP</a:t>
            </a:r>
          </a:p>
        </p:txBody>
      </p:sp>
      <p:pic>
        <p:nvPicPr>
          <p:cNvPr id="2" name="Picture 2" descr="The Mechanism of MLM and NSP tasks [15]">
            <a:extLst>
              <a:ext uri="{FF2B5EF4-FFF2-40B4-BE49-F238E27FC236}">
                <a16:creationId xmlns:a16="http://schemas.microsoft.com/office/drawing/2014/main" id="{DD4DC358-9954-D5D2-629D-61B2734F270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66154"/>
          <a:stretch/>
        </p:blipFill>
        <p:spPr bwMode="auto">
          <a:xfrm>
            <a:off x="2267995" y="2917609"/>
            <a:ext cx="4346927" cy="128557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Table 2">
            <a:extLst>
              <a:ext uri="{FF2B5EF4-FFF2-40B4-BE49-F238E27FC236}">
                <a16:creationId xmlns:a16="http://schemas.microsoft.com/office/drawing/2014/main" id="{FE960EB9-AF81-8062-8D99-249A971A8D34}"/>
              </a:ext>
            </a:extLst>
          </p:cNvPr>
          <p:cNvGraphicFramePr>
            <a:graphicFrameLocks noGrp="1"/>
          </p:cNvGraphicFramePr>
          <p:nvPr>
            <p:extLst>
              <p:ext uri="{D42A27DB-BD31-4B8C-83A1-F6EECF244321}">
                <p14:modId xmlns:p14="http://schemas.microsoft.com/office/powerpoint/2010/main" val="850213586"/>
              </p:ext>
            </p:extLst>
          </p:nvPr>
        </p:nvGraphicFramePr>
        <p:xfrm>
          <a:off x="3323858" y="2503575"/>
          <a:ext cx="2235200" cy="360600"/>
        </p:xfrm>
        <a:graphic>
          <a:graphicData uri="http://schemas.openxmlformats.org/drawingml/2006/table">
            <a:tbl>
              <a:tblPr firstRow="1" bandRow="1">
                <a:tableStyleId>{5DA37D80-6434-44D0-A028-1B22A696006F}</a:tableStyleId>
              </a:tblPr>
              <a:tblGrid>
                <a:gridCol w="558800">
                  <a:extLst>
                    <a:ext uri="{9D8B030D-6E8A-4147-A177-3AD203B41FA5}">
                      <a16:colId xmlns:a16="http://schemas.microsoft.com/office/drawing/2014/main" val="2810386599"/>
                    </a:ext>
                  </a:extLst>
                </a:gridCol>
                <a:gridCol w="558800">
                  <a:extLst>
                    <a:ext uri="{9D8B030D-6E8A-4147-A177-3AD203B41FA5}">
                      <a16:colId xmlns:a16="http://schemas.microsoft.com/office/drawing/2014/main" val="2941778473"/>
                    </a:ext>
                  </a:extLst>
                </a:gridCol>
                <a:gridCol w="558800">
                  <a:extLst>
                    <a:ext uri="{9D8B030D-6E8A-4147-A177-3AD203B41FA5}">
                      <a16:colId xmlns:a16="http://schemas.microsoft.com/office/drawing/2014/main" val="2937657941"/>
                    </a:ext>
                  </a:extLst>
                </a:gridCol>
                <a:gridCol w="558800">
                  <a:extLst>
                    <a:ext uri="{9D8B030D-6E8A-4147-A177-3AD203B41FA5}">
                      <a16:colId xmlns:a16="http://schemas.microsoft.com/office/drawing/2014/main" val="698400488"/>
                    </a:ext>
                  </a:extLst>
                </a:gridCol>
              </a:tblGrid>
              <a:tr h="36060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2665286146"/>
                  </a:ext>
                </a:extLst>
              </a:tr>
            </a:tbl>
          </a:graphicData>
        </a:graphic>
      </p:graphicFrame>
      <p:sp>
        <p:nvSpPr>
          <p:cNvPr id="8" name="Rectangle: Rounded Corners 7">
            <a:extLst>
              <a:ext uri="{FF2B5EF4-FFF2-40B4-BE49-F238E27FC236}">
                <a16:creationId xmlns:a16="http://schemas.microsoft.com/office/drawing/2014/main" id="{6EFED40D-F073-098D-4D38-43716301B1E9}"/>
              </a:ext>
            </a:extLst>
          </p:cNvPr>
          <p:cNvSpPr/>
          <p:nvPr/>
        </p:nvSpPr>
        <p:spPr>
          <a:xfrm>
            <a:off x="2379597" y="1691614"/>
            <a:ext cx="3900526" cy="395426"/>
          </a:xfrm>
          <a:prstGeom prst="roundRect">
            <a:avLst/>
          </a:prstGeom>
          <a:no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0D7C707D-888E-7B99-637F-069F3975713F}"/>
              </a:ext>
            </a:extLst>
          </p:cNvPr>
          <p:cNvSpPr/>
          <p:nvPr/>
        </p:nvSpPr>
        <p:spPr>
          <a:xfrm>
            <a:off x="2379597" y="784887"/>
            <a:ext cx="3900526" cy="395426"/>
          </a:xfrm>
          <a:prstGeom prst="round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1BB84B67-7978-FA73-145C-83B8A43CF77C}"/>
              </a:ext>
            </a:extLst>
          </p:cNvPr>
          <p:cNvSpPr txBox="1"/>
          <p:nvPr/>
        </p:nvSpPr>
        <p:spPr>
          <a:xfrm>
            <a:off x="2778831" y="1735438"/>
            <a:ext cx="3501292" cy="307777"/>
          </a:xfrm>
          <a:prstGeom prst="rect">
            <a:avLst/>
          </a:prstGeom>
          <a:noFill/>
        </p:spPr>
        <p:txBody>
          <a:bodyPr wrap="square">
            <a:spAutoFit/>
          </a:bodyPr>
          <a:lstStyle/>
          <a:p>
            <a:r>
              <a:rPr lang="en-US" dirty="0">
                <a:latin typeface="Rockwell" panose="02060603020205020403" pitchFamily="18" charset="0"/>
              </a:rPr>
              <a:t>Softmax Layer with 30,000 neurons</a:t>
            </a:r>
            <a:endParaRPr lang="en-US" dirty="0"/>
          </a:p>
        </p:txBody>
      </p:sp>
      <p:sp>
        <p:nvSpPr>
          <p:cNvPr id="12" name="TextBox 11">
            <a:extLst>
              <a:ext uri="{FF2B5EF4-FFF2-40B4-BE49-F238E27FC236}">
                <a16:creationId xmlns:a16="http://schemas.microsoft.com/office/drawing/2014/main" id="{CB6BDFE0-59C6-35B1-4A1E-B6FE9F8CD96A}"/>
              </a:ext>
            </a:extLst>
          </p:cNvPr>
          <p:cNvSpPr txBox="1"/>
          <p:nvPr/>
        </p:nvSpPr>
        <p:spPr>
          <a:xfrm>
            <a:off x="2610476" y="844100"/>
            <a:ext cx="3661969" cy="276999"/>
          </a:xfrm>
          <a:prstGeom prst="rect">
            <a:avLst/>
          </a:prstGeom>
          <a:noFill/>
        </p:spPr>
        <p:txBody>
          <a:bodyPr wrap="square">
            <a:spAutoFit/>
          </a:bodyPr>
          <a:lstStyle/>
          <a:p>
            <a:r>
              <a:rPr lang="en-US" sz="1200" dirty="0">
                <a:latin typeface="Rockwell" panose="02060603020205020403" pitchFamily="18" charset="0"/>
              </a:rPr>
              <a:t>Actual word (one hot encoded, 30,000 elements)</a:t>
            </a:r>
            <a:endParaRPr lang="en-US" sz="1200" dirty="0"/>
          </a:p>
        </p:txBody>
      </p:sp>
      <p:cxnSp>
        <p:nvCxnSpPr>
          <p:cNvPr id="15" name="Straight Arrow Connector 14">
            <a:extLst>
              <a:ext uri="{FF2B5EF4-FFF2-40B4-BE49-F238E27FC236}">
                <a16:creationId xmlns:a16="http://schemas.microsoft.com/office/drawing/2014/main" id="{266203CE-AC06-DC62-3016-EB28AD8895D5}"/>
              </a:ext>
            </a:extLst>
          </p:cNvPr>
          <p:cNvCxnSpPr>
            <a:cxnSpLocks/>
          </p:cNvCxnSpPr>
          <p:nvPr/>
        </p:nvCxnSpPr>
        <p:spPr>
          <a:xfrm>
            <a:off x="5869490" y="1180313"/>
            <a:ext cx="0" cy="511301"/>
          </a:xfrm>
          <a:prstGeom prst="straightConnector1">
            <a:avLst/>
          </a:prstGeom>
          <a:ln>
            <a:headEnd type="triangle"/>
            <a:tailEnd type="triangle"/>
          </a:ln>
        </p:spPr>
        <p:style>
          <a:lnRef idx="3">
            <a:schemeClr val="accent2"/>
          </a:lnRef>
          <a:fillRef idx="0">
            <a:schemeClr val="accent2"/>
          </a:fillRef>
          <a:effectRef idx="2">
            <a:schemeClr val="accent2"/>
          </a:effectRef>
          <a:fontRef idx="minor">
            <a:schemeClr val="tx1"/>
          </a:fontRef>
        </p:style>
      </p:cxnSp>
      <p:cxnSp>
        <p:nvCxnSpPr>
          <p:cNvPr id="17" name="Straight Arrow Connector 16">
            <a:extLst>
              <a:ext uri="{FF2B5EF4-FFF2-40B4-BE49-F238E27FC236}">
                <a16:creationId xmlns:a16="http://schemas.microsoft.com/office/drawing/2014/main" id="{8BB67A92-406F-623E-0B19-58AE7E6CBCC2}"/>
              </a:ext>
            </a:extLst>
          </p:cNvPr>
          <p:cNvCxnSpPr>
            <a:cxnSpLocks/>
          </p:cNvCxnSpPr>
          <p:nvPr/>
        </p:nvCxnSpPr>
        <p:spPr>
          <a:xfrm>
            <a:off x="2856797" y="1180313"/>
            <a:ext cx="0" cy="511301"/>
          </a:xfrm>
          <a:prstGeom prst="straightConnector1">
            <a:avLst/>
          </a:prstGeom>
          <a:ln>
            <a:headEnd type="triangle"/>
            <a:tailEnd type="triangle"/>
          </a:ln>
        </p:spPr>
        <p:style>
          <a:lnRef idx="3">
            <a:schemeClr val="accent2"/>
          </a:lnRef>
          <a:fillRef idx="0">
            <a:schemeClr val="accent2"/>
          </a:fillRef>
          <a:effectRef idx="2">
            <a:schemeClr val="accent2"/>
          </a:effectRef>
          <a:fontRef idx="minor">
            <a:schemeClr val="tx1"/>
          </a:fontRef>
        </p:style>
      </p:cxnSp>
      <p:sp>
        <p:nvSpPr>
          <p:cNvPr id="18" name="TextBox 17">
            <a:extLst>
              <a:ext uri="{FF2B5EF4-FFF2-40B4-BE49-F238E27FC236}">
                <a16:creationId xmlns:a16="http://schemas.microsoft.com/office/drawing/2014/main" id="{C4AAB8BD-2B0C-78F4-4C72-FF1CF2D8EA0A}"/>
              </a:ext>
            </a:extLst>
          </p:cNvPr>
          <p:cNvSpPr txBox="1"/>
          <p:nvPr/>
        </p:nvSpPr>
        <p:spPr>
          <a:xfrm>
            <a:off x="3091421" y="1283612"/>
            <a:ext cx="2700077" cy="276999"/>
          </a:xfrm>
          <a:prstGeom prst="rect">
            <a:avLst/>
          </a:prstGeom>
          <a:noFill/>
        </p:spPr>
        <p:txBody>
          <a:bodyPr wrap="square">
            <a:spAutoFit/>
          </a:bodyPr>
          <a:lstStyle/>
          <a:p>
            <a:r>
              <a:rPr lang="en-US" sz="1200" dirty="0">
                <a:latin typeface="Rockwell" panose="02060603020205020403" pitchFamily="18" charset="0"/>
              </a:rPr>
              <a:t>Compare with Cross Entropy Loss</a:t>
            </a:r>
            <a:endParaRPr lang="en-US" sz="1200" dirty="0"/>
          </a:p>
        </p:txBody>
      </p:sp>
      <p:sp>
        <p:nvSpPr>
          <p:cNvPr id="19" name="TextBox 18">
            <a:extLst>
              <a:ext uri="{FF2B5EF4-FFF2-40B4-BE49-F238E27FC236}">
                <a16:creationId xmlns:a16="http://schemas.microsoft.com/office/drawing/2014/main" id="{68382A78-0DEB-2A81-D151-5971D77EBC3E}"/>
              </a:ext>
            </a:extLst>
          </p:cNvPr>
          <p:cNvSpPr txBox="1"/>
          <p:nvPr/>
        </p:nvSpPr>
        <p:spPr>
          <a:xfrm>
            <a:off x="6443921" y="1733883"/>
            <a:ext cx="1410541" cy="276999"/>
          </a:xfrm>
          <a:prstGeom prst="rect">
            <a:avLst/>
          </a:prstGeom>
          <a:noFill/>
        </p:spPr>
        <p:txBody>
          <a:bodyPr wrap="square">
            <a:spAutoFit/>
          </a:bodyPr>
          <a:lstStyle/>
          <a:p>
            <a:r>
              <a:rPr lang="en-US" sz="1200" dirty="0">
                <a:latin typeface="Rockwell" panose="02060603020205020403" pitchFamily="18" charset="0"/>
              </a:rPr>
              <a:t>Predicted Word</a:t>
            </a:r>
            <a:endParaRPr lang="en-US" sz="1200" dirty="0"/>
          </a:p>
        </p:txBody>
      </p:sp>
      <p:sp>
        <p:nvSpPr>
          <p:cNvPr id="20" name="TextBox 19">
            <a:extLst>
              <a:ext uri="{FF2B5EF4-FFF2-40B4-BE49-F238E27FC236}">
                <a16:creationId xmlns:a16="http://schemas.microsoft.com/office/drawing/2014/main" id="{080B8F6B-4EA6-D1D0-3DD9-7A1E05336CC5}"/>
              </a:ext>
            </a:extLst>
          </p:cNvPr>
          <p:cNvSpPr txBox="1"/>
          <p:nvPr/>
        </p:nvSpPr>
        <p:spPr>
          <a:xfrm>
            <a:off x="6104114" y="1281593"/>
            <a:ext cx="2055148" cy="276999"/>
          </a:xfrm>
          <a:prstGeom prst="rect">
            <a:avLst/>
          </a:prstGeom>
          <a:noFill/>
        </p:spPr>
        <p:txBody>
          <a:bodyPr wrap="square">
            <a:spAutoFit/>
          </a:bodyPr>
          <a:lstStyle/>
          <a:p>
            <a:r>
              <a:rPr lang="en-US" sz="1200" dirty="0">
                <a:latin typeface="Rockwell" panose="02060603020205020403" pitchFamily="18" charset="0"/>
              </a:rPr>
              <a:t>For [MASK]ed words only</a:t>
            </a:r>
            <a:endParaRPr lang="en-US" sz="1200" dirty="0"/>
          </a:p>
        </p:txBody>
      </p:sp>
      <p:cxnSp>
        <p:nvCxnSpPr>
          <p:cNvPr id="21" name="Straight Arrow Connector 20">
            <a:extLst>
              <a:ext uri="{FF2B5EF4-FFF2-40B4-BE49-F238E27FC236}">
                <a16:creationId xmlns:a16="http://schemas.microsoft.com/office/drawing/2014/main" id="{3E569E37-89ED-A439-DC31-5387F3025ACA}"/>
              </a:ext>
            </a:extLst>
          </p:cNvPr>
          <p:cNvCxnSpPr>
            <a:cxnSpLocks/>
          </p:cNvCxnSpPr>
          <p:nvPr/>
        </p:nvCxnSpPr>
        <p:spPr>
          <a:xfrm flipH="1" flipV="1">
            <a:off x="2778831" y="2084955"/>
            <a:ext cx="545027" cy="400915"/>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3" name="Straight Arrow Connector 22">
            <a:extLst>
              <a:ext uri="{FF2B5EF4-FFF2-40B4-BE49-F238E27FC236}">
                <a16:creationId xmlns:a16="http://schemas.microsoft.com/office/drawing/2014/main" id="{8350949C-CE30-6FFB-8AAA-95F24DAEA649}"/>
              </a:ext>
            </a:extLst>
          </p:cNvPr>
          <p:cNvCxnSpPr>
            <a:cxnSpLocks/>
          </p:cNvCxnSpPr>
          <p:nvPr/>
        </p:nvCxnSpPr>
        <p:spPr>
          <a:xfrm flipV="1">
            <a:off x="5559058" y="2084955"/>
            <a:ext cx="545056" cy="41240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27" name="Rectangle: Rounded Corners 26">
            <a:extLst>
              <a:ext uri="{FF2B5EF4-FFF2-40B4-BE49-F238E27FC236}">
                <a16:creationId xmlns:a16="http://schemas.microsoft.com/office/drawing/2014/main" id="{3743ED84-83C2-EF5D-30AC-FB75E5FD16D1}"/>
              </a:ext>
            </a:extLst>
          </p:cNvPr>
          <p:cNvSpPr/>
          <p:nvPr/>
        </p:nvSpPr>
        <p:spPr>
          <a:xfrm>
            <a:off x="2975479" y="3560395"/>
            <a:ext cx="3639443" cy="402791"/>
          </a:xfrm>
          <a:prstGeom prst="round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8417120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A4F9949-652E-9C56-3707-A5EA27F7EF0D}"/>
              </a:ext>
            </a:extLst>
          </p:cNvPr>
          <p:cNvSpPr/>
          <p:nvPr/>
        </p:nvSpPr>
        <p:spPr>
          <a:xfrm>
            <a:off x="0" y="4868047"/>
            <a:ext cx="9144001" cy="278606"/>
          </a:xfrm>
          <a:prstGeom prst="rect">
            <a:avLst/>
          </a:prstGeom>
          <a:solidFill>
            <a:srgbClr val="0070C0"/>
          </a:solidFill>
          <a:ln>
            <a:no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solidFill>
                <a:schemeClr val="bg1"/>
              </a:solidFill>
            </a:endParaRPr>
          </a:p>
        </p:txBody>
      </p:sp>
      <p:sp>
        <p:nvSpPr>
          <p:cNvPr id="7" name="Rectangle 6">
            <a:extLst>
              <a:ext uri="{FF2B5EF4-FFF2-40B4-BE49-F238E27FC236}">
                <a16:creationId xmlns:a16="http://schemas.microsoft.com/office/drawing/2014/main" id="{F7299EE9-5875-87BE-D64F-8358006B91FF}"/>
              </a:ext>
            </a:extLst>
          </p:cNvPr>
          <p:cNvSpPr/>
          <p:nvPr/>
        </p:nvSpPr>
        <p:spPr>
          <a:xfrm>
            <a:off x="-3" y="0"/>
            <a:ext cx="9144001" cy="278606"/>
          </a:xfrm>
          <a:prstGeom prst="rect">
            <a:avLst/>
          </a:prstGeom>
          <a:solidFill>
            <a:srgbClr val="0070C0"/>
          </a:solidFill>
          <a:ln>
            <a:no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solidFill>
                <a:schemeClr val="bg1"/>
              </a:solidFill>
            </a:endParaRPr>
          </a:p>
        </p:txBody>
      </p:sp>
      <p:sp>
        <p:nvSpPr>
          <p:cNvPr id="4" name="Google Shape;108;p15">
            <a:extLst>
              <a:ext uri="{FF2B5EF4-FFF2-40B4-BE49-F238E27FC236}">
                <a16:creationId xmlns:a16="http://schemas.microsoft.com/office/drawing/2014/main" id="{226B8BA0-3EBD-3DCA-2519-F46F65C8AA33}"/>
              </a:ext>
            </a:extLst>
          </p:cNvPr>
          <p:cNvSpPr txBox="1">
            <a:spLocks/>
          </p:cNvSpPr>
          <p:nvPr/>
        </p:nvSpPr>
        <p:spPr>
          <a:xfrm>
            <a:off x="1526614" y="-42863"/>
            <a:ext cx="6090769" cy="360600"/>
          </a:xfrm>
          <a:prstGeom prst="rect">
            <a:avLst/>
          </a:prstGeom>
          <a:noFill/>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it-IT" dirty="0">
                <a:solidFill>
                  <a:schemeClr val="bg1"/>
                </a:solidFill>
                <a:latin typeface="Bodoni MT" panose="02070603080606020203" pitchFamily="18" charset="0"/>
              </a:rPr>
              <a:t>21AIE314 - AI in Natural Language Processing</a:t>
            </a:r>
          </a:p>
        </p:txBody>
      </p:sp>
      <p:sp>
        <p:nvSpPr>
          <p:cNvPr id="5" name="Google Shape;108;p15">
            <a:extLst>
              <a:ext uri="{FF2B5EF4-FFF2-40B4-BE49-F238E27FC236}">
                <a16:creationId xmlns:a16="http://schemas.microsoft.com/office/drawing/2014/main" id="{68A216F8-8CE5-5BBB-2A77-1F5EE1BDB92D}"/>
              </a:ext>
            </a:extLst>
          </p:cNvPr>
          <p:cNvSpPr txBox="1">
            <a:spLocks/>
          </p:cNvSpPr>
          <p:nvPr/>
        </p:nvSpPr>
        <p:spPr>
          <a:xfrm>
            <a:off x="-553064" y="4844395"/>
            <a:ext cx="2826692" cy="319603"/>
          </a:xfrm>
          <a:prstGeom prst="rect">
            <a:avLst/>
          </a:prstGeom>
          <a:noFill/>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it-IT" dirty="0">
                <a:solidFill>
                  <a:schemeClr val="bg1"/>
                </a:solidFill>
                <a:latin typeface="Bodoni MT" panose="02070603080606020203" pitchFamily="18" charset="0"/>
              </a:rPr>
              <a:t>Batch-A-Group-14</a:t>
            </a:r>
          </a:p>
        </p:txBody>
      </p:sp>
      <p:sp>
        <p:nvSpPr>
          <p:cNvPr id="6" name="Google Shape;108;p15">
            <a:extLst>
              <a:ext uri="{FF2B5EF4-FFF2-40B4-BE49-F238E27FC236}">
                <a16:creationId xmlns:a16="http://schemas.microsoft.com/office/drawing/2014/main" id="{C4D453D0-14A5-B2A1-82C5-4C2333FA77AF}"/>
              </a:ext>
            </a:extLst>
          </p:cNvPr>
          <p:cNvSpPr txBox="1">
            <a:spLocks/>
          </p:cNvSpPr>
          <p:nvPr/>
        </p:nvSpPr>
        <p:spPr>
          <a:xfrm>
            <a:off x="5213554" y="4823896"/>
            <a:ext cx="4048433" cy="360600"/>
          </a:xfrm>
          <a:prstGeom prst="rect">
            <a:avLst/>
          </a:prstGeom>
          <a:noFill/>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it-IT" dirty="0">
                <a:solidFill>
                  <a:schemeClr val="bg1"/>
                </a:solidFill>
                <a:latin typeface="Bodoni MT" panose="02070603080606020203" pitchFamily="18" charset="0"/>
              </a:rPr>
              <a:t>E-Commerce Product Categorization using NLP</a:t>
            </a:r>
          </a:p>
        </p:txBody>
      </p:sp>
      <p:pic>
        <p:nvPicPr>
          <p:cNvPr id="2052" name="Picture 4" descr="Understanding BERT - NLP - GeeksforGeeks">
            <a:extLst>
              <a:ext uri="{FF2B5EF4-FFF2-40B4-BE49-F238E27FC236}">
                <a16:creationId xmlns:a16="http://schemas.microsoft.com/office/drawing/2014/main" id="{AB31D62C-311F-FF21-7779-235B5D94F4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0446" y="1128523"/>
            <a:ext cx="4483107" cy="3109004"/>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08BDFE47-5225-D089-25FA-28275F76557D}"/>
              </a:ext>
            </a:extLst>
          </p:cNvPr>
          <p:cNvSpPr txBox="1"/>
          <p:nvPr/>
        </p:nvSpPr>
        <p:spPr>
          <a:xfrm>
            <a:off x="3879010" y="565552"/>
            <a:ext cx="1602349" cy="338554"/>
          </a:xfrm>
          <a:prstGeom prst="rect">
            <a:avLst/>
          </a:prstGeom>
          <a:noFill/>
        </p:spPr>
        <p:txBody>
          <a:bodyPr wrap="square">
            <a:spAutoFit/>
          </a:bodyPr>
          <a:lstStyle/>
          <a:p>
            <a:r>
              <a:rPr lang="en-US" sz="1600" b="1" dirty="0">
                <a:solidFill>
                  <a:srgbClr val="002060"/>
                </a:solidFill>
                <a:highlight>
                  <a:srgbClr val="FFFF00"/>
                </a:highlight>
                <a:latin typeface="Bodoni MT" panose="02070603080606020203" pitchFamily="18" charset="0"/>
              </a:rPr>
              <a:t>Finetuning:</a:t>
            </a:r>
            <a:endParaRPr lang="en-US" sz="1600" dirty="0">
              <a:highlight>
                <a:srgbClr val="FFFF00"/>
              </a:highlight>
            </a:endParaRPr>
          </a:p>
        </p:txBody>
      </p:sp>
    </p:spTree>
    <p:extLst>
      <p:ext uri="{BB962C8B-B14F-4D97-AF65-F5344CB8AC3E}">
        <p14:creationId xmlns:p14="http://schemas.microsoft.com/office/powerpoint/2010/main" val="424107453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A4F9949-652E-9C56-3707-A5EA27F7EF0D}"/>
              </a:ext>
            </a:extLst>
          </p:cNvPr>
          <p:cNvSpPr/>
          <p:nvPr/>
        </p:nvSpPr>
        <p:spPr>
          <a:xfrm>
            <a:off x="0" y="4868047"/>
            <a:ext cx="9144001" cy="278606"/>
          </a:xfrm>
          <a:prstGeom prst="rect">
            <a:avLst/>
          </a:prstGeom>
          <a:solidFill>
            <a:srgbClr val="0070C0"/>
          </a:solidFill>
          <a:ln>
            <a:no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solidFill>
                <a:schemeClr val="bg1"/>
              </a:solidFill>
            </a:endParaRPr>
          </a:p>
        </p:txBody>
      </p:sp>
      <p:sp>
        <p:nvSpPr>
          <p:cNvPr id="7" name="Rectangle 6">
            <a:extLst>
              <a:ext uri="{FF2B5EF4-FFF2-40B4-BE49-F238E27FC236}">
                <a16:creationId xmlns:a16="http://schemas.microsoft.com/office/drawing/2014/main" id="{F7299EE9-5875-87BE-D64F-8358006B91FF}"/>
              </a:ext>
            </a:extLst>
          </p:cNvPr>
          <p:cNvSpPr/>
          <p:nvPr/>
        </p:nvSpPr>
        <p:spPr>
          <a:xfrm>
            <a:off x="-3" y="0"/>
            <a:ext cx="9144001" cy="278606"/>
          </a:xfrm>
          <a:prstGeom prst="rect">
            <a:avLst/>
          </a:prstGeom>
          <a:solidFill>
            <a:srgbClr val="0070C0"/>
          </a:solidFill>
          <a:ln>
            <a:no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solidFill>
                <a:schemeClr val="bg1"/>
              </a:solidFill>
            </a:endParaRPr>
          </a:p>
        </p:txBody>
      </p:sp>
      <p:sp>
        <p:nvSpPr>
          <p:cNvPr id="4" name="Google Shape;108;p15">
            <a:extLst>
              <a:ext uri="{FF2B5EF4-FFF2-40B4-BE49-F238E27FC236}">
                <a16:creationId xmlns:a16="http://schemas.microsoft.com/office/drawing/2014/main" id="{226B8BA0-3EBD-3DCA-2519-F46F65C8AA33}"/>
              </a:ext>
            </a:extLst>
          </p:cNvPr>
          <p:cNvSpPr txBox="1">
            <a:spLocks/>
          </p:cNvSpPr>
          <p:nvPr/>
        </p:nvSpPr>
        <p:spPr>
          <a:xfrm>
            <a:off x="1526614" y="-42863"/>
            <a:ext cx="6090769" cy="360600"/>
          </a:xfrm>
          <a:prstGeom prst="rect">
            <a:avLst/>
          </a:prstGeom>
          <a:noFill/>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it-IT" dirty="0">
                <a:solidFill>
                  <a:schemeClr val="bg1"/>
                </a:solidFill>
                <a:latin typeface="Bodoni MT" panose="02070603080606020203" pitchFamily="18" charset="0"/>
              </a:rPr>
              <a:t>21AIE314 - AI in Natural Language Processing</a:t>
            </a:r>
          </a:p>
        </p:txBody>
      </p:sp>
      <p:sp>
        <p:nvSpPr>
          <p:cNvPr id="5" name="Google Shape;108;p15">
            <a:extLst>
              <a:ext uri="{FF2B5EF4-FFF2-40B4-BE49-F238E27FC236}">
                <a16:creationId xmlns:a16="http://schemas.microsoft.com/office/drawing/2014/main" id="{68A216F8-8CE5-5BBB-2A77-1F5EE1BDB92D}"/>
              </a:ext>
            </a:extLst>
          </p:cNvPr>
          <p:cNvSpPr txBox="1">
            <a:spLocks/>
          </p:cNvSpPr>
          <p:nvPr/>
        </p:nvSpPr>
        <p:spPr>
          <a:xfrm>
            <a:off x="-553064" y="4844395"/>
            <a:ext cx="2826692" cy="319603"/>
          </a:xfrm>
          <a:prstGeom prst="rect">
            <a:avLst/>
          </a:prstGeom>
          <a:noFill/>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it-IT" dirty="0">
                <a:solidFill>
                  <a:schemeClr val="bg1"/>
                </a:solidFill>
                <a:latin typeface="Bodoni MT" panose="02070603080606020203" pitchFamily="18" charset="0"/>
              </a:rPr>
              <a:t>Batch-A-Group-14</a:t>
            </a:r>
          </a:p>
        </p:txBody>
      </p:sp>
      <p:sp>
        <p:nvSpPr>
          <p:cNvPr id="6" name="Google Shape;108;p15">
            <a:extLst>
              <a:ext uri="{FF2B5EF4-FFF2-40B4-BE49-F238E27FC236}">
                <a16:creationId xmlns:a16="http://schemas.microsoft.com/office/drawing/2014/main" id="{C4D453D0-14A5-B2A1-82C5-4C2333FA77AF}"/>
              </a:ext>
            </a:extLst>
          </p:cNvPr>
          <p:cNvSpPr txBox="1">
            <a:spLocks/>
          </p:cNvSpPr>
          <p:nvPr/>
        </p:nvSpPr>
        <p:spPr>
          <a:xfrm>
            <a:off x="5213554" y="4823896"/>
            <a:ext cx="4048433" cy="360600"/>
          </a:xfrm>
          <a:prstGeom prst="rect">
            <a:avLst/>
          </a:prstGeom>
          <a:noFill/>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it-IT" dirty="0">
                <a:solidFill>
                  <a:schemeClr val="bg1"/>
                </a:solidFill>
                <a:latin typeface="Bodoni MT" panose="02070603080606020203" pitchFamily="18" charset="0"/>
              </a:rPr>
              <a:t>E-Commerce Product Categorization using NLP</a:t>
            </a:r>
          </a:p>
        </p:txBody>
      </p:sp>
      <p:pic>
        <p:nvPicPr>
          <p:cNvPr id="3" name="Picture 2">
            <a:extLst>
              <a:ext uri="{FF2B5EF4-FFF2-40B4-BE49-F238E27FC236}">
                <a16:creationId xmlns:a16="http://schemas.microsoft.com/office/drawing/2014/main" id="{3CF8DA56-72B1-1B97-89DE-700BD2292C87}"/>
              </a:ext>
            </a:extLst>
          </p:cNvPr>
          <p:cNvPicPr>
            <a:picLocks noChangeAspect="1"/>
          </p:cNvPicPr>
          <p:nvPr/>
        </p:nvPicPr>
        <p:blipFill>
          <a:blip r:embed="rId2"/>
          <a:stretch>
            <a:fillRect/>
          </a:stretch>
        </p:blipFill>
        <p:spPr>
          <a:xfrm>
            <a:off x="773722" y="317737"/>
            <a:ext cx="7864083" cy="4444584"/>
          </a:xfrm>
          <a:prstGeom prst="rect">
            <a:avLst/>
          </a:prstGeom>
        </p:spPr>
      </p:pic>
    </p:spTree>
    <p:extLst>
      <p:ext uri="{BB962C8B-B14F-4D97-AF65-F5344CB8AC3E}">
        <p14:creationId xmlns:p14="http://schemas.microsoft.com/office/powerpoint/2010/main" val="36367534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A4F9949-652E-9C56-3707-A5EA27F7EF0D}"/>
              </a:ext>
            </a:extLst>
          </p:cNvPr>
          <p:cNvSpPr/>
          <p:nvPr/>
        </p:nvSpPr>
        <p:spPr>
          <a:xfrm>
            <a:off x="0" y="4868047"/>
            <a:ext cx="9144001" cy="278606"/>
          </a:xfrm>
          <a:prstGeom prst="rect">
            <a:avLst/>
          </a:prstGeom>
          <a:solidFill>
            <a:srgbClr val="0070C0"/>
          </a:solidFill>
          <a:ln>
            <a:no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solidFill>
                <a:schemeClr val="bg1"/>
              </a:solidFill>
            </a:endParaRPr>
          </a:p>
        </p:txBody>
      </p:sp>
      <p:sp>
        <p:nvSpPr>
          <p:cNvPr id="7" name="Rectangle 6">
            <a:extLst>
              <a:ext uri="{FF2B5EF4-FFF2-40B4-BE49-F238E27FC236}">
                <a16:creationId xmlns:a16="http://schemas.microsoft.com/office/drawing/2014/main" id="{F7299EE9-5875-87BE-D64F-8358006B91FF}"/>
              </a:ext>
            </a:extLst>
          </p:cNvPr>
          <p:cNvSpPr/>
          <p:nvPr/>
        </p:nvSpPr>
        <p:spPr>
          <a:xfrm>
            <a:off x="-3" y="0"/>
            <a:ext cx="9144001" cy="278606"/>
          </a:xfrm>
          <a:prstGeom prst="rect">
            <a:avLst/>
          </a:prstGeom>
          <a:solidFill>
            <a:srgbClr val="0070C0"/>
          </a:solidFill>
          <a:ln>
            <a:no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solidFill>
                <a:schemeClr val="bg1"/>
              </a:solidFill>
            </a:endParaRPr>
          </a:p>
        </p:txBody>
      </p:sp>
      <p:sp>
        <p:nvSpPr>
          <p:cNvPr id="4" name="Google Shape;108;p15">
            <a:extLst>
              <a:ext uri="{FF2B5EF4-FFF2-40B4-BE49-F238E27FC236}">
                <a16:creationId xmlns:a16="http://schemas.microsoft.com/office/drawing/2014/main" id="{226B8BA0-3EBD-3DCA-2519-F46F65C8AA33}"/>
              </a:ext>
            </a:extLst>
          </p:cNvPr>
          <p:cNvSpPr txBox="1">
            <a:spLocks/>
          </p:cNvSpPr>
          <p:nvPr/>
        </p:nvSpPr>
        <p:spPr>
          <a:xfrm>
            <a:off x="1526614" y="-42863"/>
            <a:ext cx="6090769" cy="360600"/>
          </a:xfrm>
          <a:prstGeom prst="rect">
            <a:avLst/>
          </a:prstGeom>
          <a:noFill/>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it-IT" dirty="0">
                <a:solidFill>
                  <a:schemeClr val="bg1"/>
                </a:solidFill>
                <a:latin typeface="Bodoni MT" panose="02070603080606020203" pitchFamily="18" charset="0"/>
              </a:rPr>
              <a:t>21AIE314 - AI in Natural Language Processing</a:t>
            </a:r>
          </a:p>
        </p:txBody>
      </p:sp>
      <p:sp>
        <p:nvSpPr>
          <p:cNvPr id="5" name="Google Shape;108;p15">
            <a:extLst>
              <a:ext uri="{FF2B5EF4-FFF2-40B4-BE49-F238E27FC236}">
                <a16:creationId xmlns:a16="http://schemas.microsoft.com/office/drawing/2014/main" id="{68A216F8-8CE5-5BBB-2A77-1F5EE1BDB92D}"/>
              </a:ext>
            </a:extLst>
          </p:cNvPr>
          <p:cNvSpPr txBox="1">
            <a:spLocks/>
          </p:cNvSpPr>
          <p:nvPr/>
        </p:nvSpPr>
        <p:spPr>
          <a:xfrm>
            <a:off x="-553064" y="4844395"/>
            <a:ext cx="2826692" cy="319603"/>
          </a:xfrm>
          <a:prstGeom prst="rect">
            <a:avLst/>
          </a:prstGeom>
          <a:noFill/>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it-IT" dirty="0">
                <a:solidFill>
                  <a:schemeClr val="bg1"/>
                </a:solidFill>
                <a:latin typeface="Bodoni MT" panose="02070603080606020203" pitchFamily="18" charset="0"/>
              </a:rPr>
              <a:t>Batch-A-Group-14</a:t>
            </a:r>
          </a:p>
        </p:txBody>
      </p:sp>
      <p:sp>
        <p:nvSpPr>
          <p:cNvPr id="6" name="Google Shape;108;p15">
            <a:extLst>
              <a:ext uri="{FF2B5EF4-FFF2-40B4-BE49-F238E27FC236}">
                <a16:creationId xmlns:a16="http://schemas.microsoft.com/office/drawing/2014/main" id="{C4D453D0-14A5-B2A1-82C5-4C2333FA77AF}"/>
              </a:ext>
            </a:extLst>
          </p:cNvPr>
          <p:cNvSpPr txBox="1">
            <a:spLocks/>
          </p:cNvSpPr>
          <p:nvPr/>
        </p:nvSpPr>
        <p:spPr>
          <a:xfrm>
            <a:off x="5213554" y="4823896"/>
            <a:ext cx="4048433" cy="360600"/>
          </a:xfrm>
          <a:prstGeom prst="rect">
            <a:avLst/>
          </a:prstGeom>
          <a:noFill/>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it-IT" dirty="0">
                <a:solidFill>
                  <a:schemeClr val="bg1"/>
                </a:solidFill>
                <a:latin typeface="Bodoni MT" panose="02070603080606020203" pitchFamily="18" charset="0"/>
              </a:rPr>
              <a:t>E-Commerce Product Categorization using NLP</a:t>
            </a:r>
          </a:p>
        </p:txBody>
      </p:sp>
      <p:sp>
        <p:nvSpPr>
          <p:cNvPr id="2" name="TextBox 1">
            <a:extLst>
              <a:ext uri="{FF2B5EF4-FFF2-40B4-BE49-F238E27FC236}">
                <a16:creationId xmlns:a16="http://schemas.microsoft.com/office/drawing/2014/main" id="{BA2CB2ED-3F3C-1F9C-A92B-14A96FD3405B}"/>
              </a:ext>
            </a:extLst>
          </p:cNvPr>
          <p:cNvSpPr txBox="1"/>
          <p:nvPr/>
        </p:nvSpPr>
        <p:spPr>
          <a:xfrm>
            <a:off x="3309472" y="2066395"/>
            <a:ext cx="2525050" cy="646331"/>
          </a:xfrm>
          <a:prstGeom prst="rect">
            <a:avLst/>
          </a:prstGeom>
          <a:noFill/>
        </p:spPr>
        <p:txBody>
          <a:bodyPr wrap="none" rtlCol="0">
            <a:spAutoFit/>
          </a:bodyPr>
          <a:lstStyle/>
          <a:p>
            <a:r>
              <a:rPr lang="en-US" sz="3600" dirty="0">
                <a:latin typeface="Bodoni MT" panose="02070603080606020203" pitchFamily="18" charset="0"/>
              </a:rPr>
              <a:t>Thank You!</a:t>
            </a:r>
          </a:p>
        </p:txBody>
      </p:sp>
    </p:spTree>
    <p:extLst>
      <p:ext uri="{BB962C8B-B14F-4D97-AF65-F5344CB8AC3E}">
        <p14:creationId xmlns:p14="http://schemas.microsoft.com/office/powerpoint/2010/main" val="26488281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A4F9949-652E-9C56-3707-A5EA27F7EF0D}"/>
              </a:ext>
            </a:extLst>
          </p:cNvPr>
          <p:cNvSpPr/>
          <p:nvPr/>
        </p:nvSpPr>
        <p:spPr>
          <a:xfrm>
            <a:off x="0" y="4868047"/>
            <a:ext cx="9144001" cy="278606"/>
          </a:xfrm>
          <a:prstGeom prst="rect">
            <a:avLst/>
          </a:prstGeom>
          <a:solidFill>
            <a:srgbClr val="0070C0"/>
          </a:solidFill>
          <a:ln>
            <a:no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solidFill>
                <a:schemeClr val="bg1"/>
              </a:solidFill>
            </a:endParaRPr>
          </a:p>
        </p:txBody>
      </p:sp>
      <p:sp>
        <p:nvSpPr>
          <p:cNvPr id="7" name="Rectangle 6">
            <a:extLst>
              <a:ext uri="{FF2B5EF4-FFF2-40B4-BE49-F238E27FC236}">
                <a16:creationId xmlns:a16="http://schemas.microsoft.com/office/drawing/2014/main" id="{F7299EE9-5875-87BE-D64F-8358006B91FF}"/>
              </a:ext>
            </a:extLst>
          </p:cNvPr>
          <p:cNvSpPr/>
          <p:nvPr/>
        </p:nvSpPr>
        <p:spPr>
          <a:xfrm>
            <a:off x="-3" y="0"/>
            <a:ext cx="9144001" cy="278606"/>
          </a:xfrm>
          <a:prstGeom prst="rect">
            <a:avLst/>
          </a:prstGeom>
          <a:solidFill>
            <a:srgbClr val="0070C0"/>
          </a:solidFill>
          <a:ln>
            <a:no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solidFill>
                <a:schemeClr val="bg1"/>
              </a:solidFill>
            </a:endParaRPr>
          </a:p>
        </p:txBody>
      </p:sp>
      <p:sp>
        <p:nvSpPr>
          <p:cNvPr id="4" name="Google Shape;108;p15">
            <a:extLst>
              <a:ext uri="{FF2B5EF4-FFF2-40B4-BE49-F238E27FC236}">
                <a16:creationId xmlns:a16="http://schemas.microsoft.com/office/drawing/2014/main" id="{226B8BA0-3EBD-3DCA-2519-F46F65C8AA33}"/>
              </a:ext>
            </a:extLst>
          </p:cNvPr>
          <p:cNvSpPr txBox="1">
            <a:spLocks/>
          </p:cNvSpPr>
          <p:nvPr/>
        </p:nvSpPr>
        <p:spPr>
          <a:xfrm>
            <a:off x="1526614" y="-42863"/>
            <a:ext cx="6090769" cy="360600"/>
          </a:xfrm>
          <a:prstGeom prst="rect">
            <a:avLst/>
          </a:prstGeom>
          <a:noFill/>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it-IT" dirty="0">
                <a:solidFill>
                  <a:schemeClr val="bg1"/>
                </a:solidFill>
                <a:latin typeface="Bodoni MT" panose="02070603080606020203" pitchFamily="18" charset="0"/>
              </a:rPr>
              <a:t>21AIE314 - AI in Natural Language Processing</a:t>
            </a:r>
          </a:p>
        </p:txBody>
      </p:sp>
      <p:sp>
        <p:nvSpPr>
          <p:cNvPr id="5" name="Google Shape;108;p15">
            <a:extLst>
              <a:ext uri="{FF2B5EF4-FFF2-40B4-BE49-F238E27FC236}">
                <a16:creationId xmlns:a16="http://schemas.microsoft.com/office/drawing/2014/main" id="{68A216F8-8CE5-5BBB-2A77-1F5EE1BDB92D}"/>
              </a:ext>
            </a:extLst>
          </p:cNvPr>
          <p:cNvSpPr txBox="1">
            <a:spLocks/>
          </p:cNvSpPr>
          <p:nvPr/>
        </p:nvSpPr>
        <p:spPr>
          <a:xfrm>
            <a:off x="-553064" y="4844395"/>
            <a:ext cx="2826692" cy="319603"/>
          </a:xfrm>
          <a:prstGeom prst="rect">
            <a:avLst/>
          </a:prstGeom>
          <a:noFill/>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it-IT" dirty="0">
                <a:solidFill>
                  <a:schemeClr val="bg1"/>
                </a:solidFill>
                <a:latin typeface="Bodoni MT" panose="02070603080606020203" pitchFamily="18" charset="0"/>
              </a:rPr>
              <a:t>Batch-A-Group-14</a:t>
            </a:r>
          </a:p>
        </p:txBody>
      </p:sp>
      <p:sp>
        <p:nvSpPr>
          <p:cNvPr id="6" name="Google Shape;108;p15">
            <a:extLst>
              <a:ext uri="{FF2B5EF4-FFF2-40B4-BE49-F238E27FC236}">
                <a16:creationId xmlns:a16="http://schemas.microsoft.com/office/drawing/2014/main" id="{C4D453D0-14A5-B2A1-82C5-4C2333FA77AF}"/>
              </a:ext>
            </a:extLst>
          </p:cNvPr>
          <p:cNvSpPr txBox="1">
            <a:spLocks/>
          </p:cNvSpPr>
          <p:nvPr/>
        </p:nvSpPr>
        <p:spPr>
          <a:xfrm>
            <a:off x="5213554" y="4823896"/>
            <a:ext cx="4048433" cy="360600"/>
          </a:xfrm>
          <a:prstGeom prst="rect">
            <a:avLst/>
          </a:prstGeom>
          <a:noFill/>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it-IT" dirty="0">
                <a:solidFill>
                  <a:schemeClr val="bg1"/>
                </a:solidFill>
                <a:latin typeface="Bodoni MT" panose="02070603080606020203" pitchFamily="18" charset="0"/>
              </a:rPr>
              <a:t>E-Commerce Product Categorization using NLP</a:t>
            </a:r>
          </a:p>
        </p:txBody>
      </p:sp>
      <p:pic>
        <p:nvPicPr>
          <p:cNvPr id="3" name="Picture 2">
            <a:extLst>
              <a:ext uri="{FF2B5EF4-FFF2-40B4-BE49-F238E27FC236}">
                <a16:creationId xmlns:a16="http://schemas.microsoft.com/office/drawing/2014/main" id="{627E911F-D623-4566-ADEE-A3A5DE79E9A7}"/>
              </a:ext>
            </a:extLst>
          </p:cNvPr>
          <p:cNvPicPr>
            <a:picLocks noChangeAspect="1"/>
          </p:cNvPicPr>
          <p:nvPr/>
        </p:nvPicPr>
        <p:blipFill>
          <a:blip r:embed="rId2"/>
          <a:stretch>
            <a:fillRect/>
          </a:stretch>
        </p:blipFill>
        <p:spPr>
          <a:xfrm>
            <a:off x="699544" y="716714"/>
            <a:ext cx="7744906" cy="609685"/>
          </a:xfrm>
          <a:prstGeom prst="rect">
            <a:avLst/>
          </a:prstGeom>
        </p:spPr>
      </p:pic>
      <p:sp>
        <p:nvSpPr>
          <p:cNvPr id="8" name="Rectangle 1">
            <a:extLst>
              <a:ext uri="{FF2B5EF4-FFF2-40B4-BE49-F238E27FC236}">
                <a16:creationId xmlns:a16="http://schemas.microsoft.com/office/drawing/2014/main" id="{80EB0B6E-C69A-5089-D9CD-20C317753DF9}"/>
              </a:ext>
            </a:extLst>
          </p:cNvPr>
          <p:cNvSpPr>
            <a:spLocks noChangeArrowheads="1"/>
          </p:cNvSpPr>
          <p:nvPr/>
        </p:nvSpPr>
        <p:spPr bwMode="auto">
          <a:xfrm>
            <a:off x="699544" y="1856362"/>
            <a:ext cx="7744906" cy="21544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Roboto Mono" panose="020F0502020204030204" pitchFamily="49" charset="0"/>
              </a:rPr>
              <a:t>'Paper Plane Design Framed Wall Hanging Motivational Office Decor Art Prints (8.7 X 8.7 inch) - Set of 4 Painting made up in synthetic frame with </a:t>
            </a:r>
            <a:r>
              <a:rPr kumimoji="0" lang="en-US" altLang="en-US" sz="1000" b="0" i="0" u="none" strike="noStrike" cap="none" normalizeH="0" baseline="0" dirty="0" err="1">
                <a:ln>
                  <a:noFill/>
                </a:ln>
                <a:solidFill>
                  <a:schemeClr val="tx1"/>
                </a:solidFill>
                <a:effectLst/>
                <a:latin typeface="Roboto Mono" panose="020F0502020204030204" pitchFamily="49" charset="0"/>
              </a:rPr>
              <a:t>uv</a:t>
            </a:r>
            <a:r>
              <a:rPr kumimoji="0" lang="en-US" altLang="en-US" sz="1000" b="0" i="0" u="none" strike="noStrike" cap="none" normalizeH="0" baseline="0" dirty="0">
                <a:ln>
                  <a:noFill/>
                </a:ln>
                <a:solidFill>
                  <a:schemeClr val="tx1"/>
                </a:solidFill>
                <a:effectLst/>
                <a:latin typeface="Roboto Mono" panose="020F0502020204030204" pitchFamily="49" charset="0"/>
              </a:rPr>
              <a:t> textured print which gives multi effects and attracts towards it. This is an special series of paintings which makes your wall very beautiful and gives a royal touch. This painting is ready to hang, you would be proud to possess this unique painting that is a niche apart. We use only the most modern and efficient printing technology on our prints, with only the and inks and precision </a:t>
            </a:r>
            <a:r>
              <a:rPr kumimoji="0" lang="en-US" altLang="en-US" sz="1000" b="0" i="0" u="none" strike="noStrike" cap="none" normalizeH="0" baseline="0" dirty="0" err="1">
                <a:ln>
                  <a:noFill/>
                </a:ln>
                <a:solidFill>
                  <a:schemeClr val="tx1"/>
                </a:solidFill>
                <a:effectLst/>
                <a:latin typeface="Roboto Mono" panose="020F0502020204030204" pitchFamily="49" charset="0"/>
              </a:rPr>
              <a:t>epson</a:t>
            </a:r>
            <a:r>
              <a:rPr kumimoji="0" lang="en-US" altLang="en-US" sz="1000" b="0" i="0" u="none" strike="noStrike" cap="none" normalizeH="0" baseline="0" dirty="0">
                <a:ln>
                  <a:noFill/>
                </a:ln>
                <a:solidFill>
                  <a:schemeClr val="tx1"/>
                </a:solidFill>
                <a:effectLst/>
                <a:latin typeface="Roboto Mono" panose="020F0502020204030204" pitchFamily="49" charset="0"/>
              </a:rPr>
              <a:t>, </a:t>
            </a:r>
            <a:r>
              <a:rPr kumimoji="0" lang="en-US" altLang="en-US" sz="1000" b="0" i="0" u="none" strike="noStrike" cap="none" normalizeH="0" baseline="0" dirty="0" err="1">
                <a:ln>
                  <a:noFill/>
                </a:ln>
                <a:solidFill>
                  <a:schemeClr val="tx1"/>
                </a:solidFill>
                <a:effectLst/>
                <a:latin typeface="Roboto Mono" panose="020F0502020204030204" pitchFamily="49" charset="0"/>
              </a:rPr>
              <a:t>roland</a:t>
            </a:r>
            <a:r>
              <a:rPr kumimoji="0" lang="en-US" altLang="en-US" sz="1000" b="0" i="0" u="none" strike="noStrike" cap="none" normalizeH="0" baseline="0" dirty="0">
                <a:ln>
                  <a:noFill/>
                </a:ln>
                <a:solidFill>
                  <a:schemeClr val="tx1"/>
                </a:solidFill>
                <a:effectLst/>
                <a:latin typeface="Roboto Mono" panose="020F0502020204030204" pitchFamily="49" charset="0"/>
              </a:rPr>
              <a:t> and hp printers. This innovative </a:t>
            </a:r>
            <a:r>
              <a:rPr kumimoji="0" lang="en-US" altLang="en-US" sz="1000" b="0" i="0" u="none" strike="noStrike" cap="none" normalizeH="0" baseline="0" dirty="0" err="1">
                <a:ln>
                  <a:noFill/>
                </a:ln>
                <a:solidFill>
                  <a:schemeClr val="tx1"/>
                </a:solidFill>
                <a:effectLst/>
                <a:latin typeface="Roboto Mono" panose="020F0502020204030204" pitchFamily="49" charset="0"/>
              </a:rPr>
              <a:t>hd</a:t>
            </a:r>
            <a:r>
              <a:rPr kumimoji="0" lang="en-US" altLang="en-US" sz="1000" b="0" i="0" u="none" strike="noStrike" cap="none" normalizeH="0" baseline="0" dirty="0">
                <a:ln>
                  <a:noFill/>
                </a:ln>
                <a:solidFill>
                  <a:schemeClr val="tx1"/>
                </a:solidFill>
                <a:effectLst/>
                <a:latin typeface="Roboto Mono" panose="020F0502020204030204" pitchFamily="49" charset="0"/>
              </a:rPr>
              <a:t> printing technique results in durable and spectacular looking prints of the highest that last a lifetime. We print solely with top-notch 100% inks, to achieve brilliant and true </a:t>
            </a:r>
            <a:r>
              <a:rPr kumimoji="0" lang="en-US" altLang="en-US" sz="1000" b="0" i="0" u="none" strike="noStrike" cap="none" normalizeH="0" baseline="0" dirty="0" err="1">
                <a:ln>
                  <a:noFill/>
                </a:ln>
                <a:solidFill>
                  <a:schemeClr val="tx1"/>
                </a:solidFill>
                <a:effectLst/>
                <a:latin typeface="Roboto Mono" panose="020F0502020204030204" pitchFamily="49" charset="0"/>
              </a:rPr>
              <a:t>colours</a:t>
            </a:r>
            <a:r>
              <a:rPr kumimoji="0" lang="en-US" altLang="en-US" sz="1000" b="0" i="0" u="none" strike="noStrike" cap="none" normalizeH="0" baseline="0" dirty="0">
                <a:ln>
                  <a:noFill/>
                </a:ln>
                <a:solidFill>
                  <a:schemeClr val="tx1"/>
                </a:solidFill>
                <a:effectLst/>
                <a:latin typeface="Roboto Mono" panose="020F0502020204030204" pitchFamily="49" charset="0"/>
              </a:rPr>
              <a:t>. Due to their high level of </a:t>
            </a:r>
            <a:r>
              <a:rPr kumimoji="0" lang="en-US" altLang="en-US" sz="1000" b="0" i="0" u="none" strike="noStrike" cap="none" normalizeH="0" baseline="0" dirty="0" err="1">
                <a:ln>
                  <a:noFill/>
                </a:ln>
                <a:solidFill>
                  <a:schemeClr val="tx1"/>
                </a:solidFill>
                <a:effectLst/>
                <a:latin typeface="Roboto Mono" panose="020F0502020204030204" pitchFamily="49" charset="0"/>
              </a:rPr>
              <a:t>uv</a:t>
            </a:r>
            <a:r>
              <a:rPr kumimoji="0" lang="en-US" altLang="en-US" sz="1000" b="0" i="0" u="none" strike="noStrike" cap="none" normalizeH="0" baseline="0" dirty="0">
                <a:ln>
                  <a:noFill/>
                </a:ln>
                <a:solidFill>
                  <a:schemeClr val="tx1"/>
                </a:solidFill>
                <a:effectLst/>
                <a:latin typeface="Roboto Mono" panose="020F0502020204030204" pitchFamily="49" charset="0"/>
              </a:rPr>
              <a:t> resistance, our prints retain their beautiful </a:t>
            </a:r>
            <a:r>
              <a:rPr kumimoji="0" lang="en-US" altLang="en-US" sz="1000" b="0" i="0" u="none" strike="noStrike" cap="none" normalizeH="0" baseline="0" dirty="0" err="1">
                <a:ln>
                  <a:noFill/>
                </a:ln>
                <a:solidFill>
                  <a:schemeClr val="tx1"/>
                </a:solidFill>
                <a:effectLst/>
                <a:latin typeface="Roboto Mono" panose="020F0502020204030204" pitchFamily="49" charset="0"/>
              </a:rPr>
              <a:t>colours</a:t>
            </a:r>
            <a:r>
              <a:rPr kumimoji="0" lang="en-US" altLang="en-US" sz="1000" b="0" i="0" u="none" strike="noStrike" cap="none" normalizeH="0" baseline="0" dirty="0">
                <a:ln>
                  <a:noFill/>
                </a:ln>
                <a:solidFill>
                  <a:schemeClr val="tx1"/>
                </a:solidFill>
                <a:effectLst/>
                <a:latin typeface="Roboto Mono" panose="020F0502020204030204" pitchFamily="49" charset="0"/>
              </a:rPr>
              <a:t> for many years. Add </a:t>
            </a:r>
            <a:r>
              <a:rPr kumimoji="0" lang="en-US" altLang="en-US" sz="1000" b="0" i="0" u="none" strike="noStrike" cap="none" normalizeH="0" baseline="0" dirty="0" err="1">
                <a:ln>
                  <a:noFill/>
                </a:ln>
                <a:solidFill>
                  <a:schemeClr val="tx1"/>
                </a:solidFill>
                <a:effectLst/>
                <a:latin typeface="Roboto Mono" panose="020F0502020204030204" pitchFamily="49" charset="0"/>
              </a:rPr>
              <a:t>colour</a:t>
            </a:r>
            <a:r>
              <a:rPr kumimoji="0" lang="en-US" altLang="en-US" sz="1000" b="0" i="0" u="none" strike="noStrike" cap="none" normalizeH="0" baseline="0" dirty="0">
                <a:ln>
                  <a:noFill/>
                </a:ln>
                <a:solidFill>
                  <a:schemeClr val="tx1"/>
                </a:solidFill>
                <a:effectLst/>
                <a:latin typeface="Roboto Mono" panose="020F0502020204030204" pitchFamily="49" charset="0"/>
              </a:rPr>
              <a:t> and style to your living space with this digitally printed painting. Some are for pleasure and some for eternal bliss.so bring home this elegant print that is lushed with rich colors that makes it nothing but sheer elegance to be to your friends and family.it would be treasured forever by whoever your lucky recipient is. Liven up your place with these intriguing paintings that are high definition </a:t>
            </a:r>
            <a:r>
              <a:rPr kumimoji="0" lang="en-US" altLang="en-US" sz="1000" b="0" i="0" u="none" strike="noStrike" cap="none" normalizeH="0" baseline="0" dirty="0" err="1">
                <a:ln>
                  <a:noFill/>
                </a:ln>
                <a:solidFill>
                  <a:schemeClr val="tx1"/>
                </a:solidFill>
                <a:effectLst/>
                <a:latin typeface="Roboto Mono" panose="020F0502020204030204" pitchFamily="49" charset="0"/>
              </a:rPr>
              <a:t>hd</a:t>
            </a:r>
            <a:r>
              <a:rPr kumimoji="0" lang="en-US" altLang="en-US" sz="1000" b="0" i="0" u="none" strike="noStrike" cap="none" normalizeH="0" baseline="0" dirty="0">
                <a:ln>
                  <a:noFill/>
                </a:ln>
                <a:solidFill>
                  <a:schemeClr val="tx1"/>
                </a:solidFill>
                <a:effectLst/>
                <a:latin typeface="Roboto Mono" panose="020F0502020204030204" pitchFamily="49" charset="0"/>
              </a:rPr>
              <a:t> graphic digital prints for home, office or any room.'</a:t>
            </a:r>
            <a:r>
              <a:rPr kumimoji="0" lang="en-US" altLang="en-US" sz="6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9">
            <a:extLst>
              <a:ext uri="{FF2B5EF4-FFF2-40B4-BE49-F238E27FC236}">
                <a16:creationId xmlns:a16="http://schemas.microsoft.com/office/drawing/2014/main" id="{1D9ECAB2-69F1-8E65-4F6B-002ED870B9F8}"/>
              </a:ext>
            </a:extLst>
          </p:cNvPr>
          <p:cNvSpPr/>
          <p:nvPr/>
        </p:nvSpPr>
        <p:spPr>
          <a:xfrm>
            <a:off x="507203" y="1669136"/>
            <a:ext cx="8129588" cy="2528888"/>
          </a:xfrm>
          <a:prstGeom prst="rect">
            <a:avLst/>
          </a:prstGeom>
          <a:noFill/>
          <a:ln w="19050">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931930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A4F9949-652E-9C56-3707-A5EA27F7EF0D}"/>
              </a:ext>
            </a:extLst>
          </p:cNvPr>
          <p:cNvSpPr/>
          <p:nvPr/>
        </p:nvSpPr>
        <p:spPr>
          <a:xfrm>
            <a:off x="0" y="4868047"/>
            <a:ext cx="9144001" cy="278606"/>
          </a:xfrm>
          <a:prstGeom prst="rect">
            <a:avLst/>
          </a:prstGeom>
          <a:solidFill>
            <a:srgbClr val="0070C0"/>
          </a:solidFill>
          <a:ln>
            <a:no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solidFill>
                <a:schemeClr val="bg1"/>
              </a:solidFill>
            </a:endParaRPr>
          </a:p>
        </p:txBody>
      </p:sp>
      <p:sp>
        <p:nvSpPr>
          <p:cNvPr id="7" name="Rectangle 6">
            <a:extLst>
              <a:ext uri="{FF2B5EF4-FFF2-40B4-BE49-F238E27FC236}">
                <a16:creationId xmlns:a16="http://schemas.microsoft.com/office/drawing/2014/main" id="{F7299EE9-5875-87BE-D64F-8358006B91FF}"/>
              </a:ext>
            </a:extLst>
          </p:cNvPr>
          <p:cNvSpPr/>
          <p:nvPr/>
        </p:nvSpPr>
        <p:spPr>
          <a:xfrm>
            <a:off x="-3" y="0"/>
            <a:ext cx="9144001" cy="278606"/>
          </a:xfrm>
          <a:prstGeom prst="rect">
            <a:avLst/>
          </a:prstGeom>
          <a:solidFill>
            <a:srgbClr val="0070C0"/>
          </a:solidFill>
          <a:ln>
            <a:no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solidFill>
                <a:schemeClr val="bg1"/>
              </a:solidFill>
            </a:endParaRPr>
          </a:p>
        </p:txBody>
      </p:sp>
      <p:sp>
        <p:nvSpPr>
          <p:cNvPr id="4" name="Google Shape;108;p15">
            <a:extLst>
              <a:ext uri="{FF2B5EF4-FFF2-40B4-BE49-F238E27FC236}">
                <a16:creationId xmlns:a16="http://schemas.microsoft.com/office/drawing/2014/main" id="{226B8BA0-3EBD-3DCA-2519-F46F65C8AA33}"/>
              </a:ext>
            </a:extLst>
          </p:cNvPr>
          <p:cNvSpPr txBox="1">
            <a:spLocks/>
          </p:cNvSpPr>
          <p:nvPr/>
        </p:nvSpPr>
        <p:spPr>
          <a:xfrm>
            <a:off x="1526614" y="-42863"/>
            <a:ext cx="6090769" cy="360600"/>
          </a:xfrm>
          <a:prstGeom prst="rect">
            <a:avLst/>
          </a:prstGeom>
          <a:noFill/>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it-IT" dirty="0">
                <a:solidFill>
                  <a:schemeClr val="bg1"/>
                </a:solidFill>
                <a:latin typeface="Bodoni MT" panose="02070603080606020203" pitchFamily="18" charset="0"/>
              </a:rPr>
              <a:t>21AIE314 - AI in Natural Language Processing</a:t>
            </a:r>
          </a:p>
        </p:txBody>
      </p:sp>
      <p:sp>
        <p:nvSpPr>
          <p:cNvPr id="5" name="Google Shape;108;p15">
            <a:extLst>
              <a:ext uri="{FF2B5EF4-FFF2-40B4-BE49-F238E27FC236}">
                <a16:creationId xmlns:a16="http://schemas.microsoft.com/office/drawing/2014/main" id="{68A216F8-8CE5-5BBB-2A77-1F5EE1BDB92D}"/>
              </a:ext>
            </a:extLst>
          </p:cNvPr>
          <p:cNvSpPr txBox="1">
            <a:spLocks/>
          </p:cNvSpPr>
          <p:nvPr/>
        </p:nvSpPr>
        <p:spPr>
          <a:xfrm>
            <a:off x="-553064" y="4844395"/>
            <a:ext cx="2826692" cy="319603"/>
          </a:xfrm>
          <a:prstGeom prst="rect">
            <a:avLst/>
          </a:prstGeom>
          <a:noFill/>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it-IT" dirty="0">
                <a:solidFill>
                  <a:schemeClr val="bg1"/>
                </a:solidFill>
                <a:latin typeface="Bodoni MT" panose="02070603080606020203" pitchFamily="18" charset="0"/>
              </a:rPr>
              <a:t>Batch-A-Group-14</a:t>
            </a:r>
          </a:p>
        </p:txBody>
      </p:sp>
      <p:sp>
        <p:nvSpPr>
          <p:cNvPr id="6" name="Google Shape;108;p15">
            <a:extLst>
              <a:ext uri="{FF2B5EF4-FFF2-40B4-BE49-F238E27FC236}">
                <a16:creationId xmlns:a16="http://schemas.microsoft.com/office/drawing/2014/main" id="{C4D453D0-14A5-B2A1-82C5-4C2333FA77AF}"/>
              </a:ext>
            </a:extLst>
          </p:cNvPr>
          <p:cNvSpPr txBox="1">
            <a:spLocks/>
          </p:cNvSpPr>
          <p:nvPr/>
        </p:nvSpPr>
        <p:spPr>
          <a:xfrm>
            <a:off x="5213554" y="4823896"/>
            <a:ext cx="4048433" cy="360600"/>
          </a:xfrm>
          <a:prstGeom prst="rect">
            <a:avLst/>
          </a:prstGeom>
          <a:noFill/>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it-IT" dirty="0">
                <a:solidFill>
                  <a:schemeClr val="bg1"/>
                </a:solidFill>
                <a:latin typeface="Bodoni MT" panose="02070603080606020203" pitchFamily="18" charset="0"/>
              </a:rPr>
              <a:t>E-Commerce Product Categorization using NLP</a:t>
            </a:r>
          </a:p>
        </p:txBody>
      </p:sp>
      <p:pic>
        <p:nvPicPr>
          <p:cNvPr id="12" name="Picture 11">
            <a:extLst>
              <a:ext uri="{FF2B5EF4-FFF2-40B4-BE49-F238E27FC236}">
                <a16:creationId xmlns:a16="http://schemas.microsoft.com/office/drawing/2014/main" id="{0C0B068F-55FF-F0B5-A262-ED5828F3E5A5}"/>
              </a:ext>
            </a:extLst>
          </p:cNvPr>
          <p:cNvPicPr>
            <a:picLocks noChangeAspect="1"/>
          </p:cNvPicPr>
          <p:nvPr/>
        </p:nvPicPr>
        <p:blipFill rotWithShape="1">
          <a:blip r:embed="rId2"/>
          <a:srcRect l="547" t="1064" r="703" b="1741"/>
          <a:stretch/>
        </p:blipFill>
        <p:spPr>
          <a:xfrm>
            <a:off x="0" y="675752"/>
            <a:ext cx="9144000" cy="4109013"/>
          </a:xfrm>
          <a:prstGeom prst="rect">
            <a:avLst/>
          </a:prstGeom>
        </p:spPr>
      </p:pic>
      <p:sp>
        <p:nvSpPr>
          <p:cNvPr id="13" name="TextBox 12">
            <a:extLst>
              <a:ext uri="{FF2B5EF4-FFF2-40B4-BE49-F238E27FC236}">
                <a16:creationId xmlns:a16="http://schemas.microsoft.com/office/drawing/2014/main" id="{6CD9E727-025E-84D1-F94A-8CE2FA3F12AA}"/>
              </a:ext>
            </a:extLst>
          </p:cNvPr>
          <p:cNvSpPr txBox="1"/>
          <p:nvPr/>
        </p:nvSpPr>
        <p:spPr>
          <a:xfrm>
            <a:off x="3101297" y="316255"/>
            <a:ext cx="2941400" cy="4001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000" dirty="0">
                <a:solidFill>
                  <a:srgbClr val="002060"/>
                </a:solidFill>
                <a:latin typeface="Bodoni MT" panose="02070603080606020203" pitchFamily="18" charset="0"/>
              </a:rPr>
              <a:t>Methodology:</a:t>
            </a:r>
          </a:p>
        </p:txBody>
      </p:sp>
    </p:spTree>
    <p:extLst>
      <p:ext uri="{BB962C8B-B14F-4D97-AF65-F5344CB8AC3E}">
        <p14:creationId xmlns:p14="http://schemas.microsoft.com/office/powerpoint/2010/main" val="32471412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A4F9949-652E-9C56-3707-A5EA27F7EF0D}"/>
              </a:ext>
            </a:extLst>
          </p:cNvPr>
          <p:cNvSpPr/>
          <p:nvPr/>
        </p:nvSpPr>
        <p:spPr>
          <a:xfrm>
            <a:off x="0" y="4868047"/>
            <a:ext cx="9144001" cy="278606"/>
          </a:xfrm>
          <a:prstGeom prst="rect">
            <a:avLst/>
          </a:prstGeom>
          <a:solidFill>
            <a:srgbClr val="0070C0"/>
          </a:solidFill>
          <a:ln>
            <a:no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solidFill>
                <a:schemeClr val="bg1"/>
              </a:solidFill>
            </a:endParaRPr>
          </a:p>
        </p:txBody>
      </p:sp>
      <p:sp>
        <p:nvSpPr>
          <p:cNvPr id="7" name="Rectangle 6">
            <a:extLst>
              <a:ext uri="{FF2B5EF4-FFF2-40B4-BE49-F238E27FC236}">
                <a16:creationId xmlns:a16="http://schemas.microsoft.com/office/drawing/2014/main" id="{F7299EE9-5875-87BE-D64F-8358006B91FF}"/>
              </a:ext>
            </a:extLst>
          </p:cNvPr>
          <p:cNvSpPr/>
          <p:nvPr/>
        </p:nvSpPr>
        <p:spPr>
          <a:xfrm>
            <a:off x="-3" y="0"/>
            <a:ext cx="9144001" cy="278606"/>
          </a:xfrm>
          <a:prstGeom prst="rect">
            <a:avLst/>
          </a:prstGeom>
          <a:solidFill>
            <a:srgbClr val="0070C0"/>
          </a:solidFill>
          <a:ln>
            <a:no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solidFill>
                <a:schemeClr val="bg1"/>
              </a:solidFill>
            </a:endParaRPr>
          </a:p>
        </p:txBody>
      </p:sp>
      <p:sp>
        <p:nvSpPr>
          <p:cNvPr id="4" name="Google Shape;108;p15">
            <a:extLst>
              <a:ext uri="{FF2B5EF4-FFF2-40B4-BE49-F238E27FC236}">
                <a16:creationId xmlns:a16="http://schemas.microsoft.com/office/drawing/2014/main" id="{226B8BA0-3EBD-3DCA-2519-F46F65C8AA33}"/>
              </a:ext>
            </a:extLst>
          </p:cNvPr>
          <p:cNvSpPr txBox="1">
            <a:spLocks/>
          </p:cNvSpPr>
          <p:nvPr/>
        </p:nvSpPr>
        <p:spPr>
          <a:xfrm>
            <a:off x="1526614" y="-42863"/>
            <a:ext cx="6090769" cy="360600"/>
          </a:xfrm>
          <a:prstGeom prst="rect">
            <a:avLst/>
          </a:prstGeom>
          <a:noFill/>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it-IT" dirty="0">
                <a:solidFill>
                  <a:schemeClr val="bg1"/>
                </a:solidFill>
                <a:latin typeface="Bodoni MT" panose="02070603080606020203" pitchFamily="18" charset="0"/>
              </a:rPr>
              <a:t>21AIE314 - AI in Natural Language Processing</a:t>
            </a:r>
          </a:p>
        </p:txBody>
      </p:sp>
      <p:sp>
        <p:nvSpPr>
          <p:cNvPr id="5" name="Google Shape;108;p15">
            <a:extLst>
              <a:ext uri="{FF2B5EF4-FFF2-40B4-BE49-F238E27FC236}">
                <a16:creationId xmlns:a16="http://schemas.microsoft.com/office/drawing/2014/main" id="{68A216F8-8CE5-5BBB-2A77-1F5EE1BDB92D}"/>
              </a:ext>
            </a:extLst>
          </p:cNvPr>
          <p:cNvSpPr txBox="1">
            <a:spLocks/>
          </p:cNvSpPr>
          <p:nvPr/>
        </p:nvSpPr>
        <p:spPr>
          <a:xfrm>
            <a:off x="-553064" y="4844395"/>
            <a:ext cx="2826692" cy="319603"/>
          </a:xfrm>
          <a:prstGeom prst="rect">
            <a:avLst/>
          </a:prstGeom>
          <a:noFill/>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it-IT" dirty="0">
                <a:solidFill>
                  <a:schemeClr val="bg1"/>
                </a:solidFill>
                <a:latin typeface="Bodoni MT" panose="02070603080606020203" pitchFamily="18" charset="0"/>
              </a:rPr>
              <a:t>Batch-A-Group-14</a:t>
            </a:r>
          </a:p>
        </p:txBody>
      </p:sp>
      <p:sp>
        <p:nvSpPr>
          <p:cNvPr id="6" name="Google Shape;108;p15">
            <a:extLst>
              <a:ext uri="{FF2B5EF4-FFF2-40B4-BE49-F238E27FC236}">
                <a16:creationId xmlns:a16="http://schemas.microsoft.com/office/drawing/2014/main" id="{C4D453D0-14A5-B2A1-82C5-4C2333FA77AF}"/>
              </a:ext>
            </a:extLst>
          </p:cNvPr>
          <p:cNvSpPr txBox="1">
            <a:spLocks/>
          </p:cNvSpPr>
          <p:nvPr/>
        </p:nvSpPr>
        <p:spPr>
          <a:xfrm>
            <a:off x="5213554" y="4823896"/>
            <a:ext cx="4048433" cy="360600"/>
          </a:xfrm>
          <a:prstGeom prst="rect">
            <a:avLst/>
          </a:prstGeom>
          <a:noFill/>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it-IT" dirty="0">
                <a:solidFill>
                  <a:schemeClr val="bg1"/>
                </a:solidFill>
                <a:latin typeface="Bodoni MT" panose="02070603080606020203" pitchFamily="18" charset="0"/>
              </a:rPr>
              <a:t>E-Commerce Product Categorization using NLP</a:t>
            </a:r>
          </a:p>
        </p:txBody>
      </p:sp>
      <p:sp>
        <p:nvSpPr>
          <p:cNvPr id="2" name="TextBox 1">
            <a:extLst>
              <a:ext uri="{FF2B5EF4-FFF2-40B4-BE49-F238E27FC236}">
                <a16:creationId xmlns:a16="http://schemas.microsoft.com/office/drawing/2014/main" id="{FD79FAE3-4E34-A906-E156-28D48B88F4EB}"/>
              </a:ext>
            </a:extLst>
          </p:cNvPr>
          <p:cNvSpPr txBox="1"/>
          <p:nvPr/>
        </p:nvSpPr>
        <p:spPr>
          <a:xfrm>
            <a:off x="3101297" y="360600"/>
            <a:ext cx="2941400" cy="4001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000" dirty="0">
                <a:solidFill>
                  <a:srgbClr val="002060"/>
                </a:solidFill>
                <a:latin typeface="Bodoni MT" panose="02070603080606020203" pitchFamily="18" charset="0"/>
              </a:rPr>
              <a:t>Data Preprocessing:</a:t>
            </a:r>
          </a:p>
        </p:txBody>
      </p:sp>
      <p:pic>
        <p:nvPicPr>
          <p:cNvPr id="8" name="Picture 7">
            <a:extLst>
              <a:ext uri="{FF2B5EF4-FFF2-40B4-BE49-F238E27FC236}">
                <a16:creationId xmlns:a16="http://schemas.microsoft.com/office/drawing/2014/main" id="{4D563F8D-658D-B036-5321-9891F2B4204C}"/>
              </a:ext>
            </a:extLst>
          </p:cNvPr>
          <p:cNvPicPr>
            <a:picLocks noChangeAspect="1"/>
          </p:cNvPicPr>
          <p:nvPr/>
        </p:nvPicPr>
        <p:blipFill>
          <a:blip r:embed="rId2"/>
          <a:stretch>
            <a:fillRect/>
          </a:stretch>
        </p:blipFill>
        <p:spPr>
          <a:xfrm>
            <a:off x="-3" y="952996"/>
            <a:ext cx="9144000" cy="1226634"/>
          </a:xfrm>
          <a:prstGeom prst="rect">
            <a:avLst/>
          </a:prstGeom>
        </p:spPr>
      </p:pic>
      <p:pic>
        <p:nvPicPr>
          <p:cNvPr id="11" name="Picture 10">
            <a:extLst>
              <a:ext uri="{FF2B5EF4-FFF2-40B4-BE49-F238E27FC236}">
                <a16:creationId xmlns:a16="http://schemas.microsoft.com/office/drawing/2014/main" id="{FE4C9CF7-1E23-1D30-516C-9EC47522CB60}"/>
              </a:ext>
            </a:extLst>
          </p:cNvPr>
          <p:cNvPicPr>
            <a:picLocks noChangeAspect="1"/>
          </p:cNvPicPr>
          <p:nvPr/>
        </p:nvPicPr>
        <p:blipFill>
          <a:blip r:embed="rId3"/>
          <a:stretch>
            <a:fillRect/>
          </a:stretch>
        </p:blipFill>
        <p:spPr>
          <a:xfrm>
            <a:off x="0" y="2913676"/>
            <a:ext cx="9144000" cy="768783"/>
          </a:xfrm>
          <a:prstGeom prst="rect">
            <a:avLst/>
          </a:prstGeom>
        </p:spPr>
      </p:pic>
      <p:sp>
        <p:nvSpPr>
          <p:cNvPr id="12" name="TextBox 11">
            <a:extLst>
              <a:ext uri="{FF2B5EF4-FFF2-40B4-BE49-F238E27FC236}">
                <a16:creationId xmlns:a16="http://schemas.microsoft.com/office/drawing/2014/main" id="{CB1747FD-DA44-91C9-E527-E6158AE8A3BC}"/>
              </a:ext>
            </a:extLst>
          </p:cNvPr>
          <p:cNvSpPr txBox="1"/>
          <p:nvPr/>
        </p:nvSpPr>
        <p:spPr>
          <a:xfrm>
            <a:off x="784575" y="2350238"/>
            <a:ext cx="7880795" cy="4001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000" dirty="0">
                <a:solidFill>
                  <a:srgbClr val="002060"/>
                </a:solidFill>
                <a:latin typeface="Bodoni MT" panose="02070603080606020203" pitchFamily="18" charset="0"/>
              </a:rPr>
              <a:t>Dropping duplicate observations and observations with missing Values:</a:t>
            </a:r>
          </a:p>
        </p:txBody>
      </p:sp>
    </p:spTree>
    <p:extLst>
      <p:ext uri="{BB962C8B-B14F-4D97-AF65-F5344CB8AC3E}">
        <p14:creationId xmlns:p14="http://schemas.microsoft.com/office/powerpoint/2010/main" val="19515862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A4F9949-652E-9C56-3707-A5EA27F7EF0D}"/>
              </a:ext>
            </a:extLst>
          </p:cNvPr>
          <p:cNvSpPr/>
          <p:nvPr/>
        </p:nvSpPr>
        <p:spPr>
          <a:xfrm>
            <a:off x="0" y="4868047"/>
            <a:ext cx="9144001" cy="278606"/>
          </a:xfrm>
          <a:prstGeom prst="rect">
            <a:avLst/>
          </a:prstGeom>
          <a:solidFill>
            <a:srgbClr val="0070C0"/>
          </a:solidFill>
          <a:ln>
            <a:no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solidFill>
                <a:schemeClr val="bg1"/>
              </a:solidFill>
            </a:endParaRPr>
          </a:p>
        </p:txBody>
      </p:sp>
      <p:sp>
        <p:nvSpPr>
          <p:cNvPr id="7" name="Rectangle 6">
            <a:extLst>
              <a:ext uri="{FF2B5EF4-FFF2-40B4-BE49-F238E27FC236}">
                <a16:creationId xmlns:a16="http://schemas.microsoft.com/office/drawing/2014/main" id="{F7299EE9-5875-87BE-D64F-8358006B91FF}"/>
              </a:ext>
            </a:extLst>
          </p:cNvPr>
          <p:cNvSpPr/>
          <p:nvPr/>
        </p:nvSpPr>
        <p:spPr>
          <a:xfrm>
            <a:off x="-3" y="0"/>
            <a:ext cx="9144001" cy="278606"/>
          </a:xfrm>
          <a:prstGeom prst="rect">
            <a:avLst/>
          </a:prstGeom>
          <a:solidFill>
            <a:srgbClr val="0070C0"/>
          </a:solidFill>
          <a:ln>
            <a:no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solidFill>
                <a:schemeClr val="bg1"/>
              </a:solidFill>
            </a:endParaRPr>
          </a:p>
        </p:txBody>
      </p:sp>
      <p:sp>
        <p:nvSpPr>
          <p:cNvPr id="4" name="Google Shape;108;p15">
            <a:extLst>
              <a:ext uri="{FF2B5EF4-FFF2-40B4-BE49-F238E27FC236}">
                <a16:creationId xmlns:a16="http://schemas.microsoft.com/office/drawing/2014/main" id="{226B8BA0-3EBD-3DCA-2519-F46F65C8AA33}"/>
              </a:ext>
            </a:extLst>
          </p:cNvPr>
          <p:cNvSpPr txBox="1">
            <a:spLocks/>
          </p:cNvSpPr>
          <p:nvPr/>
        </p:nvSpPr>
        <p:spPr>
          <a:xfrm>
            <a:off x="1526614" y="-42863"/>
            <a:ext cx="6090769" cy="360600"/>
          </a:xfrm>
          <a:prstGeom prst="rect">
            <a:avLst/>
          </a:prstGeom>
          <a:noFill/>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it-IT" dirty="0">
                <a:solidFill>
                  <a:schemeClr val="bg1"/>
                </a:solidFill>
                <a:latin typeface="Bodoni MT" panose="02070603080606020203" pitchFamily="18" charset="0"/>
              </a:rPr>
              <a:t>21AIE314 - AI in Natural Language Processing</a:t>
            </a:r>
          </a:p>
        </p:txBody>
      </p:sp>
      <p:sp>
        <p:nvSpPr>
          <p:cNvPr id="5" name="Google Shape;108;p15">
            <a:extLst>
              <a:ext uri="{FF2B5EF4-FFF2-40B4-BE49-F238E27FC236}">
                <a16:creationId xmlns:a16="http://schemas.microsoft.com/office/drawing/2014/main" id="{68A216F8-8CE5-5BBB-2A77-1F5EE1BDB92D}"/>
              </a:ext>
            </a:extLst>
          </p:cNvPr>
          <p:cNvSpPr txBox="1">
            <a:spLocks/>
          </p:cNvSpPr>
          <p:nvPr/>
        </p:nvSpPr>
        <p:spPr>
          <a:xfrm>
            <a:off x="-553064" y="4844395"/>
            <a:ext cx="2826692" cy="319603"/>
          </a:xfrm>
          <a:prstGeom prst="rect">
            <a:avLst/>
          </a:prstGeom>
          <a:noFill/>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it-IT" dirty="0">
                <a:solidFill>
                  <a:schemeClr val="bg1"/>
                </a:solidFill>
                <a:latin typeface="Bodoni MT" panose="02070603080606020203" pitchFamily="18" charset="0"/>
              </a:rPr>
              <a:t>Batch-A-Group-14</a:t>
            </a:r>
          </a:p>
        </p:txBody>
      </p:sp>
      <p:sp>
        <p:nvSpPr>
          <p:cNvPr id="6" name="Google Shape;108;p15">
            <a:extLst>
              <a:ext uri="{FF2B5EF4-FFF2-40B4-BE49-F238E27FC236}">
                <a16:creationId xmlns:a16="http://schemas.microsoft.com/office/drawing/2014/main" id="{C4D453D0-14A5-B2A1-82C5-4C2333FA77AF}"/>
              </a:ext>
            </a:extLst>
          </p:cNvPr>
          <p:cNvSpPr txBox="1">
            <a:spLocks/>
          </p:cNvSpPr>
          <p:nvPr/>
        </p:nvSpPr>
        <p:spPr>
          <a:xfrm>
            <a:off x="5213554" y="4823896"/>
            <a:ext cx="4048433" cy="360600"/>
          </a:xfrm>
          <a:prstGeom prst="rect">
            <a:avLst/>
          </a:prstGeom>
          <a:noFill/>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it-IT" dirty="0">
                <a:solidFill>
                  <a:schemeClr val="bg1"/>
                </a:solidFill>
                <a:latin typeface="Bodoni MT" panose="02070603080606020203" pitchFamily="18" charset="0"/>
              </a:rPr>
              <a:t>E-Commerce Product Categorization using NLP</a:t>
            </a:r>
          </a:p>
        </p:txBody>
      </p:sp>
      <p:sp>
        <p:nvSpPr>
          <p:cNvPr id="2" name="TextBox 1">
            <a:extLst>
              <a:ext uri="{FF2B5EF4-FFF2-40B4-BE49-F238E27FC236}">
                <a16:creationId xmlns:a16="http://schemas.microsoft.com/office/drawing/2014/main" id="{294D046C-33EB-228E-1061-2FE1B4864E5A}"/>
              </a:ext>
            </a:extLst>
          </p:cNvPr>
          <p:cNvSpPr txBox="1"/>
          <p:nvPr/>
        </p:nvSpPr>
        <p:spPr>
          <a:xfrm>
            <a:off x="-270554" y="1589744"/>
            <a:ext cx="2941400" cy="4001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000" dirty="0">
                <a:solidFill>
                  <a:srgbClr val="002060"/>
                </a:solidFill>
                <a:latin typeface="Bodoni MT" panose="02070603080606020203" pitchFamily="18" charset="0"/>
              </a:rPr>
              <a:t>Labels Encoding:</a:t>
            </a:r>
          </a:p>
        </p:txBody>
      </p:sp>
      <p:sp>
        <p:nvSpPr>
          <p:cNvPr id="8" name="TextBox 7">
            <a:extLst>
              <a:ext uri="{FF2B5EF4-FFF2-40B4-BE49-F238E27FC236}">
                <a16:creationId xmlns:a16="http://schemas.microsoft.com/office/drawing/2014/main" id="{B1BA518F-09D6-E6D7-4965-77D677D6693D}"/>
              </a:ext>
            </a:extLst>
          </p:cNvPr>
          <p:cNvSpPr txBox="1"/>
          <p:nvPr/>
        </p:nvSpPr>
        <p:spPr>
          <a:xfrm>
            <a:off x="216968" y="1914951"/>
            <a:ext cx="4907756" cy="954107"/>
          </a:xfrm>
          <a:prstGeom prst="rect">
            <a:avLst/>
          </a:prstGeom>
          <a:noFill/>
        </p:spPr>
        <p:txBody>
          <a:bodyPr wrap="square">
            <a:spAutoFit/>
          </a:bodyPr>
          <a:lstStyle/>
          <a:p>
            <a:pPr algn="l">
              <a:buFont typeface="Arial" panose="020B0604020202020204" pitchFamily="34" charset="0"/>
              <a:buChar char="•"/>
            </a:pPr>
            <a:r>
              <a:rPr lang="en-US" i="0" dirty="0">
                <a:solidFill>
                  <a:schemeClr val="tx1"/>
                </a:solidFill>
                <a:effectLst/>
                <a:latin typeface="Bodoni MT" panose="02070603080606020203" pitchFamily="18" charset="0"/>
              </a:rPr>
              <a:t>Electronics ↦ 0</a:t>
            </a:r>
          </a:p>
          <a:p>
            <a:pPr algn="l">
              <a:buFont typeface="Arial" panose="020B0604020202020204" pitchFamily="34" charset="0"/>
              <a:buChar char="•"/>
            </a:pPr>
            <a:r>
              <a:rPr lang="en-US" i="0" dirty="0">
                <a:solidFill>
                  <a:schemeClr val="tx1"/>
                </a:solidFill>
                <a:effectLst/>
                <a:latin typeface="Bodoni MT" panose="02070603080606020203" pitchFamily="18" charset="0"/>
              </a:rPr>
              <a:t>Household ↦ 1</a:t>
            </a:r>
          </a:p>
          <a:p>
            <a:pPr algn="l">
              <a:buFont typeface="Arial" panose="020B0604020202020204" pitchFamily="34" charset="0"/>
              <a:buChar char="•"/>
            </a:pPr>
            <a:r>
              <a:rPr lang="en-US" i="0" dirty="0">
                <a:solidFill>
                  <a:schemeClr val="tx1"/>
                </a:solidFill>
                <a:effectLst/>
                <a:latin typeface="Bodoni MT" panose="02070603080606020203" pitchFamily="18" charset="0"/>
              </a:rPr>
              <a:t>Books ↦ 2</a:t>
            </a:r>
          </a:p>
          <a:p>
            <a:pPr algn="l">
              <a:buFont typeface="Arial" panose="020B0604020202020204" pitchFamily="34" charset="0"/>
              <a:buChar char="•"/>
            </a:pPr>
            <a:r>
              <a:rPr lang="en-US" i="0" dirty="0">
                <a:solidFill>
                  <a:schemeClr val="tx1"/>
                </a:solidFill>
                <a:effectLst/>
                <a:latin typeface="Bodoni MT" panose="02070603080606020203" pitchFamily="18" charset="0"/>
              </a:rPr>
              <a:t>Clothing &amp; Accessories ↦ 3</a:t>
            </a:r>
          </a:p>
        </p:txBody>
      </p:sp>
      <p:pic>
        <p:nvPicPr>
          <p:cNvPr id="11" name="Picture 10">
            <a:extLst>
              <a:ext uri="{FF2B5EF4-FFF2-40B4-BE49-F238E27FC236}">
                <a16:creationId xmlns:a16="http://schemas.microsoft.com/office/drawing/2014/main" id="{C7A01E06-E8A4-67C0-1008-419415CF8751}"/>
              </a:ext>
            </a:extLst>
          </p:cNvPr>
          <p:cNvPicPr>
            <a:picLocks noChangeAspect="1"/>
          </p:cNvPicPr>
          <p:nvPr/>
        </p:nvPicPr>
        <p:blipFill>
          <a:blip r:embed="rId2"/>
          <a:stretch>
            <a:fillRect/>
          </a:stretch>
        </p:blipFill>
        <p:spPr>
          <a:xfrm>
            <a:off x="2463929" y="502136"/>
            <a:ext cx="6541684" cy="841620"/>
          </a:xfrm>
          <a:prstGeom prst="rect">
            <a:avLst/>
          </a:prstGeom>
        </p:spPr>
      </p:pic>
      <p:pic>
        <p:nvPicPr>
          <p:cNvPr id="13" name="Picture 12">
            <a:extLst>
              <a:ext uri="{FF2B5EF4-FFF2-40B4-BE49-F238E27FC236}">
                <a16:creationId xmlns:a16="http://schemas.microsoft.com/office/drawing/2014/main" id="{E6488CAF-1BD1-79FA-2BD0-9E897151AF26}"/>
              </a:ext>
            </a:extLst>
          </p:cNvPr>
          <p:cNvPicPr>
            <a:picLocks noChangeAspect="1"/>
          </p:cNvPicPr>
          <p:nvPr/>
        </p:nvPicPr>
        <p:blipFill>
          <a:blip r:embed="rId3"/>
          <a:stretch>
            <a:fillRect/>
          </a:stretch>
        </p:blipFill>
        <p:spPr>
          <a:xfrm>
            <a:off x="3899298" y="1387907"/>
            <a:ext cx="3425895" cy="3307760"/>
          </a:xfrm>
          <a:prstGeom prst="rect">
            <a:avLst/>
          </a:prstGeom>
        </p:spPr>
      </p:pic>
    </p:spTree>
    <p:extLst>
      <p:ext uri="{BB962C8B-B14F-4D97-AF65-F5344CB8AC3E}">
        <p14:creationId xmlns:p14="http://schemas.microsoft.com/office/powerpoint/2010/main" val="3061593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A4F9949-652E-9C56-3707-A5EA27F7EF0D}"/>
              </a:ext>
            </a:extLst>
          </p:cNvPr>
          <p:cNvSpPr/>
          <p:nvPr/>
        </p:nvSpPr>
        <p:spPr>
          <a:xfrm>
            <a:off x="0" y="4868047"/>
            <a:ext cx="9144001" cy="278606"/>
          </a:xfrm>
          <a:prstGeom prst="rect">
            <a:avLst/>
          </a:prstGeom>
          <a:solidFill>
            <a:srgbClr val="0070C0"/>
          </a:solidFill>
          <a:ln>
            <a:no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solidFill>
                <a:schemeClr val="bg1"/>
              </a:solidFill>
            </a:endParaRPr>
          </a:p>
        </p:txBody>
      </p:sp>
      <p:sp>
        <p:nvSpPr>
          <p:cNvPr id="7" name="Rectangle 6">
            <a:extLst>
              <a:ext uri="{FF2B5EF4-FFF2-40B4-BE49-F238E27FC236}">
                <a16:creationId xmlns:a16="http://schemas.microsoft.com/office/drawing/2014/main" id="{F7299EE9-5875-87BE-D64F-8358006B91FF}"/>
              </a:ext>
            </a:extLst>
          </p:cNvPr>
          <p:cNvSpPr/>
          <p:nvPr/>
        </p:nvSpPr>
        <p:spPr>
          <a:xfrm>
            <a:off x="-3" y="0"/>
            <a:ext cx="9144001" cy="278606"/>
          </a:xfrm>
          <a:prstGeom prst="rect">
            <a:avLst/>
          </a:prstGeom>
          <a:solidFill>
            <a:srgbClr val="0070C0"/>
          </a:solidFill>
          <a:ln>
            <a:no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solidFill>
                <a:schemeClr val="bg1"/>
              </a:solidFill>
            </a:endParaRPr>
          </a:p>
        </p:txBody>
      </p:sp>
      <p:sp>
        <p:nvSpPr>
          <p:cNvPr id="4" name="Google Shape;108;p15">
            <a:extLst>
              <a:ext uri="{FF2B5EF4-FFF2-40B4-BE49-F238E27FC236}">
                <a16:creationId xmlns:a16="http://schemas.microsoft.com/office/drawing/2014/main" id="{226B8BA0-3EBD-3DCA-2519-F46F65C8AA33}"/>
              </a:ext>
            </a:extLst>
          </p:cNvPr>
          <p:cNvSpPr txBox="1">
            <a:spLocks/>
          </p:cNvSpPr>
          <p:nvPr/>
        </p:nvSpPr>
        <p:spPr>
          <a:xfrm>
            <a:off x="1526614" y="-42863"/>
            <a:ext cx="6090769" cy="360600"/>
          </a:xfrm>
          <a:prstGeom prst="rect">
            <a:avLst/>
          </a:prstGeom>
          <a:noFill/>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it-IT" dirty="0">
                <a:solidFill>
                  <a:schemeClr val="bg1"/>
                </a:solidFill>
                <a:latin typeface="Bodoni MT" panose="02070603080606020203" pitchFamily="18" charset="0"/>
              </a:rPr>
              <a:t>21AIE314 - AI in Natural Language Processing</a:t>
            </a:r>
          </a:p>
        </p:txBody>
      </p:sp>
      <p:sp>
        <p:nvSpPr>
          <p:cNvPr id="5" name="Google Shape;108;p15">
            <a:extLst>
              <a:ext uri="{FF2B5EF4-FFF2-40B4-BE49-F238E27FC236}">
                <a16:creationId xmlns:a16="http://schemas.microsoft.com/office/drawing/2014/main" id="{68A216F8-8CE5-5BBB-2A77-1F5EE1BDB92D}"/>
              </a:ext>
            </a:extLst>
          </p:cNvPr>
          <p:cNvSpPr txBox="1">
            <a:spLocks/>
          </p:cNvSpPr>
          <p:nvPr/>
        </p:nvSpPr>
        <p:spPr>
          <a:xfrm>
            <a:off x="-553064" y="4844395"/>
            <a:ext cx="2826692" cy="319603"/>
          </a:xfrm>
          <a:prstGeom prst="rect">
            <a:avLst/>
          </a:prstGeom>
          <a:noFill/>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it-IT" dirty="0">
                <a:solidFill>
                  <a:schemeClr val="bg1"/>
                </a:solidFill>
                <a:latin typeface="Bodoni MT" panose="02070603080606020203" pitchFamily="18" charset="0"/>
              </a:rPr>
              <a:t>Batch-A-Group-14</a:t>
            </a:r>
          </a:p>
        </p:txBody>
      </p:sp>
      <p:sp>
        <p:nvSpPr>
          <p:cNvPr id="6" name="Google Shape;108;p15">
            <a:extLst>
              <a:ext uri="{FF2B5EF4-FFF2-40B4-BE49-F238E27FC236}">
                <a16:creationId xmlns:a16="http://schemas.microsoft.com/office/drawing/2014/main" id="{C4D453D0-14A5-B2A1-82C5-4C2333FA77AF}"/>
              </a:ext>
            </a:extLst>
          </p:cNvPr>
          <p:cNvSpPr txBox="1">
            <a:spLocks/>
          </p:cNvSpPr>
          <p:nvPr/>
        </p:nvSpPr>
        <p:spPr>
          <a:xfrm>
            <a:off x="5213554" y="4823896"/>
            <a:ext cx="4048433" cy="360600"/>
          </a:xfrm>
          <a:prstGeom prst="rect">
            <a:avLst/>
          </a:prstGeom>
          <a:noFill/>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it-IT" dirty="0">
                <a:solidFill>
                  <a:schemeClr val="bg1"/>
                </a:solidFill>
                <a:latin typeface="Bodoni MT" panose="02070603080606020203" pitchFamily="18" charset="0"/>
              </a:rPr>
              <a:t>E-Commerce Product Categorization using NLP</a:t>
            </a:r>
          </a:p>
        </p:txBody>
      </p:sp>
      <p:sp>
        <p:nvSpPr>
          <p:cNvPr id="3" name="TextBox 2">
            <a:extLst>
              <a:ext uri="{FF2B5EF4-FFF2-40B4-BE49-F238E27FC236}">
                <a16:creationId xmlns:a16="http://schemas.microsoft.com/office/drawing/2014/main" id="{166CA808-75FC-FD4B-1F16-F941D224ED75}"/>
              </a:ext>
            </a:extLst>
          </p:cNvPr>
          <p:cNvSpPr txBox="1"/>
          <p:nvPr/>
        </p:nvSpPr>
        <p:spPr>
          <a:xfrm>
            <a:off x="2459645" y="394279"/>
            <a:ext cx="4611200" cy="4001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000" dirty="0">
                <a:solidFill>
                  <a:srgbClr val="002060"/>
                </a:solidFill>
                <a:latin typeface="Bodoni MT" panose="02070603080606020203" pitchFamily="18" charset="0"/>
              </a:rPr>
              <a:t>Exploratory Data Analysis:</a:t>
            </a:r>
          </a:p>
        </p:txBody>
      </p:sp>
      <p:pic>
        <p:nvPicPr>
          <p:cNvPr id="10" name="Picture 9">
            <a:extLst>
              <a:ext uri="{FF2B5EF4-FFF2-40B4-BE49-F238E27FC236}">
                <a16:creationId xmlns:a16="http://schemas.microsoft.com/office/drawing/2014/main" id="{896BDDC6-BAE6-A5FC-5819-C5A5D373B458}"/>
              </a:ext>
            </a:extLst>
          </p:cNvPr>
          <p:cNvPicPr>
            <a:picLocks noChangeAspect="1"/>
          </p:cNvPicPr>
          <p:nvPr/>
        </p:nvPicPr>
        <p:blipFill>
          <a:blip r:embed="rId2"/>
          <a:stretch>
            <a:fillRect/>
          </a:stretch>
        </p:blipFill>
        <p:spPr>
          <a:xfrm>
            <a:off x="1741051" y="870931"/>
            <a:ext cx="6014212" cy="3758882"/>
          </a:xfrm>
          <a:prstGeom prst="rect">
            <a:avLst/>
          </a:prstGeom>
        </p:spPr>
      </p:pic>
    </p:spTree>
    <p:extLst>
      <p:ext uri="{BB962C8B-B14F-4D97-AF65-F5344CB8AC3E}">
        <p14:creationId xmlns:p14="http://schemas.microsoft.com/office/powerpoint/2010/main" val="1644325842"/>
      </p:ext>
    </p:extLst>
  </p:cSld>
  <p:clrMapOvr>
    <a:masterClrMapping/>
  </p:clrMapOvr>
</p:sld>
</file>

<file path=ppt/theme/theme1.xml><?xml version="1.0" encoding="utf-8"?>
<a:theme xmlns:a="http://schemas.openxmlformats.org/drawingml/2006/main" name="E-Commerce Infographics by Slidesgo">
  <a:themeElements>
    <a:clrScheme name="Simple Light">
      <a:dk1>
        <a:srgbClr val="000000"/>
      </a:dk1>
      <a:lt1>
        <a:srgbClr val="FFFFFF"/>
      </a:lt1>
      <a:dk2>
        <a:srgbClr val="929292"/>
      </a:dk2>
      <a:lt2>
        <a:srgbClr val="CFCFCF"/>
      </a:lt2>
      <a:accent1>
        <a:srgbClr val="C0C55F"/>
      </a:accent1>
      <a:accent2>
        <a:srgbClr val="39B6B5"/>
      </a:accent2>
      <a:accent3>
        <a:srgbClr val="B878C2"/>
      </a:accent3>
      <a:accent4>
        <a:srgbClr val="957FCA"/>
      </a:accent4>
      <a:accent5>
        <a:srgbClr val="6639A8"/>
      </a:accent5>
      <a:accent6>
        <a:srgbClr val="4C0768"/>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836</TotalTime>
  <Words>2327</Words>
  <Application>Microsoft Office PowerPoint</Application>
  <PresentationFormat>On-screen Show (16:9)</PresentationFormat>
  <Paragraphs>364</Paragraphs>
  <Slides>49</Slides>
  <Notes>13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49</vt:i4>
      </vt:variant>
    </vt:vector>
  </HeadingPairs>
  <TitlesOfParts>
    <vt:vector size="58" baseType="lpstr">
      <vt:lpstr>Times New Roman</vt:lpstr>
      <vt:lpstr>Rockwell</vt:lpstr>
      <vt:lpstr>Fira Sans Extra Condensed Medium</vt:lpstr>
      <vt:lpstr>Bodoni MT</vt:lpstr>
      <vt:lpstr>Arial</vt:lpstr>
      <vt:lpstr>Roboto Mono</vt:lpstr>
      <vt:lpstr>Roboto</vt:lpstr>
      <vt:lpstr>Wingdings</vt:lpstr>
      <vt:lpstr>E-Commerce Infographics by Slidesgo</vt:lpstr>
      <vt:lpstr>E-Commerce Product Categorization using NLP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E-Commerce Product Categorization using NLP </dc:title>
  <cp:lastModifiedBy>Mummidi Devi Siva Rama Saran - [CB.EN.U4AIE21034]</cp:lastModifiedBy>
  <cp:revision>17</cp:revision>
  <dcterms:modified xsi:type="dcterms:W3CDTF">2024-06-12T17:03:20Z</dcterms:modified>
</cp:coreProperties>
</file>