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335" r:id="rId3"/>
    <p:sldId id="334" r:id="rId4"/>
    <p:sldId id="336" r:id="rId5"/>
    <p:sldId id="345" r:id="rId6"/>
    <p:sldId id="346" r:id="rId7"/>
    <p:sldId id="343" r:id="rId8"/>
    <p:sldId id="344" r:id="rId9"/>
    <p:sldId id="364" r:id="rId10"/>
    <p:sldId id="337" r:id="rId11"/>
    <p:sldId id="348" r:id="rId12"/>
    <p:sldId id="347" r:id="rId13"/>
    <p:sldId id="349" r:id="rId14"/>
    <p:sldId id="338" r:id="rId15"/>
    <p:sldId id="339" r:id="rId16"/>
    <p:sldId id="340" r:id="rId17"/>
    <p:sldId id="357" r:id="rId18"/>
    <p:sldId id="358" r:id="rId19"/>
    <p:sldId id="351" r:id="rId20"/>
    <p:sldId id="355" r:id="rId21"/>
    <p:sldId id="356" r:id="rId22"/>
    <p:sldId id="354" r:id="rId23"/>
    <p:sldId id="352" r:id="rId24"/>
    <p:sldId id="353" r:id="rId25"/>
  </p:sldIdLst>
  <p:sldSz cx="9144000" cy="5143500" type="screen16x9"/>
  <p:notesSz cx="6858000" cy="9144000"/>
  <p:embeddedFontLst>
    <p:embeddedFont>
      <p:font typeface="Bodoni MT" panose="02070603080606020203" pitchFamily="18"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mmidi Devi Siva Rama Saran - [CB.EN.U4AIE21034]" initials="M[" lastIdx="1" clrIdx="0">
    <p:extLst>
      <p:ext uri="{19B8F6BF-5375-455C-9EA6-DF929625EA0E}">
        <p15:presenceInfo xmlns:p15="http://schemas.microsoft.com/office/powerpoint/2012/main" userId="S::cb.en.u4aie21034@cb.students.amrita.edu::671090ec-80bb-4570-9164-ce11736de40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71" autoAdjust="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Input Image (3 channels)</a:t>
            </a:r>
          </a:p>
          <a:p>
            <a:r>
              <a:rPr lang="en-US" dirty="0"/>
              <a:t>Conv1 (32 filters, 3×3)</a:t>
            </a:r>
          </a:p>
          <a:p>
            <a:r>
              <a:rPr lang="en-US" dirty="0" err="1"/>
              <a:t>ReLU</a:t>
            </a:r>
            <a:endParaRPr lang="en-US" dirty="0"/>
          </a:p>
          <a:p>
            <a:r>
              <a:rPr lang="en-US" dirty="0"/>
              <a:t>Max Pooling (2×2)</a:t>
            </a:r>
          </a:p>
          <a:p>
            <a:r>
              <a:rPr lang="en-US" dirty="0"/>
              <a:t>Conv2 (64 filters, 3×3)</a:t>
            </a:r>
          </a:p>
          <a:p>
            <a:r>
              <a:rPr lang="en-US" dirty="0" err="1"/>
              <a:t>ReLU</a:t>
            </a:r>
            <a:endParaRPr lang="en-US" dirty="0"/>
          </a:p>
          <a:p>
            <a:r>
              <a:rPr lang="en-US" dirty="0"/>
              <a:t>Max Pooling (2×2)</a:t>
            </a:r>
          </a:p>
          <a:p>
            <a:r>
              <a:rPr lang="en-US" dirty="0"/>
              <a:t>Conv3 (128 filters, 3×3)</a:t>
            </a:r>
          </a:p>
          <a:p>
            <a:r>
              <a:rPr lang="en-US" dirty="0" err="1"/>
              <a:t>ReLU</a:t>
            </a:r>
            <a:endParaRPr lang="en-US" dirty="0"/>
          </a:p>
          <a:p>
            <a:r>
              <a:rPr lang="en-US" dirty="0"/>
              <a:t>Max Pooling (2×2)</a:t>
            </a:r>
          </a:p>
          <a:p>
            <a:r>
              <a:rPr lang="en-US" dirty="0"/>
              <a:t>Fully Connected Layers</a:t>
            </a:r>
          </a:p>
          <a:p>
            <a:r>
              <a:rPr lang="en-US" dirty="0"/>
              <a:t>Flatten</a:t>
            </a:r>
          </a:p>
          <a:p>
            <a:r>
              <a:rPr lang="en-US" dirty="0"/>
              <a:t>FC1 (512 units)</a:t>
            </a:r>
          </a:p>
          <a:p>
            <a:r>
              <a:rPr lang="en-US" dirty="0" err="1"/>
              <a:t>ReLU</a:t>
            </a:r>
            <a:endParaRPr lang="en-US" dirty="0"/>
          </a:p>
          <a:p>
            <a:r>
              <a:rPr lang="en-US" dirty="0"/>
              <a:t>Dropout</a:t>
            </a:r>
            <a:br>
              <a:rPr lang="en-US" dirty="0"/>
            </a:br>
            <a:r>
              <a:rPr lang="en-US" dirty="0"/>
              <a:t>FC2(4 units)</a:t>
            </a:r>
          </a:p>
          <a:p>
            <a:endParaRPr lang="en-US" dirty="0"/>
          </a:p>
        </p:txBody>
      </p:sp>
    </p:spTree>
    <p:extLst>
      <p:ext uri="{BB962C8B-B14F-4D97-AF65-F5344CB8AC3E}">
        <p14:creationId xmlns:p14="http://schemas.microsoft.com/office/powerpoint/2010/main" val="278293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Input Image (3 channels)</a:t>
            </a:r>
          </a:p>
          <a:p>
            <a:r>
              <a:rPr lang="en-US" dirty="0"/>
              <a:t>Conv1 (32 filters, 3×3)</a:t>
            </a:r>
          </a:p>
          <a:p>
            <a:r>
              <a:rPr lang="en-US" dirty="0" err="1"/>
              <a:t>ReLU</a:t>
            </a:r>
            <a:endParaRPr lang="en-US" dirty="0"/>
          </a:p>
          <a:p>
            <a:r>
              <a:rPr lang="en-US" dirty="0"/>
              <a:t>Max Pooling (2×2)</a:t>
            </a:r>
          </a:p>
          <a:p>
            <a:r>
              <a:rPr lang="en-US" dirty="0"/>
              <a:t>Conv2 (64 filters, 3×3)</a:t>
            </a:r>
          </a:p>
          <a:p>
            <a:r>
              <a:rPr lang="en-US" dirty="0" err="1"/>
              <a:t>ReLU</a:t>
            </a:r>
            <a:endParaRPr lang="en-US" dirty="0"/>
          </a:p>
          <a:p>
            <a:r>
              <a:rPr lang="en-US" dirty="0"/>
              <a:t>Max Pooling (2×2)</a:t>
            </a:r>
          </a:p>
          <a:p>
            <a:r>
              <a:rPr lang="en-US" dirty="0"/>
              <a:t>Conv3 (128 filters, 3×3)</a:t>
            </a:r>
          </a:p>
          <a:p>
            <a:r>
              <a:rPr lang="en-US" dirty="0" err="1"/>
              <a:t>ReLU</a:t>
            </a:r>
            <a:endParaRPr lang="en-US" dirty="0"/>
          </a:p>
          <a:p>
            <a:r>
              <a:rPr lang="en-US" dirty="0"/>
              <a:t>Max Pooling (2×2)</a:t>
            </a:r>
          </a:p>
          <a:p>
            <a:r>
              <a:rPr lang="en-US" dirty="0"/>
              <a:t>Fully Connected Layers</a:t>
            </a:r>
          </a:p>
          <a:p>
            <a:r>
              <a:rPr lang="en-US" dirty="0"/>
              <a:t>Flatten</a:t>
            </a:r>
          </a:p>
          <a:p>
            <a:r>
              <a:rPr lang="en-US" dirty="0"/>
              <a:t>FC1 (512 units)</a:t>
            </a:r>
          </a:p>
          <a:p>
            <a:r>
              <a:rPr lang="en-US" dirty="0" err="1"/>
              <a:t>ReLU</a:t>
            </a:r>
            <a:endParaRPr lang="en-US" dirty="0"/>
          </a:p>
          <a:p>
            <a:r>
              <a:rPr lang="en-US" dirty="0"/>
              <a:t>Dropout</a:t>
            </a:r>
            <a:br>
              <a:rPr lang="en-US" dirty="0"/>
            </a:br>
            <a:r>
              <a:rPr lang="en-US" dirty="0"/>
              <a:t>FC2(4 units)</a:t>
            </a:r>
          </a:p>
        </p:txBody>
      </p:sp>
    </p:spTree>
    <p:extLst>
      <p:ext uri="{BB962C8B-B14F-4D97-AF65-F5344CB8AC3E}">
        <p14:creationId xmlns:p14="http://schemas.microsoft.com/office/powerpoint/2010/main" val="154840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997857" y="1164153"/>
            <a:ext cx="7148284" cy="8037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00B050"/>
                </a:solidFill>
                <a:latin typeface="Bodoni MT" panose="02070603080606020203" pitchFamily="18" charset="0"/>
              </a:rPr>
              <a:t>21AIE312-Deep Learning for Signal and Image Processing</a:t>
            </a:r>
            <a:br>
              <a:rPr lang="en-US" sz="3200" b="1" dirty="0">
                <a:solidFill>
                  <a:srgbClr val="0070C0"/>
                </a:solidFill>
                <a:latin typeface="Bodoni MT" panose="02070603080606020203" pitchFamily="18" charset="0"/>
              </a:rPr>
            </a:br>
            <a:r>
              <a:rPr lang="en-US" sz="2000" b="1" dirty="0">
                <a:solidFill>
                  <a:schemeClr val="accent4">
                    <a:lumMod val="50000"/>
                  </a:schemeClr>
                </a:solidFill>
                <a:latin typeface="Bodoni MT" panose="02070603080606020203" pitchFamily="18" charset="0"/>
              </a:rPr>
              <a:t>End Semester Project Review</a:t>
            </a:r>
            <a:br>
              <a:rPr lang="en-US" sz="2000" b="1" dirty="0">
                <a:solidFill>
                  <a:schemeClr val="accent4">
                    <a:lumMod val="50000"/>
                  </a:schemeClr>
                </a:solidFill>
                <a:latin typeface="Bodoni MT" panose="02070603080606020203" pitchFamily="18" charset="0"/>
              </a:rPr>
            </a:br>
            <a:r>
              <a:rPr lang="en-US" sz="2000" b="1" dirty="0">
                <a:solidFill>
                  <a:schemeClr val="accent4">
                    <a:lumMod val="50000"/>
                  </a:schemeClr>
                </a:solidFill>
                <a:latin typeface="Bodoni MT" panose="02070603080606020203" pitchFamily="18" charset="0"/>
              </a:rPr>
              <a:t>Batch – A – Group – 14</a:t>
            </a:r>
            <a:br>
              <a:rPr lang="en-US" sz="2000" b="1" dirty="0">
                <a:solidFill>
                  <a:schemeClr val="accent4">
                    <a:lumMod val="50000"/>
                  </a:schemeClr>
                </a:solidFill>
                <a:latin typeface="Bodoni MT" panose="02070603080606020203" pitchFamily="18" charset="0"/>
              </a:rPr>
            </a:br>
            <a:br>
              <a:rPr lang="en-US" sz="3200" b="1" dirty="0">
                <a:solidFill>
                  <a:schemeClr val="accent4">
                    <a:lumMod val="50000"/>
                  </a:schemeClr>
                </a:solidFill>
                <a:latin typeface="Bodoni MT" panose="02070603080606020203" pitchFamily="18" charset="0"/>
              </a:rPr>
            </a:br>
            <a:endParaRPr lang="en-US" sz="3200" b="1" dirty="0">
              <a:solidFill>
                <a:schemeClr val="accent4">
                  <a:lumMod val="50000"/>
                </a:schemeClr>
              </a:solidFill>
              <a:latin typeface="Bodoni MT" panose="02070603080606020203" pitchFamily="18" charset="0"/>
            </a:endParaRPr>
          </a:p>
        </p:txBody>
      </p:sp>
      <p:sp>
        <p:nvSpPr>
          <p:cNvPr id="56" name="Google Shape;56;p15"/>
          <p:cNvSpPr txBox="1">
            <a:spLocks noGrp="1"/>
          </p:cNvSpPr>
          <p:nvPr>
            <p:ph type="subTitle" idx="1"/>
          </p:nvPr>
        </p:nvSpPr>
        <p:spPr>
          <a:xfrm>
            <a:off x="1633422" y="2271000"/>
            <a:ext cx="5877153" cy="60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dk1"/>
                </a:solidFill>
                <a:latin typeface="Bodoni MT" panose="02070603080606020203" pitchFamily="18" charset="0"/>
              </a:rPr>
              <a:t>Kidney Disease Classification using Deep Learning Architectures</a:t>
            </a:r>
          </a:p>
        </p:txBody>
      </p:sp>
      <p:sp>
        <p:nvSpPr>
          <p:cNvPr id="7" name="TextBox 6">
            <a:extLst>
              <a:ext uri="{FF2B5EF4-FFF2-40B4-BE49-F238E27FC236}">
                <a16:creationId xmlns:a16="http://schemas.microsoft.com/office/drawing/2014/main" id="{44D3E7C1-B6A7-9626-A782-8EFBDEE030AA}"/>
              </a:ext>
            </a:extLst>
          </p:cNvPr>
          <p:cNvSpPr txBox="1"/>
          <p:nvPr/>
        </p:nvSpPr>
        <p:spPr>
          <a:xfrm>
            <a:off x="2286000" y="3382391"/>
            <a:ext cx="4572000" cy="1323439"/>
          </a:xfrm>
          <a:prstGeom prst="rect">
            <a:avLst/>
          </a:prstGeom>
          <a:noFill/>
        </p:spPr>
        <p:txBody>
          <a:bodyPr wrap="square">
            <a:spAutoFit/>
          </a:bodyPr>
          <a:lstStyle/>
          <a:p>
            <a:pPr algn="ctr"/>
            <a:r>
              <a:rPr lang="en-US" sz="1600" dirty="0">
                <a:latin typeface="Bodoni MT" panose="02070603080606020203" pitchFamily="18" charset="0"/>
              </a:rPr>
              <a:t>Course Instructor:</a:t>
            </a:r>
          </a:p>
          <a:p>
            <a:pPr algn="ctr"/>
            <a:r>
              <a:rPr lang="en-US" sz="1600" dirty="0">
                <a:latin typeface="Bodoni MT" panose="02070603080606020203" pitchFamily="18" charset="0"/>
              </a:rPr>
              <a:t> Dr. Mithun Kumar Kar,</a:t>
            </a:r>
          </a:p>
          <a:p>
            <a:pPr algn="ctr"/>
            <a:r>
              <a:rPr lang="en-US" sz="1600" dirty="0">
                <a:latin typeface="Bodoni MT" panose="02070603080606020203" pitchFamily="18" charset="0"/>
              </a:rPr>
              <a:t> Department of AI,</a:t>
            </a:r>
          </a:p>
          <a:p>
            <a:pPr algn="ctr"/>
            <a:r>
              <a:rPr lang="en-US" sz="1600" dirty="0">
                <a:latin typeface="Bodoni MT" panose="02070603080606020203" pitchFamily="18" charset="0"/>
              </a:rPr>
              <a:t> Amrita School of Artificial Intelligence,</a:t>
            </a:r>
          </a:p>
          <a:p>
            <a:pPr algn="ctr"/>
            <a:r>
              <a:rPr lang="en-US" sz="1600" dirty="0">
                <a:latin typeface="Bodoni MT" panose="02070603080606020203" pitchFamily="18" charset="0"/>
              </a:rPr>
              <a:t> 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1099B85B-8F51-16A5-8D5D-F5D287BE1D43}"/>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 Architecture – ResNet18:</a:t>
            </a:r>
          </a:p>
        </p:txBody>
      </p:sp>
      <p:pic>
        <p:nvPicPr>
          <p:cNvPr id="3" name="Picture 2">
            <a:extLst>
              <a:ext uri="{FF2B5EF4-FFF2-40B4-BE49-F238E27FC236}">
                <a16:creationId xmlns:a16="http://schemas.microsoft.com/office/drawing/2014/main" id="{49F4C14D-BD3E-E113-BA8A-2CAA893EC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1189409"/>
            <a:ext cx="8730343" cy="2793710"/>
          </a:xfrm>
          <a:prstGeom prst="rect">
            <a:avLst/>
          </a:prstGeom>
        </p:spPr>
      </p:pic>
    </p:spTree>
    <p:extLst>
      <p:ext uri="{BB962C8B-B14F-4D97-AF65-F5344CB8AC3E}">
        <p14:creationId xmlns:p14="http://schemas.microsoft.com/office/powerpoint/2010/main" val="347843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1099B85B-8F51-16A5-8D5D-F5D287BE1D43}"/>
              </a:ext>
            </a:extLst>
          </p:cNvPr>
          <p:cNvSpPr txBox="1"/>
          <p:nvPr/>
        </p:nvSpPr>
        <p:spPr>
          <a:xfrm>
            <a:off x="2261842" y="436822"/>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 Architecture – ResNet18:</a:t>
            </a:r>
          </a:p>
        </p:txBody>
      </p:sp>
      <p:pic>
        <p:nvPicPr>
          <p:cNvPr id="8" name="Picture 7">
            <a:extLst>
              <a:ext uri="{FF2B5EF4-FFF2-40B4-BE49-F238E27FC236}">
                <a16:creationId xmlns:a16="http://schemas.microsoft.com/office/drawing/2014/main" id="{07985642-D83F-EF92-9886-487FDD8E61C6}"/>
              </a:ext>
            </a:extLst>
          </p:cNvPr>
          <p:cNvPicPr>
            <a:picLocks noChangeAspect="1"/>
          </p:cNvPicPr>
          <p:nvPr/>
        </p:nvPicPr>
        <p:blipFill>
          <a:blip r:embed="rId2"/>
          <a:stretch>
            <a:fillRect/>
          </a:stretch>
        </p:blipFill>
        <p:spPr>
          <a:xfrm>
            <a:off x="1074056" y="876063"/>
            <a:ext cx="6387193" cy="3706595"/>
          </a:xfrm>
          <a:prstGeom prst="rect">
            <a:avLst/>
          </a:prstGeom>
        </p:spPr>
      </p:pic>
      <p:sp>
        <p:nvSpPr>
          <p:cNvPr id="3" name="TextBox 2">
            <a:extLst>
              <a:ext uri="{FF2B5EF4-FFF2-40B4-BE49-F238E27FC236}">
                <a16:creationId xmlns:a16="http://schemas.microsoft.com/office/drawing/2014/main" id="{3FC8919D-6FBD-A7AD-81B4-90C7C24BB271}"/>
              </a:ext>
            </a:extLst>
          </p:cNvPr>
          <p:cNvSpPr txBox="1"/>
          <p:nvPr/>
        </p:nvSpPr>
        <p:spPr>
          <a:xfrm>
            <a:off x="3289270" y="1256758"/>
            <a:ext cx="1999265" cy="276999"/>
          </a:xfrm>
          <a:prstGeom prst="rect">
            <a:avLst/>
          </a:prstGeom>
          <a:noFill/>
        </p:spPr>
        <p:txBody>
          <a:bodyPr wrap="none" rtlCol="0">
            <a:spAutoFit/>
          </a:bodyPr>
          <a:lstStyle/>
          <a:p>
            <a:r>
              <a:rPr lang="en-US" sz="1200" dirty="0">
                <a:latin typeface="Bodoni MT" panose="02070603080606020203" pitchFamily="18" charset="0"/>
              </a:rPr>
              <a:t>7 x 7, 64, stride 2, padding 3</a:t>
            </a:r>
          </a:p>
        </p:txBody>
      </p:sp>
      <p:sp>
        <p:nvSpPr>
          <p:cNvPr id="6" name="TextBox 5">
            <a:extLst>
              <a:ext uri="{FF2B5EF4-FFF2-40B4-BE49-F238E27FC236}">
                <a16:creationId xmlns:a16="http://schemas.microsoft.com/office/drawing/2014/main" id="{2B52A92F-7E4D-87F4-5E09-FD19001AE79D}"/>
              </a:ext>
            </a:extLst>
          </p:cNvPr>
          <p:cNvSpPr txBox="1"/>
          <p:nvPr/>
        </p:nvSpPr>
        <p:spPr>
          <a:xfrm>
            <a:off x="3289269" y="1504608"/>
            <a:ext cx="1688283" cy="276999"/>
          </a:xfrm>
          <a:prstGeom prst="rect">
            <a:avLst/>
          </a:prstGeom>
          <a:noFill/>
        </p:spPr>
        <p:txBody>
          <a:bodyPr wrap="none" rtlCol="0">
            <a:spAutoFit/>
          </a:bodyPr>
          <a:lstStyle/>
          <a:p>
            <a:r>
              <a:rPr lang="en-US" sz="1200" dirty="0">
                <a:latin typeface="Bodoni MT" panose="02070603080606020203" pitchFamily="18" charset="0"/>
              </a:rPr>
              <a:t>3 x 3 max pool, stride 2</a:t>
            </a:r>
          </a:p>
        </p:txBody>
      </p:sp>
    </p:spTree>
    <p:extLst>
      <p:ext uri="{BB962C8B-B14F-4D97-AF65-F5344CB8AC3E}">
        <p14:creationId xmlns:p14="http://schemas.microsoft.com/office/powerpoint/2010/main" val="367427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1099B85B-8F51-16A5-8D5D-F5D287BE1D43}"/>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 Architecture - SqueezeNet:</a:t>
            </a:r>
          </a:p>
        </p:txBody>
      </p:sp>
      <p:pic>
        <p:nvPicPr>
          <p:cNvPr id="3" name="Picture 2">
            <a:extLst>
              <a:ext uri="{FF2B5EF4-FFF2-40B4-BE49-F238E27FC236}">
                <a16:creationId xmlns:a16="http://schemas.microsoft.com/office/drawing/2014/main" id="{E071F5A6-B5B6-F65B-9560-50B7217031DF}"/>
              </a:ext>
            </a:extLst>
          </p:cNvPr>
          <p:cNvPicPr>
            <a:picLocks noChangeAspect="1"/>
          </p:cNvPicPr>
          <p:nvPr/>
        </p:nvPicPr>
        <p:blipFill rotWithShape="1">
          <a:blip r:embed="rId2"/>
          <a:srcRect l="34861" t="3798" r="26808"/>
          <a:stretch/>
        </p:blipFill>
        <p:spPr>
          <a:xfrm>
            <a:off x="7286423" y="0"/>
            <a:ext cx="1175053" cy="5038062"/>
          </a:xfrm>
          <a:prstGeom prst="rect">
            <a:avLst/>
          </a:prstGeom>
        </p:spPr>
      </p:pic>
      <p:pic>
        <p:nvPicPr>
          <p:cNvPr id="6" name="Picture 5">
            <a:extLst>
              <a:ext uri="{FF2B5EF4-FFF2-40B4-BE49-F238E27FC236}">
                <a16:creationId xmlns:a16="http://schemas.microsoft.com/office/drawing/2014/main" id="{A53619B2-6FAA-5877-AB2C-DC1EB5FE08F6}"/>
              </a:ext>
            </a:extLst>
          </p:cNvPr>
          <p:cNvPicPr>
            <a:picLocks noChangeAspect="1"/>
          </p:cNvPicPr>
          <p:nvPr/>
        </p:nvPicPr>
        <p:blipFill rotWithShape="1">
          <a:blip r:embed="rId3"/>
          <a:srcRect l="16609" r="6436"/>
          <a:stretch/>
        </p:blipFill>
        <p:spPr>
          <a:xfrm>
            <a:off x="1633620" y="1494019"/>
            <a:ext cx="3511695" cy="2908362"/>
          </a:xfrm>
          <a:prstGeom prst="rect">
            <a:avLst/>
          </a:prstGeom>
        </p:spPr>
      </p:pic>
      <p:sp>
        <p:nvSpPr>
          <p:cNvPr id="8" name="TextBox 7">
            <a:extLst>
              <a:ext uri="{FF2B5EF4-FFF2-40B4-BE49-F238E27FC236}">
                <a16:creationId xmlns:a16="http://schemas.microsoft.com/office/drawing/2014/main" id="{F0DBBC8E-9A27-2810-7BF3-5B1FFA484B3B}"/>
              </a:ext>
            </a:extLst>
          </p:cNvPr>
          <p:cNvSpPr txBox="1"/>
          <p:nvPr/>
        </p:nvSpPr>
        <p:spPr>
          <a:xfrm>
            <a:off x="1592691" y="1356319"/>
            <a:ext cx="7295535" cy="369332"/>
          </a:xfrm>
          <a:prstGeom prst="rect">
            <a:avLst/>
          </a:prstGeom>
          <a:noFill/>
        </p:spPr>
        <p:txBody>
          <a:bodyPr wrap="square" rtlCol="0">
            <a:spAutoFit/>
          </a:bodyPr>
          <a:lstStyle/>
          <a:p>
            <a:r>
              <a:rPr lang="en-US" sz="1800" dirty="0">
                <a:solidFill>
                  <a:schemeClr val="tx1"/>
                </a:solidFill>
                <a:highlight>
                  <a:srgbClr val="FFFF00"/>
                </a:highlight>
                <a:latin typeface="Bodoni MT" panose="02070603080606020203" pitchFamily="18" charset="0"/>
                <a:cs typeface="Times New Roman" panose="02020603050405020304" pitchFamily="18" charset="0"/>
              </a:rPr>
              <a:t>Fire module </a:t>
            </a:r>
            <a:endParaRPr lang="en-IN" sz="1800" dirty="0">
              <a:solidFill>
                <a:schemeClr val="tx1"/>
              </a:solidFill>
              <a:highlight>
                <a:srgbClr val="FFFF00"/>
              </a:highlight>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201352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1099B85B-8F51-16A5-8D5D-F5D287BE1D43}"/>
              </a:ext>
            </a:extLst>
          </p:cNvPr>
          <p:cNvSpPr txBox="1"/>
          <p:nvPr/>
        </p:nvSpPr>
        <p:spPr>
          <a:xfrm>
            <a:off x="2261841" y="286148"/>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 Architecture - SqueezeNet:</a:t>
            </a:r>
          </a:p>
        </p:txBody>
      </p:sp>
      <p:pic>
        <p:nvPicPr>
          <p:cNvPr id="3" name="Picture 2">
            <a:extLst>
              <a:ext uri="{FF2B5EF4-FFF2-40B4-BE49-F238E27FC236}">
                <a16:creationId xmlns:a16="http://schemas.microsoft.com/office/drawing/2014/main" id="{D5EE22DC-A695-D5E8-0596-532B68A676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918"/>
          <a:stretch/>
        </p:blipFill>
        <p:spPr bwMode="auto">
          <a:xfrm>
            <a:off x="2582655" y="693800"/>
            <a:ext cx="3978673" cy="423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4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5555BB44-966E-9078-8D3C-ACDD44D7BE86}"/>
              </a:ext>
            </a:extLst>
          </p:cNvPr>
          <p:cNvSpPr txBox="1"/>
          <p:nvPr/>
        </p:nvSpPr>
        <p:spPr>
          <a:xfrm>
            <a:off x="2261841" y="441940"/>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Simulation Architecture:</a:t>
            </a:r>
          </a:p>
        </p:txBody>
      </p:sp>
      <p:sp>
        <p:nvSpPr>
          <p:cNvPr id="3" name="TextBox 10">
            <a:extLst>
              <a:ext uri="{FF2B5EF4-FFF2-40B4-BE49-F238E27FC236}">
                <a16:creationId xmlns:a16="http://schemas.microsoft.com/office/drawing/2014/main" id="{BA7421F1-116F-A6F2-F464-63711157DFD8}"/>
              </a:ext>
            </a:extLst>
          </p:cNvPr>
          <p:cNvSpPr txBox="1"/>
          <p:nvPr/>
        </p:nvSpPr>
        <p:spPr>
          <a:xfrm>
            <a:off x="1384294" y="881181"/>
            <a:ext cx="6375399" cy="338554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Bodoni MT" panose="02070603080606020203" pitchFamily="18" charset="0"/>
              </a:rPr>
              <a:t>Platform &amp; Tools:</a:t>
            </a:r>
          </a:p>
          <a:p>
            <a:endParaRPr lang="en-US" sz="1600" dirty="0">
              <a:latin typeface="Bodoni MT" panose="02070603080606020203" pitchFamily="18" charset="0"/>
            </a:endParaRPr>
          </a:p>
          <a:p>
            <a:pPr marL="285750" indent="-285750">
              <a:buFont typeface="Wingdings" panose="05000000000000000000" pitchFamily="2" charset="2"/>
              <a:buChar char="Ø"/>
            </a:pPr>
            <a:r>
              <a:rPr lang="en-US" dirty="0">
                <a:latin typeface="Bodoni MT" panose="02070603080606020203" pitchFamily="18" charset="0"/>
              </a:rPr>
              <a:t>Library: PyTorch</a:t>
            </a:r>
          </a:p>
          <a:p>
            <a:pPr marL="285750" indent="-285750">
              <a:buFont typeface="Wingdings" panose="05000000000000000000" pitchFamily="2" charset="2"/>
              <a:buChar char="Ø"/>
            </a:pPr>
            <a:r>
              <a:rPr lang="en-US" dirty="0">
                <a:latin typeface="Bodoni MT" panose="02070603080606020203" pitchFamily="18" charset="0"/>
              </a:rPr>
              <a:t>Platform: Kaggle</a:t>
            </a:r>
          </a:p>
          <a:p>
            <a:pPr marL="285750" indent="-285750">
              <a:buFont typeface="Wingdings" panose="05000000000000000000" pitchFamily="2" charset="2"/>
              <a:buChar char="Ø"/>
            </a:pPr>
            <a:r>
              <a:rPr lang="en-US" dirty="0">
                <a:latin typeface="Bodoni MT" panose="02070603080606020203" pitchFamily="18" charset="0"/>
              </a:rPr>
              <a:t>Hardware: P100 GPU acceleration</a:t>
            </a:r>
          </a:p>
          <a:p>
            <a:pPr marL="285750" indent="-285750">
              <a:buFont typeface="Wingdings" panose="05000000000000000000" pitchFamily="2" charset="2"/>
              <a:buChar char="Ø"/>
            </a:pPr>
            <a:endParaRPr lang="en-US" sz="1600" dirty="0">
              <a:latin typeface="Bodoni MT" panose="02070603080606020203" pitchFamily="18" charset="0"/>
            </a:endParaRPr>
          </a:p>
          <a:p>
            <a:r>
              <a:rPr lang="en-US" sz="1800" dirty="0">
                <a:latin typeface="Bodoni MT" panose="02070603080606020203" pitchFamily="18" charset="0"/>
              </a:rPr>
              <a:t>Hyperparameters:</a:t>
            </a:r>
          </a:p>
          <a:p>
            <a:pPr marL="285750" indent="-285750">
              <a:buFont typeface="Wingdings" panose="05000000000000000000" pitchFamily="2" charset="2"/>
              <a:buChar char="Ø"/>
            </a:pPr>
            <a:r>
              <a:rPr lang="en-US" dirty="0">
                <a:latin typeface="Bodoni MT" panose="02070603080606020203" pitchFamily="18" charset="0"/>
              </a:rPr>
              <a:t>Optimizer: ADAM</a:t>
            </a:r>
          </a:p>
          <a:p>
            <a:pPr marL="285750" indent="-285750">
              <a:buFont typeface="Wingdings" panose="05000000000000000000" pitchFamily="2" charset="2"/>
              <a:buChar char="Ø"/>
            </a:pPr>
            <a:r>
              <a:rPr lang="en-US" dirty="0">
                <a:latin typeface="Bodoni MT" panose="02070603080606020203" pitchFamily="18" charset="0"/>
              </a:rPr>
              <a:t>Learning Rate: 0.001</a:t>
            </a:r>
          </a:p>
          <a:p>
            <a:pPr marL="285750" indent="-285750">
              <a:buFont typeface="Wingdings" panose="05000000000000000000" pitchFamily="2" charset="2"/>
              <a:buChar char="Ø"/>
            </a:pPr>
            <a:r>
              <a:rPr lang="en-US" dirty="0">
                <a:latin typeface="Bodoni MT" panose="02070603080606020203" pitchFamily="18" charset="0"/>
              </a:rPr>
              <a:t>Batch size: 32</a:t>
            </a:r>
          </a:p>
          <a:p>
            <a:pPr marL="285750" indent="-285750">
              <a:buFont typeface="Wingdings" panose="05000000000000000000" pitchFamily="2" charset="2"/>
              <a:buChar char="Ø"/>
            </a:pPr>
            <a:endParaRPr lang="en-US" sz="1600" dirty="0">
              <a:latin typeface="Bodoni MT" panose="02070603080606020203" pitchFamily="18" charset="0"/>
            </a:endParaRPr>
          </a:p>
          <a:p>
            <a:r>
              <a:rPr lang="en-US" sz="1800" dirty="0">
                <a:latin typeface="Bodoni MT" panose="02070603080606020203" pitchFamily="18" charset="0"/>
              </a:rPr>
              <a:t>Training Parameters:</a:t>
            </a:r>
          </a:p>
          <a:p>
            <a:pPr marL="285750" indent="-285750">
              <a:buFont typeface="Wingdings" panose="05000000000000000000" pitchFamily="2" charset="2"/>
              <a:buChar char="Ø"/>
            </a:pPr>
            <a:r>
              <a:rPr lang="en-US" dirty="0">
                <a:latin typeface="Bodoni MT" panose="02070603080606020203" pitchFamily="18" charset="0"/>
              </a:rPr>
              <a:t>Epochs: 100</a:t>
            </a:r>
          </a:p>
          <a:p>
            <a:pPr marL="285750" indent="-285750">
              <a:buFont typeface="Wingdings" panose="05000000000000000000" pitchFamily="2" charset="2"/>
              <a:buChar char="Ø"/>
            </a:pPr>
            <a:r>
              <a:rPr lang="en-US" dirty="0">
                <a:latin typeface="Bodoni MT" panose="02070603080606020203" pitchFamily="18" charset="0"/>
              </a:rPr>
              <a:t>Dropout Value: 0.5</a:t>
            </a:r>
          </a:p>
        </p:txBody>
      </p:sp>
    </p:spTree>
    <p:extLst>
      <p:ext uri="{BB962C8B-B14F-4D97-AF65-F5344CB8AC3E}">
        <p14:creationId xmlns:p14="http://schemas.microsoft.com/office/powerpoint/2010/main" val="384662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3" name="TextBox 12">
            <a:extLst>
              <a:ext uri="{FF2B5EF4-FFF2-40B4-BE49-F238E27FC236}">
                <a16:creationId xmlns:a16="http://schemas.microsoft.com/office/drawing/2014/main" id="{6D81B31D-798C-8A08-871D-C78EE8FB8068}"/>
              </a:ext>
            </a:extLst>
          </p:cNvPr>
          <p:cNvSpPr txBox="1"/>
          <p:nvPr/>
        </p:nvSpPr>
        <p:spPr>
          <a:xfrm>
            <a:off x="2310613" y="496192"/>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Data Split and Evaluation Metrics:</a:t>
            </a:r>
          </a:p>
        </p:txBody>
      </p:sp>
      <p:pic>
        <p:nvPicPr>
          <p:cNvPr id="6" name="Picture 5">
            <a:extLst>
              <a:ext uri="{FF2B5EF4-FFF2-40B4-BE49-F238E27FC236}">
                <a16:creationId xmlns:a16="http://schemas.microsoft.com/office/drawing/2014/main" id="{7DA375E9-FFF2-EE54-692D-FD82550A3993}"/>
              </a:ext>
            </a:extLst>
          </p:cNvPr>
          <p:cNvPicPr>
            <a:picLocks noChangeAspect="1"/>
          </p:cNvPicPr>
          <p:nvPr/>
        </p:nvPicPr>
        <p:blipFill>
          <a:blip r:embed="rId2"/>
          <a:stretch>
            <a:fillRect/>
          </a:stretch>
        </p:blipFill>
        <p:spPr>
          <a:xfrm>
            <a:off x="5166279" y="1240381"/>
            <a:ext cx="3529273" cy="2650684"/>
          </a:xfrm>
          <a:prstGeom prst="rect">
            <a:avLst/>
          </a:prstGeom>
        </p:spPr>
      </p:pic>
      <p:pic>
        <p:nvPicPr>
          <p:cNvPr id="8" name="Picture 7">
            <a:extLst>
              <a:ext uri="{FF2B5EF4-FFF2-40B4-BE49-F238E27FC236}">
                <a16:creationId xmlns:a16="http://schemas.microsoft.com/office/drawing/2014/main" id="{069930F6-2452-ABF6-486B-54373E1E0F55}"/>
              </a:ext>
            </a:extLst>
          </p:cNvPr>
          <p:cNvPicPr>
            <a:picLocks noChangeAspect="1"/>
          </p:cNvPicPr>
          <p:nvPr/>
        </p:nvPicPr>
        <p:blipFill>
          <a:blip r:embed="rId3"/>
          <a:stretch>
            <a:fillRect/>
          </a:stretch>
        </p:blipFill>
        <p:spPr>
          <a:xfrm>
            <a:off x="722256" y="1288049"/>
            <a:ext cx="3898508" cy="2520197"/>
          </a:xfrm>
          <a:prstGeom prst="rect">
            <a:avLst/>
          </a:prstGeom>
        </p:spPr>
      </p:pic>
    </p:spTree>
    <p:extLst>
      <p:ext uri="{BB962C8B-B14F-4D97-AF65-F5344CB8AC3E}">
        <p14:creationId xmlns:p14="http://schemas.microsoft.com/office/powerpoint/2010/main" val="156975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CNN:</a:t>
            </a:r>
          </a:p>
        </p:txBody>
      </p:sp>
      <p:pic>
        <p:nvPicPr>
          <p:cNvPr id="6" name="Picture 5">
            <a:extLst>
              <a:ext uri="{FF2B5EF4-FFF2-40B4-BE49-F238E27FC236}">
                <a16:creationId xmlns:a16="http://schemas.microsoft.com/office/drawing/2014/main" id="{8D1118A5-1555-90BB-CDB8-36D6273FB2A5}"/>
              </a:ext>
            </a:extLst>
          </p:cNvPr>
          <p:cNvPicPr>
            <a:picLocks noChangeAspect="1"/>
          </p:cNvPicPr>
          <p:nvPr/>
        </p:nvPicPr>
        <p:blipFill>
          <a:blip r:embed="rId2"/>
          <a:stretch>
            <a:fillRect/>
          </a:stretch>
        </p:blipFill>
        <p:spPr>
          <a:xfrm>
            <a:off x="318902" y="896562"/>
            <a:ext cx="4103595" cy="3458654"/>
          </a:xfrm>
          <a:prstGeom prst="rect">
            <a:avLst/>
          </a:prstGeom>
        </p:spPr>
      </p:pic>
      <p:graphicFrame>
        <p:nvGraphicFramePr>
          <p:cNvPr id="8" name="Table 7">
            <a:extLst>
              <a:ext uri="{FF2B5EF4-FFF2-40B4-BE49-F238E27FC236}">
                <a16:creationId xmlns:a16="http://schemas.microsoft.com/office/drawing/2014/main" id="{45402835-8C41-29F8-F435-DC566235BAD9}"/>
              </a:ext>
            </a:extLst>
          </p:cNvPr>
          <p:cNvGraphicFramePr>
            <a:graphicFrameLocks noGrp="1"/>
          </p:cNvGraphicFramePr>
          <p:nvPr>
            <p:extLst>
              <p:ext uri="{D42A27DB-BD31-4B8C-83A1-F6EECF244321}">
                <p14:modId xmlns:p14="http://schemas.microsoft.com/office/powerpoint/2010/main" val="2171245711"/>
              </p:ext>
            </p:extLst>
          </p:nvPr>
        </p:nvGraphicFramePr>
        <p:xfrm>
          <a:off x="5129549" y="1824812"/>
          <a:ext cx="3505194" cy="1493876"/>
        </p:xfrm>
        <a:graphic>
          <a:graphicData uri="http://schemas.openxmlformats.org/drawingml/2006/table">
            <a:tbl>
              <a:tblPr firstRow="1" bandRow="1">
                <a:tableStyleId>{8A107856-5554-42FB-B03E-39F5DBC370BA}</a:tableStyleId>
              </a:tblPr>
              <a:tblGrid>
                <a:gridCol w="1752597">
                  <a:extLst>
                    <a:ext uri="{9D8B030D-6E8A-4147-A177-3AD203B41FA5}">
                      <a16:colId xmlns:a16="http://schemas.microsoft.com/office/drawing/2014/main" val="2293056980"/>
                    </a:ext>
                  </a:extLst>
                </a:gridCol>
                <a:gridCol w="1752597">
                  <a:extLst>
                    <a:ext uri="{9D8B030D-6E8A-4147-A177-3AD203B41FA5}">
                      <a16:colId xmlns:a16="http://schemas.microsoft.com/office/drawing/2014/main" val="2572466135"/>
                    </a:ext>
                  </a:extLst>
                </a:gridCol>
              </a:tblGrid>
              <a:tr h="373469">
                <a:tc>
                  <a:txBody>
                    <a:bodyPr/>
                    <a:lstStyle/>
                    <a:p>
                      <a:pPr algn="ctr"/>
                      <a:r>
                        <a:rPr lang="en-US" b="0" dirty="0">
                          <a:latin typeface="Bodoni MT" panose="02070603080606020203" pitchFamily="18" charset="0"/>
                        </a:rPr>
                        <a:t>Accuracy</a:t>
                      </a:r>
                    </a:p>
                  </a:txBody>
                  <a:tcPr/>
                </a:tc>
                <a:tc>
                  <a:txBody>
                    <a:bodyPr/>
                    <a:lstStyle/>
                    <a:p>
                      <a:pPr algn="ctr"/>
                      <a:r>
                        <a:rPr lang="en-US" b="0" dirty="0">
                          <a:latin typeface="Bodoni MT" panose="02070603080606020203" pitchFamily="18" charset="0"/>
                        </a:rPr>
                        <a:t>0.9977</a:t>
                      </a:r>
                    </a:p>
                  </a:txBody>
                  <a:tcPr/>
                </a:tc>
                <a:extLst>
                  <a:ext uri="{0D108BD9-81ED-4DB2-BD59-A6C34878D82A}">
                    <a16:rowId xmlns:a16="http://schemas.microsoft.com/office/drawing/2014/main" val="2294510366"/>
                  </a:ext>
                </a:extLst>
              </a:tr>
              <a:tr h="373469">
                <a:tc>
                  <a:txBody>
                    <a:bodyPr/>
                    <a:lstStyle/>
                    <a:p>
                      <a:pPr algn="ctr"/>
                      <a:r>
                        <a:rPr lang="en-US" b="0" dirty="0">
                          <a:latin typeface="Bodoni MT" panose="02070603080606020203" pitchFamily="18" charset="0"/>
                        </a:rPr>
                        <a:t>Precision</a:t>
                      </a:r>
                    </a:p>
                  </a:txBody>
                  <a:tcPr/>
                </a:tc>
                <a:tc>
                  <a:txBody>
                    <a:bodyPr/>
                    <a:lstStyle/>
                    <a:p>
                      <a:pPr algn="ctr"/>
                      <a:r>
                        <a:rPr lang="en-US" b="0" dirty="0">
                          <a:latin typeface="Bodoni MT" panose="02070603080606020203" pitchFamily="18" charset="0"/>
                        </a:rPr>
                        <a:t>0.9976</a:t>
                      </a:r>
                    </a:p>
                  </a:txBody>
                  <a:tcPr/>
                </a:tc>
                <a:extLst>
                  <a:ext uri="{0D108BD9-81ED-4DB2-BD59-A6C34878D82A}">
                    <a16:rowId xmlns:a16="http://schemas.microsoft.com/office/drawing/2014/main" val="48053190"/>
                  </a:ext>
                </a:extLst>
              </a:tr>
              <a:tr h="373469">
                <a:tc>
                  <a:txBody>
                    <a:bodyPr/>
                    <a:lstStyle/>
                    <a:p>
                      <a:pPr algn="ctr"/>
                      <a:r>
                        <a:rPr lang="en-US" b="0" dirty="0">
                          <a:latin typeface="Bodoni MT" panose="02070603080606020203" pitchFamily="18" charset="0"/>
                        </a:rPr>
                        <a:t>Recall</a:t>
                      </a:r>
                    </a:p>
                  </a:txBody>
                  <a:tcPr/>
                </a:tc>
                <a:tc>
                  <a:txBody>
                    <a:bodyPr/>
                    <a:lstStyle/>
                    <a:p>
                      <a:pPr algn="ctr"/>
                      <a:r>
                        <a:rPr lang="en-US" b="0" dirty="0">
                          <a:latin typeface="Bodoni MT" panose="02070603080606020203" pitchFamily="18" charset="0"/>
                        </a:rPr>
                        <a:t>0.9977</a:t>
                      </a:r>
                    </a:p>
                  </a:txBody>
                  <a:tcPr/>
                </a:tc>
                <a:extLst>
                  <a:ext uri="{0D108BD9-81ED-4DB2-BD59-A6C34878D82A}">
                    <a16:rowId xmlns:a16="http://schemas.microsoft.com/office/drawing/2014/main" val="2757600876"/>
                  </a:ext>
                </a:extLst>
              </a:tr>
              <a:tr h="373469">
                <a:tc>
                  <a:txBody>
                    <a:bodyPr/>
                    <a:lstStyle/>
                    <a:p>
                      <a:pPr algn="ctr"/>
                      <a:r>
                        <a:rPr lang="en-US" b="0" dirty="0">
                          <a:latin typeface="Bodoni MT" panose="02070603080606020203" pitchFamily="18" charset="0"/>
                        </a:rPr>
                        <a:t>F1-Score</a:t>
                      </a:r>
                    </a:p>
                  </a:txBody>
                  <a:tcPr/>
                </a:tc>
                <a:tc>
                  <a:txBody>
                    <a:bodyPr/>
                    <a:lstStyle/>
                    <a:p>
                      <a:pPr algn="ctr"/>
                      <a:r>
                        <a:rPr lang="en-US" b="0" dirty="0">
                          <a:latin typeface="Bodoni MT" panose="02070603080606020203" pitchFamily="18" charset="0"/>
                        </a:rPr>
                        <a:t>0.9977</a:t>
                      </a:r>
                    </a:p>
                  </a:txBody>
                  <a:tcPr/>
                </a:tc>
                <a:extLst>
                  <a:ext uri="{0D108BD9-81ED-4DB2-BD59-A6C34878D82A}">
                    <a16:rowId xmlns:a16="http://schemas.microsoft.com/office/drawing/2014/main" val="47581197"/>
                  </a:ext>
                </a:extLst>
              </a:tr>
            </a:tbl>
          </a:graphicData>
        </a:graphic>
      </p:graphicFrame>
    </p:spTree>
    <p:extLst>
      <p:ext uri="{BB962C8B-B14F-4D97-AF65-F5344CB8AC3E}">
        <p14:creationId xmlns:p14="http://schemas.microsoft.com/office/powerpoint/2010/main" val="43450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2" y="417896"/>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CNN:</a:t>
            </a:r>
          </a:p>
        </p:txBody>
      </p:sp>
      <p:pic>
        <p:nvPicPr>
          <p:cNvPr id="6" name="Picture 5">
            <a:extLst>
              <a:ext uri="{FF2B5EF4-FFF2-40B4-BE49-F238E27FC236}">
                <a16:creationId xmlns:a16="http://schemas.microsoft.com/office/drawing/2014/main" id="{104118B8-99E9-F1F3-3B2F-31C538BF176A}"/>
              </a:ext>
            </a:extLst>
          </p:cNvPr>
          <p:cNvPicPr>
            <a:picLocks noChangeAspect="1"/>
          </p:cNvPicPr>
          <p:nvPr/>
        </p:nvPicPr>
        <p:blipFill>
          <a:blip r:embed="rId2"/>
          <a:stretch>
            <a:fillRect/>
          </a:stretch>
        </p:blipFill>
        <p:spPr>
          <a:xfrm>
            <a:off x="31862" y="1075008"/>
            <a:ext cx="4459960" cy="2883686"/>
          </a:xfrm>
          <a:prstGeom prst="rect">
            <a:avLst/>
          </a:prstGeom>
        </p:spPr>
      </p:pic>
      <p:pic>
        <p:nvPicPr>
          <p:cNvPr id="12" name="Picture 11">
            <a:extLst>
              <a:ext uri="{FF2B5EF4-FFF2-40B4-BE49-F238E27FC236}">
                <a16:creationId xmlns:a16="http://schemas.microsoft.com/office/drawing/2014/main" id="{5D48DE5E-0BD0-5CCC-D4BC-D9DCABD219B3}"/>
              </a:ext>
            </a:extLst>
          </p:cNvPr>
          <p:cNvPicPr>
            <a:picLocks noChangeAspect="1"/>
          </p:cNvPicPr>
          <p:nvPr/>
        </p:nvPicPr>
        <p:blipFill>
          <a:blip r:embed="rId3"/>
          <a:stretch>
            <a:fillRect/>
          </a:stretch>
        </p:blipFill>
        <p:spPr>
          <a:xfrm>
            <a:off x="4652165" y="1075008"/>
            <a:ext cx="4459960" cy="2883686"/>
          </a:xfrm>
          <a:prstGeom prst="rect">
            <a:avLst/>
          </a:prstGeom>
        </p:spPr>
      </p:pic>
    </p:spTree>
    <p:extLst>
      <p:ext uri="{BB962C8B-B14F-4D97-AF65-F5344CB8AC3E}">
        <p14:creationId xmlns:p14="http://schemas.microsoft.com/office/powerpoint/2010/main" val="383676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2" y="360600"/>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CNN:</a:t>
            </a:r>
          </a:p>
        </p:txBody>
      </p:sp>
      <p:pic>
        <p:nvPicPr>
          <p:cNvPr id="8" name="Picture 7">
            <a:extLst>
              <a:ext uri="{FF2B5EF4-FFF2-40B4-BE49-F238E27FC236}">
                <a16:creationId xmlns:a16="http://schemas.microsoft.com/office/drawing/2014/main" id="{71748793-9E50-EF59-6D6B-B7179098D501}"/>
              </a:ext>
            </a:extLst>
          </p:cNvPr>
          <p:cNvPicPr>
            <a:picLocks noChangeAspect="1"/>
          </p:cNvPicPr>
          <p:nvPr/>
        </p:nvPicPr>
        <p:blipFill>
          <a:blip r:embed="rId2"/>
          <a:stretch>
            <a:fillRect/>
          </a:stretch>
        </p:blipFill>
        <p:spPr>
          <a:xfrm>
            <a:off x="2105242" y="760710"/>
            <a:ext cx="4776903" cy="3925684"/>
          </a:xfrm>
          <a:prstGeom prst="rect">
            <a:avLst/>
          </a:prstGeom>
        </p:spPr>
      </p:pic>
    </p:spTree>
    <p:extLst>
      <p:ext uri="{BB962C8B-B14F-4D97-AF65-F5344CB8AC3E}">
        <p14:creationId xmlns:p14="http://schemas.microsoft.com/office/powerpoint/2010/main" val="319894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ResNet18:</a:t>
            </a:r>
          </a:p>
        </p:txBody>
      </p:sp>
      <p:pic>
        <p:nvPicPr>
          <p:cNvPr id="6" name="Picture 5">
            <a:extLst>
              <a:ext uri="{FF2B5EF4-FFF2-40B4-BE49-F238E27FC236}">
                <a16:creationId xmlns:a16="http://schemas.microsoft.com/office/drawing/2014/main" id="{DC9BDEF2-CF98-4048-0471-6FE845A1D474}"/>
              </a:ext>
            </a:extLst>
          </p:cNvPr>
          <p:cNvPicPr>
            <a:picLocks noChangeAspect="1"/>
          </p:cNvPicPr>
          <p:nvPr/>
        </p:nvPicPr>
        <p:blipFill>
          <a:blip r:embed="rId2"/>
          <a:stretch>
            <a:fillRect/>
          </a:stretch>
        </p:blipFill>
        <p:spPr>
          <a:xfrm>
            <a:off x="678863" y="1017204"/>
            <a:ext cx="4331029" cy="3650343"/>
          </a:xfrm>
          <a:prstGeom prst="rect">
            <a:avLst/>
          </a:prstGeom>
        </p:spPr>
      </p:pic>
      <p:graphicFrame>
        <p:nvGraphicFramePr>
          <p:cNvPr id="8" name="Table 7">
            <a:extLst>
              <a:ext uri="{FF2B5EF4-FFF2-40B4-BE49-F238E27FC236}">
                <a16:creationId xmlns:a16="http://schemas.microsoft.com/office/drawing/2014/main" id="{C1506B09-4C27-C2BC-86AB-C4F3C05F589F}"/>
              </a:ext>
            </a:extLst>
          </p:cNvPr>
          <p:cNvGraphicFramePr>
            <a:graphicFrameLocks noGrp="1"/>
          </p:cNvGraphicFramePr>
          <p:nvPr>
            <p:extLst>
              <p:ext uri="{D42A27DB-BD31-4B8C-83A1-F6EECF244321}">
                <p14:modId xmlns:p14="http://schemas.microsoft.com/office/powerpoint/2010/main" val="755747535"/>
              </p:ext>
            </p:extLst>
          </p:nvPr>
        </p:nvGraphicFramePr>
        <p:xfrm>
          <a:off x="5127168" y="1824812"/>
          <a:ext cx="3505194" cy="1493876"/>
        </p:xfrm>
        <a:graphic>
          <a:graphicData uri="http://schemas.openxmlformats.org/drawingml/2006/table">
            <a:tbl>
              <a:tblPr firstRow="1" bandRow="1">
                <a:tableStyleId>{8A107856-5554-42FB-B03E-39F5DBC370BA}</a:tableStyleId>
              </a:tblPr>
              <a:tblGrid>
                <a:gridCol w="1752597">
                  <a:extLst>
                    <a:ext uri="{9D8B030D-6E8A-4147-A177-3AD203B41FA5}">
                      <a16:colId xmlns:a16="http://schemas.microsoft.com/office/drawing/2014/main" val="2293056980"/>
                    </a:ext>
                  </a:extLst>
                </a:gridCol>
                <a:gridCol w="1752597">
                  <a:extLst>
                    <a:ext uri="{9D8B030D-6E8A-4147-A177-3AD203B41FA5}">
                      <a16:colId xmlns:a16="http://schemas.microsoft.com/office/drawing/2014/main" val="2572466135"/>
                    </a:ext>
                  </a:extLst>
                </a:gridCol>
              </a:tblGrid>
              <a:tr h="373469">
                <a:tc>
                  <a:txBody>
                    <a:bodyPr/>
                    <a:lstStyle/>
                    <a:p>
                      <a:pPr algn="ctr"/>
                      <a:r>
                        <a:rPr lang="en-US" b="0" dirty="0">
                          <a:latin typeface="Bodoni MT" panose="02070603080606020203" pitchFamily="18" charset="0"/>
                        </a:rPr>
                        <a:t>Accuracy</a:t>
                      </a:r>
                    </a:p>
                  </a:txBody>
                  <a:tcPr/>
                </a:tc>
                <a:tc>
                  <a:txBody>
                    <a:bodyPr/>
                    <a:lstStyle/>
                    <a:p>
                      <a:pPr algn="ctr"/>
                      <a:r>
                        <a:rPr lang="en-US" b="0" dirty="0">
                          <a:latin typeface="Bodoni MT" panose="02070603080606020203" pitchFamily="18" charset="0"/>
                        </a:rPr>
                        <a:t>0.9992</a:t>
                      </a:r>
                    </a:p>
                  </a:txBody>
                  <a:tcPr/>
                </a:tc>
                <a:extLst>
                  <a:ext uri="{0D108BD9-81ED-4DB2-BD59-A6C34878D82A}">
                    <a16:rowId xmlns:a16="http://schemas.microsoft.com/office/drawing/2014/main" val="2294510366"/>
                  </a:ext>
                </a:extLst>
              </a:tr>
              <a:tr h="373469">
                <a:tc>
                  <a:txBody>
                    <a:bodyPr/>
                    <a:lstStyle/>
                    <a:p>
                      <a:pPr algn="ctr"/>
                      <a:r>
                        <a:rPr lang="en-US" b="0" dirty="0">
                          <a:latin typeface="Bodoni MT" panose="02070603080606020203" pitchFamily="18" charset="0"/>
                        </a:rPr>
                        <a:t>Precision</a:t>
                      </a:r>
                    </a:p>
                  </a:txBody>
                  <a:tcPr/>
                </a:tc>
                <a:tc>
                  <a:txBody>
                    <a:bodyPr/>
                    <a:lstStyle/>
                    <a:p>
                      <a:pPr algn="ctr"/>
                      <a:r>
                        <a:rPr lang="en-US" b="0" dirty="0">
                          <a:latin typeface="Bodoni MT" panose="02070603080606020203" pitchFamily="18" charset="0"/>
                        </a:rPr>
                        <a:t>0.9992</a:t>
                      </a:r>
                    </a:p>
                  </a:txBody>
                  <a:tcPr/>
                </a:tc>
                <a:extLst>
                  <a:ext uri="{0D108BD9-81ED-4DB2-BD59-A6C34878D82A}">
                    <a16:rowId xmlns:a16="http://schemas.microsoft.com/office/drawing/2014/main" val="48053190"/>
                  </a:ext>
                </a:extLst>
              </a:tr>
              <a:tr h="373469">
                <a:tc>
                  <a:txBody>
                    <a:bodyPr/>
                    <a:lstStyle/>
                    <a:p>
                      <a:pPr algn="ctr"/>
                      <a:r>
                        <a:rPr lang="en-US" b="0" dirty="0">
                          <a:latin typeface="Bodoni MT" panose="02070603080606020203" pitchFamily="18" charset="0"/>
                        </a:rPr>
                        <a:t>Recall</a:t>
                      </a:r>
                    </a:p>
                  </a:txBody>
                  <a:tcPr/>
                </a:tc>
                <a:tc>
                  <a:txBody>
                    <a:bodyPr/>
                    <a:lstStyle/>
                    <a:p>
                      <a:pPr algn="ctr"/>
                      <a:r>
                        <a:rPr lang="en-US" b="0" dirty="0">
                          <a:latin typeface="Bodoni MT" panose="02070603080606020203" pitchFamily="18" charset="0"/>
                        </a:rPr>
                        <a:t>0.9991</a:t>
                      </a:r>
                    </a:p>
                  </a:txBody>
                  <a:tcPr/>
                </a:tc>
                <a:extLst>
                  <a:ext uri="{0D108BD9-81ED-4DB2-BD59-A6C34878D82A}">
                    <a16:rowId xmlns:a16="http://schemas.microsoft.com/office/drawing/2014/main" val="2757600876"/>
                  </a:ext>
                </a:extLst>
              </a:tr>
              <a:tr h="373469">
                <a:tc>
                  <a:txBody>
                    <a:bodyPr/>
                    <a:lstStyle/>
                    <a:p>
                      <a:pPr algn="ctr"/>
                      <a:r>
                        <a:rPr lang="en-US" b="0" dirty="0">
                          <a:latin typeface="Bodoni MT" panose="02070603080606020203" pitchFamily="18" charset="0"/>
                        </a:rPr>
                        <a:t>F1-Score</a:t>
                      </a:r>
                    </a:p>
                  </a:txBody>
                  <a:tcPr/>
                </a:tc>
                <a:tc>
                  <a:txBody>
                    <a:bodyPr/>
                    <a:lstStyle/>
                    <a:p>
                      <a:pPr algn="ctr"/>
                      <a:r>
                        <a:rPr lang="en-US" b="0" dirty="0">
                          <a:latin typeface="Bodoni MT" panose="02070603080606020203" pitchFamily="18" charset="0"/>
                        </a:rPr>
                        <a:t>0.9991</a:t>
                      </a:r>
                    </a:p>
                  </a:txBody>
                  <a:tcPr/>
                </a:tc>
                <a:extLst>
                  <a:ext uri="{0D108BD9-81ED-4DB2-BD59-A6C34878D82A}">
                    <a16:rowId xmlns:a16="http://schemas.microsoft.com/office/drawing/2014/main" val="47581197"/>
                  </a:ext>
                </a:extLst>
              </a:tr>
            </a:tbl>
          </a:graphicData>
        </a:graphic>
      </p:graphicFrame>
    </p:spTree>
    <p:extLst>
      <p:ext uri="{BB962C8B-B14F-4D97-AF65-F5344CB8AC3E}">
        <p14:creationId xmlns:p14="http://schemas.microsoft.com/office/powerpoint/2010/main" val="29371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graphicFrame>
        <p:nvGraphicFramePr>
          <p:cNvPr id="3" name="Table 2">
            <a:extLst>
              <a:ext uri="{FF2B5EF4-FFF2-40B4-BE49-F238E27FC236}">
                <a16:creationId xmlns:a16="http://schemas.microsoft.com/office/drawing/2014/main" id="{7CB0F711-24D4-ED5A-CE8D-88E7AAEA3F34}"/>
              </a:ext>
            </a:extLst>
          </p:cNvPr>
          <p:cNvGraphicFramePr>
            <a:graphicFrameLocks noGrp="1"/>
          </p:cNvGraphicFramePr>
          <p:nvPr>
            <p:extLst>
              <p:ext uri="{D42A27DB-BD31-4B8C-83A1-F6EECF244321}">
                <p14:modId xmlns:p14="http://schemas.microsoft.com/office/powerpoint/2010/main" val="1710600014"/>
              </p:ext>
            </p:extLst>
          </p:nvPr>
        </p:nvGraphicFramePr>
        <p:xfrm>
          <a:off x="670980" y="1638428"/>
          <a:ext cx="7802028" cy="1828800"/>
        </p:xfrm>
        <a:graphic>
          <a:graphicData uri="http://schemas.openxmlformats.org/drawingml/2006/table">
            <a:tbl>
              <a:tblPr firstRow="1" bandRow="1"/>
              <a:tblGrid>
                <a:gridCol w="3901014">
                  <a:extLst>
                    <a:ext uri="{9D8B030D-6E8A-4147-A177-3AD203B41FA5}">
                      <a16:colId xmlns:a16="http://schemas.microsoft.com/office/drawing/2014/main" val="4243274368"/>
                    </a:ext>
                  </a:extLst>
                </a:gridCol>
                <a:gridCol w="3901014">
                  <a:extLst>
                    <a:ext uri="{9D8B030D-6E8A-4147-A177-3AD203B41FA5}">
                      <a16:colId xmlns:a16="http://schemas.microsoft.com/office/drawing/2014/main" val="613206005"/>
                    </a:ext>
                  </a:extLst>
                </a:gridCol>
              </a:tblGrid>
              <a:tr h="356331">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800" dirty="0">
                          <a:latin typeface="Bodoni MT" panose="02070603080606020203" pitchFamily="18" charset="0"/>
                        </a:rPr>
                        <a:t>Names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800" dirty="0">
                          <a:latin typeface="Bodoni MT" panose="02070603080606020203" pitchFamily="18" charset="0"/>
                        </a:rPr>
                        <a:t>Roll Numbers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51957601"/>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Mummidi Devi Siva Rama Saran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CB.EN.U4AIE21034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664817993"/>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Akshayaa B K</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CB.EN.U4AIE21002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931843685"/>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R Sai Raghavendra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CB.EN.U4AIE21049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66328138"/>
                  </a:ext>
                </a:extLst>
              </a:tr>
              <a:tr h="35633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N Poornima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a:r>
                        <a:rPr lang="en-US" sz="1800" dirty="0">
                          <a:latin typeface="Bodoni MT" panose="02070603080606020203" pitchFamily="18" charset="0"/>
                        </a:rPr>
                        <a:t>CB.EN.U4AIE21042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89525619"/>
                  </a:ext>
                </a:extLst>
              </a:tr>
            </a:tbl>
          </a:graphicData>
        </a:graphic>
      </p:graphicFrame>
      <p:sp>
        <p:nvSpPr>
          <p:cNvPr id="6" name="TextBox 5">
            <a:extLst>
              <a:ext uri="{FF2B5EF4-FFF2-40B4-BE49-F238E27FC236}">
                <a16:creationId xmlns:a16="http://schemas.microsoft.com/office/drawing/2014/main" id="{E759916A-A9CE-8330-91F8-F26064C5F795}"/>
              </a:ext>
            </a:extLst>
          </p:cNvPr>
          <p:cNvSpPr txBox="1"/>
          <p:nvPr/>
        </p:nvSpPr>
        <p:spPr>
          <a:xfrm>
            <a:off x="2261846" y="686410"/>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Team Members:</a:t>
            </a:r>
          </a:p>
        </p:txBody>
      </p:sp>
    </p:spTree>
    <p:extLst>
      <p:ext uri="{BB962C8B-B14F-4D97-AF65-F5344CB8AC3E}">
        <p14:creationId xmlns:p14="http://schemas.microsoft.com/office/powerpoint/2010/main" val="11536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ResNet18:</a:t>
            </a:r>
          </a:p>
        </p:txBody>
      </p:sp>
      <p:pic>
        <p:nvPicPr>
          <p:cNvPr id="10" name="Picture 9">
            <a:extLst>
              <a:ext uri="{FF2B5EF4-FFF2-40B4-BE49-F238E27FC236}">
                <a16:creationId xmlns:a16="http://schemas.microsoft.com/office/drawing/2014/main" id="{081FE83C-DA3C-BB75-68EA-A4AB1A49629B}"/>
              </a:ext>
            </a:extLst>
          </p:cNvPr>
          <p:cNvPicPr>
            <a:picLocks noChangeAspect="1"/>
          </p:cNvPicPr>
          <p:nvPr/>
        </p:nvPicPr>
        <p:blipFill>
          <a:blip r:embed="rId2"/>
          <a:stretch>
            <a:fillRect/>
          </a:stretch>
        </p:blipFill>
        <p:spPr>
          <a:xfrm>
            <a:off x="-9252" y="1121114"/>
            <a:ext cx="4542189" cy="2982686"/>
          </a:xfrm>
          <a:prstGeom prst="rect">
            <a:avLst/>
          </a:prstGeom>
        </p:spPr>
      </p:pic>
      <p:pic>
        <p:nvPicPr>
          <p:cNvPr id="14" name="Picture 13">
            <a:extLst>
              <a:ext uri="{FF2B5EF4-FFF2-40B4-BE49-F238E27FC236}">
                <a16:creationId xmlns:a16="http://schemas.microsoft.com/office/drawing/2014/main" id="{CCE9DF3A-7283-260A-A566-E5C6EDA7DAAD}"/>
              </a:ext>
            </a:extLst>
          </p:cNvPr>
          <p:cNvPicPr>
            <a:picLocks noChangeAspect="1"/>
          </p:cNvPicPr>
          <p:nvPr/>
        </p:nvPicPr>
        <p:blipFill>
          <a:blip r:embed="rId3"/>
          <a:stretch>
            <a:fillRect/>
          </a:stretch>
        </p:blipFill>
        <p:spPr>
          <a:xfrm>
            <a:off x="4572000" y="1184991"/>
            <a:ext cx="4289571" cy="2773517"/>
          </a:xfrm>
          <a:prstGeom prst="rect">
            <a:avLst/>
          </a:prstGeom>
        </p:spPr>
      </p:pic>
    </p:spTree>
    <p:extLst>
      <p:ext uri="{BB962C8B-B14F-4D97-AF65-F5344CB8AC3E}">
        <p14:creationId xmlns:p14="http://schemas.microsoft.com/office/powerpoint/2010/main" val="87022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EC7AAF8F-ECAB-531E-59C7-318544732998}"/>
              </a:ext>
            </a:extLst>
          </p:cNvPr>
          <p:cNvSpPr txBox="1"/>
          <p:nvPr/>
        </p:nvSpPr>
        <p:spPr>
          <a:xfrm>
            <a:off x="2261842" y="432841"/>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ResNet18:</a:t>
            </a:r>
          </a:p>
        </p:txBody>
      </p:sp>
      <p:pic>
        <p:nvPicPr>
          <p:cNvPr id="6" name="Picture 5">
            <a:extLst>
              <a:ext uri="{FF2B5EF4-FFF2-40B4-BE49-F238E27FC236}">
                <a16:creationId xmlns:a16="http://schemas.microsoft.com/office/drawing/2014/main" id="{808B693F-66F9-9EC3-0F01-46705DF3455A}"/>
              </a:ext>
            </a:extLst>
          </p:cNvPr>
          <p:cNvPicPr>
            <a:picLocks noChangeAspect="1"/>
          </p:cNvPicPr>
          <p:nvPr/>
        </p:nvPicPr>
        <p:blipFill>
          <a:blip r:embed="rId2"/>
          <a:stretch>
            <a:fillRect/>
          </a:stretch>
        </p:blipFill>
        <p:spPr>
          <a:xfrm>
            <a:off x="2261842" y="948055"/>
            <a:ext cx="4567117" cy="3753281"/>
          </a:xfrm>
          <a:prstGeom prst="rect">
            <a:avLst/>
          </a:prstGeom>
        </p:spPr>
      </p:pic>
    </p:spTree>
    <p:extLst>
      <p:ext uri="{BB962C8B-B14F-4D97-AF65-F5344CB8AC3E}">
        <p14:creationId xmlns:p14="http://schemas.microsoft.com/office/powerpoint/2010/main" val="313311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53DC61BC-A259-66E2-F846-D7F9B3E29425}"/>
              </a:ext>
            </a:extLst>
          </p:cNvPr>
          <p:cNvSpPr txBox="1"/>
          <p:nvPr/>
        </p:nvSpPr>
        <p:spPr>
          <a:xfrm>
            <a:off x="2259462" y="412301"/>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SqueezeNet:</a:t>
            </a:r>
          </a:p>
        </p:txBody>
      </p:sp>
      <p:pic>
        <p:nvPicPr>
          <p:cNvPr id="6" name="Picture 5">
            <a:extLst>
              <a:ext uri="{FF2B5EF4-FFF2-40B4-BE49-F238E27FC236}">
                <a16:creationId xmlns:a16="http://schemas.microsoft.com/office/drawing/2014/main" id="{C1945653-AD01-6047-7DA8-D4FB19C2258F}"/>
              </a:ext>
            </a:extLst>
          </p:cNvPr>
          <p:cNvPicPr>
            <a:picLocks noChangeAspect="1"/>
          </p:cNvPicPr>
          <p:nvPr/>
        </p:nvPicPr>
        <p:blipFill>
          <a:blip r:embed="rId2"/>
          <a:stretch>
            <a:fillRect/>
          </a:stretch>
        </p:blipFill>
        <p:spPr>
          <a:xfrm>
            <a:off x="432682" y="896562"/>
            <a:ext cx="4136932" cy="3486752"/>
          </a:xfrm>
          <a:prstGeom prst="rect">
            <a:avLst/>
          </a:prstGeom>
        </p:spPr>
      </p:pic>
      <p:graphicFrame>
        <p:nvGraphicFramePr>
          <p:cNvPr id="8" name="Table 7">
            <a:extLst>
              <a:ext uri="{FF2B5EF4-FFF2-40B4-BE49-F238E27FC236}">
                <a16:creationId xmlns:a16="http://schemas.microsoft.com/office/drawing/2014/main" id="{F1AAD183-AC97-D7E5-37C3-62804B78AB18}"/>
              </a:ext>
            </a:extLst>
          </p:cNvPr>
          <p:cNvGraphicFramePr>
            <a:graphicFrameLocks noGrp="1"/>
          </p:cNvGraphicFramePr>
          <p:nvPr>
            <p:extLst>
              <p:ext uri="{D42A27DB-BD31-4B8C-83A1-F6EECF244321}">
                <p14:modId xmlns:p14="http://schemas.microsoft.com/office/powerpoint/2010/main" val="3125927366"/>
              </p:ext>
            </p:extLst>
          </p:nvPr>
        </p:nvGraphicFramePr>
        <p:xfrm>
          <a:off x="5127168" y="1824812"/>
          <a:ext cx="3505194" cy="1493876"/>
        </p:xfrm>
        <a:graphic>
          <a:graphicData uri="http://schemas.openxmlformats.org/drawingml/2006/table">
            <a:tbl>
              <a:tblPr firstRow="1" bandRow="1">
                <a:tableStyleId>{8A107856-5554-42FB-B03E-39F5DBC370BA}</a:tableStyleId>
              </a:tblPr>
              <a:tblGrid>
                <a:gridCol w="1752597">
                  <a:extLst>
                    <a:ext uri="{9D8B030D-6E8A-4147-A177-3AD203B41FA5}">
                      <a16:colId xmlns:a16="http://schemas.microsoft.com/office/drawing/2014/main" val="2293056980"/>
                    </a:ext>
                  </a:extLst>
                </a:gridCol>
                <a:gridCol w="1752597">
                  <a:extLst>
                    <a:ext uri="{9D8B030D-6E8A-4147-A177-3AD203B41FA5}">
                      <a16:colId xmlns:a16="http://schemas.microsoft.com/office/drawing/2014/main" val="2572466135"/>
                    </a:ext>
                  </a:extLst>
                </a:gridCol>
              </a:tblGrid>
              <a:tr h="373469">
                <a:tc>
                  <a:txBody>
                    <a:bodyPr/>
                    <a:lstStyle/>
                    <a:p>
                      <a:pPr algn="ctr"/>
                      <a:r>
                        <a:rPr lang="en-US" b="0" dirty="0">
                          <a:latin typeface="Bodoni MT" panose="02070603080606020203" pitchFamily="18" charset="0"/>
                        </a:rPr>
                        <a:t>Accuracy</a:t>
                      </a:r>
                    </a:p>
                  </a:txBody>
                  <a:tcPr/>
                </a:tc>
                <a:tc>
                  <a:txBody>
                    <a:bodyPr/>
                    <a:lstStyle/>
                    <a:p>
                      <a:pPr algn="ctr"/>
                      <a:r>
                        <a:rPr lang="en-US" b="0" dirty="0">
                          <a:latin typeface="Bodoni MT" panose="02070603080606020203" pitchFamily="18" charset="0"/>
                        </a:rPr>
                        <a:t>0.9977</a:t>
                      </a:r>
                    </a:p>
                  </a:txBody>
                  <a:tcPr/>
                </a:tc>
                <a:extLst>
                  <a:ext uri="{0D108BD9-81ED-4DB2-BD59-A6C34878D82A}">
                    <a16:rowId xmlns:a16="http://schemas.microsoft.com/office/drawing/2014/main" val="2294510366"/>
                  </a:ext>
                </a:extLst>
              </a:tr>
              <a:tr h="373469">
                <a:tc>
                  <a:txBody>
                    <a:bodyPr/>
                    <a:lstStyle/>
                    <a:p>
                      <a:pPr algn="ctr"/>
                      <a:r>
                        <a:rPr lang="en-US" b="0" dirty="0">
                          <a:latin typeface="Bodoni MT" panose="02070603080606020203" pitchFamily="18" charset="0"/>
                        </a:rPr>
                        <a:t>Precision</a:t>
                      </a:r>
                    </a:p>
                  </a:txBody>
                  <a:tcPr/>
                </a:tc>
                <a:tc>
                  <a:txBody>
                    <a:bodyPr/>
                    <a:lstStyle/>
                    <a:p>
                      <a:pPr algn="ctr"/>
                      <a:r>
                        <a:rPr lang="en-US" b="0" dirty="0">
                          <a:latin typeface="Bodoni MT" panose="02070603080606020203" pitchFamily="18" charset="0"/>
                        </a:rPr>
                        <a:t>0.9977</a:t>
                      </a:r>
                    </a:p>
                  </a:txBody>
                  <a:tcPr/>
                </a:tc>
                <a:extLst>
                  <a:ext uri="{0D108BD9-81ED-4DB2-BD59-A6C34878D82A}">
                    <a16:rowId xmlns:a16="http://schemas.microsoft.com/office/drawing/2014/main" val="48053190"/>
                  </a:ext>
                </a:extLst>
              </a:tr>
              <a:tr h="373469">
                <a:tc>
                  <a:txBody>
                    <a:bodyPr/>
                    <a:lstStyle/>
                    <a:p>
                      <a:pPr algn="ctr"/>
                      <a:r>
                        <a:rPr lang="en-US" b="0" dirty="0">
                          <a:latin typeface="Bodoni MT" panose="02070603080606020203" pitchFamily="18" charset="0"/>
                        </a:rPr>
                        <a:t>Recall</a:t>
                      </a:r>
                    </a:p>
                  </a:txBody>
                  <a:tcPr/>
                </a:tc>
                <a:tc>
                  <a:txBody>
                    <a:bodyPr/>
                    <a:lstStyle/>
                    <a:p>
                      <a:pPr algn="ctr"/>
                      <a:r>
                        <a:rPr lang="en-US" b="0" dirty="0">
                          <a:latin typeface="Bodoni MT" panose="02070603080606020203" pitchFamily="18" charset="0"/>
                        </a:rPr>
                        <a:t>0.9976</a:t>
                      </a:r>
                    </a:p>
                  </a:txBody>
                  <a:tcPr/>
                </a:tc>
                <a:extLst>
                  <a:ext uri="{0D108BD9-81ED-4DB2-BD59-A6C34878D82A}">
                    <a16:rowId xmlns:a16="http://schemas.microsoft.com/office/drawing/2014/main" val="2757600876"/>
                  </a:ext>
                </a:extLst>
              </a:tr>
              <a:tr h="373469">
                <a:tc>
                  <a:txBody>
                    <a:bodyPr/>
                    <a:lstStyle/>
                    <a:p>
                      <a:pPr algn="ctr"/>
                      <a:r>
                        <a:rPr lang="en-US" b="0" dirty="0">
                          <a:latin typeface="Bodoni MT" panose="02070603080606020203" pitchFamily="18" charset="0"/>
                        </a:rPr>
                        <a:t>F1-Score</a:t>
                      </a:r>
                    </a:p>
                  </a:txBody>
                  <a:tcPr/>
                </a:tc>
                <a:tc>
                  <a:txBody>
                    <a:bodyPr/>
                    <a:lstStyle/>
                    <a:p>
                      <a:pPr algn="ctr"/>
                      <a:r>
                        <a:rPr lang="en-US" b="0" dirty="0">
                          <a:latin typeface="Bodoni MT" panose="02070603080606020203" pitchFamily="18" charset="0"/>
                        </a:rPr>
                        <a:t>0.9975</a:t>
                      </a:r>
                    </a:p>
                  </a:txBody>
                  <a:tcPr/>
                </a:tc>
                <a:extLst>
                  <a:ext uri="{0D108BD9-81ED-4DB2-BD59-A6C34878D82A}">
                    <a16:rowId xmlns:a16="http://schemas.microsoft.com/office/drawing/2014/main" val="47581197"/>
                  </a:ext>
                </a:extLst>
              </a:tr>
            </a:tbl>
          </a:graphicData>
        </a:graphic>
      </p:graphicFrame>
    </p:spTree>
    <p:extLst>
      <p:ext uri="{BB962C8B-B14F-4D97-AF65-F5344CB8AC3E}">
        <p14:creationId xmlns:p14="http://schemas.microsoft.com/office/powerpoint/2010/main" val="193851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53DC61BC-A259-66E2-F846-D7F9B3E29425}"/>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SqueezeNet:</a:t>
            </a:r>
          </a:p>
        </p:txBody>
      </p:sp>
      <p:pic>
        <p:nvPicPr>
          <p:cNvPr id="6" name="Picture 5">
            <a:extLst>
              <a:ext uri="{FF2B5EF4-FFF2-40B4-BE49-F238E27FC236}">
                <a16:creationId xmlns:a16="http://schemas.microsoft.com/office/drawing/2014/main" id="{58D1BB66-9A8D-639C-6586-95AC499CDBD2}"/>
              </a:ext>
            </a:extLst>
          </p:cNvPr>
          <p:cNvPicPr>
            <a:picLocks noChangeAspect="1"/>
          </p:cNvPicPr>
          <p:nvPr/>
        </p:nvPicPr>
        <p:blipFill>
          <a:blip r:embed="rId2"/>
          <a:stretch>
            <a:fillRect/>
          </a:stretch>
        </p:blipFill>
        <p:spPr>
          <a:xfrm>
            <a:off x="176278" y="1201612"/>
            <a:ext cx="4395721" cy="2842150"/>
          </a:xfrm>
          <a:prstGeom prst="rect">
            <a:avLst/>
          </a:prstGeom>
        </p:spPr>
      </p:pic>
      <p:pic>
        <p:nvPicPr>
          <p:cNvPr id="12" name="Picture 11">
            <a:extLst>
              <a:ext uri="{FF2B5EF4-FFF2-40B4-BE49-F238E27FC236}">
                <a16:creationId xmlns:a16="http://schemas.microsoft.com/office/drawing/2014/main" id="{9B17DFBA-9AFC-34AC-FDEF-49CDB661A15F}"/>
              </a:ext>
            </a:extLst>
          </p:cNvPr>
          <p:cNvPicPr>
            <a:picLocks noChangeAspect="1"/>
          </p:cNvPicPr>
          <p:nvPr/>
        </p:nvPicPr>
        <p:blipFill>
          <a:blip r:embed="rId3"/>
          <a:stretch>
            <a:fillRect/>
          </a:stretch>
        </p:blipFill>
        <p:spPr>
          <a:xfrm>
            <a:off x="4571994" y="1218829"/>
            <a:ext cx="4342463" cy="2807716"/>
          </a:xfrm>
          <a:prstGeom prst="rect">
            <a:avLst/>
          </a:prstGeom>
        </p:spPr>
      </p:pic>
    </p:spTree>
    <p:extLst>
      <p:ext uri="{BB962C8B-B14F-4D97-AF65-F5344CB8AC3E}">
        <p14:creationId xmlns:p14="http://schemas.microsoft.com/office/powerpoint/2010/main" val="957375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53DC61BC-A259-66E2-F846-D7F9B3E29425}"/>
              </a:ext>
            </a:extLst>
          </p:cNvPr>
          <p:cNvSpPr txBox="1"/>
          <p:nvPr/>
        </p:nvSpPr>
        <p:spPr>
          <a:xfrm>
            <a:off x="2261842" y="38284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Results and Discussions - SqueezeNet:</a:t>
            </a:r>
          </a:p>
        </p:txBody>
      </p:sp>
      <p:pic>
        <p:nvPicPr>
          <p:cNvPr id="8" name="Picture 7">
            <a:extLst>
              <a:ext uri="{FF2B5EF4-FFF2-40B4-BE49-F238E27FC236}">
                <a16:creationId xmlns:a16="http://schemas.microsoft.com/office/drawing/2014/main" id="{BBF53696-DD34-5FC8-9043-AADBB6D91CBC}"/>
              </a:ext>
            </a:extLst>
          </p:cNvPr>
          <p:cNvPicPr>
            <a:picLocks noChangeAspect="1"/>
          </p:cNvPicPr>
          <p:nvPr/>
        </p:nvPicPr>
        <p:blipFill>
          <a:blip r:embed="rId2"/>
          <a:stretch>
            <a:fillRect/>
          </a:stretch>
        </p:blipFill>
        <p:spPr>
          <a:xfrm>
            <a:off x="2011042" y="823950"/>
            <a:ext cx="4871104" cy="4003100"/>
          </a:xfrm>
          <a:prstGeom prst="rect">
            <a:avLst/>
          </a:prstGeom>
        </p:spPr>
      </p:pic>
    </p:spTree>
    <p:extLst>
      <p:ext uri="{BB962C8B-B14F-4D97-AF65-F5344CB8AC3E}">
        <p14:creationId xmlns:p14="http://schemas.microsoft.com/office/powerpoint/2010/main" val="3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21568526-17A1-950A-A69B-CCAC5DA3A0B5}"/>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Introduction:</a:t>
            </a:r>
          </a:p>
        </p:txBody>
      </p:sp>
      <p:sp>
        <p:nvSpPr>
          <p:cNvPr id="3" name="TextBox 2">
            <a:extLst>
              <a:ext uri="{FF2B5EF4-FFF2-40B4-BE49-F238E27FC236}">
                <a16:creationId xmlns:a16="http://schemas.microsoft.com/office/drawing/2014/main" id="{4764A63C-84BD-6949-46F4-1E1DC8D58DA7}"/>
              </a:ext>
            </a:extLst>
          </p:cNvPr>
          <p:cNvSpPr txBox="1"/>
          <p:nvPr/>
        </p:nvSpPr>
        <p:spPr>
          <a:xfrm>
            <a:off x="257622" y="1541342"/>
            <a:ext cx="8628743"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Bodoni MT" panose="02070603080606020203" pitchFamily="18" charset="0"/>
              </a:rPr>
              <a:t>Early detection of kidney diseases is crucial for effective treatment and patient outcomes.</a:t>
            </a:r>
          </a:p>
          <a:p>
            <a:pPr marL="285750" indent="-285750">
              <a:buFont typeface="Wingdings" panose="05000000000000000000" pitchFamily="2" charset="2"/>
              <a:buChar char="Ø"/>
            </a:pPr>
            <a:r>
              <a:rPr lang="en-US" sz="1600" dirty="0">
                <a:latin typeface="Bodoni MT" panose="02070603080606020203" pitchFamily="18" charset="0"/>
              </a:rPr>
              <a:t>Using a Kaggle dataset containing CT images of kidneys classified as Normal, Cyst, Tumor, and Stone.</a:t>
            </a:r>
          </a:p>
          <a:p>
            <a:pPr marL="285750" indent="-285750">
              <a:buFont typeface="Wingdings" panose="05000000000000000000" pitchFamily="2" charset="2"/>
              <a:buChar char="Ø"/>
            </a:pPr>
            <a:r>
              <a:rPr lang="en-US" sz="1600" dirty="0">
                <a:latin typeface="Bodoni MT" panose="02070603080606020203" pitchFamily="18" charset="0"/>
              </a:rPr>
              <a:t>Aim: Develop a model to accurately classify different kidney conditions.</a:t>
            </a:r>
          </a:p>
          <a:p>
            <a:pPr marL="285750" indent="-285750">
              <a:buFont typeface="Wingdings" panose="05000000000000000000" pitchFamily="2" charset="2"/>
              <a:buChar char="Ø"/>
            </a:pPr>
            <a:r>
              <a:rPr lang="en-US" sz="1600" dirty="0">
                <a:latin typeface="Bodoni MT" panose="02070603080606020203" pitchFamily="18" charset="0"/>
              </a:rPr>
              <a:t>Enhances diagnostic accuracy, aiding healthcare professionals in early diagnosis.</a:t>
            </a:r>
          </a:p>
          <a:p>
            <a:pPr marL="285750" indent="-285750">
              <a:buFont typeface="Wingdings" panose="05000000000000000000" pitchFamily="2" charset="2"/>
              <a:buChar char="Ø"/>
            </a:pPr>
            <a:r>
              <a:rPr lang="en-US" sz="1600" dirty="0">
                <a:latin typeface="Bodoni MT" panose="02070603080606020203" pitchFamily="18" charset="0"/>
              </a:rPr>
              <a:t>Supports timely medical intervention, improving patient outcomes and reducing healthcare costs.</a:t>
            </a:r>
          </a:p>
          <a:p>
            <a:pPr marL="285750" indent="-285750">
              <a:buFont typeface="Wingdings" panose="05000000000000000000" pitchFamily="2" charset="2"/>
              <a:buChar char="Ø"/>
            </a:pPr>
            <a:r>
              <a:rPr lang="en-US" sz="1600" dirty="0">
                <a:latin typeface="Bodoni MT" panose="02070603080606020203" pitchFamily="18" charset="0"/>
              </a:rPr>
              <a:t>Methodology involves data preprocessing, model training, and evaluation.</a:t>
            </a:r>
          </a:p>
        </p:txBody>
      </p:sp>
    </p:spTree>
    <p:extLst>
      <p:ext uri="{BB962C8B-B14F-4D97-AF65-F5344CB8AC3E}">
        <p14:creationId xmlns:p14="http://schemas.microsoft.com/office/powerpoint/2010/main" val="70105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3" name="TextBox 12">
            <a:extLst>
              <a:ext uri="{FF2B5EF4-FFF2-40B4-BE49-F238E27FC236}">
                <a16:creationId xmlns:a16="http://schemas.microsoft.com/office/drawing/2014/main" id="{A31E5BC5-9793-228B-C82B-A381C009BFB6}"/>
              </a:ext>
            </a:extLst>
          </p:cNvPr>
          <p:cNvSpPr txBox="1"/>
          <p:nvPr/>
        </p:nvSpPr>
        <p:spPr>
          <a:xfrm>
            <a:off x="2261842" y="338236"/>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Dataset Description and Preparation:</a:t>
            </a:r>
          </a:p>
        </p:txBody>
      </p:sp>
      <p:sp>
        <p:nvSpPr>
          <p:cNvPr id="13" name="TextBox 12">
            <a:extLst>
              <a:ext uri="{FF2B5EF4-FFF2-40B4-BE49-F238E27FC236}">
                <a16:creationId xmlns:a16="http://schemas.microsoft.com/office/drawing/2014/main" id="{5AC72786-38C9-1555-F711-CADB70D69986}"/>
              </a:ext>
            </a:extLst>
          </p:cNvPr>
          <p:cNvSpPr txBox="1"/>
          <p:nvPr/>
        </p:nvSpPr>
        <p:spPr>
          <a:xfrm>
            <a:off x="177789" y="738346"/>
            <a:ext cx="8788407"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Bodoni MT" panose="02070603080606020203" pitchFamily="18" charset="0"/>
              </a:rPr>
              <a:t>The dataset initially comprised 12,446 CT scan images of kidneys, categorized into four classes: Normal (5,077 images), Cyst (3,709 images), Stone (1,377 images), and Tumor (2,283 images).</a:t>
            </a:r>
          </a:p>
          <a:p>
            <a:pPr marL="285750" indent="-285750">
              <a:buFont typeface="Arial" panose="020B0604020202020204" pitchFamily="34" charset="0"/>
              <a:buChar char="•"/>
            </a:pPr>
            <a:endParaRPr lang="en-US" dirty="0">
              <a:latin typeface="Bodoni MT" panose="02070603080606020203" pitchFamily="18" charset="0"/>
            </a:endParaRPr>
          </a:p>
          <a:p>
            <a:pPr marL="285750" indent="-285750">
              <a:buFont typeface="Arial" panose="020B0604020202020204" pitchFamily="34" charset="0"/>
              <a:buChar char="•"/>
            </a:pPr>
            <a:r>
              <a:rPr lang="en-US" dirty="0">
                <a:latin typeface="Bodoni MT" panose="02070603080606020203" pitchFamily="18" charset="0"/>
              </a:rPr>
              <a:t>Upon analysis, a significant class imbalance was evident, with the Stone class having notably fewer images compared to others, potentially affecting the model's ability to accurately classify this class.</a:t>
            </a:r>
          </a:p>
          <a:p>
            <a:pPr marL="285750" indent="-285750">
              <a:buFont typeface="Arial" panose="020B0604020202020204" pitchFamily="34" charset="0"/>
              <a:buChar char="•"/>
            </a:pPr>
            <a:endParaRPr lang="en-US" dirty="0">
              <a:latin typeface="Bodoni MT" panose="02070603080606020203" pitchFamily="18" charset="0"/>
            </a:endParaRPr>
          </a:p>
          <a:p>
            <a:pPr marL="285750" indent="-285750">
              <a:buFont typeface="Arial" panose="020B0604020202020204" pitchFamily="34" charset="0"/>
              <a:buChar char="•"/>
            </a:pPr>
            <a:r>
              <a:rPr lang="en-US" dirty="0">
                <a:latin typeface="Bodoni MT" panose="02070603080606020203" pitchFamily="18" charset="0"/>
              </a:rPr>
              <a:t>To address this imbalance, data augmentation techniques were employed specifically for the Stone class. These techniques included random horizontal and vertical flips, rotations up to 15 degrees, and adjustments to color jitter (brightness, contrast, saturation, hue).</a:t>
            </a:r>
          </a:p>
          <a:p>
            <a:pPr marL="285750" indent="-285750">
              <a:buFont typeface="Arial" panose="020B0604020202020204" pitchFamily="34" charset="0"/>
              <a:buChar char="•"/>
            </a:pPr>
            <a:endParaRPr lang="en-US" dirty="0">
              <a:latin typeface="Bodoni MT" panose="02070603080606020203" pitchFamily="18" charset="0"/>
            </a:endParaRPr>
          </a:p>
          <a:p>
            <a:pPr marL="285750" indent="-285750">
              <a:buFont typeface="Arial" panose="020B0604020202020204" pitchFamily="34" charset="0"/>
              <a:buChar char="•"/>
            </a:pPr>
            <a:r>
              <a:rPr lang="en-US" dirty="0">
                <a:latin typeface="Bodoni MT" panose="02070603080606020203" pitchFamily="18" charset="0"/>
              </a:rPr>
              <a:t>The augmentation process effectively increased the number of images in the Stone class from 1,377 to 2,200, ensuring a more balanced representation of this class in the dataset.</a:t>
            </a:r>
          </a:p>
          <a:p>
            <a:pPr marL="285750" indent="-285750">
              <a:buFont typeface="Arial" panose="020B0604020202020204" pitchFamily="34" charset="0"/>
              <a:buChar char="•"/>
            </a:pPr>
            <a:endParaRPr lang="en-US" dirty="0">
              <a:latin typeface="Bodoni MT" panose="02070603080606020203" pitchFamily="18" charset="0"/>
            </a:endParaRPr>
          </a:p>
          <a:p>
            <a:pPr marL="285750" indent="-285750">
              <a:buFont typeface="Arial" panose="020B0604020202020204" pitchFamily="34" charset="0"/>
              <a:buChar char="•"/>
            </a:pPr>
            <a:r>
              <a:rPr lang="en-US" dirty="0">
                <a:latin typeface="Bodoni MT" panose="02070603080606020203" pitchFamily="18" charset="0"/>
              </a:rPr>
              <a:t>Additionally, to create a balanced dataset for training and evaluation, the number of images in the Normal, Cyst, and Tumor classes were reduced to 2,200 each, aligning with the augmented size of the Stone class.</a:t>
            </a:r>
          </a:p>
          <a:p>
            <a:pPr marL="285750" indent="-285750">
              <a:buFont typeface="Arial" panose="020B0604020202020204" pitchFamily="34" charset="0"/>
              <a:buChar char="•"/>
            </a:pPr>
            <a:endParaRPr lang="en-US" dirty="0">
              <a:latin typeface="Bodoni MT" panose="02070603080606020203" pitchFamily="18" charset="0"/>
            </a:endParaRPr>
          </a:p>
          <a:p>
            <a:pPr marL="285750" indent="-285750">
              <a:buFont typeface="Arial" panose="020B0604020202020204" pitchFamily="34" charset="0"/>
              <a:buChar char="•"/>
            </a:pPr>
            <a:r>
              <a:rPr lang="en-US" dirty="0">
                <a:latin typeface="Bodoni MT" panose="02070603080606020203" pitchFamily="18" charset="0"/>
              </a:rPr>
              <a:t>Consequently, the final dataset comprised 8,800 images in total, with each class (Normal, Cyst, Stone, Tumor) containing 2,200 images, providing a balanced foundation for training and evaluating the classification model.</a:t>
            </a:r>
          </a:p>
        </p:txBody>
      </p:sp>
    </p:spTree>
    <p:extLst>
      <p:ext uri="{BB962C8B-B14F-4D97-AF65-F5344CB8AC3E}">
        <p14:creationId xmlns:p14="http://schemas.microsoft.com/office/powerpoint/2010/main" val="362695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3" name="TextBox 12">
            <a:extLst>
              <a:ext uri="{FF2B5EF4-FFF2-40B4-BE49-F238E27FC236}">
                <a16:creationId xmlns:a16="http://schemas.microsoft.com/office/drawing/2014/main" id="{A31E5BC5-9793-228B-C82B-A381C009BFB6}"/>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Dataset Description and Preparation:</a:t>
            </a:r>
          </a:p>
        </p:txBody>
      </p:sp>
      <p:pic>
        <p:nvPicPr>
          <p:cNvPr id="6" name="Picture 5">
            <a:extLst>
              <a:ext uri="{FF2B5EF4-FFF2-40B4-BE49-F238E27FC236}">
                <a16:creationId xmlns:a16="http://schemas.microsoft.com/office/drawing/2014/main" id="{EEB6A5EC-4CAD-9384-7121-2A07AB33EB1F}"/>
              </a:ext>
            </a:extLst>
          </p:cNvPr>
          <p:cNvPicPr>
            <a:picLocks noChangeAspect="1"/>
          </p:cNvPicPr>
          <p:nvPr/>
        </p:nvPicPr>
        <p:blipFill rotWithShape="1">
          <a:blip r:embed="rId2"/>
          <a:srcRect l="1119" r="2427" b="1672"/>
          <a:stretch/>
        </p:blipFill>
        <p:spPr>
          <a:xfrm>
            <a:off x="152373" y="1266866"/>
            <a:ext cx="2125281" cy="2400476"/>
          </a:xfrm>
          <a:prstGeom prst="rect">
            <a:avLst/>
          </a:prstGeom>
        </p:spPr>
      </p:pic>
      <p:pic>
        <p:nvPicPr>
          <p:cNvPr id="10" name="Picture 9">
            <a:extLst>
              <a:ext uri="{FF2B5EF4-FFF2-40B4-BE49-F238E27FC236}">
                <a16:creationId xmlns:a16="http://schemas.microsoft.com/office/drawing/2014/main" id="{D8866B96-0F7C-BAF4-D5CC-C20B671AC603}"/>
              </a:ext>
            </a:extLst>
          </p:cNvPr>
          <p:cNvPicPr>
            <a:picLocks noChangeAspect="1"/>
          </p:cNvPicPr>
          <p:nvPr/>
        </p:nvPicPr>
        <p:blipFill>
          <a:blip r:embed="rId3"/>
          <a:stretch>
            <a:fillRect/>
          </a:stretch>
        </p:blipFill>
        <p:spPr>
          <a:xfrm>
            <a:off x="2344301" y="1247301"/>
            <a:ext cx="2130311" cy="2400476"/>
          </a:xfrm>
          <a:prstGeom prst="rect">
            <a:avLst/>
          </a:prstGeom>
        </p:spPr>
      </p:pic>
      <p:pic>
        <p:nvPicPr>
          <p:cNvPr id="12" name="Picture 11">
            <a:extLst>
              <a:ext uri="{FF2B5EF4-FFF2-40B4-BE49-F238E27FC236}">
                <a16:creationId xmlns:a16="http://schemas.microsoft.com/office/drawing/2014/main" id="{41ABA30A-78FD-601F-0821-E47516516170}"/>
              </a:ext>
            </a:extLst>
          </p:cNvPr>
          <p:cNvPicPr>
            <a:picLocks noChangeAspect="1"/>
          </p:cNvPicPr>
          <p:nvPr/>
        </p:nvPicPr>
        <p:blipFill>
          <a:blip r:embed="rId4"/>
          <a:stretch>
            <a:fillRect/>
          </a:stretch>
        </p:blipFill>
        <p:spPr>
          <a:xfrm>
            <a:off x="4545076" y="1291965"/>
            <a:ext cx="2121464" cy="2355812"/>
          </a:xfrm>
          <a:prstGeom prst="rect">
            <a:avLst/>
          </a:prstGeom>
        </p:spPr>
      </p:pic>
      <p:pic>
        <p:nvPicPr>
          <p:cNvPr id="14" name="Picture 13">
            <a:extLst>
              <a:ext uri="{FF2B5EF4-FFF2-40B4-BE49-F238E27FC236}">
                <a16:creationId xmlns:a16="http://schemas.microsoft.com/office/drawing/2014/main" id="{B1C125CC-B153-1B4B-44EE-BDBDACBB9E8E}"/>
              </a:ext>
            </a:extLst>
          </p:cNvPr>
          <p:cNvPicPr>
            <a:picLocks noChangeAspect="1"/>
          </p:cNvPicPr>
          <p:nvPr/>
        </p:nvPicPr>
        <p:blipFill>
          <a:blip r:embed="rId5"/>
          <a:stretch>
            <a:fillRect/>
          </a:stretch>
        </p:blipFill>
        <p:spPr>
          <a:xfrm>
            <a:off x="6737004" y="1286432"/>
            <a:ext cx="2137246" cy="2361345"/>
          </a:xfrm>
          <a:prstGeom prst="rect">
            <a:avLst/>
          </a:prstGeom>
        </p:spPr>
      </p:pic>
    </p:spTree>
    <p:extLst>
      <p:ext uri="{BB962C8B-B14F-4D97-AF65-F5344CB8AC3E}">
        <p14:creationId xmlns:p14="http://schemas.microsoft.com/office/powerpoint/2010/main" val="76070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8" name="TextBox 12">
            <a:extLst>
              <a:ext uri="{FF2B5EF4-FFF2-40B4-BE49-F238E27FC236}">
                <a16:creationId xmlns:a16="http://schemas.microsoft.com/office/drawing/2014/main" id="{67C0E56B-6C75-448E-DC84-6574DAE1D611}"/>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Flow Diagram of Proposed Approach:</a:t>
            </a:r>
          </a:p>
        </p:txBody>
      </p:sp>
      <p:pic>
        <p:nvPicPr>
          <p:cNvPr id="83" name="Picture 82">
            <a:extLst>
              <a:ext uri="{FF2B5EF4-FFF2-40B4-BE49-F238E27FC236}">
                <a16:creationId xmlns:a16="http://schemas.microsoft.com/office/drawing/2014/main" id="{666B49E0-2727-52CB-0A96-EB0A74E2F556}"/>
              </a:ext>
            </a:extLst>
          </p:cNvPr>
          <p:cNvPicPr>
            <a:picLocks noChangeAspect="1"/>
          </p:cNvPicPr>
          <p:nvPr/>
        </p:nvPicPr>
        <p:blipFill>
          <a:blip r:embed="rId2"/>
          <a:stretch>
            <a:fillRect/>
          </a:stretch>
        </p:blipFill>
        <p:spPr>
          <a:xfrm>
            <a:off x="0" y="1074091"/>
            <a:ext cx="9144000" cy="2995318"/>
          </a:xfrm>
          <a:prstGeom prst="rect">
            <a:avLst/>
          </a:prstGeom>
        </p:spPr>
      </p:pic>
    </p:spTree>
    <p:extLst>
      <p:ext uri="{BB962C8B-B14F-4D97-AF65-F5344CB8AC3E}">
        <p14:creationId xmlns:p14="http://schemas.microsoft.com/office/powerpoint/2010/main" val="22764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7E1EA0F2-87F8-D59A-2F25-F4951631D455}"/>
              </a:ext>
            </a:extLst>
          </p:cNvPr>
          <p:cNvSpPr txBox="1"/>
          <p:nvPr/>
        </p:nvSpPr>
        <p:spPr>
          <a:xfrm>
            <a:off x="2261843" y="475953"/>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Models:</a:t>
            </a:r>
          </a:p>
        </p:txBody>
      </p:sp>
      <p:sp>
        <p:nvSpPr>
          <p:cNvPr id="6" name="TextBox 5">
            <a:extLst>
              <a:ext uri="{FF2B5EF4-FFF2-40B4-BE49-F238E27FC236}">
                <a16:creationId xmlns:a16="http://schemas.microsoft.com/office/drawing/2014/main" id="{3045CF01-CCB6-8401-CC36-6ECB004AB218}"/>
              </a:ext>
            </a:extLst>
          </p:cNvPr>
          <p:cNvSpPr txBox="1"/>
          <p:nvPr/>
        </p:nvSpPr>
        <p:spPr>
          <a:xfrm>
            <a:off x="362851" y="1034279"/>
            <a:ext cx="8418286" cy="3200876"/>
          </a:xfrm>
          <a:prstGeom prst="rect">
            <a:avLst/>
          </a:prstGeom>
          <a:noFill/>
        </p:spPr>
        <p:txBody>
          <a:bodyPr wrap="square">
            <a:spAutoFit/>
          </a:bodyPr>
          <a:lstStyle/>
          <a:p>
            <a:r>
              <a:rPr lang="en-US" sz="1600" b="1" dirty="0">
                <a:latin typeface="Bodoni MT" panose="02070603080606020203" pitchFamily="18" charset="0"/>
              </a:rPr>
              <a:t>CNN (Convolutional Neural Network):</a:t>
            </a:r>
          </a:p>
          <a:p>
            <a:pPr marL="285750" indent="-285750">
              <a:buFont typeface="Arial" panose="020B0604020202020204" pitchFamily="34" charset="0"/>
              <a:buChar char="•"/>
            </a:pPr>
            <a:r>
              <a:rPr lang="en-US" dirty="0">
                <a:latin typeface="Bodoni MT" panose="02070603080606020203" pitchFamily="18" charset="0"/>
              </a:rPr>
              <a:t>Employs alternating convolutional and pooling layers to extract hierarchical features.</a:t>
            </a:r>
          </a:p>
          <a:p>
            <a:pPr marL="285750" indent="-285750">
              <a:buFont typeface="Arial" panose="020B0604020202020204" pitchFamily="34" charset="0"/>
              <a:buChar char="•"/>
            </a:pPr>
            <a:r>
              <a:rPr lang="en-US" dirty="0">
                <a:latin typeface="Bodoni MT" panose="02070603080606020203" pitchFamily="18" charset="0"/>
              </a:rPr>
              <a:t>Utilizes fully connected layers for classification tasks at the end of the network.</a:t>
            </a:r>
          </a:p>
          <a:p>
            <a:endParaRPr lang="en-US" dirty="0">
              <a:latin typeface="Bodoni MT" panose="02070603080606020203" pitchFamily="18" charset="0"/>
            </a:endParaRPr>
          </a:p>
          <a:p>
            <a:r>
              <a:rPr lang="en-US" sz="1600" b="1" dirty="0">
                <a:latin typeface="Bodoni MT" panose="02070603080606020203" pitchFamily="18" charset="0"/>
              </a:rPr>
              <a:t>ResNet18 (Residual Network):</a:t>
            </a:r>
          </a:p>
          <a:p>
            <a:pPr marL="285750" indent="-285750">
              <a:buFont typeface="Arial" panose="020B0604020202020204" pitchFamily="34" charset="0"/>
              <a:buChar char="•"/>
            </a:pPr>
            <a:r>
              <a:rPr lang="en-US" dirty="0">
                <a:latin typeface="Bodoni MT" panose="02070603080606020203" pitchFamily="18" charset="0"/>
              </a:rPr>
              <a:t>Introduces residual connections enabling the training of very deep networks.</a:t>
            </a:r>
          </a:p>
          <a:p>
            <a:pPr marL="285750" indent="-285750">
              <a:buFont typeface="Arial" panose="020B0604020202020204" pitchFamily="34" charset="0"/>
              <a:buChar char="•"/>
            </a:pPr>
            <a:r>
              <a:rPr lang="en-US" dirty="0">
                <a:latin typeface="Bodoni MT" panose="02070603080606020203" pitchFamily="18" charset="0"/>
              </a:rPr>
              <a:t>Achieves state-of-the-art performance on image classification tasks with relatively fewer parameters.</a:t>
            </a:r>
          </a:p>
          <a:p>
            <a:endParaRPr lang="en-US" dirty="0">
              <a:latin typeface="Bodoni MT" panose="02070603080606020203" pitchFamily="18" charset="0"/>
            </a:endParaRPr>
          </a:p>
          <a:p>
            <a:r>
              <a:rPr lang="en-US" sz="1600" b="1" dirty="0">
                <a:latin typeface="Bodoni MT" panose="02070603080606020203" pitchFamily="18" charset="0"/>
              </a:rPr>
              <a:t>SqueezeNet:</a:t>
            </a:r>
          </a:p>
          <a:p>
            <a:pPr marL="285750" indent="-285750">
              <a:buFont typeface="Arial" panose="020B0604020202020204" pitchFamily="34" charset="0"/>
              <a:buChar char="•"/>
            </a:pPr>
            <a:r>
              <a:rPr lang="en-US" dirty="0">
                <a:latin typeface="Bodoni MT" panose="02070603080606020203" pitchFamily="18" charset="0"/>
              </a:rPr>
              <a:t>Features "fire modules" combining squeeze and expand layers to minimize parameters.</a:t>
            </a:r>
          </a:p>
          <a:p>
            <a:pPr marL="285750" indent="-285750">
              <a:buFont typeface="Arial" panose="020B0604020202020204" pitchFamily="34" charset="0"/>
              <a:buChar char="•"/>
            </a:pPr>
            <a:r>
              <a:rPr lang="en-US" dirty="0">
                <a:latin typeface="Bodoni MT" panose="02070603080606020203" pitchFamily="18" charset="0"/>
              </a:rPr>
              <a:t>Employs 1x1 convolutions to reduce the number of input channels before applying larger convolutional kernels, reducing computational cost.</a:t>
            </a:r>
          </a:p>
          <a:p>
            <a:pPr marL="285750" indent="-285750">
              <a:buFont typeface="Arial" panose="020B0604020202020204" pitchFamily="34" charset="0"/>
              <a:buChar char="•"/>
            </a:pPr>
            <a:r>
              <a:rPr lang="en-US" dirty="0">
                <a:latin typeface="Bodoni MT" panose="02070603080606020203" pitchFamily="18" charset="0"/>
              </a:rPr>
              <a:t>Efficiently utilizes model compression techniques to achieve lightweight yet accurate deep neural networks.</a:t>
            </a:r>
          </a:p>
        </p:txBody>
      </p:sp>
    </p:spTree>
    <p:extLst>
      <p:ext uri="{BB962C8B-B14F-4D97-AF65-F5344CB8AC3E}">
        <p14:creationId xmlns:p14="http://schemas.microsoft.com/office/powerpoint/2010/main" val="83466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2" name="TextBox 12">
            <a:extLst>
              <a:ext uri="{FF2B5EF4-FFF2-40B4-BE49-F238E27FC236}">
                <a16:creationId xmlns:a16="http://schemas.microsoft.com/office/drawing/2014/main" id="{0F83BB55-3863-F1E9-C67B-9E6F7ECB9F13}"/>
              </a:ext>
            </a:extLst>
          </p:cNvPr>
          <p:cNvSpPr txBox="1"/>
          <p:nvPr/>
        </p:nvSpPr>
        <p:spPr>
          <a:xfrm>
            <a:off x="2261842" y="549537"/>
            <a:ext cx="4620303"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002060"/>
                </a:solidFill>
                <a:latin typeface="Bodoni MT" panose="02070603080606020203" pitchFamily="18" charset="0"/>
              </a:rPr>
              <a:t>Model Architecture - CNN:</a:t>
            </a:r>
          </a:p>
        </p:txBody>
      </p:sp>
      <p:pic>
        <p:nvPicPr>
          <p:cNvPr id="8" name="Picture 7">
            <a:extLst>
              <a:ext uri="{FF2B5EF4-FFF2-40B4-BE49-F238E27FC236}">
                <a16:creationId xmlns:a16="http://schemas.microsoft.com/office/drawing/2014/main" id="{93D34C76-486D-4CA3-42F5-A3814E445F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808" y="1237924"/>
            <a:ext cx="5400369" cy="2667652"/>
          </a:xfrm>
          <a:prstGeom prst="rect">
            <a:avLst/>
          </a:prstGeom>
        </p:spPr>
      </p:pic>
    </p:spTree>
    <p:extLst>
      <p:ext uri="{BB962C8B-B14F-4D97-AF65-F5344CB8AC3E}">
        <p14:creationId xmlns:p14="http://schemas.microsoft.com/office/powerpoint/2010/main" val="413465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0D06C5-4693-3B39-6933-975C1B13710B}"/>
              </a:ext>
            </a:extLst>
          </p:cNvPr>
          <p:cNvGraphicFramePr>
            <a:graphicFrameLocks noGrp="1"/>
          </p:cNvGraphicFramePr>
          <p:nvPr>
            <p:extLst>
              <p:ext uri="{D42A27DB-BD31-4B8C-83A1-F6EECF244321}">
                <p14:modId xmlns:p14="http://schemas.microsoft.com/office/powerpoint/2010/main" val="930058880"/>
              </p:ext>
            </p:extLst>
          </p:nvPr>
        </p:nvGraphicFramePr>
        <p:xfrm>
          <a:off x="904603" y="620478"/>
          <a:ext cx="7167344" cy="4084320"/>
        </p:xfrm>
        <a:graphic>
          <a:graphicData uri="http://schemas.openxmlformats.org/drawingml/2006/table">
            <a:tbl>
              <a:tblPr firstRow="1" bandRow="1"/>
              <a:tblGrid>
                <a:gridCol w="1791836">
                  <a:extLst>
                    <a:ext uri="{9D8B030D-6E8A-4147-A177-3AD203B41FA5}">
                      <a16:colId xmlns:a16="http://schemas.microsoft.com/office/drawing/2014/main" val="20000"/>
                    </a:ext>
                  </a:extLst>
                </a:gridCol>
                <a:gridCol w="1791836">
                  <a:extLst>
                    <a:ext uri="{9D8B030D-6E8A-4147-A177-3AD203B41FA5}">
                      <a16:colId xmlns:a16="http://schemas.microsoft.com/office/drawing/2014/main" val="20001"/>
                    </a:ext>
                  </a:extLst>
                </a:gridCol>
                <a:gridCol w="1791836">
                  <a:extLst>
                    <a:ext uri="{9D8B030D-6E8A-4147-A177-3AD203B41FA5}">
                      <a16:colId xmlns:a16="http://schemas.microsoft.com/office/drawing/2014/main" val="20002"/>
                    </a:ext>
                  </a:extLst>
                </a:gridCol>
                <a:gridCol w="1791836">
                  <a:extLst>
                    <a:ext uri="{9D8B030D-6E8A-4147-A177-3AD203B41FA5}">
                      <a16:colId xmlns:a16="http://schemas.microsoft.com/office/drawing/2014/main" val="20003"/>
                    </a:ext>
                  </a:extLst>
                </a:gridCol>
              </a:tblGrid>
              <a:tr h="137060">
                <a:tc>
                  <a:txBody>
                    <a:bodyPr/>
                    <a:lstStyle/>
                    <a:p>
                      <a:pPr fontAlgn="b"/>
                      <a:r>
                        <a:rPr lang="en-US" b="1" dirty="0">
                          <a:effectLst/>
                          <a:latin typeface="Bodoni MT" panose="02070603080606020203" pitchFamily="18" charset="0"/>
                        </a:rPr>
                        <a:t>Layer</a:t>
                      </a: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fontAlgn="b"/>
                      <a:r>
                        <a:rPr lang="en-US" b="1">
                          <a:effectLst/>
                          <a:latin typeface="Bodoni MT" panose="02070603080606020203" pitchFamily="18" charset="0"/>
                        </a:rPr>
                        <a:t>Filter Size</a:t>
                      </a: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fontAlgn="b"/>
                      <a:r>
                        <a:rPr lang="en-US" b="1">
                          <a:effectLst/>
                          <a:latin typeface="Bodoni MT" panose="02070603080606020203" pitchFamily="18" charset="0"/>
                        </a:rPr>
                        <a:t>Input Size</a:t>
                      </a: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fontAlgn="b"/>
                      <a:r>
                        <a:rPr lang="en-US" b="1" dirty="0">
                          <a:effectLst/>
                          <a:latin typeface="Bodoni MT" panose="02070603080606020203" pitchFamily="18" charset="0"/>
                        </a:rPr>
                        <a:t>Output Size</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266509">
                <a:tc>
                  <a:txBody>
                    <a:bodyPr/>
                    <a:lstStyle/>
                    <a:p>
                      <a:pPr fontAlgn="base"/>
                      <a:r>
                        <a:rPr lang="en-US" dirty="0">
                          <a:effectLst/>
                          <a:latin typeface="Bodoni MT" panose="02070603080606020203" pitchFamily="18" charset="0"/>
                        </a:rPr>
                        <a:t>Input</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512x512x3</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224x224x3</a:t>
                      </a:r>
                    </a:p>
                  </a:txBody>
                  <a:tcPr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266509">
                <a:tc>
                  <a:txBody>
                    <a:bodyPr/>
                    <a:lstStyle/>
                    <a:p>
                      <a:pPr fontAlgn="base"/>
                      <a:r>
                        <a:rPr lang="en-US" dirty="0">
                          <a:effectLst/>
                          <a:latin typeface="Bodoni MT" panose="02070603080606020203" pitchFamily="18" charset="0"/>
                        </a:rPr>
                        <a:t>Conv2D_1</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3x3</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224x224x3</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224x224x32</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2"/>
                  </a:ext>
                </a:extLst>
              </a:tr>
              <a:tr h="266509">
                <a:tc>
                  <a:txBody>
                    <a:bodyPr/>
                    <a:lstStyle/>
                    <a:p>
                      <a:pPr fontAlgn="base"/>
                      <a:r>
                        <a:rPr lang="en-US">
                          <a:effectLst/>
                          <a:latin typeface="Bodoni MT" panose="02070603080606020203" pitchFamily="18" charset="0"/>
                        </a:rPr>
                        <a:t>MaxPooling2D_1</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2x2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224x224x32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112x112x32</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266509">
                <a:tc>
                  <a:txBody>
                    <a:bodyPr/>
                    <a:lstStyle/>
                    <a:p>
                      <a:pPr fontAlgn="base"/>
                      <a:r>
                        <a:rPr lang="en-US">
                          <a:effectLst/>
                          <a:latin typeface="Bodoni MT" panose="02070603080606020203" pitchFamily="18" charset="0"/>
                        </a:rPr>
                        <a:t>Conv2D_2</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3x3</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112x112x32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112x112x64</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4"/>
                  </a:ext>
                </a:extLst>
              </a:tr>
              <a:tr h="266509">
                <a:tc>
                  <a:txBody>
                    <a:bodyPr/>
                    <a:lstStyle/>
                    <a:p>
                      <a:pPr fontAlgn="base"/>
                      <a:r>
                        <a:rPr lang="en-US">
                          <a:effectLst/>
                          <a:latin typeface="Bodoni MT" panose="02070603080606020203" pitchFamily="18" charset="0"/>
                        </a:rPr>
                        <a:t>MaxPooling2D_2</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2x2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112x112x64</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56x56x64</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266509">
                <a:tc>
                  <a:txBody>
                    <a:bodyPr/>
                    <a:lstStyle/>
                    <a:p>
                      <a:pPr fontAlgn="base"/>
                      <a:r>
                        <a:rPr lang="en-US">
                          <a:effectLst/>
                          <a:latin typeface="Bodoni MT" panose="02070603080606020203" pitchFamily="18" charset="0"/>
                        </a:rPr>
                        <a:t>Conv2D_3</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3x3</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56x56x64</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56x56x128</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6"/>
                  </a:ext>
                </a:extLst>
              </a:tr>
              <a:tr h="266509">
                <a:tc>
                  <a:txBody>
                    <a:bodyPr/>
                    <a:lstStyle/>
                    <a:p>
                      <a:pPr fontAlgn="base"/>
                      <a:r>
                        <a:rPr lang="en-US">
                          <a:effectLst/>
                          <a:latin typeface="Bodoni MT" panose="02070603080606020203" pitchFamily="18" charset="0"/>
                        </a:rPr>
                        <a:t>MaxPooling2D_3</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2x2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56x56x128</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28x28x128</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266509">
                <a:tc>
                  <a:txBody>
                    <a:bodyPr/>
                    <a:lstStyle/>
                    <a:p>
                      <a:pPr fontAlgn="base"/>
                      <a:r>
                        <a:rPr lang="en-US">
                          <a:effectLst/>
                          <a:latin typeface="Bodoni MT" panose="02070603080606020203" pitchFamily="18" charset="0"/>
                        </a:rPr>
                        <a:t>Flatten</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28x28x128</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100352</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8"/>
                  </a:ext>
                </a:extLst>
              </a:tr>
              <a:tr h="266509">
                <a:tc>
                  <a:txBody>
                    <a:bodyPr/>
                    <a:lstStyle/>
                    <a:p>
                      <a:pPr fontAlgn="base"/>
                      <a:r>
                        <a:rPr lang="en-US">
                          <a:effectLst/>
                          <a:latin typeface="Bodoni MT" panose="02070603080606020203" pitchFamily="18" charset="0"/>
                        </a:rPr>
                        <a:t>Fully Connected (FC1)</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100352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512</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266509">
                <a:tc>
                  <a:txBody>
                    <a:bodyPr/>
                    <a:lstStyle/>
                    <a:p>
                      <a:pPr fontAlgn="base"/>
                      <a:r>
                        <a:rPr lang="en-US">
                          <a:effectLst/>
                          <a:latin typeface="Bodoni MT" panose="02070603080606020203" pitchFamily="18" charset="0"/>
                        </a:rPr>
                        <a:t>Dropout</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512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512</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0"/>
                  </a:ext>
                </a:extLst>
              </a:tr>
              <a:tr h="266509">
                <a:tc>
                  <a:txBody>
                    <a:bodyPr/>
                    <a:lstStyle/>
                    <a:p>
                      <a:pPr fontAlgn="base"/>
                      <a:r>
                        <a:rPr lang="en-US">
                          <a:effectLst/>
                          <a:latin typeface="Bodoni MT" panose="02070603080606020203" pitchFamily="18" charset="0"/>
                        </a:rPr>
                        <a:t>Fully Connected (FC2)</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a:effectLst/>
                          <a:latin typeface="Bodoni MT" panose="02070603080606020203" pitchFamily="18" charset="0"/>
                        </a:rPr>
                        <a:t>512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p>
                      <a:pPr fontAlgn="base"/>
                      <a:r>
                        <a:rPr lang="en-US" dirty="0">
                          <a:effectLst/>
                          <a:latin typeface="Bodoni MT" panose="02070603080606020203" pitchFamily="18" charset="0"/>
                        </a:rPr>
                        <a:t>4</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bl>
          </a:graphicData>
        </a:graphic>
      </p:graphicFrame>
      <p:sp>
        <p:nvSpPr>
          <p:cNvPr id="3" name="TextBox 2"/>
          <p:cNvSpPr txBox="1"/>
          <p:nvPr/>
        </p:nvSpPr>
        <p:spPr>
          <a:xfrm>
            <a:off x="3379612" y="278606"/>
            <a:ext cx="4237771" cy="338554"/>
          </a:xfrm>
          <a:prstGeom prst="rect">
            <a:avLst/>
          </a:prstGeom>
          <a:noFill/>
        </p:spPr>
        <p:txBody>
          <a:bodyPr wrap="square" rtlCol="0">
            <a:spAutoFit/>
          </a:bodyPr>
          <a:lstStyle/>
          <a:p>
            <a:r>
              <a:rPr lang="en-US" sz="1600" dirty="0">
                <a:latin typeface="Bodoni MT" panose="02070603080606020203" pitchFamily="18" charset="0"/>
              </a:rPr>
              <a:t>Layers description in CNN</a:t>
            </a:r>
          </a:p>
        </p:txBody>
      </p:sp>
      <p:sp>
        <p:nvSpPr>
          <p:cNvPr id="4" name="Rectangle 3">
            <a:extLst>
              <a:ext uri="{FF2B5EF4-FFF2-40B4-BE49-F238E27FC236}">
                <a16:creationId xmlns:a16="http://schemas.microsoft.com/office/drawing/2014/main" id="{06B8F9F1-67F1-6BFD-A147-E263F41EC207}"/>
              </a:ext>
            </a:extLst>
          </p:cNvPr>
          <p:cNvSpPr/>
          <p:nvPr/>
        </p:nvSpPr>
        <p:spPr>
          <a:xfrm>
            <a:off x="0" y="4868047"/>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5" name="Rectangle 4">
            <a:extLst>
              <a:ext uri="{FF2B5EF4-FFF2-40B4-BE49-F238E27FC236}">
                <a16:creationId xmlns:a16="http://schemas.microsoft.com/office/drawing/2014/main" id="{4444BF64-0240-4965-708B-A58BF133125E}"/>
              </a:ext>
            </a:extLst>
          </p:cNvPr>
          <p:cNvSpPr/>
          <p:nvPr/>
        </p:nvSpPr>
        <p:spPr>
          <a:xfrm>
            <a:off x="-3" y="0"/>
            <a:ext cx="9144001" cy="278606"/>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6" name="Google Shape;108;p15">
            <a:extLst>
              <a:ext uri="{FF2B5EF4-FFF2-40B4-BE49-F238E27FC236}">
                <a16:creationId xmlns:a16="http://schemas.microsoft.com/office/drawing/2014/main" id="{BF28999C-74CF-6EF2-FDB1-7926A67611B0}"/>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Kidney Disease Classification using Deep Learning Architectures</a:t>
            </a:r>
          </a:p>
        </p:txBody>
      </p:sp>
      <p:sp>
        <p:nvSpPr>
          <p:cNvPr id="7" name="Google Shape;108;p15">
            <a:extLst>
              <a:ext uri="{FF2B5EF4-FFF2-40B4-BE49-F238E27FC236}">
                <a16:creationId xmlns:a16="http://schemas.microsoft.com/office/drawing/2014/main" id="{E314D723-D7D9-5383-7BCD-EE873A5E0292}"/>
              </a:ext>
            </a:extLst>
          </p:cNvPr>
          <p:cNvSpPr txBox="1">
            <a:spLocks/>
          </p:cNvSpPr>
          <p:nvPr/>
        </p:nvSpPr>
        <p:spPr>
          <a:xfrm>
            <a:off x="3158648" y="4847548"/>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Tree>
    <p:extLst>
      <p:ext uri="{BB962C8B-B14F-4D97-AF65-F5344CB8AC3E}">
        <p14:creationId xmlns:p14="http://schemas.microsoft.com/office/powerpoint/2010/main" val="65903258"/>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1892</TotalTime>
  <Words>1078</Words>
  <Application>Microsoft Office PowerPoint</Application>
  <PresentationFormat>On-screen Show (16:9)</PresentationFormat>
  <Paragraphs>234</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Bodoni MT</vt:lpstr>
      <vt:lpstr>Arial</vt:lpstr>
      <vt:lpstr>Wingdings</vt:lpstr>
      <vt:lpstr>Roboto</vt:lpstr>
      <vt:lpstr>Fira Sans Extra Condensed Medium</vt:lpstr>
      <vt:lpstr>E-Commerce Infographics by Slidesgo</vt:lpstr>
      <vt:lpstr>21AIE312-Deep Learning for Signal and Image Processing End Semester Project Review Batch – A – Group – 14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Product Categorization using NLP </dc:title>
  <cp:lastModifiedBy>Mummidi Devi Siva Rama Saran - [CB.EN.U4AIE21034]</cp:lastModifiedBy>
  <cp:revision>45</cp:revision>
  <dcterms:modified xsi:type="dcterms:W3CDTF">2024-05-24T05:58:45Z</dcterms:modified>
</cp:coreProperties>
</file>