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335" r:id="rId3"/>
    <p:sldId id="334" r:id="rId4"/>
    <p:sldId id="345" r:id="rId5"/>
    <p:sldId id="346" r:id="rId6"/>
    <p:sldId id="375" r:id="rId7"/>
    <p:sldId id="376" r:id="rId8"/>
    <p:sldId id="377" r:id="rId9"/>
    <p:sldId id="353" r:id="rId10"/>
    <p:sldId id="348" r:id="rId11"/>
    <p:sldId id="382" r:id="rId12"/>
    <p:sldId id="381" r:id="rId13"/>
    <p:sldId id="349" r:id="rId14"/>
    <p:sldId id="352" r:id="rId15"/>
    <p:sldId id="350" r:id="rId16"/>
    <p:sldId id="351" r:id="rId17"/>
    <p:sldId id="347" r:id="rId18"/>
    <p:sldId id="380" r:id="rId19"/>
    <p:sldId id="379" r:id="rId20"/>
    <p:sldId id="378" r:id="rId21"/>
  </p:sldIdLst>
  <p:sldSz cx="9144000" cy="5143500" type="screen16x9"/>
  <p:notesSz cx="6858000" cy="9144000"/>
  <p:embeddedFontLst>
    <p:embeddedFont>
      <p:font typeface="Bodoni MT" panose="02070603080606020203" pitchFamily="18" charset="0"/>
      <p:regular r:id="rId23"/>
      <p:bold r:id="rId24"/>
      <p:italic r:id="rId25"/>
      <p:boldItalic r:id="rId26"/>
    </p:embeddedFont>
    <p:embeddedFont>
      <p:font typeface="Fira Sans Extra Condensed Medium" panose="020B0604020202020204"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ckwell" panose="02060603020205020403" pitchFamily="18"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mmidi Devi Siva Rama Saran - [CB.EN.U4AIE21034]" initials="M[" lastIdx="1" clrIdx="0">
    <p:extLst>
      <p:ext uri="{19B8F6BF-5375-455C-9EA6-DF929625EA0E}">
        <p15:presenceInfo xmlns:p15="http://schemas.microsoft.com/office/powerpoint/2012/main" userId="S::cb.en.u4aie21034@cb.students.amrita.edu::671090ec-80bb-4570-9164-ce11736de40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3552" autoAdjust="0"/>
  </p:normalViewPr>
  <p:slideViewPr>
    <p:cSldViewPr snapToGrid="0">
      <p:cViewPr varScale="1">
        <p:scale>
          <a:sx n="119" d="100"/>
          <a:sy n="119" d="100"/>
        </p:scale>
        <p:origin x="55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75" y="1584238"/>
            <a:ext cx="3461400" cy="151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75" y="3231075"/>
            <a:ext cx="33384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644068" y="1033524"/>
            <a:ext cx="7855855" cy="8037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rgbClr val="0070C0"/>
                </a:solidFill>
                <a:latin typeface="Bodoni MT" panose="02070603080606020203" pitchFamily="18" charset="0"/>
              </a:rPr>
              <a:t>21AIE305 – Introduction to Cloud Computing</a:t>
            </a:r>
            <a:br>
              <a:rPr lang="en-US" sz="3200" b="1" dirty="0">
                <a:solidFill>
                  <a:srgbClr val="0070C0"/>
                </a:solidFill>
                <a:latin typeface="Bodoni MT" panose="02070603080606020203" pitchFamily="18" charset="0"/>
              </a:rPr>
            </a:br>
            <a:r>
              <a:rPr lang="en-US" sz="2000" b="1" dirty="0">
                <a:solidFill>
                  <a:schemeClr val="accent4">
                    <a:lumMod val="50000"/>
                  </a:schemeClr>
                </a:solidFill>
                <a:latin typeface="Bodoni MT" panose="02070603080606020203" pitchFamily="18" charset="0"/>
              </a:rPr>
              <a:t>End Semester Project Review</a:t>
            </a:r>
            <a:br>
              <a:rPr lang="en-US" sz="2000" b="1" dirty="0">
                <a:solidFill>
                  <a:schemeClr val="accent4">
                    <a:lumMod val="50000"/>
                  </a:schemeClr>
                </a:solidFill>
                <a:latin typeface="Bodoni MT" panose="02070603080606020203" pitchFamily="18" charset="0"/>
              </a:rPr>
            </a:br>
            <a:r>
              <a:rPr lang="en-US" sz="2000" b="1" dirty="0">
                <a:solidFill>
                  <a:schemeClr val="accent4">
                    <a:lumMod val="50000"/>
                  </a:schemeClr>
                </a:solidFill>
                <a:latin typeface="Bodoni MT" panose="02070603080606020203" pitchFamily="18" charset="0"/>
              </a:rPr>
              <a:t>Batch – A – Group – 14</a:t>
            </a:r>
            <a:br>
              <a:rPr lang="en-US" sz="2000" b="1" dirty="0">
                <a:solidFill>
                  <a:schemeClr val="accent4">
                    <a:lumMod val="50000"/>
                  </a:schemeClr>
                </a:solidFill>
                <a:latin typeface="Bodoni MT" panose="02070603080606020203" pitchFamily="18" charset="0"/>
              </a:rPr>
            </a:br>
            <a:br>
              <a:rPr lang="en-US" sz="3200" b="1" dirty="0">
                <a:solidFill>
                  <a:schemeClr val="accent4">
                    <a:lumMod val="50000"/>
                  </a:schemeClr>
                </a:solidFill>
                <a:latin typeface="Bodoni MT" panose="02070603080606020203" pitchFamily="18" charset="0"/>
              </a:rPr>
            </a:br>
            <a:endParaRPr lang="en-US" sz="3200" b="1" dirty="0">
              <a:solidFill>
                <a:schemeClr val="accent4">
                  <a:lumMod val="50000"/>
                </a:schemeClr>
              </a:solidFill>
              <a:latin typeface="Bodoni MT" panose="02070603080606020203" pitchFamily="18" charset="0"/>
            </a:endParaRPr>
          </a:p>
        </p:txBody>
      </p:sp>
      <p:sp>
        <p:nvSpPr>
          <p:cNvPr id="56" name="Google Shape;56;p15"/>
          <p:cNvSpPr txBox="1">
            <a:spLocks noGrp="1"/>
          </p:cNvSpPr>
          <p:nvPr>
            <p:ph type="subTitle" idx="1"/>
          </p:nvPr>
        </p:nvSpPr>
        <p:spPr>
          <a:xfrm>
            <a:off x="1154164" y="1761109"/>
            <a:ext cx="6835661" cy="601500"/>
          </a:xfrm>
          <a:prstGeom prst="rect">
            <a:avLst/>
          </a:prstGeom>
        </p:spPr>
        <p:txBody>
          <a:bodyPr spcFirstLastPara="1" wrap="square" lIns="91425" tIns="91425" rIns="91425" bIns="91425" anchor="ctr" anchorCtr="0">
            <a:noAutofit/>
          </a:bodyPr>
          <a:lstStyle/>
          <a:p>
            <a:pPr>
              <a:spcBef>
                <a:spcPts val="955"/>
              </a:spcBef>
            </a:pPr>
            <a:r>
              <a:rPr lang="en-US" sz="2800" dirty="0">
                <a:effectLst/>
                <a:latin typeface="Bodoni MT" panose="02070603080606020203" pitchFamily="18" charset="0"/>
                <a:ea typeface="Times New Roman" panose="02020603050405020304" pitchFamily="18" charset="0"/>
              </a:rPr>
              <a:t> </a:t>
            </a:r>
            <a:endParaRPr lang="en-IN" sz="2800" dirty="0">
              <a:effectLst/>
              <a:latin typeface="Bodoni MT" panose="02070603080606020203" pitchFamily="18" charset="0"/>
              <a:ea typeface="Times New Roman" panose="02020603050405020304" pitchFamily="18" charset="0"/>
            </a:endParaRPr>
          </a:p>
          <a:p>
            <a:pPr algn="ctr"/>
            <a:r>
              <a:rPr lang="en-US" sz="2800" b="1" dirty="0">
                <a:effectLst/>
                <a:latin typeface="Bodoni MT" panose="02070603080606020203" pitchFamily="18" charset="0"/>
                <a:ea typeface="Times New Roman" panose="02020603050405020304" pitchFamily="18" charset="0"/>
              </a:rPr>
              <a:t>Kidney Cloud Care: Harnessing the Power of the Cloud for Lifesaving Diagnostics</a:t>
            </a:r>
            <a:endParaRPr lang="en-IN" sz="2800" dirty="0">
              <a:effectLst/>
              <a:latin typeface="Bodoni MT" panose="02070603080606020203"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44D3E7C1-B6A7-9626-A782-8EFBDEE030AA}"/>
              </a:ext>
            </a:extLst>
          </p:cNvPr>
          <p:cNvSpPr txBox="1"/>
          <p:nvPr/>
        </p:nvSpPr>
        <p:spPr>
          <a:xfrm>
            <a:off x="2286000" y="3382391"/>
            <a:ext cx="4572000" cy="1323439"/>
          </a:xfrm>
          <a:prstGeom prst="rect">
            <a:avLst/>
          </a:prstGeom>
          <a:noFill/>
        </p:spPr>
        <p:txBody>
          <a:bodyPr wrap="square">
            <a:spAutoFit/>
          </a:bodyPr>
          <a:lstStyle/>
          <a:p>
            <a:pPr algn="ctr"/>
            <a:r>
              <a:rPr lang="en-US" sz="1600" dirty="0">
                <a:latin typeface="Bodoni MT" panose="02070603080606020203" pitchFamily="18" charset="0"/>
              </a:rPr>
              <a:t>Course Instructor:</a:t>
            </a:r>
          </a:p>
          <a:p>
            <a:pPr algn="ctr"/>
            <a:r>
              <a:rPr lang="en-US" sz="1600" dirty="0">
                <a:latin typeface="Bodoni MT" panose="02070603080606020203" pitchFamily="18" charset="0"/>
              </a:rPr>
              <a:t> Mr. Ranjith,</a:t>
            </a:r>
          </a:p>
          <a:p>
            <a:pPr algn="ctr"/>
            <a:r>
              <a:rPr lang="en-US" sz="1600" dirty="0">
                <a:latin typeface="Bodoni MT" panose="02070603080606020203" pitchFamily="18" charset="0"/>
              </a:rPr>
              <a:t> Department of AI,</a:t>
            </a:r>
          </a:p>
          <a:p>
            <a:pPr algn="ctr"/>
            <a:r>
              <a:rPr lang="en-US" sz="1600" dirty="0">
                <a:latin typeface="Bodoni MT" panose="02070603080606020203" pitchFamily="18" charset="0"/>
              </a:rPr>
              <a:t> Amrita School of Artificial Intelligence,</a:t>
            </a:r>
          </a:p>
          <a:p>
            <a:pPr algn="ctr"/>
            <a:r>
              <a:rPr lang="en-US" sz="1600" dirty="0">
                <a:latin typeface="Bodoni MT" panose="02070603080606020203" pitchFamily="18" charset="0"/>
              </a:rPr>
              <a:t> Coimbatore.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pic>
        <p:nvPicPr>
          <p:cNvPr id="2" name="Picture 2" descr="Use IAM to specify who can access resources across AWS">
            <a:extLst>
              <a:ext uri="{FF2B5EF4-FFF2-40B4-BE49-F238E27FC236}">
                <a16:creationId xmlns:a16="http://schemas.microsoft.com/office/drawing/2014/main" id="{1AAEF3F7-0395-AABE-AE0A-917C9DDEF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21" y="1046388"/>
            <a:ext cx="8454980" cy="3411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CC9485-93A3-4006-5237-DFAD79EFC356}"/>
              </a:ext>
            </a:extLst>
          </p:cNvPr>
          <p:cNvSpPr txBox="1"/>
          <p:nvPr/>
        </p:nvSpPr>
        <p:spPr>
          <a:xfrm>
            <a:off x="2620380" y="485707"/>
            <a:ext cx="4572000" cy="400110"/>
          </a:xfrm>
          <a:prstGeom prst="rect">
            <a:avLst/>
          </a:prstGeom>
          <a:noFill/>
        </p:spPr>
        <p:txBody>
          <a:bodyPr wrap="square">
            <a:spAutoFit/>
          </a:bodyPr>
          <a:lstStyle/>
          <a:p>
            <a:r>
              <a:rPr lang="en-US" sz="2000" dirty="0">
                <a:latin typeface="Bodoni MT" panose="02070603080606020203" pitchFamily="18" charset="0"/>
                <a:cs typeface="Times New Roman" panose="02020603050405020304" pitchFamily="18" charset="0"/>
              </a:rPr>
              <a:t>AWS – Identity and Access Management </a:t>
            </a:r>
            <a:endParaRPr lang="en-IN" sz="2000" dirty="0"/>
          </a:p>
        </p:txBody>
      </p:sp>
    </p:spTree>
    <p:extLst>
      <p:ext uri="{BB962C8B-B14F-4D97-AF65-F5344CB8AC3E}">
        <p14:creationId xmlns:p14="http://schemas.microsoft.com/office/powerpoint/2010/main" val="1336489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pic>
        <p:nvPicPr>
          <p:cNvPr id="2050" name="Picture 2" descr="Panorama - How it Works">
            <a:extLst>
              <a:ext uri="{FF2B5EF4-FFF2-40B4-BE49-F238E27FC236}">
                <a16:creationId xmlns:a16="http://schemas.microsoft.com/office/drawing/2014/main" id="{D4AAE3E9-B9D4-7735-64D4-6EEA9FB26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56" t="3321" r="38782" b="2759"/>
          <a:stretch/>
        </p:blipFill>
        <p:spPr bwMode="auto">
          <a:xfrm>
            <a:off x="1372538" y="1043187"/>
            <a:ext cx="5306095" cy="35459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4DAC47-0385-027B-8345-A2E592D06202}"/>
              </a:ext>
            </a:extLst>
          </p:cNvPr>
          <p:cNvSpPr txBox="1"/>
          <p:nvPr/>
        </p:nvSpPr>
        <p:spPr>
          <a:xfrm>
            <a:off x="2091876" y="360600"/>
            <a:ext cx="5525507" cy="769441"/>
          </a:xfrm>
          <a:prstGeom prst="rect">
            <a:avLst/>
          </a:prstGeom>
          <a:noFill/>
        </p:spPr>
        <p:txBody>
          <a:bodyPr wrap="square">
            <a:spAutoFit/>
          </a:bodyPr>
          <a:lstStyle/>
          <a:p>
            <a:endParaRPr lang="en-US" sz="2000" dirty="0">
              <a:latin typeface="Bodoni MT" panose="02070603080606020203" pitchFamily="18" charset="0"/>
              <a:cs typeface="Times New Roman" panose="02020603050405020304" pitchFamily="18" charset="0"/>
            </a:endParaRPr>
          </a:p>
          <a:p>
            <a:r>
              <a:rPr lang="en-US" sz="2400" dirty="0">
                <a:latin typeface="Bodoni MT" panose="02070603080606020203" pitchFamily="18" charset="0"/>
                <a:cs typeface="Times New Roman" panose="02020603050405020304" pitchFamily="18" charset="0"/>
              </a:rPr>
              <a:t>Amazon Elastic Container Registry</a:t>
            </a:r>
            <a:endParaRPr lang="en-IN" sz="2400" dirty="0"/>
          </a:p>
        </p:txBody>
      </p:sp>
    </p:spTree>
    <p:extLst>
      <p:ext uri="{BB962C8B-B14F-4D97-AF65-F5344CB8AC3E}">
        <p14:creationId xmlns:p14="http://schemas.microsoft.com/office/powerpoint/2010/main" val="4138391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pic>
        <p:nvPicPr>
          <p:cNvPr id="1026" name="Picture 2" descr="AWS EC2: An Introduction to Amazon Elastic Compute Cloud&quot;">
            <a:extLst>
              <a:ext uri="{FF2B5EF4-FFF2-40B4-BE49-F238E27FC236}">
                <a16:creationId xmlns:a16="http://schemas.microsoft.com/office/drawing/2014/main" id="{82A91CB3-1092-5A75-0F50-CC195FEB3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24" y="1763499"/>
            <a:ext cx="2855779" cy="16449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8DFA76-C82F-12ED-92E6-B573795E27CE}"/>
              </a:ext>
            </a:extLst>
          </p:cNvPr>
          <p:cNvPicPr>
            <a:picLocks noChangeAspect="1"/>
          </p:cNvPicPr>
          <p:nvPr/>
        </p:nvPicPr>
        <p:blipFill>
          <a:blip r:embed="rId3"/>
          <a:stretch>
            <a:fillRect/>
          </a:stretch>
        </p:blipFill>
        <p:spPr>
          <a:xfrm>
            <a:off x="2913733" y="1545508"/>
            <a:ext cx="5506218" cy="2133898"/>
          </a:xfrm>
          <a:prstGeom prst="rect">
            <a:avLst/>
          </a:prstGeom>
        </p:spPr>
      </p:pic>
      <p:sp>
        <p:nvSpPr>
          <p:cNvPr id="10" name="TextBox 9">
            <a:extLst>
              <a:ext uri="{FF2B5EF4-FFF2-40B4-BE49-F238E27FC236}">
                <a16:creationId xmlns:a16="http://schemas.microsoft.com/office/drawing/2014/main" id="{FBBEA14B-C8DF-092E-40D1-1554292CAF4F}"/>
              </a:ext>
            </a:extLst>
          </p:cNvPr>
          <p:cNvSpPr txBox="1"/>
          <p:nvPr/>
        </p:nvSpPr>
        <p:spPr>
          <a:xfrm>
            <a:off x="1526613" y="367604"/>
            <a:ext cx="6375284" cy="1138773"/>
          </a:xfrm>
          <a:prstGeom prst="rect">
            <a:avLst/>
          </a:prstGeom>
          <a:noFill/>
        </p:spPr>
        <p:txBody>
          <a:bodyPr wrap="square">
            <a:spAutoFit/>
          </a:bodyPr>
          <a:lstStyle/>
          <a:p>
            <a:endParaRPr lang="en-US" sz="2000" dirty="0">
              <a:latin typeface="Bodoni MT" panose="02070603080606020203" pitchFamily="18" charset="0"/>
              <a:cs typeface="Times New Roman" panose="02020603050405020304" pitchFamily="18" charset="0"/>
            </a:endParaRPr>
          </a:p>
          <a:p>
            <a:r>
              <a:rPr lang="en-US" sz="2400" dirty="0">
                <a:latin typeface="Bodoni MT" panose="02070603080606020203" pitchFamily="18" charset="0"/>
                <a:cs typeface="Times New Roman" panose="02020603050405020304" pitchFamily="18" charset="0"/>
              </a:rPr>
              <a:t>Amazon Elastic Compute Cloud (Amazon EC2) </a:t>
            </a:r>
          </a:p>
          <a:p>
            <a:endParaRPr lang="en-IN" sz="2400" dirty="0"/>
          </a:p>
        </p:txBody>
      </p:sp>
    </p:spTree>
    <p:extLst>
      <p:ext uri="{BB962C8B-B14F-4D97-AF65-F5344CB8AC3E}">
        <p14:creationId xmlns:p14="http://schemas.microsoft.com/office/powerpoint/2010/main" val="45320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pic>
        <p:nvPicPr>
          <p:cNvPr id="3" name="Picture 2">
            <a:extLst>
              <a:ext uri="{FF2B5EF4-FFF2-40B4-BE49-F238E27FC236}">
                <a16:creationId xmlns:a16="http://schemas.microsoft.com/office/drawing/2014/main" id="{2F48A0CB-DF1F-8A64-6E4F-9EECE95DC2DE}"/>
              </a:ext>
            </a:extLst>
          </p:cNvPr>
          <p:cNvPicPr>
            <a:picLocks noChangeAspect="1"/>
          </p:cNvPicPr>
          <p:nvPr/>
        </p:nvPicPr>
        <p:blipFill>
          <a:blip r:embed="rId2"/>
          <a:stretch>
            <a:fillRect/>
          </a:stretch>
        </p:blipFill>
        <p:spPr>
          <a:xfrm>
            <a:off x="1075060" y="1257344"/>
            <a:ext cx="7211582" cy="3291999"/>
          </a:xfrm>
          <a:prstGeom prst="rect">
            <a:avLst/>
          </a:prstGeom>
        </p:spPr>
      </p:pic>
      <p:sp>
        <p:nvSpPr>
          <p:cNvPr id="11" name="TextBox 10">
            <a:extLst>
              <a:ext uri="{FF2B5EF4-FFF2-40B4-BE49-F238E27FC236}">
                <a16:creationId xmlns:a16="http://schemas.microsoft.com/office/drawing/2014/main" id="{23C7D555-106E-954B-8A13-01159A644C9A}"/>
              </a:ext>
            </a:extLst>
          </p:cNvPr>
          <p:cNvSpPr txBox="1"/>
          <p:nvPr/>
        </p:nvSpPr>
        <p:spPr>
          <a:xfrm>
            <a:off x="356147" y="718439"/>
            <a:ext cx="8431693" cy="523220"/>
          </a:xfrm>
          <a:prstGeom prst="rect">
            <a:avLst/>
          </a:prstGeom>
          <a:noFill/>
        </p:spPr>
        <p:txBody>
          <a:bodyPr wrap="square">
            <a:spAutoFit/>
          </a:bodyPr>
          <a:lstStyle/>
          <a:p>
            <a:r>
              <a:rPr lang="en-US" dirty="0">
                <a:latin typeface="Bodoni MT" panose="02070603080606020203" pitchFamily="18" charset="0"/>
                <a:cs typeface="Times New Roman" panose="02020603050405020304" pitchFamily="18" charset="0"/>
              </a:rPr>
              <a:t>1) IAM User Setup: Setting up an Identity and Access Management (IAM) user in AWS to manage permissions and security.</a:t>
            </a:r>
            <a:endParaRPr lang="en-IN" dirty="0">
              <a:latin typeface="Bodoni MT" panose="02070603080606020203"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D9C06D1-8242-CBE4-DDB8-B4006F5DC53A}"/>
              </a:ext>
            </a:extLst>
          </p:cNvPr>
          <p:cNvSpPr txBox="1"/>
          <p:nvPr/>
        </p:nvSpPr>
        <p:spPr>
          <a:xfrm>
            <a:off x="3803391" y="333422"/>
            <a:ext cx="2090977"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AWS SETUP</a:t>
            </a:r>
          </a:p>
        </p:txBody>
      </p:sp>
    </p:spTree>
    <p:extLst>
      <p:ext uri="{BB962C8B-B14F-4D97-AF65-F5344CB8AC3E}">
        <p14:creationId xmlns:p14="http://schemas.microsoft.com/office/powerpoint/2010/main" val="2057927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pic>
        <p:nvPicPr>
          <p:cNvPr id="3" name="Picture 2">
            <a:extLst>
              <a:ext uri="{FF2B5EF4-FFF2-40B4-BE49-F238E27FC236}">
                <a16:creationId xmlns:a16="http://schemas.microsoft.com/office/drawing/2014/main" id="{A29F1484-1075-A1C6-2151-DE3142FA980E}"/>
              </a:ext>
            </a:extLst>
          </p:cNvPr>
          <p:cNvPicPr>
            <a:picLocks noChangeAspect="1"/>
          </p:cNvPicPr>
          <p:nvPr/>
        </p:nvPicPr>
        <p:blipFill>
          <a:blip r:embed="rId2"/>
          <a:stretch>
            <a:fillRect/>
          </a:stretch>
        </p:blipFill>
        <p:spPr>
          <a:xfrm>
            <a:off x="1397242" y="883164"/>
            <a:ext cx="6776300" cy="3036799"/>
          </a:xfrm>
          <a:prstGeom prst="rect">
            <a:avLst/>
          </a:prstGeom>
        </p:spPr>
      </p:pic>
      <p:sp>
        <p:nvSpPr>
          <p:cNvPr id="13" name="TextBox 12">
            <a:extLst>
              <a:ext uri="{FF2B5EF4-FFF2-40B4-BE49-F238E27FC236}">
                <a16:creationId xmlns:a16="http://schemas.microsoft.com/office/drawing/2014/main" id="{9F2C34C1-0985-5771-4EA1-3E3A9DF143AA}"/>
              </a:ext>
            </a:extLst>
          </p:cNvPr>
          <p:cNvSpPr txBox="1"/>
          <p:nvPr/>
        </p:nvSpPr>
        <p:spPr>
          <a:xfrm>
            <a:off x="375919" y="421499"/>
            <a:ext cx="8572138" cy="461665"/>
          </a:xfrm>
          <a:prstGeom prst="rect">
            <a:avLst/>
          </a:prstGeom>
          <a:noFill/>
        </p:spPr>
        <p:txBody>
          <a:bodyPr wrap="square">
            <a:spAutoFit/>
          </a:bodyPr>
          <a:lstStyle/>
          <a:p>
            <a:r>
              <a:rPr lang="en-US" sz="1200" dirty="0">
                <a:latin typeface="Bodoni MT" panose="02070603080606020203" pitchFamily="18" charset="0"/>
                <a:cs typeface="Times New Roman" panose="02020603050405020304" pitchFamily="18" charset="0"/>
              </a:rPr>
              <a:t>2) Docker Image Push to ECR: Pushing the Docker image to Amazon Elastic Container Registry (ECR), a fully managed Docker container registry.</a:t>
            </a:r>
            <a:endParaRPr lang="en-IN" sz="1200" dirty="0">
              <a:latin typeface="Bodoni MT" panose="02070603080606020203"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D520DD09-7A35-D30F-5386-4725905A832C}"/>
              </a:ext>
            </a:extLst>
          </p:cNvPr>
          <p:cNvPicPr>
            <a:picLocks noChangeAspect="1"/>
          </p:cNvPicPr>
          <p:nvPr/>
        </p:nvPicPr>
        <p:blipFill>
          <a:blip r:embed="rId3"/>
          <a:stretch>
            <a:fillRect/>
          </a:stretch>
        </p:blipFill>
        <p:spPr>
          <a:xfrm>
            <a:off x="1960873" y="3972273"/>
            <a:ext cx="5222241" cy="749728"/>
          </a:xfrm>
          <a:prstGeom prst="rect">
            <a:avLst/>
          </a:prstGeom>
        </p:spPr>
      </p:pic>
    </p:spTree>
    <p:extLst>
      <p:ext uri="{BB962C8B-B14F-4D97-AF65-F5344CB8AC3E}">
        <p14:creationId xmlns:p14="http://schemas.microsoft.com/office/powerpoint/2010/main" val="335632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pic>
        <p:nvPicPr>
          <p:cNvPr id="3" name="Picture 2">
            <a:extLst>
              <a:ext uri="{FF2B5EF4-FFF2-40B4-BE49-F238E27FC236}">
                <a16:creationId xmlns:a16="http://schemas.microsoft.com/office/drawing/2014/main" id="{A4D05042-A49D-DE70-725B-6192B4170FDF}"/>
              </a:ext>
            </a:extLst>
          </p:cNvPr>
          <p:cNvPicPr>
            <a:picLocks noChangeAspect="1"/>
          </p:cNvPicPr>
          <p:nvPr/>
        </p:nvPicPr>
        <p:blipFill>
          <a:blip r:embed="rId2"/>
          <a:stretch>
            <a:fillRect/>
          </a:stretch>
        </p:blipFill>
        <p:spPr>
          <a:xfrm>
            <a:off x="833378" y="982922"/>
            <a:ext cx="7477229" cy="3404810"/>
          </a:xfrm>
          <a:prstGeom prst="rect">
            <a:avLst/>
          </a:prstGeom>
        </p:spPr>
      </p:pic>
      <p:sp>
        <p:nvSpPr>
          <p:cNvPr id="11" name="TextBox 10">
            <a:extLst>
              <a:ext uri="{FF2B5EF4-FFF2-40B4-BE49-F238E27FC236}">
                <a16:creationId xmlns:a16="http://schemas.microsoft.com/office/drawing/2014/main" id="{EF1BED0B-8FC0-8852-0A10-DC3E9FEC769F}"/>
              </a:ext>
            </a:extLst>
          </p:cNvPr>
          <p:cNvSpPr txBox="1"/>
          <p:nvPr/>
        </p:nvSpPr>
        <p:spPr>
          <a:xfrm>
            <a:off x="274071" y="481922"/>
            <a:ext cx="8595844" cy="276999"/>
          </a:xfrm>
          <a:prstGeom prst="rect">
            <a:avLst/>
          </a:prstGeom>
          <a:noFill/>
        </p:spPr>
        <p:txBody>
          <a:bodyPr wrap="square">
            <a:spAutoFit/>
          </a:bodyPr>
          <a:lstStyle/>
          <a:p>
            <a:r>
              <a:rPr lang="en-US" sz="1200" dirty="0">
                <a:latin typeface="Bodoni MT" panose="02070603080606020203" pitchFamily="18" charset="0"/>
                <a:cs typeface="Times New Roman" panose="02020603050405020304" pitchFamily="18" charset="0"/>
              </a:rPr>
              <a:t>3) EC2 Instance Setup: Configuring an Amazon EC2 instance, which is a virtual server in Amazon's Elastic Compute Cloud.</a:t>
            </a:r>
            <a:endParaRPr lang="en-IN" sz="1200" dirty="0">
              <a:latin typeface="Bodoni MT" panose="02070603080606020203" pitchFamily="18" charset="0"/>
              <a:cs typeface="Times New Roman" panose="02020603050405020304" pitchFamily="18" charset="0"/>
            </a:endParaRPr>
          </a:p>
        </p:txBody>
      </p:sp>
    </p:spTree>
    <p:extLst>
      <p:ext uri="{BB962C8B-B14F-4D97-AF65-F5344CB8AC3E}">
        <p14:creationId xmlns:p14="http://schemas.microsoft.com/office/powerpoint/2010/main" val="362783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pic>
        <p:nvPicPr>
          <p:cNvPr id="3" name="Picture 2">
            <a:extLst>
              <a:ext uri="{FF2B5EF4-FFF2-40B4-BE49-F238E27FC236}">
                <a16:creationId xmlns:a16="http://schemas.microsoft.com/office/drawing/2014/main" id="{5D7A7B0D-52E1-47CE-7F54-8793844A1DD1}"/>
              </a:ext>
            </a:extLst>
          </p:cNvPr>
          <p:cNvPicPr>
            <a:picLocks noChangeAspect="1"/>
          </p:cNvPicPr>
          <p:nvPr/>
        </p:nvPicPr>
        <p:blipFill>
          <a:blip r:embed="rId2"/>
          <a:stretch>
            <a:fillRect/>
          </a:stretch>
        </p:blipFill>
        <p:spPr>
          <a:xfrm>
            <a:off x="279387" y="611564"/>
            <a:ext cx="8304099" cy="3757236"/>
          </a:xfrm>
          <a:prstGeom prst="rect">
            <a:avLst/>
          </a:prstGeom>
        </p:spPr>
      </p:pic>
    </p:spTree>
    <p:extLst>
      <p:ext uri="{BB962C8B-B14F-4D97-AF65-F5344CB8AC3E}">
        <p14:creationId xmlns:p14="http://schemas.microsoft.com/office/powerpoint/2010/main" val="1303354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8" name="TextBox 12">
            <a:extLst>
              <a:ext uri="{FF2B5EF4-FFF2-40B4-BE49-F238E27FC236}">
                <a16:creationId xmlns:a16="http://schemas.microsoft.com/office/drawing/2014/main" id="{67C0E56B-6C75-448E-DC84-6574DAE1D611}"/>
              </a:ext>
            </a:extLst>
          </p:cNvPr>
          <p:cNvSpPr txBox="1"/>
          <p:nvPr/>
        </p:nvSpPr>
        <p:spPr>
          <a:xfrm>
            <a:off x="1440008" y="495518"/>
            <a:ext cx="6263971"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Flow Diagram of Proposed Approach :</a:t>
            </a:r>
          </a:p>
        </p:txBody>
      </p:sp>
      <p:pic>
        <p:nvPicPr>
          <p:cNvPr id="2" name="Picture 1">
            <a:extLst>
              <a:ext uri="{FF2B5EF4-FFF2-40B4-BE49-F238E27FC236}">
                <a16:creationId xmlns:a16="http://schemas.microsoft.com/office/drawing/2014/main" id="{BAB32987-3100-47C1-9380-AB21804488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3945" y="1073410"/>
            <a:ext cx="3902475" cy="3770985"/>
          </a:xfrm>
          <a:prstGeom prst="rect">
            <a:avLst/>
          </a:prstGeom>
          <a:noFill/>
          <a:ln>
            <a:noFill/>
          </a:ln>
        </p:spPr>
      </p:pic>
      <p:sp>
        <p:nvSpPr>
          <p:cNvPr id="3" name="Google Shape;108;p15">
            <a:extLst>
              <a:ext uri="{FF2B5EF4-FFF2-40B4-BE49-F238E27FC236}">
                <a16:creationId xmlns:a16="http://schemas.microsoft.com/office/drawing/2014/main" id="{805208B3-A463-D345-070E-2CEFD15E5749}"/>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a:solidFill>
                <a:schemeClr val="bg1"/>
              </a:solidFill>
              <a:latin typeface="Bodoni MT" panose="02070603080606020203" pitchFamily="18" charset="0"/>
            </a:endParaRPr>
          </a:p>
          <a:p>
            <a:pPr algn="ctr"/>
            <a:r>
              <a:rPr lang="en-US">
                <a:solidFill>
                  <a:schemeClr val="bg1"/>
                </a:solidFill>
                <a:latin typeface="Bodoni MT" panose="02070603080606020203" pitchFamily="18" charset="0"/>
              </a:rPr>
              <a:t>Kidney Cloud Care: Harnessing the Power of the Cloud for Lifesaving Diagnostics</a:t>
            </a:r>
            <a:endParaRPr lang="en-US" dirty="0">
              <a:solidFill>
                <a:schemeClr val="bg1"/>
              </a:solidFill>
              <a:latin typeface="Bodoni MT" panose="02070603080606020203" pitchFamily="18" charset="0"/>
            </a:endParaRPr>
          </a:p>
        </p:txBody>
      </p:sp>
    </p:spTree>
    <p:extLst>
      <p:ext uri="{BB962C8B-B14F-4D97-AF65-F5344CB8AC3E}">
        <p14:creationId xmlns:p14="http://schemas.microsoft.com/office/powerpoint/2010/main" val="1570952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pic>
        <p:nvPicPr>
          <p:cNvPr id="2" name="Picture 1">
            <a:extLst>
              <a:ext uri="{FF2B5EF4-FFF2-40B4-BE49-F238E27FC236}">
                <a16:creationId xmlns:a16="http://schemas.microsoft.com/office/drawing/2014/main" id="{CFC80ED9-E6C2-DD85-0980-BA52EB8BB7FF}"/>
              </a:ext>
            </a:extLst>
          </p:cNvPr>
          <p:cNvPicPr>
            <a:picLocks noChangeAspect="1"/>
          </p:cNvPicPr>
          <p:nvPr/>
        </p:nvPicPr>
        <p:blipFill>
          <a:blip r:embed="rId2"/>
          <a:stretch>
            <a:fillRect/>
          </a:stretch>
        </p:blipFill>
        <p:spPr>
          <a:xfrm>
            <a:off x="116099" y="475932"/>
            <a:ext cx="8797608" cy="4264445"/>
          </a:xfrm>
          <a:prstGeom prst="rect">
            <a:avLst/>
          </a:prstGeom>
        </p:spPr>
      </p:pic>
    </p:spTree>
    <p:extLst>
      <p:ext uri="{BB962C8B-B14F-4D97-AF65-F5344CB8AC3E}">
        <p14:creationId xmlns:p14="http://schemas.microsoft.com/office/powerpoint/2010/main" val="305209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pic>
        <p:nvPicPr>
          <p:cNvPr id="2" name="Picture 1">
            <a:extLst>
              <a:ext uri="{FF2B5EF4-FFF2-40B4-BE49-F238E27FC236}">
                <a16:creationId xmlns:a16="http://schemas.microsoft.com/office/drawing/2014/main" id="{4BC80D10-A8D5-C955-7F6D-EC3881D1F4CE}"/>
              </a:ext>
            </a:extLst>
          </p:cNvPr>
          <p:cNvPicPr>
            <a:picLocks noChangeAspect="1"/>
          </p:cNvPicPr>
          <p:nvPr/>
        </p:nvPicPr>
        <p:blipFill>
          <a:blip r:embed="rId2"/>
          <a:stretch>
            <a:fillRect/>
          </a:stretch>
        </p:blipFill>
        <p:spPr>
          <a:xfrm>
            <a:off x="273886" y="455890"/>
            <a:ext cx="8596227" cy="4231720"/>
          </a:xfrm>
          <a:prstGeom prst="rect">
            <a:avLst/>
          </a:prstGeom>
        </p:spPr>
      </p:pic>
    </p:spTree>
    <p:extLst>
      <p:ext uri="{BB962C8B-B14F-4D97-AF65-F5344CB8AC3E}">
        <p14:creationId xmlns:p14="http://schemas.microsoft.com/office/powerpoint/2010/main" val="40224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a:solidFill>
                <a:schemeClr val="bg1"/>
              </a:solidFill>
              <a:latin typeface="Bodoni MT" panose="02070603080606020203" pitchFamily="18" charset="0"/>
            </a:endParaRPr>
          </a:p>
          <a:p>
            <a:pPr algn="ctr"/>
            <a:r>
              <a:rPr lang="en-US">
                <a:solidFill>
                  <a:schemeClr val="bg1"/>
                </a:solidFill>
                <a:latin typeface="Bodoni MT" panose="02070603080606020203" pitchFamily="18" charset="0"/>
              </a:rPr>
              <a:t>Kidney Cloud Care: Harnessing the Power of the Cloud for Lifesaving Diagnostics</a:t>
            </a:r>
            <a:endParaRPr lang="en-US" dirty="0">
              <a:solidFill>
                <a:schemeClr val="bg1"/>
              </a:solidFill>
              <a:latin typeface="Bodoni MT" panose="02070603080606020203" pitchFamily="18" charset="0"/>
            </a:endParaRP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graphicFrame>
        <p:nvGraphicFramePr>
          <p:cNvPr id="3" name="Table 2">
            <a:extLst>
              <a:ext uri="{FF2B5EF4-FFF2-40B4-BE49-F238E27FC236}">
                <a16:creationId xmlns:a16="http://schemas.microsoft.com/office/drawing/2014/main" id="{7CB0F711-24D4-ED5A-CE8D-88E7AAEA3F34}"/>
              </a:ext>
            </a:extLst>
          </p:cNvPr>
          <p:cNvGraphicFramePr>
            <a:graphicFrameLocks noGrp="1"/>
          </p:cNvGraphicFramePr>
          <p:nvPr>
            <p:extLst>
              <p:ext uri="{D42A27DB-BD31-4B8C-83A1-F6EECF244321}">
                <p14:modId xmlns:p14="http://schemas.microsoft.com/office/powerpoint/2010/main" val="1710600014"/>
              </p:ext>
            </p:extLst>
          </p:nvPr>
        </p:nvGraphicFramePr>
        <p:xfrm>
          <a:off x="670980" y="1638428"/>
          <a:ext cx="7802028" cy="1828800"/>
        </p:xfrm>
        <a:graphic>
          <a:graphicData uri="http://schemas.openxmlformats.org/drawingml/2006/table">
            <a:tbl>
              <a:tblPr firstRow="1" bandRow="1"/>
              <a:tblGrid>
                <a:gridCol w="3901014">
                  <a:extLst>
                    <a:ext uri="{9D8B030D-6E8A-4147-A177-3AD203B41FA5}">
                      <a16:colId xmlns:a16="http://schemas.microsoft.com/office/drawing/2014/main" val="4243274368"/>
                    </a:ext>
                  </a:extLst>
                </a:gridCol>
                <a:gridCol w="3901014">
                  <a:extLst>
                    <a:ext uri="{9D8B030D-6E8A-4147-A177-3AD203B41FA5}">
                      <a16:colId xmlns:a16="http://schemas.microsoft.com/office/drawing/2014/main" val="613206005"/>
                    </a:ext>
                  </a:extLst>
                </a:gridCol>
              </a:tblGrid>
              <a:tr h="356331">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800" dirty="0">
                          <a:latin typeface="Bodoni MT" panose="02070603080606020203" pitchFamily="18" charset="0"/>
                        </a:rPr>
                        <a:t>Names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800" dirty="0">
                          <a:latin typeface="Bodoni MT" panose="02070603080606020203" pitchFamily="18" charset="0"/>
                        </a:rPr>
                        <a:t>Roll Numbers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851957601"/>
                  </a:ext>
                </a:extLst>
              </a:tr>
              <a:tr h="356331">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Mummidi Devi Siva Rama Saran</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CB.EN.U4AIE21034</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664817993"/>
                  </a:ext>
                </a:extLst>
              </a:tr>
              <a:tr h="356331">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Akshayaa B K</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CB.EN.U4AIE21002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931843685"/>
                  </a:ext>
                </a:extLst>
              </a:tr>
              <a:tr h="356331">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R Sai Raghavendra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CB.EN.U4AIE21049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766328138"/>
                  </a:ext>
                </a:extLst>
              </a:tr>
              <a:tr h="356331">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N Poornima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CB.EN.U4AIE21042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89525619"/>
                  </a:ext>
                </a:extLst>
              </a:tr>
            </a:tbl>
          </a:graphicData>
        </a:graphic>
      </p:graphicFrame>
      <p:sp>
        <p:nvSpPr>
          <p:cNvPr id="6" name="TextBox 5">
            <a:extLst>
              <a:ext uri="{FF2B5EF4-FFF2-40B4-BE49-F238E27FC236}">
                <a16:creationId xmlns:a16="http://schemas.microsoft.com/office/drawing/2014/main" id="{E759916A-A9CE-8330-91F8-F26064C5F795}"/>
              </a:ext>
            </a:extLst>
          </p:cNvPr>
          <p:cNvSpPr txBox="1"/>
          <p:nvPr/>
        </p:nvSpPr>
        <p:spPr>
          <a:xfrm>
            <a:off x="2261846" y="686410"/>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Team Members:</a:t>
            </a:r>
          </a:p>
        </p:txBody>
      </p:sp>
    </p:spTree>
    <p:extLst>
      <p:ext uri="{BB962C8B-B14F-4D97-AF65-F5344CB8AC3E}">
        <p14:creationId xmlns:p14="http://schemas.microsoft.com/office/powerpoint/2010/main" val="115361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Tree>
    <p:extLst>
      <p:ext uri="{BB962C8B-B14F-4D97-AF65-F5344CB8AC3E}">
        <p14:creationId xmlns:p14="http://schemas.microsoft.com/office/powerpoint/2010/main" val="171064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it-IT" dirty="0">
              <a:solidFill>
                <a:schemeClr val="bg1"/>
              </a:solidFill>
              <a:latin typeface="Bodoni MT" panose="02070603080606020203" pitchFamily="18" charset="0"/>
            </a:endParaRP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21568526-17A1-950A-A69B-CCAC5DA3A0B5}"/>
              </a:ext>
            </a:extLst>
          </p:cNvPr>
          <p:cNvSpPr txBox="1"/>
          <p:nvPr/>
        </p:nvSpPr>
        <p:spPr>
          <a:xfrm>
            <a:off x="2261841" y="396322"/>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Introduction:</a:t>
            </a:r>
          </a:p>
        </p:txBody>
      </p:sp>
      <p:sp>
        <p:nvSpPr>
          <p:cNvPr id="3" name="TextBox 2">
            <a:extLst>
              <a:ext uri="{FF2B5EF4-FFF2-40B4-BE49-F238E27FC236}">
                <a16:creationId xmlns:a16="http://schemas.microsoft.com/office/drawing/2014/main" id="{4764A63C-84BD-6949-46F4-1E1DC8D58DA7}"/>
              </a:ext>
            </a:extLst>
          </p:cNvPr>
          <p:cNvSpPr txBox="1"/>
          <p:nvPr/>
        </p:nvSpPr>
        <p:spPr>
          <a:xfrm>
            <a:off x="257620" y="880261"/>
            <a:ext cx="8628743" cy="3382977"/>
          </a:xfrm>
          <a:prstGeom prst="rect">
            <a:avLst/>
          </a:prstGeom>
          <a:noFill/>
        </p:spPr>
        <p:txBody>
          <a:bodyPr wrap="square">
            <a:spAutoFit/>
          </a:bodyPr>
          <a:lstStyle/>
          <a:p>
            <a:pPr marL="285750" indent="-285750">
              <a:spcBef>
                <a:spcPts val="1145"/>
              </a:spcBef>
              <a:buFont typeface="Wingdings" panose="05000000000000000000" pitchFamily="2" charset="2"/>
              <a:buChar char="Ø"/>
            </a:pPr>
            <a:r>
              <a:rPr lang="en-US" sz="1200" dirty="0">
                <a:effectLst/>
                <a:latin typeface="Bodoni MT" panose="02070603080606020203" pitchFamily="18" charset="0"/>
                <a:ea typeface="Times New Roman" panose="02020603050405020304" pitchFamily="18" charset="0"/>
              </a:rPr>
              <a:t>Kidney </a:t>
            </a:r>
            <a:r>
              <a:rPr lang="en-US" sz="1200" dirty="0" err="1">
                <a:effectLst/>
                <a:latin typeface="Bodoni MT" panose="02070603080606020203" pitchFamily="18" charset="0"/>
                <a:ea typeface="Times New Roman" panose="02020603050405020304" pitchFamily="18" charset="0"/>
              </a:rPr>
              <a:t>CloudCare</a:t>
            </a:r>
            <a:r>
              <a:rPr lang="en-US" sz="1200" dirty="0">
                <a:effectLst/>
                <a:latin typeface="Bodoni MT" panose="02070603080606020203" pitchFamily="18" charset="0"/>
                <a:ea typeface="Times New Roman" panose="02020603050405020304" pitchFamily="18" charset="0"/>
              </a:rPr>
              <a:t> is a cloud-based project aimed at detecting kidney disease using a </a:t>
            </a:r>
            <a:r>
              <a:rPr lang="en-US" sz="1200" dirty="0">
                <a:latin typeface="Bodoni MT" panose="02070603080606020203" pitchFamily="18" charset="0"/>
                <a:ea typeface="Times New Roman" panose="02020603050405020304" pitchFamily="18" charset="0"/>
              </a:rPr>
              <a:t>de</a:t>
            </a:r>
            <a:r>
              <a:rPr lang="en-US" sz="1200" dirty="0">
                <a:effectLst/>
                <a:latin typeface="Bodoni MT" panose="02070603080606020203" pitchFamily="18" charset="0"/>
                <a:ea typeface="Times New Roman" panose="02020603050405020304" pitchFamily="18" charset="0"/>
              </a:rPr>
              <a:t>ep learning model deployed on AWS EC2. </a:t>
            </a:r>
          </a:p>
          <a:p>
            <a:pPr marL="285750" indent="-285750">
              <a:spcBef>
                <a:spcPts val="1145"/>
              </a:spcBef>
              <a:buFont typeface="Wingdings" panose="05000000000000000000" pitchFamily="2" charset="2"/>
              <a:buChar char="Ø"/>
            </a:pPr>
            <a:r>
              <a:rPr lang="en-US" sz="1200" dirty="0">
                <a:effectLst/>
                <a:latin typeface="Bodoni MT" panose="02070603080606020203" pitchFamily="18" charset="0"/>
                <a:ea typeface="Times New Roman" panose="02020603050405020304" pitchFamily="18" charset="0"/>
              </a:rPr>
              <a:t>The model has been trained on a dataset containing both normal </a:t>
            </a:r>
            <a:r>
              <a:rPr lang="en-US" sz="1200" dirty="0">
                <a:latin typeface="Bodoni MT" panose="02070603080606020203" pitchFamily="18" charset="0"/>
                <a:ea typeface="Times New Roman" panose="02020603050405020304" pitchFamily="18" charset="0"/>
              </a:rPr>
              <a:t>and</a:t>
            </a:r>
            <a:r>
              <a:rPr lang="en-US" sz="1200" dirty="0">
                <a:effectLst/>
                <a:latin typeface="Bodoni MT" panose="02070603080606020203" pitchFamily="18" charset="0"/>
                <a:ea typeface="Times New Roman" panose="02020603050405020304" pitchFamily="18" charset="0"/>
              </a:rPr>
              <a:t> tumor</a:t>
            </a:r>
            <a:r>
              <a:rPr lang="en-US" sz="1200" dirty="0">
                <a:latin typeface="Bodoni MT" panose="02070603080606020203" pitchFamily="18" charset="0"/>
                <a:ea typeface="Times New Roman" panose="02020603050405020304" pitchFamily="18" charset="0"/>
              </a:rPr>
              <a:t> </a:t>
            </a:r>
            <a:r>
              <a:rPr lang="en-US" sz="1200" dirty="0">
                <a:effectLst/>
                <a:latin typeface="Bodoni MT" panose="02070603080606020203" pitchFamily="18" charset="0"/>
                <a:ea typeface="Times New Roman" panose="02020603050405020304" pitchFamily="18" charset="0"/>
              </a:rPr>
              <a:t>kidney samples, allowing it to effectively differentiate between healthy and diseased tissue.</a:t>
            </a:r>
          </a:p>
          <a:p>
            <a:pPr marL="285750" indent="-285750">
              <a:spcBef>
                <a:spcPts val="1145"/>
              </a:spcBef>
              <a:buFont typeface="Wingdings" panose="05000000000000000000" pitchFamily="2" charset="2"/>
              <a:buChar char="Ø"/>
            </a:pPr>
            <a:r>
              <a:rPr lang="en-US" sz="1200" dirty="0">
                <a:effectLst/>
                <a:latin typeface="Bodoni MT" panose="02070603080606020203" pitchFamily="18" charset="0"/>
                <a:ea typeface="Times New Roman" panose="02020603050405020304" pitchFamily="18" charset="0"/>
              </a:rPr>
              <a:t> By leveraging AWS cloud services and a continuous integration/continuous deployment (CI/CD) pipeline through GitHub Actions, the project ensures a streamlined and efficient deployment process.</a:t>
            </a:r>
          </a:p>
          <a:p>
            <a:pPr marL="285750" indent="-285750">
              <a:spcBef>
                <a:spcPts val="1145"/>
              </a:spcBef>
              <a:buFont typeface="Wingdings" panose="05000000000000000000" pitchFamily="2" charset="2"/>
              <a:buChar char="Ø"/>
            </a:pPr>
            <a:r>
              <a:rPr lang="en-US" sz="1200" dirty="0">
                <a:effectLst/>
                <a:latin typeface="Bodoni MT" panose="02070603080606020203" pitchFamily="18" charset="0"/>
                <a:ea typeface="Times New Roman" panose="02020603050405020304" pitchFamily="18" charset="0"/>
              </a:rPr>
              <a:t> The deployment pipeline includes several key steps: creating an IAM user with specific access permissions, establishing an ECR repository to store the Docker image, launching an EC2 instance, installing Docker, and configuring the EC2 instance as a self-hosted runner for GitHub Actions. </a:t>
            </a:r>
          </a:p>
          <a:p>
            <a:pPr marL="285750" indent="-285750">
              <a:spcBef>
                <a:spcPts val="1145"/>
              </a:spcBef>
              <a:buFont typeface="Wingdings" panose="05000000000000000000" pitchFamily="2" charset="2"/>
              <a:buChar char="Ø"/>
            </a:pPr>
            <a:r>
              <a:rPr lang="en-US" sz="1200" dirty="0">
                <a:effectLst/>
                <a:latin typeface="Bodoni MT" panose="02070603080606020203" pitchFamily="18" charset="0"/>
                <a:ea typeface="Times New Roman" panose="02020603050405020304" pitchFamily="18" charset="0"/>
              </a:rPr>
              <a:t>Sensitive information is securely managed using GitHub Secrets. The deployment process involves building a Docker image of the application, pushing it to the ECR repository, launching the EC2 instance, pulling the Docker image from ECR, and running the image on EC2 to deploy the kidney disease detection application.</a:t>
            </a:r>
          </a:p>
          <a:p>
            <a:pPr marL="285750" indent="-285750">
              <a:spcBef>
                <a:spcPts val="1145"/>
              </a:spcBef>
              <a:buFont typeface="Wingdings" panose="05000000000000000000" pitchFamily="2" charset="2"/>
              <a:buChar char="Ø"/>
            </a:pPr>
            <a:r>
              <a:rPr lang="en-US" sz="1200" dirty="0">
                <a:effectLst/>
                <a:latin typeface="Bodoni MT" panose="02070603080606020203" pitchFamily="18" charset="0"/>
                <a:ea typeface="Times New Roman" panose="02020603050405020304" pitchFamily="18" charset="0"/>
              </a:rPr>
              <a:t> This project showcases the integration of cloud computing and machine learning to provide a scalable, reliable, and efficient solution for kidney disease detection, leveraging AWS services to enhance healthcare diagnostics.</a:t>
            </a:r>
            <a:endParaRPr lang="en-IN" sz="1200" dirty="0">
              <a:effectLst/>
              <a:latin typeface="Bodoni MT" panose="02070603080606020203" pitchFamily="18" charset="0"/>
              <a:ea typeface="Times New Roman" panose="02020603050405020304" pitchFamily="18" charset="0"/>
            </a:endParaRPr>
          </a:p>
        </p:txBody>
      </p:sp>
      <p:sp>
        <p:nvSpPr>
          <p:cNvPr id="8" name="Google Shape;108;p15">
            <a:extLst>
              <a:ext uri="{FF2B5EF4-FFF2-40B4-BE49-F238E27FC236}">
                <a16:creationId xmlns:a16="http://schemas.microsoft.com/office/drawing/2014/main" id="{38D3B56C-26E2-9779-DCF9-EC75FF942524}"/>
              </a:ext>
            </a:extLst>
          </p:cNvPr>
          <p:cNvSpPr txBox="1">
            <a:spLocks/>
          </p:cNvSpPr>
          <p:nvPr/>
        </p:nvSpPr>
        <p:spPr>
          <a:xfrm>
            <a:off x="1526614" y="-22364"/>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a:solidFill>
                <a:schemeClr val="bg1"/>
              </a:solidFill>
              <a:latin typeface="Bodoni MT" panose="02070603080606020203" pitchFamily="18" charset="0"/>
            </a:endParaRPr>
          </a:p>
          <a:p>
            <a:pPr algn="ctr"/>
            <a:r>
              <a:rPr lang="en-US">
                <a:solidFill>
                  <a:schemeClr val="bg1"/>
                </a:solidFill>
                <a:latin typeface="Bodoni MT" panose="02070603080606020203" pitchFamily="18" charset="0"/>
              </a:rPr>
              <a:t>Kidney Cloud Care: Harnessing the Power of the Cloud for Lifesaving Diagnostics</a:t>
            </a:r>
            <a:endParaRPr lang="en-US" dirty="0">
              <a:solidFill>
                <a:schemeClr val="bg1"/>
              </a:solidFill>
              <a:latin typeface="Bodoni MT" panose="02070603080606020203" pitchFamily="18" charset="0"/>
            </a:endParaRPr>
          </a:p>
        </p:txBody>
      </p:sp>
    </p:spTree>
    <p:extLst>
      <p:ext uri="{BB962C8B-B14F-4D97-AF65-F5344CB8AC3E}">
        <p14:creationId xmlns:p14="http://schemas.microsoft.com/office/powerpoint/2010/main" val="70105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3" name="TextBox 12">
            <a:extLst>
              <a:ext uri="{FF2B5EF4-FFF2-40B4-BE49-F238E27FC236}">
                <a16:creationId xmlns:a16="http://schemas.microsoft.com/office/drawing/2014/main" id="{A31E5BC5-9793-228B-C82B-A381C009BFB6}"/>
              </a:ext>
            </a:extLst>
          </p:cNvPr>
          <p:cNvSpPr txBox="1"/>
          <p:nvPr/>
        </p:nvSpPr>
        <p:spPr>
          <a:xfrm>
            <a:off x="2261843" y="47595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Data</a:t>
            </a:r>
          </a:p>
        </p:txBody>
      </p:sp>
      <p:pic>
        <p:nvPicPr>
          <p:cNvPr id="6" name="Picture 5">
            <a:extLst>
              <a:ext uri="{FF2B5EF4-FFF2-40B4-BE49-F238E27FC236}">
                <a16:creationId xmlns:a16="http://schemas.microsoft.com/office/drawing/2014/main" id="{EEB6A5EC-4CAD-9384-7121-2A07AB33EB1F}"/>
              </a:ext>
            </a:extLst>
          </p:cNvPr>
          <p:cNvPicPr>
            <a:picLocks noChangeAspect="1"/>
          </p:cNvPicPr>
          <p:nvPr/>
        </p:nvPicPr>
        <p:blipFill rotWithShape="1">
          <a:blip r:embed="rId2"/>
          <a:srcRect l="1119" r="2427" b="1672"/>
          <a:stretch/>
        </p:blipFill>
        <p:spPr>
          <a:xfrm>
            <a:off x="1973916" y="1165266"/>
            <a:ext cx="2125281" cy="2400476"/>
          </a:xfrm>
          <a:prstGeom prst="rect">
            <a:avLst/>
          </a:prstGeom>
        </p:spPr>
      </p:pic>
      <p:pic>
        <p:nvPicPr>
          <p:cNvPr id="14" name="Picture 13">
            <a:extLst>
              <a:ext uri="{FF2B5EF4-FFF2-40B4-BE49-F238E27FC236}">
                <a16:creationId xmlns:a16="http://schemas.microsoft.com/office/drawing/2014/main" id="{B1C125CC-B153-1B4B-44EE-BDBDACBB9E8E}"/>
              </a:ext>
            </a:extLst>
          </p:cNvPr>
          <p:cNvPicPr>
            <a:picLocks noChangeAspect="1"/>
          </p:cNvPicPr>
          <p:nvPr/>
        </p:nvPicPr>
        <p:blipFill>
          <a:blip r:embed="rId3"/>
          <a:stretch>
            <a:fillRect/>
          </a:stretch>
        </p:blipFill>
        <p:spPr>
          <a:xfrm>
            <a:off x="4516319" y="1204397"/>
            <a:ext cx="2137246" cy="2361345"/>
          </a:xfrm>
          <a:prstGeom prst="rect">
            <a:avLst/>
          </a:prstGeom>
        </p:spPr>
      </p:pic>
      <p:sp>
        <p:nvSpPr>
          <p:cNvPr id="2" name="Google Shape;108;p15">
            <a:extLst>
              <a:ext uri="{FF2B5EF4-FFF2-40B4-BE49-F238E27FC236}">
                <a16:creationId xmlns:a16="http://schemas.microsoft.com/office/drawing/2014/main" id="{DFFB1016-68FC-AD55-5092-168379E65572}"/>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a:solidFill>
                <a:schemeClr val="bg1"/>
              </a:solidFill>
              <a:latin typeface="Bodoni MT" panose="02070603080606020203" pitchFamily="18" charset="0"/>
            </a:endParaRPr>
          </a:p>
          <a:p>
            <a:pPr algn="ctr"/>
            <a:r>
              <a:rPr lang="en-US">
                <a:solidFill>
                  <a:schemeClr val="bg1"/>
                </a:solidFill>
                <a:latin typeface="Bodoni MT" panose="02070603080606020203" pitchFamily="18" charset="0"/>
              </a:rPr>
              <a:t>Kidney Cloud Care: Harnessing the Power of the Cloud for Lifesaving Diagnostics</a:t>
            </a:r>
            <a:endParaRPr lang="en-US" dirty="0">
              <a:solidFill>
                <a:schemeClr val="bg1"/>
              </a:solidFill>
              <a:latin typeface="Bodoni MT" panose="02070603080606020203" pitchFamily="18" charset="0"/>
            </a:endParaRPr>
          </a:p>
        </p:txBody>
      </p:sp>
    </p:spTree>
    <p:extLst>
      <p:ext uri="{BB962C8B-B14F-4D97-AF65-F5344CB8AC3E}">
        <p14:creationId xmlns:p14="http://schemas.microsoft.com/office/powerpoint/2010/main" val="76070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8" name="TextBox 12">
            <a:extLst>
              <a:ext uri="{FF2B5EF4-FFF2-40B4-BE49-F238E27FC236}">
                <a16:creationId xmlns:a16="http://schemas.microsoft.com/office/drawing/2014/main" id="{67C0E56B-6C75-448E-DC84-6574DAE1D611}"/>
              </a:ext>
            </a:extLst>
          </p:cNvPr>
          <p:cNvSpPr txBox="1"/>
          <p:nvPr/>
        </p:nvSpPr>
        <p:spPr>
          <a:xfrm>
            <a:off x="2261843" y="47595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Flow Diagram of Proposed Approach:</a:t>
            </a:r>
          </a:p>
        </p:txBody>
      </p:sp>
      <p:pic>
        <p:nvPicPr>
          <p:cNvPr id="83" name="Picture 82">
            <a:extLst>
              <a:ext uri="{FF2B5EF4-FFF2-40B4-BE49-F238E27FC236}">
                <a16:creationId xmlns:a16="http://schemas.microsoft.com/office/drawing/2014/main" id="{666B49E0-2727-52CB-0A96-EB0A74E2F556}"/>
              </a:ext>
            </a:extLst>
          </p:cNvPr>
          <p:cNvPicPr>
            <a:picLocks noChangeAspect="1"/>
          </p:cNvPicPr>
          <p:nvPr/>
        </p:nvPicPr>
        <p:blipFill>
          <a:blip r:embed="rId2"/>
          <a:stretch>
            <a:fillRect/>
          </a:stretch>
        </p:blipFill>
        <p:spPr>
          <a:xfrm>
            <a:off x="0" y="1074091"/>
            <a:ext cx="9144000" cy="2995318"/>
          </a:xfrm>
          <a:prstGeom prst="rect">
            <a:avLst/>
          </a:prstGeom>
        </p:spPr>
      </p:pic>
      <p:sp>
        <p:nvSpPr>
          <p:cNvPr id="2" name="Google Shape;108;p15">
            <a:extLst>
              <a:ext uri="{FF2B5EF4-FFF2-40B4-BE49-F238E27FC236}">
                <a16:creationId xmlns:a16="http://schemas.microsoft.com/office/drawing/2014/main" id="{20F0BA69-492E-5508-E8FE-034D024201D7}"/>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a:solidFill>
                <a:schemeClr val="bg1"/>
              </a:solidFill>
              <a:latin typeface="Bodoni MT" panose="02070603080606020203" pitchFamily="18" charset="0"/>
            </a:endParaRPr>
          </a:p>
          <a:p>
            <a:pPr algn="ctr"/>
            <a:r>
              <a:rPr lang="en-US">
                <a:solidFill>
                  <a:schemeClr val="bg1"/>
                </a:solidFill>
                <a:latin typeface="Bodoni MT" panose="02070603080606020203" pitchFamily="18" charset="0"/>
              </a:rPr>
              <a:t>Kidney Cloud Care: Harnessing the Power of the Cloud for Lifesaving Diagnostics</a:t>
            </a:r>
            <a:endParaRPr lang="en-US" dirty="0">
              <a:solidFill>
                <a:schemeClr val="bg1"/>
              </a:solidFill>
              <a:latin typeface="Bodoni MT" panose="02070603080606020203" pitchFamily="18" charset="0"/>
            </a:endParaRPr>
          </a:p>
        </p:txBody>
      </p:sp>
      <p:sp>
        <p:nvSpPr>
          <p:cNvPr id="3" name="Rectangle: Rounded Corners 2">
            <a:extLst>
              <a:ext uri="{FF2B5EF4-FFF2-40B4-BE49-F238E27FC236}">
                <a16:creationId xmlns:a16="http://schemas.microsoft.com/office/drawing/2014/main" id="{0B626559-CB9B-8027-1309-37499A226621}"/>
              </a:ext>
            </a:extLst>
          </p:cNvPr>
          <p:cNvSpPr/>
          <p:nvPr/>
        </p:nvSpPr>
        <p:spPr>
          <a:xfrm>
            <a:off x="4149283" y="1852657"/>
            <a:ext cx="1707231" cy="1340486"/>
          </a:xfrm>
          <a:prstGeom prst="round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Rockwell" panose="02060603020205020403" pitchFamily="18" charset="0"/>
              </a:rPr>
              <a:t>ResNet18</a:t>
            </a:r>
          </a:p>
          <a:p>
            <a:pPr algn="ctr"/>
            <a:r>
              <a:rPr lang="en-US" sz="1800" dirty="0">
                <a:solidFill>
                  <a:schemeClr val="tx1"/>
                </a:solidFill>
                <a:latin typeface="Rockwell" panose="02060603020205020403" pitchFamily="18" charset="0"/>
              </a:rPr>
              <a:t>VGG16</a:t>
            </a:r>
          </a:p>
        </p:txBody>
      </p:sp>
    </p:spTree>
    <p:extLst>
      <p:ext uri="{BB962C8B-B14F-4D97-AF65-F5344CB8AC3E}">
        <p14:creationId xmlns:p14="http://schemas.microsoft.com/office/powerpoint/2010/main" val="22764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Rectangle 1"/>
          <p:cNvSpPr/>
          <p:nvPr/>
        </p:nvSpPr>
        <p:spPr>
          <a:xfrm>
            <a:off x="254881" y="1373471"/>
            <a:ext cx="7622618" cy="1169551"/>
          </a:xfrm>
          <a:prstGeom prst="rect">
            <a:avLst/>
          </a:prstGeom>
        </p:spPr>
        <p:txBody>
          <a:bodyPr wrap="square">
            <a:spAutoFit/>
          </a:bodyPr>
          <a:lstStyle/>
          <a:p>
            <a:endParaRPr lang="en-US" b="1" dirty="0">
              <a:solidFill>
                <a:srgbClr val="0D0D0D"/>
              </a:solidFill>
              <a:latin typeface="ui-sans-serif"/>
            </a:endParaRPr>
          </a:p>
          <a:p>
            <a:r>
              <a:rPr lang="en-US" b="1" dirty="0">
                <a:solidFill>
                  <a:srgbClr val="0D0D0D"/>
                </a:solidFill>
                <a:latin typeface="ui-sans-serif"/>
              </a:rPr>
              <a:t>HTML</a:t>
            </a:r>
            <a:r>
              <a:rPr lang="en-US" dirty="0">
                <a:solidFill>
                  <a:srgbClr val="0D0D0D"/>
                </a:solidFill>
                <a:latin typeface="ui-sans-serif"/>
              </a:rPr>
              <a:t>: Foundational markup language for creating web page structures, providing building blocks like headings, paragraphs, links, images, and forms.</a:t>
            </a:r>
          </a:p>
          <a:p>
            <a:pPr>
              <a:buFont typeface="Arial" panose="020B0604020202020204" pitchFamily="34" charset="0"/>
              <a:buChar char="•"/>
            </a:pPr>
            <a:endParaRPr lang="en-US" dirty="0">
              <a:solidFill>
                <a:srgbClr val="0D0D0D"/>
              </a:solidFill>
              <a:latin typeface="ui-sans-serif"/>
            </a:endParaRPr>
          </a:p>
          <a:p>
            <a:r>
              <a:rPr lang="en-US" b="1" dirty="0">
                <a:solidFill>
                  <a:srgbClr val="0D0D0D"/>
                </a:solidFill>
                <a:latin typeface="ui-sans-serif"/>
              </a:rPr>
              <a:t>              </a:t>
            </a:r>
            <a:endParaRPr lang="en-US" dirty="0">
              <a:solidFill>
                <a:srgbClr val="0D0D0D"/>
              </a:solidFill>
              <a:latin typeface="ui-sans-serif"/>
            </a:endParaRPr>
          </a:p>
        </p:txBody>
      </p:sp>
      <p:pic>
        <p:nvPicPr>
          <p:cNvPr id="3" name="Picture 2"/>
          <p:cNvPicPr>
            <a:picLocks noChangeAspect="1"/>
          </p:cNvPicPr>
          <p:nvPr/>
        </p:nvPicPr>
        <p:blipFill>
          <a:blip r:embed="rId2"/>
          <a:stretch>
            <a:fillRect/>
          </a:stretch>
        </p:blipFill>
        <p:spPr>
          <a:xfrm>
            <a:off x="7877499" y="1214575"/>
            <a:ext cx="865187" cy="984068"/>
          </a:xfrm>
          <a:prstGeom prst="rect">
            <a:avLst/>
          </a:prstGeom>
        </p:spPr>
      </p:pic>
      <p:pic>
        <p:nvPicPr>
          <p:cNvPr id="6" name="Picture 5"/>
          <p:cNvPicPr>
            <a:picLocks noChangeAspect="1"/>
          </p:cNvPicPr>
          <p:nvPr/>
        </p:nvPicPr>
        <p:blipFill>
          <a:blip r:embed="rId3"/>
          <a:stretch>
            <a:fillRect/>
          </a:stretch>
        </p:blipFill>
        <p:spPr>
          <a:xfrm>
            <a:off x="344207" y="2691279"/>
            <a:ext cx="804863" cy="1004416"/>
          </a:xfrm>
          <a:prstGeom prst="rect">
            <a:avLst/>
          </a:prstGeom>
        </p:spPr>
      </p:pic>
      <p:sp>
        <p:nvSpPr>
          <p:cNvPr id="8" name="TextBox 7"/>
          <p:cNvSpPr txBox="1"/>
          <p:nvPr/>
        </p:nvSpPr>
        <p:spPr>
          <a:xfrm>
            <a:off x="1406648" y="2972178"/>
            <a:ext cx="6741555" cy="738664"/>
          </a:xfrm>
          <a:prstGeom prst="rect">
            <a:avLst/>
          </a:prstGeom>
          <a:noFill/>
        </p:spPr>
        <p:txBody>
          <a:bodyPr wrap="square" rtlCol="0">
            <a:spAutoFit/>
          </a:bodyPr>
          <a:lstStyle/>
          <a:p>
            <a:r>
              <a:rPr lang="en-US" b="1" dirty="0">
                <a:solidFill>
                  <a:srgbClr val="0D0D0D"/>
                </a:solidFill>
                <a:latin typeface="ui-sans-serif"/>
              </a:rPr>
              <a:t>CSS</a:t>
            </a:r>
            <a:r>
              <a:rPr lang="en-US" dirty="0">
                <a:solidFill>
                  <a:srgbClr val="0D0D0D"/>
                </a:solidFill>
                <a:latin typeface="ui-sans-serif"/>
              </a:rPr>
              <a:t>: Style sheet language for controlling the layout, colors, fonts, and visual  appearance of web pages, separating content from design for a clean codebase.</a:t>
            </a:r>
          </a:p>
          <a:p>
            <a:endParaRPr lang="en-US" dirty="0">
              <a:solidFill>
                <a:srgbClr val="0D0D0D"/>
              </a:solidFill>
              <a:latin typeface="ui-sans-serif"/>
            </a:endParaRPr>
          </a:p>
        </p:txBody>
      </p:sp>
      <p:sp>
        <p:nvSpPr>
          <p:cNvPr id="15" name="TextBox 14">
            <a:extLst>
              <a:ext uri="{FF2B5EF4-FFF2-40B4-BE49-F238E27FC236}">
                <a16:creationId xmlns:a16="http://schemas.microsoft.com/office/drawing/2014/main" id="{DDECF7BF-B801-8BDB-8DEF-9AD516377FCA}"/>
              </a:ext>
            </a:extLst>
          </p:cNvPr>
          <p:cNvSpPr txBox="1"/>
          <p:nvPr/>
        </p:nvSpPr>
        <p:spPr>
          <a:xfrm>
            <a:off x="3738092" y="614771"/>
            <a:ext cx="4572000" cy="461665"/>
          </a:xfrm>
          <a:prstGeom prst="rect">
            <a:avLst/>
          </a:prstGeom>
          <a:noFill/>
        </p:spPr>
        <p:txBody>
          <a:bodyPr wrap="square">
            <a:spAutoFit/>
          </a:bodyPr>
          <a:lstStyle/>
          <a:p>
            <a:r>
              <a:rPr lang="en-US" sz="2400" b="1" dirty="0" err="1">
                <a:solidFill>
                  <a:srgbClr val="0D0D0D"/>
                </a:solidFill>
                <a:latin typeface="ui-sans-serif"/>
              </a:rPr>
              <a:t>FrontEnd</a:t>
            </a:r>
            <a:endParaRPr lang="en-US" sz="2400" b="1" dirty="0">
              <a:solidFill>
                <a:srgbClr val="0D0D0D"/>
              </a:solidFill>
              <a:latin typeface="ui-sans-serif"/>
            </a:endParaRPr>
          </a:p>
        </p:txBody>
      </p:sp>
      <p:sp>
        <p:nvSpPr>
          <p:cNvPr id="16" name="Google Shape;108;p15">
            <a:extLst>
              <a:ext uri="{FF2B5EF4-FFF2-40B4-BE49-F238E27FC236}">
                <a16:creationId xmlns:a16="http://schemas.microsoft.com/office/drawing/2014/main" id="{6C8EEEF3-BBBC-869A-C98B-F0D82B4200C1}"/>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a:solidFill>
                <a:schemeClr val="bg1"/>
              </a:solidFill>
              <a:latin typeface="Bodoni MT" panose="02070603080606020203" pitchFamily="18" charset="0"/>
            </a:endParaRPr>
          </a:p>
          <a:p>
            <a:pPr algn="ctr"/>
            <a:r>
              <a:rPr lang="en-US">
                <a:solidFill>
                  <a:schemeClr val="bg1"/>
                </a:solidFill>
                <a:latin typeface="Bodoni MT" panose="02070603080606020203" pitchFamily="18" charset="0"/>
              </a:rPr>
              <a:t>Kidney Cloud Care: Harnessing the Power of the Cloud for Lifesaving Diagnostics</a:t>
            </a:r>
            <a:endParaRPr lang="en-US" dirty="0">
              <a:solidFill>
                <a:schemeClr val="bg1"/>
              </a:solidFill>
              <a:latin typeface="Bodoni MT" panose="02070603080606020203" pitchFamily="18" charset="0"/>
            </a:endParaRPr>
          </a:p>
        </p:txBody>
      </p:sp>
    </p:spTree>
    <p:extLst>
      <p:ext uri="{BB962C8B-B14F-4D97-AF65-F5344CB8AC3E}">
        <p14:creationId xmlns:p14="http://schemas.microsoft.com/office/powerpoint/2010/main" val="25183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Rectangle 1"/>
          <p:cNvSpPr/>
          <p:nvPr/>
        </p:nvSpPr>
        <p:spPr>
          <a:xfrm>
            <a:off x="3422650" y="475550"/>
            <a:ext cx="2148998" cy="677108"/>
          </a:xfrm>
          <a:prstGeom prst="rect">
            <a:avLst/>
          </a:prstGeom>
        </p:spPr>
        <p:txBody>
          <a:bodyPr wrap="square">
            <a:spAutoFit/>
          </a:bodyPr>
          <a:lstStyle/>
          <a:p>
            <a:r>
              <a:rPr lang="en-US" sz="2400" b="1" dirty="0">
                <a:solidFill>
                  <a:srgbClr val="0D0D0D"/>
                </a:solidFill>
                <a:latin typeface="ui-sans-serif"/>
              </a:rPr>
              <a:t>Backend</a:t>
            </a:r>
          </a:p>
          <a:p>
            <a:endParaRPr lang="en-US" b="1" dirty="0">
              <a:solidFill>
                <a:srgbClr val="0D0D0D"/>
              </a:solidFill>
              <a:latin typeface="ui-sans-serif"/>
            </a:endParaRPr>
          </a:p>
        </p:txBody>
      </p:sp>
      <p:pic>
        <p:nvPicPr>
          <p:cNvPr id="3" name="Picture 2"/>
          <p:cNvPicPr>
            <a:picLocks noChangeAspect="1"/>
          </p:cNvPicPr>
          <p:nvPr/>
        </p:nvPicPr>
        <p:blipFill>
          <a:blip r:embed="rId2"/>
          <a:stretch>
            <a:fillRect/>
          </a:stretch>
        </p:blipFill>
        <p:spPr>
          <a:xfrm>
            <a:off x="1311832" y="1490773"/>
            <a:ext cx="809625" cy="847725"/>
          </a:xfrm>
          <a:prstGeom prst="rect">
            <a:avLst/>
          </a:prstGeom>
        </p:spPr>
      </p:pic>
      <p:sp>
        <p:nvSpPr>
          <p:cNvPr id="6" name="Rectangle 5"/>
          <p:cNvSpPr/>
          <p:nvPr/>
        </p:nvSpPr>
        <p:spPr>
          <a:xfrm>
            <a:off x="2596793" y="1490773"/>
            <a:ext cx="5588000" cy="2893100"/>
          </a:xfrm>
          <a:prstGeom prst="rect">
            <a:avLst/>
          </a:prstGeom>
        </p:spPr>
        <p:txBody>
          <a:bodyPr wrap="square">
            <a:spAutoFit/>
          </a:bodyPr>
          <a:lstStyle/>
          <a:p>
            <a:r>
              <a:rPr lang="en-US" b="1" dirty="0">
                <a:solidFill>
                  <a:srgbClr val="0D0D0D"/>
                </a:solidFill>
                <a:latin typeface="ui-sans-serif"/>
              </a:rPr>
              <a:t>Python</a:t>
            </a:r>
            <a:r>
              <a:rPr lang="en-US" dirty="0">
                <a:solidFill>
                  <a:srgbClr val="0D0D0D"/>
                </a:solidFill>
                <a:latin typeface="ui-sans-serif"/>
              </a:rPr>
              <a:t>: High-level programming language known for readability and simplicity, used for server-side logic, handling frontend requests, and database interactions.</a:t>
            </a:r>
          </a:p>
          <a:p>
            <a:endParaRPr lang="en-US" dirty="0">
              <a:solidFill>
                <a:srgbClr val="0D0D0D"/>
              </a:solidFill>
              <a:latin typeface="ui-sans-serif"/>
            </a:endParaRPr>
          </a:p>
          <a:p>
            <a:endParaRPr lang="en-US" b="1" dirty="0">
              <a:solidFill>
                <a:srgbClr val="0D0D0D"/>
              </a:solidFill>
              <a:latin typeface="ui-sans-serif"/>
            </a:endParaRPr>
          </a:p>
          <a:p>
            <a:endParaRPr lang="en-US" b="1" dirty="0">
              <a:solidFill>
                <a:srgbClr val="0D0D0D"/>
              </a:solidFill>
              <a:latin typeface="ui-sans-serif"/>
            </a:endParaRPr>
          </a:p>
          <a:p>
            <a:endParaRPr lang="en-US" b="1" dirty="0">
              <a:solidFill>
                <a:srgbClr val="0D0D0D"/>
              </a:solidFill>
              <a:latin typeface="ui-sans-serif"/>
            </a:endParaRPr>
          </a:p>
          <a:p>
            <a:endParaRPr lang="en-US" b="1" dirty="0">
              <a:solidFill>
                <a:srgbClr val="0D0D0D"/>
              </a:solidFill>
              <a:latin typeface="ui-sans-serif"/>
            </a:endParaRPr>
          </a:p>
          <a:p>
            <a:r>
              <a:rPr lang="en-US" b="1" dirty="0">
                <a:solidFill>
                  <a:srgbClr val="0D0D0D"/>
                </a:solidFill>
                <a:latin typeface="ui-sans-serif"/>
              </a:rPr>
              <a:t>Flask</a:t>
            </a:r>
            <a:r>
              <a:rPr lang="en-US" dirty="0">
                <a:solidFill>
                  <a:srgbClr val="0D0D0D"/>
                </a:solidFill>
                <a:latin typeface="ui-sans-serif"/>
              </a:rPr>
              <a:t>: Lightweight Python web framework providing essentials for web development, such as routing and request handling, ideal for small to medium-sized applications.</a:t>
            </a:r>
          </a:p>
          <a:p>
            <a:endParaRPr lang="en-US" b="1" dirty="0">
              <a:solidFill>
                <a:srgbClr val="0D0D0D"/>
              </a:solidFill>
              <a:latin typeface="ui-sans-serif"/>
            </a:endParaRPr>
          </a:p>
          <a:p>
            <a:endParaRPr lang="en-US" b="1" dirty="0">
              <a:solidFill>
                <a:srgbClr val="0D0D0D"/>
              </a:solidFill>
              <a:latin typeface="ui-sans-serif"/>
            </a:endParaRPr>
          </a:p>
        </p:txBody>
      </p:sp>
      <p:pic>
        <p:nvPicPr>
          <p:cNvPr id="8" name="Picture 7"/>
          <p:cNvPicPr>
            <a:picLocks noChangeAspect="1"/>
          </p:cNvPicPr>
          <p:nvPr/>
        </p:nvPicPr>
        <p:blipFill>
          <a:blip r:embed="rId3"/>
          <a:stretch>
            <a:fillRect/>
          </a:stretch>
        </p:blipFill>
        <p:spPr>
          <a:xfrm>
            <a:off x="1150180" y="3195621"/>
            <a:ext cx="1132928" cy="631825"/>
          </a:xfrm>
          <a:prstGeom prst="rect">
            <a:avLst/>
          </a:prstGeom>
        </p:spPr>
      </p:pic>
      <p:sp>
        <p:nvSpPr>
          <p:cNvPr id="11" name="Google Shape;108;p15">
            <a:extLst>
              <a:ext uri="{FF2B5EF4-FFF2-40B4-BE49-F238E27FC236}">
                <a16:creationId xmlns:a16="http://schemas.microsoft.com/office/drawing/2014/main" id="{EA832954-8C48-2FC4-EFD1-90889AFC4321}"/>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a:solidFill>
                <a:schemeClr val="bg1"/>
              </a:solidFill>
              <a:latin typeface="Bodoni MT" panose="02070603080606020203" pitchFamily="18" charset="0"/>
            </a:endParaRPr>
          </a:p>
          <a:p>
            <a:pPr algn="ctr"/>
            <a:r>
              <a:rPr lang="en-US">
                <a:solidFill>
                  <a:schemeClr val="bg1"/>
                </a:solidFill>
                <a:latin typeface="Bodoni MT" panose="02070603080606020203" pitchFamily="18" charset="0"/>
              </a:rPr>
              <a:t>Kidney Cloud Care: Harnessing the Power of the Cloud for Lifesaving Diagnostics</a:t>
            </a:r>
            <a:endParaRPr lang="en-US" dirty="0">
              <a:solidFill>
                <a:schemeClr val="bg1"/>
              </a:solidFill>
              <a:latin typeface="Bodoni MT" panose="02070603080606020203" pitchFamily="18" charset="0"/>
            </a:endParaRPr>
          </a:p>
        </p:txBody>
      </p:sp>
    </p:spTree>
    <p:extLst>
      <p:ext uri="{BB962C8B-B14F-4D97-AF65-F5344CB8AC3E}">
        <p14:creationId xmlns:p14="http://schemas.microsoft.com/office/powerpoint/2010/main" val="252546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Rectangle 1"/>
          <p:cNvSpPr/>
          <p:nvPr/>
        </p:nvSpPr>
        <p:spPr>
          <a:xfrm>
            <a:off x="872648" y="1357468"/>
            <a:ext cx="7744302" cy="2831544"/>
          </a:xfrm>
          <a:prstGeom prst="rect">
            <a:avLst/>
          </a:prstGeom>
        </p:spPr>
        <p:txBody>
          <a:bodyPr wrap="square">
            <a:spAutoFit/>
          </a:bodyPr>
          <a:lstStyle/>
          <a:p>
            <a:endParaRPr lang="en-US" sz="1200" dirty="0">
              <a:latin typeface="Times New Roman" panose="02020603050405020304" pitchFamily="18" charset="0"/>
              <a:ea typeface="Times New Roman" panose="02020603050405020304" pitchFamily="18" charset="0"/>
            </a:endParaRPr>
          </a:p>
          <a:p>
            <a:endParaRPr lang="en-US" sz="1200" dirty="0">
              <a:latin typeface="Times New Roman" panose="02020603050405020304" pitchFamily="18" charset="0"/>
              <a:ea typeface="Times New Roman" panose="02020603050405020304" pitchFamily="18" charset="0"/>
            </a:endParaRPr>
          </a:p>
          <a:p>
            <a:endParaRPr lang="en-US" b="1" dirty="0">
              <a:latin typeface="Times New Roman" panose="02020603050405020304" pitchFamily="18" charset="0"/>
              <a:ea typeface="Times New Roman" panose="02020603050405020304" pitchFamily="18" charset="0"/>
            </a:endParaRPr>
          </a:p>
          <a:p>
            <a:endParaRPr lang="en-US" b="1" dirty="0">
              <a:latin typeface="Times New Roman" panose="02020603050405020304" pitchFamily="18" charset="0"/>
              <a:ea typeface="Times New Roman" panose="02020603050405020304" pitchFamily="18" charset="0"/>
            </a:endParaRPr>
          </a:p>
          <a:p>
            <a:endParaRPr lang="en-US" b="1" dirty="0">
              <a:latin typeface="Times New Roman" panose="02020603050405020304" pitchFamily="18" charset="0"/>
              <a:ea typeface="Times New Roman" panose="02020603050405020304" pitchFamily="18" charset="0"/>
            </a:endParaRPr>
          </a:p>
          <a:p>
            <a:endParaRPr lang="en-US" b="1" dirty="0">
              <a:latin typeface="Times New Roman" panose="02020603050405020304" pitchFamily="18" charset="0"/>
              <a:ea typeface="Times New Roman" panose="02020603050405020304" pitchFamily="18" charset="0"/>
            </a:endParaRPr>
          </a:p>
          <a:p>
            <a:endParaRPr lang="en-US" b="1" dirty="0">
              <a:latin typeface="Times New Roman" panose="02020603050405020304" pitchFamily="18" charset="0"/>
              <a:ea typeface="Times New Roman" panose="02020603050405020304" pitchFamily="18" charset="0"/>
            </a:endParaRPr>
          </a:p>
          <a:p>
            <a:endParaRPr lang="en-US" b="1" dirty="0">
              <a:latin typeface="Times New Roman" panose="02020603050405020304" pitchFamily="18" charset="0"/>
              <a:ea typeface="Times New Roman" panose="02020603050405020304" pitchFamily="18" charset="0"/>
            </a:endParaRPr>
          </a:p>
          <a:p>
            <a:r>
              <a:rPr lang="en-US" b="1" dirty="0" err="1">
                <a:latin typeface="Times New Roman" panose="02020603050405020304" pitchFamily="18" charset="0"/>
                <a:ea typeface="Times New Roman" panose="02020603050405020304" pitchFamily="18" charset="0"/>
              </a:rPr>
              <a:t>Docker</a:t>
            </a:r>
            <a:r>
              <a:rPr lang="en-US" dirty="0">
                <a:latin typeface="Times New Roman" panose="02020603050405020304" pitchFamily="18" charset="0"/>
                <a:ea typeface="Times New Roman" panose="02020603050405020304" pitchFamily="18" charset="0"/>
              </a:rPr>
              <a:t>: A platform that enables developers to package applications and their dependencies into portable containers. </a:t>
            </a:r>
            <a:r>
              <a:rPr lang="en-US" dirty="0" err="1">
                <a:latin typeface="Times New Roman" panose="02020603050405020304" pitchFamily="18" charset="0"/>
                <a:ea typeface="Times New Roman" panose="02020603050405020304" pitchFamily="18" charset="0"/>
              </a:rPr>
              <a:t>Docker</a:t>
            </a:r>
            <a:r>
              <a:rPr lang="en-US" dirty="0">
                <a:latin typeface="Times New Roman" panose="02020603050405020304" pitchFamily="18" charset="0"/>
                <a:ea typeface="Times New Roman" panose="02020603050405020304" pitchFamily="18" charset="0"/>
              </a:rPr>
              <a:t> ensures consistency across different environments (development, testing, production) by encapsulating the application along with its libraries, dependencies, and runtime environment. Containers are lightweight, isolated, and can be easily deployed and scaled.</a:t>
            </a:r>
            <a:endParaRPr lang="en-US" sz="1200"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3" name="AutoShape 2" descr="Docker for Developers: Understanding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877981" y="1034941"/>
            <a:ext cx="2857500" cy="1600200"/>
          </a:xfrm>
          <a:prstGeom prst="rect">
            <a:avLst/>
          </a:prstGeom>
        </p:spPr>
      </p:pic>
      <p:sp>
        <p:nvSpPr>
          <p:cNvPr id="10" name="TextBox 9">
            <a:extLst>
              <a:ext uri="{FF2B5EF4-FFF2-40B4-BE49-F238E27FC236}">
                <a16:creationId xmlns:a16="http://schemas.microsoft.com/office/drawing/2014/main" id="{5EAFF760-3CF7-FB65-18FB-C733AE0F8DB8}"/>
              </a:ext>
            </a:extLst>
          </p:cNvPr>
          <p:cNvSpPr txBox="1"/>
          <p:nvPr/>
        </p:nvSpPr>
        <p:spPr>
          <a:xfrm>
            <a:off x="3158648" y="638333"/>
            <a:ext cx="4572000" cy="461665"/>
          </a:xfrm>
          <a:prstGeom prst="rect">
            <a:avLst/>
          </a:prstGeom>
          <a:noFill/>
        </p:spPr>
        <p:txBody>
          <a:bodyPr wrap="square">
            <a:spAutoFit/>
          </a:bodyPr>
          <a:lstStyle/>
          <a:p>
            <a:r>
              <a:rPr lang="en-US" sz="2400" b="1" dirty="0">
                <a:latin typeface="Times New Roman" panose="02020603050405020304" pitchFamily="18" charset="0"/>
                <a:ea typeface="Times New Roman" panose="02020603050405020304" pitchFamily="18" charset="0"/>
              </a:rPr>
              <a:t>Containerization</a:t>
            </a:r>
            <a:endParaRPr lang="en-US" sz="2400" dirty="0">
              <a:latin typeface="Times New Roman" panose="02020603050405020304" pitchFamily="18" charset="0"/>
              <a:ea typeface="Times New Roman" panose="02020603050405020304" pitchFamily="18" charset="0"/>
            </a:endParaRPr>
          </a:p>
        </p:txBody>
      </p:sp>
      <p:sp>
        <p:nvSpPr>
          <p:cNvPr id="11" name="Google Shape;108;p15">
            <a:extLst>
              <a:ext uri="{FF2B5EF4-FFF2-40B4-BE49-F238E27FC236}">
                <a16:creationId xmlns:a16="http://schemas.microsoft.com/office/drawing/2014/main" id="{3C7FB265-FBBF-A1D4-2A3B-DCDD44711F2A}"/>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a:solidFill>
                <a:schemeClr val="bg1"/>
              </a:solidFill>
              <a:latin typeface="Bodoni MT" panose="02070603080606020203" pitchFamily="18" charset="0"/>
            </a:endParaRPr>
          </a:p>
          <a:p>
            <a:pPr algn="ctr"/>
            <a:r>
              <a:rPr lang="en-US">
                <a:solidFill>
                  <a:schemeClr val="bg1"/>
                </a:solidFill>
                <a:latin typeface="Bodoni MT" panose="02070603080606020203" pitchFamily="18" charset="0"/>
              </a:rPr>
              <a:t>Kidney Cloud Care: Harnessing the Power of the Cloud for Lifesaving Diagnostics</a:t>
            </a:r>
            <a:endParaRPr lang="en-US" dirty="0">
              <a:solidFill>
                <a:schemeClr val="bg1"/>
              </a:solidFill>
              <a:latin typeface="Bodoni MT" panose="02070603080606020203" pitchFamily="18" charset="0"/>
            </a:endParaRPr>
          </a:p>
        </p:txBody>
      </p:sp>
    </p:spTree>
    <p:extLst>
      <p:ext uri="{BB962C8B-B14F-4D97-AF65-F5344CB8AC3E}">
        <p14:creationId xmlns:p14="http://schemas.microsoft.com/office/powerpoint/2010/main" val="2739471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11" name="TextBox 10">
            <a:extLst>
              <a:ext uri="{FF2B5EF4-FFF2-40B4-BE49-F238E27FC236}">
                <a16:creationId xmlns:a16="http://schemas.microsoft.com/office/drawing/2014/main" id="{66E90C49-2B25-0F7C-71A8-7FA70FFCA774}"/>
              </a:ext>
            </a:extLst>
          </p:cNvPr>
          <p:cNvSpPr txBox="1"/>
          <p:nvPr/>
        </p:nvSpPr>
        <p:spPr>
          <a:xfrm>
            <a:off x="667173" y="971955"/>
            <a:ext cx="8348133" cy="1384995"/>
          </a:xfrm>
          <a:prstGeom prst="rect">
            <a:avLst/>
          </a:prstGeom>
          <a:noFill/>
        </p:spPr>
        <p:txBody>
          <a:bodyPr wrap="square">
            <a:spAutoFit/>
          </a:bodyPr>
          <a:lstStyle/>
          <a:p>
            <a:r>
              <a:rPr lang="en-US" dirty="0">
                <a:latin typeface="Bodoni MT" panose="02070603080606020203" pitchFamily="18" charset="0"/>
                <a:cs typeface="Times New Roman" panose="02020603050405020304" pitchFamily="18" charset="0"/>
              </a:rPr>
              <a:t>GitHub Actions Setup: Setting up GitHub Actions for continuous integration and delivery.</a:t>
            </a:r>
          </a:p>
          <a:p>
            <a:endParaRPr lang="en-US" dirty="0">
              <a:latin typeface="Bodoni MT" panose="02070603080606020203" pitchFamily="18" charset="0"/>
              <a:cs typeface="Times New Roman" panose="02020603050405020304" pitchFamily="18" charset="0"/>
            </a:endParaRPr>
          </a:p>
          <a:p>
            <a:r>
              <a:rPr lang="en-US" dirty="0">
                <a:latin typeface="Bodoni MT" panose="02070603080606020203" pitchFamily="18" charset="0"/>
                <a:cs typeface="Times New Roman" panose="02020603050405020304" pitchFamily="18" charset="0"/>
              </a:rPr>
              <a:t>GitHub Repository Configuration: Configuring the GitHub repository to work with the CI/CD pipeline.</a:t>
            </a:r>
          </a:p>
          <a:p>
            <a:endParaRPr lang="en-US" dirty="0">
              <a:latin typeface="Bodoni MT" panose="02070603080606020203" pitchFamily="18" charset="0"/>
              <a:cs typeface="Times New Roman" panose="02020603050405020304" pitchFamily="18" charset="0"/>
            </a:endParaRPr>
          </a:p>
          <a:p>
            <a:r>
              <a:rPr lang="en-US" dirty="0">
                <a:latin typeface="Bodoni MT" panose="02070603080606020203" pitchFamily="18" charset="0"/>
                <a:cs typeface="Times New Roman" panose="02020603050405020304" pitchFamily="18" charset="0"/>
              </a:rPr>
              <a:t>Continuous Integration: Automating the integration of code changes, running tests, and building the application using GitHub Actions.</a:t>
            </a:r>
            <a:endParaRPr lang="en-IN" dirty="0">
              <a:latin typeface="Bodoni MT" panose="02070603080606020203"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8B18107-F24C-68CE-5852-3E93E9F10163}"/>
              </a:ext>
            </a:extLst>
          </p:cNvPr>
          <p:cNvSpPr txBox="1"/>
          <p:nvPr/>
        </p:nvSpPr>
        <p:spPr>
          <a:xfrm>
            <a:off x="3369733" y="432674"/>
            <a:ext cx="4572000" cy="461665"/>
          </a:xfrm>
          <a:prstGeom prst="rect">
            <a:avLst/>
          </a:prstGeom>
          <a:noFill/>
        </p:spPr>
        <p:txBody>
          <a:bodyPr wrap="square">
            <a:spAutoFit/>
          </a:bodyPr>
          <a:lstStyle/>
          <a:p>
            <a:r>
              <a:rPr lang="en-US" sz="2400" dirty="0">
                <a:latin typeface="Bodoni MT" panose="02070603080606020203" pitchFamily="18" charset="0"/>
                <a:cs typeface="Times New Roman" panose="02020603050405020304" pitchFamily="18" charset="0"/>
              </a:rPr>
              <a:t>CI/CD Pipeline</a:t>
            </a:r>
          </a:p>
        </p:txBody>
      </p:sp>
      <p:pic>
        <p:nvPicPr>
          <p:cNvPr id="3" name="Picture 2">
            <a:extLst>
              <a:ext uri="{FF2B5EF4-FFF2-40B4-BE49-F238E27FC236}">
                <a16:creationId xmlns:a16="http://schemas.microsoft.com/office/drawing/2014/main" id="{9D603F04-7EC8-7D73-D540-469499E1E33F}"/>
              </a:ext>
            </a:extLst>
          </p:cNvPr>
          <p:cNvPicPr>
            <a:picLocks noChangeAspect="1"/>
          </p:cNvPicPr>
          <p:nvPr/>
        </p:nvPicPr>
        <p:blipFill>
          <a:blip r:embed="rId2"/>
          <a:stretch>
            <a:fillRect/>
          </a:stretch>
        </p:blipFill>
        <p:spPr>
          <a:xfrm>
            <a:off x="518541" y="2808335"/>
            <a:ext cx="8106906" cy="962159"/>
          </a:xfrm>
          <a:prstGeom prst="rect">
            <a:avLst/>
          </a:prstGeom>
        </p:spPr>
      </p:pic>
    </p:spTree>
    <p:extLst>
      <p:ext uri="{BB962C8B-B14F-4D97-AF65-F5344CB8AC3E}">
        <p14:creationId xmlns:p14="http://schemas.microsoft.com/office/powerpoint/2010/main" val="4175917087"/>
      </p:ext>
    </p:extLst>
  </p:cSld>
  <p:clrMapOvr>
    <a:masterClrMapping/>
  </p:clrMapOvr>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1630</TotalTime>
  <Words>854</Words>
  <Application>Microsoft Office PowerPoint</Application>
  <PresentationFormat>On-screen Show (16:9)</PresentationFormat>
  <Paragraphs>117</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Wingdings</vt:lpstr>
      <vt:lpstr>Fira Sans Extra Condensed Medium</vt:lpstr>
      <vt:lpstr>ui-sans-serif</vt:lpstr>
      <vt:lpstr>Times New Roman</vt:lpstr>
      <vt:lpstr>Rockwell</vt:lpstr>
      <vt:lpstr>Roboto</vt:lpstr>
      <vt:lpstr>Bodoni MT</vt:lpstr>
      <vt:lpstr>E-Commerce Infographics by Slidesgo</vt:lpstr>
      <vt:lpstr>21AIE305 – Introduction to Cloud Computing End Semester Project Review Batch – A – Group – 14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Product Categorization using NLP </dc:title>
  <cp:lastModifiedBy>Akshayaa B K</cp:lastModifiedBy>
  <cp:revision>36</cp:revision>
  <dcterms:modified xsi:type="dcterms:W3CDTF">2024-05-28T05:58:23Z</dcterms:modified>
</cp:coreProperties>
</file>