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8" r:id="rId2"/>
    <p:sldId id="329" r:id="rId3"/>
    <p:sldId id="330" r:id="rId4"/>
    <p:sldId id="353" r:id="rId5"/>
    <p:sldId id="357" r:id="rId6"/>
    <p:sldId id="361" r:id="rId7"/>
    <p:sldId id="332" r:id="rId8"/>
    <p:sldId id="333" r:id="rId9"/>
    <p:sldId id="331" r:id="rId10"/>
    <p:sldId id="335" r:id="rId11"/>
    <p:sldId id="359" r:id="rId12"/>
    <p:sldId id="360" r:id="rId13"/>
    <p:sldId id="339" r:id="rId14"/>
    <p:sldId id="340" r:id="rId15"/>
    <p:sldId id="362" r:id="rId16"/>
    <p:sldId id="341" r:id="rId17"/>
    <p:sldId id="344" r:id="rId18"/>
    <p:sldId id="363" r:id="rId19"/>
    <p:sldId id="364" r:id="rId20"/>
    <p:sldId id="345" r:id="rId21"/>
    <p:sldId id="365" r:id="rId22"/>
    <p:sldId id="368" r:id="rId23"/>
    <p:sldId id="366" r:id="rId24"/>
    <p:sldId id="367" r:id="rId25"/>
    <p:sldId id="369" r:id="rId26"/>
    <p:sldId id="35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09600" y="13716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Machine Learning Approaches for Predicting Insurance Premiums and Claim Occurrences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990600" y="3025914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Team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DSE Jan’25 Group 1</a:t>
            </a:r>
            <a:r>
              <a:rPr lang="en-US" sz="2000" dirty="0"/>
              <a:t>- Team Members</a:t>
            </a:r>
          </a:p>
          <a:p>
            <a:pPr marL="457200" indent="-457200">
              <a:buAutoNum type="arabicPeriod"/>
            </a:pPr>
            <a:r>
              <a:rPr lang="en-US" sz="2000" dirty="0"/>
              <a:t>Mr. Santhosh Kumar Sundareswaran</a:t>
            </a:r>
          </a:p>
          <a:p>
            <a:pPr marL="457200" indent="-457200">
              <a:buFontTx/>
              <a:buAutoNum type="arabicPeriod"/>
            </a:pPr>
            <a:r>
              <a:rPr lang="en-IN" sz="2000" dirty="0"/>
              <a:t>Mr. Kumara Vijay M G,</a:t>
            </a:r>
            <a:endParaRPr lang="en-IN" sz="2800" dirty="0"/>
          </a:p>
          <a:p>
            <a:pPr marL="457200" indent="-457200">
              <a:buAutoNum type="arabicPeriod"/>
            </a:pPr>
            <a:r>
              <a:rPr lang="en-IN" sz="2000" dirty="0"/>
              <a:t>Mr. Rohan Sudhir</a:t>
            </a:r>
          </a:p>
          <a:p>
            <a:pPr marL="457200" indent="-457200">
              <a:buAutoNum type="arabicPeriod"/>
            </a:pPr>
            <a:r>
              <a:rPr lang="en-IN" sz="2000" dirty="0"/>
              <a:t>Mr. Kaushik A</a:t>
            </a:r>
          </a:p>
          <a:p>
            <a:pPr marL="457200" indent="-457200">
              <a:buAutoNum type="arabicPeriod"/>
            </a:pPr>
            <a:r>
              <a:rPr lang="en-IN" sz="2000" dirty="0"/>
              <a:t>Ms. </a:t>
            </a:r>
            <a:r>
              <a:rPr lang="en-IN" sz="2000" dirty="0" err="1"/>
              <a:t>Sivaranchani</a:t>
            </a:r>
            <a:r>
              <a:rPr lang="en-IN" sz="2000" dirty="0"/>
              <a:t> Senthilkumar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DD16-0311-4E0D-0871-35FBB07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Outliers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638E-16D6-DA05-17AE-518C1DD8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4938"/>
            <a:ext cx="4343400" cy="46910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2000" b="1" dirty="0"/>
              <a:t>Outliers:</a:t>
            </a:r>
            <a:r>
              <a:rPr lang="en-IN" sz="2000" dirty="0"/>
              <a:t> A significant number of outliers were detected across various numerical columns, including </a:t>
            </a:r>
          </a:p>
          <a:p>
            <a:pPr lvl="1"/>
            <a:r>
              <a:rPr lang="en-IN" sz="2000" dirty="0" err="1"/>
              <a:t>claim_amount</a:t>
            </a:r>
            <a:r>
              <a:rPr lang="en-IN" sz="2000" dirty="0"/>
              <a:t> (23,292 outliers)</a:t>
            </a:r>
          </a:p>
          <a:p>
            <a:pPr lvl="1"/>
            <a:r>
              <a:rPr lang="en-IN" sz="2000" dirty="0" err="1"/>
              <a:t>pol_premium</a:t>
            </a:r>
            <a:r>
              <a:rPr lang="en-IN" sz="2000" dirty="0"/>
              <a:t> (6,113 outliers)</a:t>
            </a:r>
          </a:p>
          <a:p>
            <a:pPr lvl="1"/>
            <a:r>
              <a:rPr lang="en-IN" sz="2000" dirty="0" err="1"/>
              <a:t>pol_no_claims_discount</a:t>
            </a:r>
            <a:r>
              <a:rPr lang="en-IN" sz="2000" dirty="0"/>
              <a:t> (43,937 outliers)</a:t>
            </a:r>
          </a:p>
          <a:p>
            <a:pPr lvl="1"/>
            <a:r>
              <a:rPr lang="en-IN" sz="2000" dirty="0"/>
              <a:t> drv_age2 (75,320 outliers)</a:t>
            </a:r>
          </a:p>
          <a:p>
            <a:pPr lvl="1"/>
            <a:r>
              <a:rPr lang="en-IN" sz="2000" dirty="0"/>
              <a:t>population (27,736 outliers), utilizing the Interquartile Range (IQR) method. These outliers necessitate careful handling to avoid biasing models.</a:t>
            </a:r>
          </a:p>
          <a:p>
            <a:r>
              <a:rPr lang="en-IN" sz="2000" dirty="0"/>
              <a:t>Even though the outliers are present in most of the numerical columns, they cannot be ignored as they are legitimate outliers needed for model training.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7EF6E-2C29-C76C-D844-FE5B8EFA5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"/>
            <a:ext cx="3386138" cy="5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E7CC-FE8E-5598-6F75-8036C6CE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Feature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F268-7500-499C-D48B-CA9E5051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Claim Occurrence Flag – Binary indicator (1 for positive </a:t>
            </a:r>
            <a:r>
              <a:rPr lang="en-US" sz="1700" dirty="0" err="1"/>
              <a:t>claim_amount</a:t>
            </a:r>
            <a:r>
              <a:rPr lang="en-US" sz="1700" dirty="0"/>
              <a:t>, 0 otherwise) enabling a two-stage modeling approach.</a:t>
            </a:r>
          </a:p>
          <a:p>
            <a:pPr algn="just"/>
            <a:r>
              <a:rPr lang="en-US" sz="1700" dirty="0"/>
              <a:t>Population Density (</a:t>
            </a:r>
            <a:r>
              <a:rPr lang="en-US" sz="1700" dirty="0" err="1"/>
              <a:t>pop_den</a:t>
            </a:r>
            <a:r>
              <a:rPr lang="en-US" sz="1700" dirty="0"/>
              <a:t>) – Derived from population / </a:t>
            </a:r>
            <a:r>
              <a:rPr lang="en-US" sz="1700" dirty="0" err="1"/>
              <a:t>town_surface_area</a:t>
            </a:r>
            <a:r>
              <a:rPr lang="en-US" sz="1700" dirty="0"/>
              <a:t> to reflect urban accident risk; original columns dropped.</a:t>
            </a:r>
          </a:p>
          <a:p>
            <a:pPr algn="just"/>
            <a:r>
              <a:rPr lang="en-US" sz="1700" dirty="0"/>
              <a:t>Primary Driver Experience (drv1_exp) – Years of driving experience (drv_age1 − drv_age_lic1); original drv_age_lic1 dropped.</a:t>
            </a:r>
          </a:p>
          <a:p>
            <a:pPr algn="just"/>
            <a:r>
              <a:rPr lang="en-US" sz="1700" dirty="0"/>
              <a:t>Driver Age Binning (drv_age1_bin) – Categorized into Young Adult, Middle Aged, Old, and Senior Citizen to capture non-linear risk.</a:t>
            </a:r>
          </a:p>
          <a:p>
            <a:pPr algn="just"/>
            <a:r>
              <a:rPr lang="en-US" sz="1700" dirty="0"/>
              <a:t>No-Claim Discount Trend (</a:t>
            </a:r>
            <a:r>
              <a:rPr lang="en-US" sz="1700" dirty="0" err="1"/>
              <a:t>ncd_trend</a:t>
            </a:r>
            <a:r>
              <a:rPr lang="en-US" sz="1700" dirty="0"/>
              <a:t>) – Categorized as No History, Increased, Decreased, or No Change based on year-on-year changes; original discount columns dropped.</a:t>
            </a:r>
          </a:p>
          <a:p>
            <a:pPr algn="just"/>
            <a:r>
              <a:rPr lang="en-US" sz="1700" dirty="0"/>
              <a:t>Vehicle Power-to-Weight Ratio (</a:t>
            </a:r>
            <a:r>
              <a:rPr lang="en-US" sz="1700" dirty="0" err="1"/>
              <a:t>vh_power_to_weight</a:t>
            </a:r>
            <a:r>
              <a:rPr lang="en-US" sz="1700" dirty="0"/>
              <a:t>) – Calculated from </a:t>
            </a:r>
            <a:r>
              <a:rPr lang="en-US" sz="1700" dirty="0" err="1"/>
              <a:t>vh_speed</a:t>
            </a:r>
            <a:r>
              <a:rPr lang="en-US" sz="1700" dirty="0"/>
              <a:t> / </a:t>
            </a:r>
            <a:r>
              <a:rPr lang="en-US" sz="1700" dirty="0" err="1"/>
              <a:t>vh_weight</a:t>
            </a:r>
            <a:r>
              <a:rPr lang="en-US" sz="1700" dirty="0"/>
              <a:t> (zero weights replaced by median); original columns dropped.</a:t>
            </a:r>
          </a:p>
          <a:p>
            <a:pPr algn="just"/>
            <a:r>
              <a:rPr lang="en-US" sz="1700" dirty="0"/>
              <a:t>Vehicle Age Binning (</a:t>
            </a:r>
            <a:r>
              <a:rPr lang="en-US" sz="1700" dirty="0" err="1"/>
              <a:t>vh_age_bin</a:t>
            </a:r>
            <a:r>
              <a:rPr lang="en-US" sz="1700" dirty="0"/>
              <a:t>) – Grouped into Road Worthy (0–15 years) and Old Vehicle (&gt;15 years).</a:t>
            </a:r>
          </a:p>
          <a:p>
            <a:pPr algn="just"/>
            <a:r>
              <a:rPr lang="en-US" sz="1700" dirty="0"/>
              <a:t>Policy Usage × Vehicle Type (</a:t>
            </a:r>
            <a:r>
              <a:rPr lang="en-US" sz="1700" dirty="0" err="1"/>
              <a:t>pol_usage_vh_type</a:t>
            </a:r>
            <a:r>
              <a:rPr lang="en-US" sz="1700" dirty="0"/>
              <a:t>) – Combined categorical feature to capture usage-risk patterns; originals dropped.</a:t>
            </a:r>
          </a:p>
          <a:p>
            <a:pPr algn="just"/>
            <a:r>
              <a:rPr lang="en-US" sz="1700" dirty="0"/>
              <a:t>Vehicle Make/Model Encoding (</a:t>
            </a:r>
            <a:r>
              <a:rPr lang="en-US" sz="1700" dirty="0" err="1"/>
              <a:t>vh_make_model_encoded</a:t>
            </a:r>
            <a:r>
              <a:rPr lang="en-US" sz="1700" dirty="0"/>
              <a:t>) – Frequency encoding applied to ~975 hashed categories; original column dropped.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194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BA4945-FFE6-FC5E-D472-00934761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410200" cy="27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D2D3E0F-7848-BEE9-6A3D-FE56F0DD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00367"/>
            <a:ext cx="5638800" cy="28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43A1B-C7CF-82AF-0801-93E32BEE53F1}"/>
              </a:ext>
            </a:extLst>
          </p:cNvPr>
          <p:cNvSpPr txBox="1"/>
          <p:nvPr/>
        </p:nvSpPr>
        <p:spPr>
          <a:xfrm>
            <a:off x="6477000" y="1828800"/>
            <a:ext cx="175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Driver1 age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2C459-2AFB-761A-03D7-3E07F8C57016}"/>
              </a:ext>
            </a:extLst>
          </p:cNvPr>
          <p:cNvSpPr txBox="1"/>
          <p:nvPr/>
        </p:nvSpPr>
        <p:spPr>
          <a:xfrm>
            <a:off x="990600" y="5044980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Vh_age</a:t>
            </a:r>
            <a:r>
              <a:rPr lang="en-IN" dirty="0"/>
              <a:t> bins</a:t>
            </a:r>
          </a:p>
        </p:txBody>
      </p:sp>
    </p:spTree>
    <p:extLst>
      <p:ext uri="{BB962C8B-B14F-4D97-AF65-F5344CB8AC3E}">
        <p14:creationId xmlns:p14="http://schemas.microsoft.com/office/powerpoint/2010/main" val="115462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5181-5466-994E-FB3F-097E39BC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EF0-EC78-130D-33FD-9E745FDA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To identify statistically significant relationships between various features and the </a:t>
            </a:r>
            <a:r>
              <a:rPr lang="en-US" sz="1800" dirty="0" err="1"/>
              <a:t>claim_amount</a:t>
            </a:r>
            <a:r>
              <a:rPr lang="en-US" sz="1800" dirty="0"/>
              <a:t> using ANOVA (Analysis of Variance).</a:t>
            </a:r>
          </a:p>
          <a:p>
            <a:r>
              <a:rPr lang="en-US" sz="1800" dirty="0"/>
              <a:t>Our analysis revealed strong statistical relationships (p-values often close to 0) between </a:t>
            </a:r>
            <a:r>
              <a:rPr lang="en-US" sz="1800" dirty="0" err="1"/>
              <a:t>claim_amount</a:t>
            </a:r>
            <a:r>
              <a:rPr lang="en-US" sz="1800" dirty="0"/>
              <a:t> and several key features, indicating that these factors significantly influence the claim amount.</a:t>
            </a:r>
          </a:p>
          <a:p>
            <a:r>
              <a:rPr lang="en-US" sz="1800" b="1" dirty="0"/>
              <a:t>Policy-related factors</a:t>
            </a:r>
            <a:r>
              <a:rPr lang="en-US" sz="1800" dirty="0"/>
              <a:t>: </a:t>
            </a:r>
            <a:r>
              <a:rPr lang="en-US" sz="1800" dirty="0" err="1"/>
              <a:t>pol_coverage</a:t>
            </a:r>
            <a:r>
              <a:rPr lang="en-US" sz="1800" dirty="0"/>
              <a:t>, </a:t>
            </a:r>
            <a:r>
              <a:rPr lang="en-US" sz="1800" dirty="0" err="1"/>
              <a:t>pol_pay_freq</a:t>
            </a:r>
            <a:r>
              <a:rPr lang="en-US" sz="1800" dirty="0"/>
              <a:t>, </a:t>
            </a:r>
            <a:r>
              <a:rPr lang="en-US" sz="1800" dirty="0" err="1"/>
              <a:t>pol_payd</a:t>
            </a:r>
            <a:r>
              <a:rPr lang="en-US" sz="1800" dirty="0"/>
              <a:t>, and </a:t>
            </a:r>
            <a:r>
              <a:rPr lang="en-US" sz="1800" dirty="0" err="1"/>
              <a:t>pol_usage</a:t>
            </a:r>
            <a:r>
              <a:rPr lang="en-US" sz="1800" dirty="0"/>
              <a:t> all show a significant relationship with </a:t>
            </a:r>
            <a:r>
              <a:rPr lang="en-US" sz="1800" dirty="0" err="1"/>
              <a:t>claim_amount</a:t>
            </a:r>
            <a:r>
              <a:rPr lang="en-US" sz="1800" dirty="0"/>
              <a:t>.</a:t>
            </a:r>
          </a:p>
          <a:p>
            <a:r>
              <a:rPr lang="en-US" sz="1800" b="1" dirty="0"/>
              <a:t>Driver-related factors</a:t>
            </a:r>
            <a:r>
              <a:rPr lang="en-US" sz="1800" dirty="0"/>
              <a:t>: drv_sex1, drv_drv2, and drv_age1_bin are significantly related to </a:t>
            </a:r>
            <a:r>
              <a:rPr lang="en-US" sz="1800" dirty="0" err="1"/>
              <a:t>claim_amount</a:t>
            </a:r>
            <a:r>
              <a:rPr lang="en-US" sz="1800" dirty="0"/>
              <a:t>.</a:t>
            </a:r>
          </a:p>
          <a:p>
            <a:r>
              <a:rPr lang="en-US" sz="1800" b="1" dirty="0"/>
              <a:t>Vehicle-related factors</a:t>
            </a:r>
            <a:r>
              <a:rPr lang="en-US" sz="1800" dirty="0"/>
              <a:t>: </a:t>
            </a:r>
            <a:r>
              <a:rPr lang="en-US" sz="1800" dirty="0" err="1"/>
              <a:t>vh_make_model</a:t>
            </a:r>
            <a:r>
              <a:rPr lang="en-US" sz="1800" dirty="0"/>
              <a:t>, </a:t>
            </a:r>
            <a:r>
              <a:rPr lang="en-US" sz="1800" dirty="0" err="1"/>
              <a:t>vh_fuel</a:t>
            </a:r>
            <a:r>
              <a:rPr lang="en-US" sz="1800" dirty="0"/>
              <a:t>, </a:t>
            </a:r>
            <a:r>
              <a:rPr lang="en-US" sz="1800" dirty="0" err="1"/>
              <a:t>vh_type</a:t>
            </a:r>
            <a:r>
              <a:rPr lang="en-US" sz="1800" dirty="0"/>
              <a:t>, and </a:t>
            </a:r>
            <a:r>
              <a:rPr lang="en-US" sz="1800" dirty="0" err="1"/>
              <a:t>vh_age_bin</a:t>
            </a:r>
            <a:r>
              <a:rPr lang="en-US" sz="1800" dirty="0"/>
              <a:t> also exhibit a significant relationship with </a:t>
            </a:r>
            <a:r>
              <a:rPr lang="en-US" sz="1800" dirty="0" err="1"/>
              <a:t>claim_amount</a:t>
            </a:r>
            <a:r>
              <a:rPr lang="en-US" sz="1800" dirty="0"/>
              <a:t>.</a:t>
            </a:r>
          </a:p>
          <a:p>
            <a:r>
              <a:rPr lang="en-US" sz="1800" dirty="0"/>
              <a:t>For relation between numerical variables and the </a:t>
            </a:r>
            <a:r>
              <a:rPr lang="en-US" sz="1800" dirty="0" err="1"/>
              <a:t>claim_amount</a:t>
            </a:r>
            <a:r>
              <a:rPr lang="en-US" sz="1800" dirty="0"/>
              <a:t> we have previously seen the correlation matrix that shows the non-linear relationship between the variables. </a:t>
            </a:r>
            <a:endParaRPr lang="en-IN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833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D43B4D-FF1B-DA9F-5161-86049DC8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6006700" cy="3962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14D09-AA8C-2FA7-E8EA-B5708DF4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5867400" cy="172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0A0C7-DC5F-F33C-8C1C-CFC24CF7D3A0}"/>
              </a:ext>
            </a:extLst>
          </p:cNvPr>
          <p:cNvSpPr txBox="1"/>
          <p:nvPr/>
        </p:nvSpPr>
        <p:spPr>
          <a:xfrm>
            <a:off x="533400" y="4246046"/>
            <a:ext cx="19159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ANOVA test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7C66B-C4C2-1D90-74A8-BAFE6D5FA65A}"/>
              </a:ext>
            </a:extLst>
          </p:cNvPr>
          <p:cNvSpPr txBox="1"/>
          <p:nvPr/>
        </p:nvSpPr>
        <p:spPr>
          <a:xfrm>
            <a:off x="6934200" y="1180148"/>
            <a:ext cx="182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Function created for ANOVA test</a:t>
            </a:r>
          </a:p>
        </p:txBody>
      </p:sp>
    </p:spTree>
    <p:extLst>
      <p:ext uri="{BB962C8B-B14F-4D97-AF65-F5344CB8AC3E}">
        <p14:creationId xmlns:p14="http://schemas.microsoft.com/office/powerpoint/2010/main" val="322996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BC66-B547-EE46-BEE8-FE95809FA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F84E3C-49F5-8A88-9ACE-6D2458D86FD4}"/>
              </a:ext>
            </a:extLst>
          </p:cNvPr>
          <p:cNvSpPr txBox="1"/>
          <p:nvPr/>
        </p:nvSpPr>
        <p:spPr>
          <a:xfrm>
            <a:off x="533400" y="4246046"/>
            <a:ext cx="19159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ANOVA test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1E5F5-CF87-AEC0-9D47-2309D5B15D3C}"/>
              </a:ext>
            </a:extLst>
          </p:cNvPr>
          <p:cNvSpPr txBox="1"/>
          <p:nvPr/>
        </p:nvSpPr>
        <p:spPr>
          <a:xfrm>
            <a:off x="6934200" y="1180148"/>
            <a:ext cx="182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KRUSKAL WALLIS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CE0F7-03CF-26A0-1FDB-1953F189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62400"/>
            <a:ext cx="6477000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9FA71-BDA8-CB0C-EB39-C18035251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655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97A9-4A10-ADFA-86FA-95FED1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4327-9A2A-1011-F507-40A6CF8A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One-Hot Encoding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 the main predictive modeling dataset, One-Hot Encoding (OHE) was applied to convert categorical features into a binary matrix format, ensuring that models could process them without imposing any false ordinal relationships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Many of the selected models (e.g., Logistic Regression, </a:t>
            </a:r>
            <a:r>
              <a:rPr lang="en-US" sz="1800" dirty="0" err="1"/>
              <a:t>XGBoost</a:t>
            </a:r>
            <a:r>
              <a:rPr lang="en-US" sz="1800" dirty="0"/>
              <a:t>, </a:t>
            </a:r>
            <a:r>
              <a:rPr lang="en-US" sz="1800" dirty="0" err="1"/>
              <a:t>LightGBM</a:t>
            </a:r>
            <a:r>
              <a:rPr lang="en-US" sz="1800" dirty="0"/>
              <a:t> with certain parameters) perform better when categorical variables are expanded into binary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Prevents introducing artificial ranking between categories such as </a:t>
            </a:r>
            <a:r>
              <a:rPr lang="en-US" sz="1800" dirty="0" err="1"/>
              <a:t>pol_coverage</a:t>
            </a:r>
            <a:r>
              <a:rPr lang="en-US" sz="1800" dirty="0"/>
              <a:t> (Min, Med1, Med2, Max) or </a:t>
            </a:r>
            <a:r>
              <a:rPr lang="en-US" sz="1800" dirty="0" err="1"/>
              <a:t>vh_fuel</a:t>
            </a:r>
            <a:r>
              <a:rPr lang="en-US" sz="1800" dirty="0"/>
              <a:t> (Gasoline, Diesel, Hybrid).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Preserves the full variability of the original feature without losing interpretability.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Applied to nominal features like </a:t>
            </a:r>
            <a:r>
              <a:rPr lang="en-US" sz="1800" dirty="0" err="1"/>
              <a:t>pol_coverage</a:t>
            </a:r>
            <a:r>
              <a:rPr lang="en-US" sz="1800" dirty="0"/>
              <a:t>, </a:t>
            </a:r>
            <a:r>
              <a:rPr lang="en-US" sz="1800" dirty="0" err="1"/>
              <a:t>pol_pay_freq</a:t>
            </a:r>
            <a:r>
              <a:rPr lang="en-US" sz="1800" dirty="0"/>
              <a:t>, </a:t>
            </a:r>
            <a:r>
              <a:rPr lang="en-US" sz="1800" dirty="0" err="1"/>
              <a:t>pol_payd</a:t>
            </a:r>
            <a:r>
              <a:rPr lang="en-US" sz="1800" dirty="0"/>
              <a:t>, drv_sex1, drv_drv2, drv_age1_bin, </a:t>
            </a:r>
            <a:r>
              <a:rPr lang="en-US" sz="1800" dirty="0" err="1"/>
              <a:t>vh_age_bin</a:t>
            </a:r>
            <a:r>
              <a:rPr lang="en-US" sz="1800" dirty="0"/>
              <a:t>, </a:t>
            </a:r>
            <a:r>
              <a:rPr lang="en-US" sz="1800" dirty="0" err="1"/>
              <a:t>vh_fuel</a:t>
            </a:r>
            <a:r>
              <a:rPr lang="en-US" sz="1800" dirty="0"/>
              <a:t>, and </a:t>
            </a:r>
            <a:r>
              <a:rPr lang="en-US" sz="1800" dirty="0" err="1"/>
              <a:t>pol_usage_vh_type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Implemented during preprocessing so that both classification (claim occurrence prediction) and regression (premium prediction) pipelines received consistent encoded inputs.</a:t>
            </a:r>
            <a:endParaRPr lang="en-US" sz="1800" b="1" dirty="0"/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10987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25A1-EB22-F829-1B18-60A0CB865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B1-645A-7871-CFA1-599EB7F9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Addressing Multicollinearity with Variance Inflation Factor (VIF)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23DB-2FD6-4EA2-198C-A0FE99BD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High multicollinearity was detected among the predictor variables, which can inflate the variance of the regression coefficients and make them unstable.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used the </a:t>
            </a:r>
            <a:r>
              <a:rPr lang="en-US" sz="1800" b="1" dirty="0"/>
              <a:t>Variance Inflation Factor (VIF)</a:t>
            </a:r>
            <a:r>
              <a:rPr lang="en-US" sz="1800" dirty="0"/>
              <a:t> to quantify the severity of multicollinearity.</a:t>
            </a:r>
          </a:p>
          <a:p>
            <a:endParaRPr lang="en-US" sz="1800" dirty="0"/>
          </a:p>
          <a:p>
            <a:r>
              <a:rPr lang="en-US" sz="1800" dirty="0"/>
              <a:t>A VIF value greater than 10 is a common rule of thumb to indicate problematic multicollinearity.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initial VIF calculation showed very high values for several features, indicating</a:t>
            </a:r>
          </a:p>
          <a:p>
            <a:pPr marL="0" indent="0">
              <a:buNone/>
            </a:pPr>
            <a:r>
              <a:rPr lang="en-US" sz="1800" dirty="0"/>
              <a:t>       Significant multicollinearity. For example, 'drv_age2 had VIF value of 87.81 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To address this, we iteratively removed features with high VIF values. The following features were dropped:'drv_age2','pol_usage_vh_type_WorkPrivate_Tourism’ &amp;</a:t>
            </a:r>
          </a:p>
          <a:p>
            <a:pPr marL="0" indent="0">
              <a:buNone/>
            </a:pPr>
            <a:r>
              <a:rPr lang="en-US" sz="1800" dirty="0"/>
              <a:t>       'year'.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700" b="1" dirty="0"/>
          </a:p>
        </p:txBody>
      </p:sp>
    </p:spTree>
    <p:extLst>
      <p:ext uri="{BB962C8B-B14F-4D97-AF65-F5344CB8AC3E}">
        <p14:creationId xmlns:p14="http://schemas.microsoft.com/office/powerpoint/2010/main" val="196658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1641-5749-207F-ED06-4BB1CF2D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CUSTOMER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DE60-0F74-625D-817C-7FFC51A4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Segmentation Basis – Profiles created using demographic, geographic, policy, and vehicle-related features.</a:t>
            </a:r>
          </a:p>
          <a:p>
            <a:pPr>
              <a:lnSpc>
                <a:spcPct val="120000"/>
              </a:lnSpc>
            </a:pPr>
            <a:r>
              <a:rPr lang="en-US" dirty="0"/>
              <a:t>Key Variables Used – Population density, driver age bins, driving experience, vehicle age bins, coverage type, and vehicle value.</a:t>
            </a:r>
          </a:p>
          <a:p>
            <a:pPr>
              <a:lnSpc>
                <a:spcPct val="120000"/>
              </a:lnSpc>
            </a:pPr>
            <a:r>
              <a:rPr lang="en-US" dirty="0"/>
              <a:t>Clustering Method – K-Means clustering with scaled numerical features and one-hot encoded categorical features.</a:t>
            </a:r>
          </a:p>
          <a:p>
            <a:pPr>
              <a:lnSpc>
                <a:spcPct val="120000"/>
              </a:lnSpc>
            </a:pPr>
            <a:r>
              <a:rPr lang="en-US" dirty="0"/>
              <a:t>Optimal Cluster Selection – Determined using Elbow Method and validated with Silhouette Scores.</a:t>
            </a:r>
          </a:p>
          <a:p>
            <a:pPr>
              <a:lnSpc>
                <a:spcPct val="120000"/>
              </a:lnSpc>
            </a:pPr>
            <a:r>
              <a:rPr lang="en-US" dirty="0"/>
              <a:t>Profile Insights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Cluster 1: Low-risk, experienced drivers with modest vehicle values.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Cluster 2: High accident likelihood in dense urban areas.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Cluster 3: High-value vehicle owners with costly claim potential.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Cluster 0: Moderate risk with balanced policy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3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8FCDD-E255-A23A-A783-5F48A5985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34400" cy="4953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EAD499-20DF-67D3-D785-BB83C620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32142"/>
            <a:ext cx="3134226" cy="24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2296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objective is to build robust machine learning models to predict insurance premiums and estimate claim occurrences for motor policies.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576" y="228600"/>
            <a:ext cx="777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Problem Statement</a:t>
            </a:r>
            <a:endParaRPr lang="en-US" sz="2800" dirty="0">
              <a:ea typeface="굴림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AE187-F6A3-8BC3-6C24-D296A8483D0A}"/>
              </a:ext>
            </a:extLst>
          </p:cNvPr>
          <p:cNvSpPr txBox="1"/>
          <p:nvPr/>
        </p:nvSpPr>
        <p:spPr>
          <a:xfrm>
            <a:off x="556576" y="1866940"/>
            <a:ext cx="85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/>
              <a:t>Key Goals</a:t>
            </a:r>
            <a:endParaRPr lang="en-IN" sz="2800" dirty="0">
              <a:ea typeface="굴림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B0B3-7537-54C0-2F2A-E4720847A045}"/>
              </a:ext>
            </a:extLst>
          </p:cNvPr>
          <p:cNvSpPr txBox="1">
            <a:spLocks/>
          </p:cNvSpPr>
          <p:nvPr/>
        </p:nvSpPr>
        <p:spPr>
          <a:xfrm>
            <a:off x="429658" y="2427316"/>
            <a:ext cx="8485742" cy="4202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Set fair, data-driven premiums to remain competitive without eroding profitability.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Anticipate claim liabilities with higher precision.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Enhance underwriting decisions through accurate risk profiling.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Reduce operational inefficiencies in claims handling.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Market Challenge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the competitive insurance market, mispricing premiums can lead to driving away low-risk customers (overpricing) or attracting high-risk ones (underpricing), both of which harm profitability. Inaccurate claim forecasting can lead to under-provisioning, causing liquidity issues, or over-provisioning, which ties up capital unnecessarily.</a:t>
            </a:r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BDD4F-317F-DB4F-7BAA-7BAD033DB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1A95-3AB0-F405-B49E-C770C45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CLAIM OCCURRENCE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295662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085BF-3CF9-F31E-65CD-B218259E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Objective – Predict claim occurrence (binary: claim made or not) as the first stage in a two-stage modeling approach.</a:t>
            </a:r>
          </a:p>
          <a:p>
            <a:r>
              <a:rPr lang="en-US" dirty="0"/>
              <a:t>Baseline Model – Logistic Regression tested for initial benchmark; showed limited recall for the minority class due to class imbalance.</a:t>
            </a:r>
          </a:p>
          <a:p>
            <a:r>
              <a:rPr lang="en-US" dirty="0"/>
              <a:t>Tree-Based Models Used :</a:t>
            </a:r>
          </a:p>
          <a:p>
            <a:pPr lvl="1"/>
            <a:r>
              <a:rPr lang="en-US" dirty="0"/>
              <a:t>Random Forest – Handled non-linear interactions well; reduced overfitting risk with ensemble averaging.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– High predictive power with gradient boosting; tuned for better handling of class imbalance using </a:t>
            </a:r>
            <a:r>
              <a:rPr lang="en-US" dirty="0" err="1"/>
              <a:t>scale_pos_weight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AdaBoost – Sequential boosting approach that improved minority class recall but was sensitive to noisy data.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– Fast, efficient, and well-suited for large datasets; achieved best trade-off between precision and recall.</a:t>
            </a:r>
          </a:p>
          <a:p>
            <a:r>
              <a:rPr lang="en-US" dirty="0"/>
              <a:t>Evaluation Metrics – Accuracy, Precision, Recall, F1-Score.</a:t>
            </a:r>
          </a:p>
          <a:p>
            <a:r>
              <a:rPr lang="en-US" dirty="0"/>
              <a:t>Key Insight – Tree-based gradient boosting methods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) outperformed linear models in capturing complex patterns.</a:t>
            </a:r>
          </a:p>
        </p:txBody>
      </p:sp>
    </p:spTree>
    <p:extLst>
      <p:ext uri="{BB962C8B-B14F-4D97-AF65-F5344CB8AC3E}">
        <p14:creationId xmlns:p14="http://schemas.microsoft.com/office/powerpoint/2010/main" val="56602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96F59-675D-13F6-8EDC-F06DDD63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610600" cy="2590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41D2B7F-856E-5B43-BC4B-E54009C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210526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A48C9-4B66-319B-6589-26B10808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/>
          <a:lstStyle/>
          <a:p>
            <a:r>
              <a:rPr lang="en-IN" dirty="0"/>
              <a:t>MODEL BUILDING FOR POLICY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128522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17B7-F9F2-9ECD-E087-54EAA09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Objective – Predict policy premium amounts as a continuous variable to support accurate, risk-adjusted pricing strategies.</a:t>
            </a:r>
          </a:p>
          <a:p>
            <a:r>
              <a:rPr lang="en-US" dirty="0"/>
              <a:t>Baseline Model – Decision Tree Regressor tested for initial benchmarking; tended to overfit training data and showed reduced generalization on test data.</a:t>
            </a:r>
          </a:p>
          <a:p>
            <a:r>
              <a:rPr lang="en-US" dirty="0"/>
              <a:t>Ensemble Regression Models Used :</a:t>
            </a:r>
          </a:p>
          <a:p>
            <a:pPr lvl="1"/>
            <a:r>
              <a:rPr lang="en-US" dirty="0"/>
              <a:t>Random Forest Regressor – Reduced overfitting through averaging; captured non-linear relationships between policy, driver, and vehicle features.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Regressor – Gradient boosting approach that provided strong predictive accuracy after hyperparameter tuning.</a:t>
            </a:r>
          </a:p>
          <a:p>
            <a:pPr lvl="1"/>
            <a:r>
              <a:rPr lang="en-US" dirty="0"/>
              <a:t>AdaBoost Regressor – Improved performance over baseline but more sensitive to outliers and noise.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Regressor – Fast and memory-efficient; achieved best performance with low MAE and high R² score on test data.</a:t>
            </a:r>
          </a:p>
          <a:p>
            <a:r>
              <a:rPr lang="en-US" dirty="0"/>
              <a:t>Evaluation Metrics – Mean Absolute Percentage Error (MAPE), Root Mean Squared Error (RMSE), and R² score used for performance comparison.</a:t>
            </a:r>
          </a:p>
          <a:p>
            <a:r>
              <a:rPr lang="en-US" dirty="0"/>
              <a:t>Key Insight – Gradient boosting methods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) excelled at capturing complex interactions without extensive feature scaling.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65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44B96-C502-120A-4C27-51D5FF77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1"/>
            <a:ext cx="8229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6B1-23E5-4693-296C-4DCB6BD0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B49-9F96-B8F7-0694-9A81B900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1800" dirty="0"/>
          </a:p>
          <a:p>
            <a:r>
              <a:rPr lang="en-US" sz="1800" dirty="0"/>
              <a:t>Successfully developed a two-stage ML pipeline for claim occurrence classification and premium prediction.</a:t>
            </a:r>
          </a:p>
          <a:p>
            <a:r>
              <a:rPr lang="en-US" sz="1800" dirty="0"/>
              <a:t>Feature engineering significantly improved model performance by incorporating derived variables such as population density, driving experience, and vehicle power-to-weight ratio.</a:t>
            </a:r>
          </a:p>
          <a:p>
            <a:r>
              <a:rPr lang="en-US" sz="1800" dirty="0"/>
              <a:t>Class imbalance in claim occurrence data impacted baseline models, but boosting algorithms effectively improved minority class recall.</a:t>
            </a:r>
          </a:p>
          <a:p>
            <a:r>
              <a:rPr lang="en-US" sz="1800" dirty="0"/>
              <a:t>Premium prediction models achieved high R² scores and low error metrics, enabling accurate and consistent pricing.</a:t>
            </a:r>
          </a:p>
          <a:p>
            <a:r>
              <a:rPr lang="en-US" sz="1800" dirty="0"/>
              <a:t>Customer segmentation using clustering revealed distinct risk profiles, providing actionable insights for targeted pricing and marketing.</a:t>
            </a:r>
          </a:p>
          <a:p>
            <a:r>
              <a:rPr lang="en-US" sz="1800" dirty="0"/>
              <a:t>Insights support risk-based underwriting, more precise reserve allocation, and enhanced fraud detection capabilities.</a:t>
            </a:r>
          </a:p>
          <a:p>
            <a:r>
              <a:rPr lang="en-US" sz="1800" dirty="0"/>
              <a:t>The project demonstrates how data-driven strategies can improve profitability, customer satisfaction, and competitive positioning in the insurance market.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881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03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chemeClr val="tx1"/>
                </a:solidFill>
              </a:rPr>
              <a:t>The proposed solution involves leveraging machine learning and data mining techniques to develop an intelligent system for comprehensive insurance premium prediction and claim analysis. By utilizing a rich dataset, the aim is to build predictive models that can predict possibility of claim with greater accuracy.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Data-driven Risk Assessment:</a:t>
            </a:r>
            <a:r>
              <a:rPr lang="en-IN" sz="2000" dirty="0">
                <a:solidFill>
                  <a:schemeClr val="tx1"/>
                </a:solidFill>
              </a:rPr>
              <a:t> Developing models to identify high-risk policies or customer segments based on attributes like driver age, vehicle value, policy coverage type, and geographical factors.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Optimized Claim Possibility:</a:t>
            </a:r>
            <a:r>
              <a:rPr lang="en-IN" sz="2000" dirty="0">
                <a:solidFill>
                  <a:schemeClr val="tx1"/>
                </a:solidFill>
              </a:rPr>
              <a:t> Creating models that can predict the potential customer who will claim based on a multitude of features, enabling better financial provisioning.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Enhanced Premium Prediction:</a:t>
            </a:r>
            <a:r>
              <a:rPr lang="en-IN" sz="2000" dirty="0">
                <a:solidFill>
                  <a:schemeClr val="tx1"/>
                </a:solidFill>
              </a:rPr>
              <a:t> Implementing regression models to predict the premium amount applicable for a specific customer profile more accurately.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6AD0F5-9500-4610-8609-DFE81772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Understanding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CB723-9CA4-6803-6823-CBB7E555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4938"/>
            <a:ext cx="405765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B8FE-CF6C-5E29-FFF5-3D1A13D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Univariate Analysis - Categorical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171938C-F0BA-2E7E-E765-1EA2257F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8680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FCB1-DF68-2E0A-4136-B81943F2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/>
              <a:t>Univariate Analysis - Numerical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920930-A9B2-C37F-574D-F4BC868DA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153399" cy="4876800"/>
          </a:xfrm>
        </p:spPr>
      </p:pic>
    </p:spTree>
    <p:extLst>
      <p:ext uri="{BB962C8B-B14F-4D97-AF65-F5344CB8AC3E}">
        <p14:creationId xmlns:p14="http://schemas.microsoft.com/office/powerpoint/2010/main" val="14855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C4A-7996-C773-8EA0-E067CBBC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Missing/Null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860A-30BE-C361-28A5-52598F61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458200" cy="523478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endParaRPr lang="en-IN" dirty="0"/>
          </a:p>
          <a:p>
            <a:r>
              <a:rPr lang="en-IN" dirty="0"/>
              <a:t>Missing values were identified predominantly in columns related to the secondary driver (drv_age2, drv_age_lic2) and some vehicle characteristics (</a:t>
            </a:r>
            <a:r>
              <a:rPr lang="en-IN" dirty="0" err="1"/>
              <a:t>vh_age</a:t>
            </a:r>
            <a:r>
              <a:rPr lang="en-IN" dirty="0"/>
              <a:t>, </a:t>
            </a:r>
            <a:r>
              <a:rPr lang="en-IN" dirty="0" err="1"/>
              <a:t>vh_speed</a:t>
            </a:r>
            <a:r>
              <a:rPr lang="en-IN" dirty="0"/>
              <a:t>, </a:t>
            </a:r>
            <a:r>
              <a:rPr lang="en-IN" dirty="0" err="1"/>
              <a:t>vh_value</a:t>
            </a:r>
            <a:r>
              <a:rPr lang="en-IN" dirty="0"/>
              <a:t>, </a:t>
            </a:r>
            <a:r>
              <a:rPr lang="en-IN" dirty="0" err="1"/>
              <a:t>vh_weight</a:t>
            </a:r>
            <a:r>
              <a:rPr lang="en-IN" dirty="0"/>
              <a:t>). </a:t>
            </a:r>
          </a:p>
          <a:p>
            <a:r>
              <a:rPr lang="en-IN" b="1" dirty="0"/>
              <a:t>drv_age2, drv_age_lic2-</a:t>
            </a:r>
            <a:r>
              <a:rPr lang="en-IN" dirty="0"/>
              <a:t> If a policy does not have a drv2, the values in field related to drv2 are marked as null, these null values are replaced with -1 indicating that it is not applicable.</a:t>
            </a:r>
          </a:p>
          <a:p>
            <a:r>
              <a:rPr lang="en-IN" b="1" dirty="0" err="1"/>
              <a:t>vh_age</a:t>
            </a:r>
            <a:r>
              <a:rPr lang="en-IN" b="1" dirty="0"/>
              <a:t>-</a:t>
            </a:r>
            <a:r>
              <a:rPr lang="en-IN" dirty="0"/>
              <a:t>The </a:t>
            </a:r>
            <a:r>
              <a:rPr lang="en-IN" dirty="0" err="1"/>
              <a:t>vh_age</a:t>
            </a:r>
            <a:r>
              <a:rPr lang="en-IN" dirty="0"/>
              <a:t> missing values are from the same policy holder, the 4 years data of the same policy will just have age increment by 1 for each year. Imputation is needed for only one value which can be incremented for the other values. Upon filtering the database by </a:t>
            </a:r>
            <a:r>
              <a:rPr lang="en-IN" dirty="0" err="1"/>
              <a:t>vehicle_make_model</a:t>
            </a:r>
            <a:r>
              <a:rPr lang="en-IN" dirty="0"/>
              <a:t>, year, </a:t>
            </a:r>
            <a:r>
              <a:rPr lang="en-IN" dirty="0" err="1"/>
              <a:t>pol_usage</a:t>
            </a:r>
            <a:r>
              <a:rPr lang="en-IN" dirty="0"/>
              <a:t>, </a:t>
            </a:r>
            <a:r>
              <a:rPr lang="en-IN" dirty="0" err="1"/>
              <a:t>pol_coverage</a:t>
            </a:r>
            <a:r>
              <a:rPr lang="en-IN" dirty="0"/>
              <a:t>, drv1_sex, </a:t>
            </a:r>
            <a:r>
              <a:rPr lang="en-IN" dirty="0" err="1"/>
              <a:t>pol_pay_freq</a:t>
            </a:r>
            <a:r>
              <a:rPr lang="en-IN" dirty="0"/>
              <a:t> as in the missing row and calculated the median of </a:t>
            </a:r>
            <a:r>
              <a:rPr lang="en-IN" dirty="0" err="1"/>
              <a:t>vh_age</a:t>
            </a:r>
            <a:r>
              <a:rPr lang="en-IN" dirty="0"/>
              <a:t> which was logical. </a:t>
            </a:r>
          </a:p>
          <a:p>
            <a:r>
              <a:rPr lang="en-IN" b="1" dirty="0"/>
              <a:t> </a:t>
            </a:r>
            <a:r>
              <a:rPr lang="en-IN" b="1" dirty="0" err="1"/>
              <a:t>vh_speed</a:t>
            </a:r>
            <a:r>
              <a:rPr lang="en-IN" b="1" dirty="0"/>
              <a:t>, </a:t>
            </a:r>
            <a:r>
              <a:rPr lang="en-IN" b="1" dirty="0" err="1"/>
              <a:t>vh_value</a:t>
            </a:r>
            <a:r>
              <a:rPr lang="en-IN" b="1" dirty="0"/>
              <a:t>, </a:t>
            </a:r>
            <a:r>
              <a:rPr lang="en-IN" b="1" dirty="0" err="1"/>
              <a:t>vh_weight</a:t>
            </a:r>
            <a:r>
              <a:rPr lang="en-IN" dirty="0"/>
              <a:t> </a:t>
            </a:r>
            <a:r>
              <a:rPr lang="en-IN" b="1" dirty="0"/>
              <a:t>–</a:t>
            </a:r>
            <a:r>
              <a:rPr lang="en-IN" dirty="0"/>
              <a:t> The missing values were dropped as they contributed to only 1.1% of the data and did not have any significant impact.</a:t>
            </a:r>
          </a:p>
          <a:p>
            <a:r>
              <a:rPr lang="en-IN" dirty="0"/>
              <a:t>The heat map below provides a visualization of the null values spread across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7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C455-36CF-9B1B-2A06-65205092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7AE0-5822-F3D4-E9E1-E23054F6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Missing/Null Values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9E4CA-8D5C-0CEE-F96D-766E464AD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1" y="2194250"/>
            <a:ext cx="2617428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8E6AD-28CC-A7D0-E8C3-57ECFFDC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05001"/>
            <a:ext cx="533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7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Correlation Analysis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76538-D588-F55C-5057-D0453626E86C}"/>
              </a:ext>
            </a:extLst>
          </p:cNvPr>
          <p:cNvSpPr txBox="1"/>
          <p:nvPr/>
        </p:nvSpPr>
        <p:spPr>
          <a:xfrm>
            <a:off x="489899" y="638889"/>
            <a:ext cx="8402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Pearson correlation analysis was performed to identify linear relationships between individual features (including engineered ones) and </a:t>
            </a:r>
            <a:r>
              <a:rPr lang="en-IN" dirty="0" err="1"/>
              <a:t>claim_amount</a:t>
            </a:r>
            <a:r>
              <a:rPr lang="en-IN" dirty="0"/>
              <a:t>. Although most individual correlations were weak, this step helps in understanding potential direct impacts.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4C14B-2036-F83E-0076-65CF87684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6" y="1757541"/>
            <a:ext cx="8402988" cy="50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8067</TotalTime>
  <Words>2038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굴림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Understanding the data</vt:lpstr>
      <vt:lpstr>Univariate Analysis - Categorical</vt:lpstr>
      <vt:lpstr>Univariate Analysis - Numerical</vt:lpstr>
      <vt:lpstr>Missing/Null Values</vt:lpstr>
      <vt:lpstr>Missing/Null Values</vt:lpstr>
      <vt:lpstr>PowerPoint Presentation</vt:lpstr>
      <vt:lpstr>Outliers</vt:lpstr>
      <vt:lpstr>Feature Engineering </vt:lpstr>
      <vt:lpstr>PowerPoint Presentation</vt:lpstr>
      <vt:lpstr>Statistical Analysis</vt:lpstr>
      <vt:lpstr>PowerPoint Presentation</vt:lpstr>
      <vt:lpstr>PowerPoint Presentation</vt:lpstr>
      <vt:lpstr>Encoding</vt:lpstr>
      <vt:lpstr>Addressing Multicollinearity with Variance Inflation Factor (VIF)</vt:lpstr>
      <vt:lpstr>CUSTOMER PROFILING</vt:lpstr>
      <vt:lpstr>PowerPoint Presentation</vt:lpstr>
      <vt:lpstr>MODEL BUILDING</vt:lpstr>
      <vt:lpstr>PowerPoint Presentation</vt:lpstr>
      <vt:lpstr>MODEL PERFORMANCE</vt:lpstr>
      <vt:lpstr>MODEL BUILDING FOR POLICY PREMIUM PREDICTION</vt:lpstr>
      <vt:lpstr>PowerPoint Presentation</vt:lpstr>
      <vt:lpstr>PowerPoint Presentation</vt:lpstr>
      <vt:lpstr>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Rohan Sudhir</cp:lastModifiedBy>
  <cp:revision>314</cp:revision>
  <dcterms:created xsi:type="dcterms:W3CDTF">2017-03-30T12:09:41Z</dcterms:created>
  <dcterms:modified xsi:type="dcterms:W3CDTF">2025-08-14T03:08:40Z</dcterms:modified>
</cp:coreProperties>
</file>