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4"/>
  </p:notesMasterIdLst>
  <p:sldIdLst>
    <p:sldId id="285" r:id="rId2"/>
    <p:sldId id="286" r:id="rId3"/>
    <p:sldId id="287" r:id="rId4"/>
    <p:sldId id="288" r:id="rId5"/>
    <p:sldId id="289" r:id="rId6"/>
    <p:sldId id="290" r:id="rId7"/>
    <p:sldId id="291" r:id="rId8"/>
    <p:sldId id="292" r:id="rId9"/>
    <p:sldId id="293" r:id="rId10"/>
    <p:sldId id="294" r:id="rId11"/>
    <p:sldId id="296" r:id="rId12"/>
    <p:sldId id="29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104871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type="body" idx="1"/>
          </p:nvPr>
        </p:nvSpPr>
        <p:spPr/>
        <p:txBody>
          <a:bodyPr lIns="0" tIns="0" rIns="0" bIns="0"/>
          <a:lstStyle/>
          <a:p>
            <a:endParaRPr/>
          </a:p>
        </p:txBody>
      </p:sp>
      <p:sp>
        <p:nvSpPr>
          <p:cNvPr id="104869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9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SIVARANJANI.M</a:t>
            </a:r>
            <a:endParaRPr lang="en-US" sz="2400" dirty="0"/>
          </a:p>
          <a:p>
            <a:r>
              <a:rPr lang="en-US" sz="2400" dirty="0"/>
              <a:t>REGISTER NO:31220</a:t>
            </a:r>
            <a:r>
              <a:rPr lang="en-IN" sz="2400" dirty="0"/>
              <a:t>1669</a:t>
            </a:r>
            <a:endParaRPr lang="zh-CN" altLang="en-US" dirty="0"/>
          </a:p>
          <a:p>
            <a:r>
              <a:rPr lang="en-US" sz="2400" dirty="0"/>
              <a:t>DEPARTMENT:commerce b.com general</a:t>
            </a:r>
            <a:endParaRPr lang="zh-CN" altLang="en-US" dirty="0"/>
          </a:p>
          <a:p>
            <a:r>
              <a:rPr lang="en-US" sz="2400" dirty="0"/>
              <a:t>College   name:prof.Dhanapalan college of science and management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Rectangle 1"/>
          <p:cNvSpPr>
            <a:spLocks noChangeArrowheads="1"/>
          </p:cNvSpPr>
          <p:nvPr/>
        </p:nvSpPr>
        <p:spPr bwMode="auto">
          <a:xfrm>
            <a:off x="383822" y="2535712"/>
            <a:ext cx="9906000"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2.Data Cleaning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Cleanse the data by removing duplicates, correcting errors, and standardizing formats to ensure accuracy.</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Trend Analysis:</a:t>
            </a:r>
            <a:r>
              <a:rPr kumimoji="0" lang="en-US" altLang="en-US" sz="1800" b="0" i="0" u="none" strike="noStrike" cap="none" normalizeH="0" baseline="0" dirty="0">
                <a:ln>
                  <a:noFill/>
                </a:ln>
                <a:solidFill>
                  <a:schemeClr val="tx1"/>
                </a:solidFill>
                <a:effectLst/>
                <a:latin typeface="Arial" panose="020B0604020202020204" pitchFamily="34" charset="0"/>
              </a:rPr>
              <a:t> Utilize PivotTables and charts to examine trends in employee performance and retention over time.</a:t>
            </a:r>
          </a:p>
          <a:p>
            <a:pPr marL="0" marR="0" lvl="0" indent="0" algn="l" defTabSz="914400" rtl="0" eaLnBrk="0" fontAlgn="base" latinLnBrk="0" hangingPunct="0">
              <a:lnSpc>
                <a:spcPct val="100000"/>
              </a:lnSpc>
              <a:spcBef>
                <a:spcPct val="0"/>
              </a:spcBef>
              <a:spcAft>
                <a:spcPct val="0"/>
              </a:spcAft>
              <a:buClrTx/>
              <a:buSzTx/>
              <a:buFontTx/>
              <a:buAutoNum type="arabicPeriod" startAt="3"/>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Correlation and Pattern Detection:</a:t>
            </a:r>
            <a:r>
              <a:rPr kumimoji="0" lang="en-US" altLang="en-US" sz="1800" b="0" i="0" u="none" strike="noStrike" cap="none" normalizeH="0" baseline="0" dirty="0">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marL="0" marR="0" lvl="0" indent="0" algn="l" defTabSz="914400" rtl="0" eaLnBrk="0" fontAlgn="base" latinLnBrk="0" hangingPunct="0">
              <a:lnSpc>
                <a:spcPct val="100000"/>
              </a:lnSpc>
              <a:spcBef>
                <a:spcPct val="0"/>
              </a:spcBef>
              <a:spcAft>
                <a:spcPct val="0"/>
              </a:spcAft>
              <a:buClrTx/>
              <a:buSzTx/>
              <a:buFontTx/>
              <a:buAutoNum type="arabicPeriod" startAt="4"/>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Visualization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 Develop dashboards and visual reports to effectively communicate insights and support decision-making.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48687" name="Rectangle 3"/>
          <p:cNvSpPr>
            <a:spLocks noChangeArrowheads="1"/>
          </p:cNvSpPr>
          <p:nvPr/>
        </p:nvSpPr>
        <p:spPr bwMode="auto">
          <a:xfrm>
            <a:off x="369712" y="1564780"/>
            <a:ext cx="9677399"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1.Data Input and Integration:</a:t>
            </a:r>
            <a:r>
              <a:rPr kumimoji="0" lang="en-US" altLang="en-US" b="0" i="0" u="none" strike="noStrike" cap="none" normalizeH="0" baseline="0" dirty="0">
                <a:ln>
                  <a:noFill/>
                </a:ln>
                <a:solidFill>
                  <a:schemeClr val="tx1"/>
                </a:solidFill>
                <a:effectLst/>
                <a:latin typeface="Arial" panose="020B0604020202020204" pitchFamily="34" charset="0"/>
              </a:rPr>
              <a:t> Import and consolidate employee data from various sources into Excel for a unified analysis.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r:embed="rId3"/>
          <a:stretch>
            <a:fillRect/>
          </a:stretch>
        </p:blipFill>
        <p:spPr>
          <a:xfrm>
            <a:off x="1295400" y="1209365"/>
            <a:ext cx="7220958" cy="443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avLst/>
          </a:prstGeom>
          <a:noFill/>
        </p:spPr>
        <p:txBody>
          <a:bodyPr wrap="square">
            <a:spAutoFit/>
          </a:bodyPr>
          <a:lstStyle/>
          <a:p>
            <a:r>
              <a:rPr lang="en-US" sz="2000" dirty="0"/>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Rectangle 1"/>
          <p:cNvSpPr>
            <a:spLocks noChangeArrowheads="1"/>
          </p:cNvSpPr>
          <p:nvPr/>
        </p:nvSpPr>
        <p:spPr bwMode="auto">
          <a:xfrm>
            <a:off x="641948" y="2088526"/>
            <a:ext cx="8530627"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endParaRPr lang="en-US" altLang="en-US" b="1" dirty="0">
              <a:latin typeface="Arial" panose="020B0604020202020204" pitchFamily="34" charset="0"/>
            </a:endParaRPr>
          </a:p>
          <a:p>
            <a:pPr eaLnBrk="0" fontAlgn="base" hangingPunct="0">
              <a:spcBef>
                <a:spcPct val="0"/>
              </a:spcBef>
              <a:spcAft>
                <a:spcPct val="0"/>
              </a:spcAft>
            </a:pPr>
            <a:r>
              <a:rPr lang="en-US" altLang="en-US" b="1" dirty="0">
                <a:latin typeface="Arial" panose="020B0604020202020204" pitchFamily="34" charset="0"/>
              </a:rPr>
              <a:t>1.</a:t>
            </a:r>
            <a:r>
              <a:rPr kumimoji="0" lang="en-US" altLang="en-US" b="1" i="0" u="none" strike="noStrike" cap="none" normalizeH="0" baseline="0" dirty="0">
                <a:ln>
                  <a:noFill/>
                </a:ln>
                <a:solidFill>
                  <a:schemeClr val="tx1"/>
                </a:solidFill>
                <a:effectLst/>
                <a:latin typeface="Arial" panose="020B0604020202020204" pitchFamily="34" charset="0"/>
              </a:rPr>
              <a:t>Identify Trends:</a:t>
            </a:r>
            <a:r>
              <a:rPr kumimoji="0" lang="en-US" altLang="en-US" b="0" i="0" u="none" strike="noStrike" cap="none" normalizeH="0" baseline="0" dirty="0">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lang="en-US" altLang="en-US"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Assess Correlations:</a:t>
            </a:r>
            <a:r>
              <a:rPr kumimoji="0" lang="en-US" altLang="en-US" sz="1800" b="0" i="0" u="none" strike="noStrike" cap="none" normalizeH="0" baseline="0" dirty="0">
                <a:ln>
                  <a:noFill/>
                </a:ln>
                <a:solidFill>
                  <a:schemeClr val="tx1"/>
                </a:solidFill>
                <a:effectLst/>
                <a:latin typeface="Arial" panose="020B0604020202020204" pitchFamily="34" charset="0"/>
              </a:rPr>
              <a:t> Use Excel to explore relationships between employee tenure, productivity metrics, and departmental performance.</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Generate Visualizations:</a:t>
            </a:r>
            <a:r>
              <a:rPr kumimoji="0" lang="en-US" altLang="en-US" sz="1800" b="0" i="0" u="none" strike="noStrike" cap="none" normalizeH="0" baseline="0" dirty="0">
                <a:ln>
                  <a:noFill/>
                </a:ln>
                <a:solidFill>
                  <a:schemeClr val="tx1"/>
                </a:solidFill>
                <a:effectLst/>
                <a:latin typeface="Arial" panose="020B0604020202020204" pitchFamily="34" charset="0"/>
              </a:rPr>
              <a:t> Create charts and graphs to visualize key insights and trends from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1800" b="0" i="0" u="none" strike="noStrike" cap="none" normalizeH="0" baseline="0" dirty="0">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Analyze employee data to uncover trends in performance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Employee records, performance reviews, and departmental metrics.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Clean and preprocess data, identify trends, assess correlations.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1800" b="1" i="0" u="none" strike="noStrike" cap="none" normalizeH="0" baseline="0" dirty="0">
                <a:ln>
                  <a:noFill/>
                </a:ln>
                <a:solidFill>
                  <a:schemeClr val="tx1"/>
                </a:solidFill>
                <a:effectLst/>
                <a:latin typeface="Arial" panose="020B0604020202020204" pitchFamily="34" charset="0"/>
              </a:rPr>
              <a:t>Key Variables:</a:t>
            </a:r>
            <a:r>
              <a:rPr kumimoji="0" lang="en-US" altLang="en-US" sz="1800" b="0" i="0" u="none" strike="noStrike" cap="none" normalizeH="0" baseline="0" dirty="0">
                <a:ln>
                  <a:noFill/>
                </a:ln>
                <a:solidFill>
                  <a:schemeClr val="tx1"/>
                </a:solidFill>
                <a:effectLst/>
                <a:latin typeface="Arial" panose="020B0604020202020204" pitchFamily="34" charset="0"/>
              </a:rPr>
              <a:t> Tenure, job role, performance scores, productivity metrics.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Use Excel charts and graphs to represent insights.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1800" b="1" i="0" u="none" strike="noStrike" cap="none" normalizeH="0" baseline="0" dirty="0">
                <a:ln>
                  <a:noFill/>
                </a:ln>
                <a:solidFill>
                  <a:schemeClr val="tx1"/>
                </a:solidFill>
                <a:effectLst/>
                <a:latin typeface="Arial" panose="020B0604020202020204" pitchFamily="34" charset="0"/>
              </a:rPr>
              <a:t>Findings:</a:t>
            </a:r>
            <a:r>
              <a:rPr kumimoji="0" lang="en-US" altLang="en-US" sz="1800" b="0" i="0" u="none" strike="noStrike" cap="none" normalizeH="0" baseline="0" dirty="0">
                <a:ln>
                  <a:noFill/>
                </a:ln>
                <a:solidFill>
                  <a:schemeClr val="tx1"/>
                </a:solidFill>
                <a:effectLst/>
                <a:latin typeface="Arial" panose="020B0604020202020204" pitchFamily="34" charset="0"/>
              </a:rPr>
              <a:t> Discover trends in employee performance and retention rates.</a:t>
            </a: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altLang="en-US" sz="1800" b="1" i="0" u="none" strike="noStrike" cap="none" normalizeH="0" baseline="0" dirty="0">
                <a:ln>
                  <a:noFill/>
                </a:ln>
                <a:solidFill>
                  <a:schemeClr val="tx1"/>
                </a:solidFill>
                <a:effectLst/>
                <a:latin typeface="Arial" panose="020B0604020202020204" pitchFamily="34" charset="0"/>
              </a:rPr>
              <a:t>Correlations:</a:t>
            </a:r>
            <a:r>
              <a:rPr kumimoji="0" lang="en-US" altLang="en-US" sz="1800" b="0" i="0" u="none" strike="noStrike" cap="none" normalizeH="0" baseline="0" dirty="0">
                <a:ln>
                  <a:noFill/>
                </a:ln>
                <a:solidFill>
                  <a:schemeClr val="tx1"/>
                </a:solidFill>
                <a:effectLst/>
                <a:latin typeface="Arial" panose="020B0604020202020204" pitchFamily="34" charset="0"/>
              </a:rPr>
              <a:t> Examine relationships between tenure, productivity, and departmental success.</a:t>
            </a: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Propose actionable improvements for workforce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9"/>
            </a:pPr>
            <a:r>
              <a:rPr kumimoji="0" lang="en-US" altLang="en-US" sz="1800" b="1" i="0" u="none" strike="noStrike" cap="none" normalizeH="0" baseline="0" dirty="0">
                <a:ln>
                  <a:noFill/>
                </a:ln>
                <a:solidFill>
                  <a:schemeClr val="tx1"/>
                </a:solidFill>
                <a:effectLst/>
                <a:latin typeface="Arial" panose="020B0604020202020204" pitchFamily="34" charset="0"/>
              </a:rPr>
              <a:t>Next Steps:</a:t>
            </a:r>
            <a:r>
              <a:rPr kumimoji="0" lang="en-US" altLang="en-US" sz="1800" b="0" i="0" u="none" strike="noStrike" cap="none" normalizeH="0" baseline="0" dirty="0">
                <a:ln>
                  <a:noFill/>
                </a:ln>
                <a:solidFill>
                  <a:schemeClr val="tx1"/>
                </a:solidFill>
                <a:effectLst/>
                <a:latin typeface="Arial" panose="020B0604020202020204" pitchFamily="34" charset="0"/>
              </a:rPr>
              <a:t> Develop an implementation plan and suggest areas for further analysis.</a:t>
            </a:r>
          </a:p>
          <a:p>
            <a:pPr marL="0" marR="0" lvl="0" indent="0" algn="l" defTabSz="914400" rtl="0" eaLnBrk="0" fontAlgn="base" latinLnBrk="0" hangingPunct="0">
              <a:lnSpc>
                <a:spcPct val="100000"/>
              </a:lnSpc>
              <a:spcBef>
                <a:spcPct val="0"/>
              </a:spcBef>
              <a:spcAft>
                <a:spcPct val="0"/>
              </a:spcAft>
              <a:buClrTx/>
              <a:buSzTx/>
              <a:buFontTx/>
              <a:buAutoNum type="arabicPeriod" startAt="10"/>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Summarize insights and invite questions for further discussion.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4" name="Rectangle 1"/>
          <p:cNvSpPr>
            <a:spLocks noChangeArrowheads="1"/>
          </p:cNvSpPr>
          <p:nvPr/>
        </p:nvSpPr>
        <p:spPr bwMode="auto">
          <a:xfrm>
            <a:off x="914400" y="2259673"/>
            <a:ext cx="9144000" cy="32918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Box 9"/>
          <p:cNvSpPr txBox="1"/>
          <p:nvPr/>
        </p:nvSpPr>
        <p:spPr>
          <a:xfrm>
            <a:off x="2819400" y="1695450"/>
            <a:ext cx="6333066" cy="5355312"/>
          </a:xfrm>
          <a:prstGeom prst="rect">
            <a:avLst/>
          </a:prstGeom>
          <a:noFill/>
        </p:spPr>
        <p:txBody>
          <a:bodyPr wrap="square">
            <a:spAutoFit/>
          </a:bodyPr>
          <a:lstStyle/>
          <a:p>
            <a:pPr>
              <a:buFont typeface="+mj-lt"/>
              <a:buAutoNum type="arabicPeriod"/>
            </a:pPr>
            <a:r>
              <a:rPr lang="en-US" b="1" dirty="0"/>
              <a:t>Enhanced Decision-Making:</a:t>
            </a:r>
            <a:r>
              <a:rPr lang="en-US" dirty="0"/>
              <a:t> Provides actionable insights into employee performance and retention trends, enabling informed strategic decisions.</a:t>
            </a:r>
          </a:p>
          <a:p>
            <a:pPr>
              <a:buFont typeface="+mj-lt"/>
              <a:buAutoNum type="arabicPeriod"/>
            </a:pPr>
            <a:r>
              <a:rPr lang="en-US" b="1" dirty="0"/>
              <a:t>Data-Driven HR Strategies:</a:t>
            </a:r>
            <a:r>
              <a:rPr lang="en-US" dirty="0"/>
              <a:t> Supports the development of targeted HR policies and practices to improve recruitment, training, and employee retention.</a:t>
            </a:r>
          </a:p>
          <a:p>
            <a:pPr>
              <a:buFont typeface="+mj-lt"/>
              <a:buAutoNum type="arabicPeriod"/>
            </a:pPr>
            <a:r>
              <a:rPr lang="en-US" b="1" dirty="0"/>
              <a:t>Increased Efficiency:</a:t>
            </a:r>
            <a:r>
              <a:rPr lang="en-US" dirty="0"/>
              <a:t> Streamlines the analysis process with Excel’s powerful tools, saving time and resources while delivering comprehensive insights.</a:t>
            </a:r>
          </a:p>
          <a:p>
            <a:pPr>
              <a:buFont typeface="+mj-lt"/>
              <a:buAutoNum type="arabicPeriod"/>
            </a:pPr>
            <a:r>
              <a:rPr lang="en-US" b="1" dirty="0"/>
              <a:t>Visual Insights:</a:t>
            </a:r>
            <a:r>
              <a:rPr lang="en-US" dirty="0"/>
              <a:t> Utilizes Excel’s visualization capabilities to clearly present data trends and correlations, making complex information easily understandable.</a:t>
            </a:r>
          </a:p>
          <a:p>
            <a:pPr>
              <a:buFont typeface="+mj-lt"/>
              <a:buAutoNum type="arabicPeriod"/>
            </a:pPr>
            <a:r>
              <a:rPr lang="en-US" b="1" dirty="0"/>
              <a:t>Performance Optimization:</a:t>
            </a:r>
            <a:r>
              <a:rPr lang="en-US" dirty="0"/>
              <a:t> Identifies key factors affecting employee productivity, allowing for targeted interventions to enhance overall workforce effectiveness.</a:t>
            </a:r>
          </a:p>
          <a:p>
            <a:pPr>
              <a:buFont typeface="+mj-lt"/>
              <a:buAutoNum type="arabicPeriod"/>
            </a:pPr>
            <a:r>
              <a:rPr lang="en-US" b="1" dirty="0"/>
              <a:t>Strategic Planning:</a:t>
            </a:r>
            <a:r>
              <a:rPr lang="en-US" dirty="0"/>
              <a:t> Facilitates better alignment of HR initiatives with organizational goals through detailed analysis and trend forecasting.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IN" dirty="0"/>
              <a:t>Dataset Description</a:t>
            </a:r>
          </a:p>
        </p:txBody>
      </p:sp>
      <p:sp>
        <p:nvSpPr>
          <p:cNvPr id="1048672" name="Rectangle 1"/>
          <p:cNvSpPr>
            <a:spLocks noChangeArrowheads="1"/>
          </p:cNvSpPr>
          <p:nvPr/>
        </p:nvSpPr>
        <p:spPr bwMode="auto">
          <a:xfrm>
            <a:off x="609600" y="1295400"/>
            <a:ext cx="8305800"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serves as a unique identifier for tracking and referencing individuals within the dataset. </a:t>
            </a: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captures the full name of each employee, while </a:t>
            </a: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Job Title</a:t>
            </a:r>
            <a:r>
              <a:rPr kumimoji="0" lang="en-US" altLang="en-US" sz="1800" b="0" i="0" u="none" strike="noStrike" cap="none" normalizeH="0" baseline="0" dirty="0">
                <a:ln>
                  <a:noFill/>
                </a:ln>
                <a:solidFill>
                  <a:schemeClr val="tx1"/>
                </a:solidFill>
                <a:effectLst/>
                <a:latin typeface="Arial" panose="020B0604020202020204" pitchFamily="34" charset="0"/>
              </a:rPr>
              <a:t> provide context on their role within the organization. The </a:t>
            </a:r>
            <a:r>
              <a:rPr kumimoji="0" lang="en-US" altLang="en-US" sz="1800" b="1" i="0" u="none" strike="noStrike" cap="none" normalizeH="0" baseline="0" dirty="0">
                <a:ln>
                  <a:noFill/>
                </a:ln>
                <a:solidFill>
                  <a:schemeClr val="tx1"/>
                </a:solidFill>
                <a:effectLst/>
                <a:latin typeface="Arial" panose="020B0604020202020204" pitchFamily="34" charset="0"/>
              </a:rPr>
              <a:t>Hire Date</a:t>
            </a:r>
            <a:r>
              <a:rPr kumimoji="0" lang="en-US" altLang="en-US" sz="1800" b="0" i="0" u="none" strike="noStrike" cap="none" normalizeH="0" baseline="0" dirty="0">
                <a:ln>
                  <a:noFill/>
                </a:ln>
                <a:solidFill>
                  <a:schemeClr val="tx1"/>
                </a:solidFill>
                <a:effectLst/>
                <a:latin typeface="Arial" panose="020B0604020202020204" pitchFamily="34" charset="0"/>
              </a:rPr>
              <a:t> allows calculation of </a:t>
            </a:r>
            <a:r>
              <a:rPr kumimoji="0" lang="en-US" altLang="en-US" sz="1800" b="1" i="0" u="none" strike="noStrike" cap="none" normalizeH="0" baseline="0" dirty="0">
                <a:ln>
                  <a:noFill/>
                </a:ln>
                <a:solidFill>
                  <a:schemeClr val="tx1"/>
                </a:solidFill>
                <a:effectLst/>
                <a:latin typeface="Arial" panose="020B0604020202020204" pitchFamily="34" charset="0"/>
              </a:rPr>
              <a:t>Tenure</a:t>
            </a:r>
            <a:r>
              <a:rPr kumimoji="0" lang="en-US" altLang="en-US" sz="1800" b="0" i="0" u="none" strike="noStrike" cap="none" normalizeH="0" baseline="0" dirty="0">
                <a:ln>
                  <a:noFill/>
                </a:ln>
                <a:solidFill>
                  <a:schemeClr val="tx1"/>
                </a:solidFill>
                <a:effectLst/>
                <a:latin typeface="Arial" panose="020B0604020202020204" pitchFamily="34" charset="0"/>
              </a:rPr>
              <a:t>, indicating how long the employee has been with the company. </a:t>
            </a: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Productivity Metrics</a:t>
            </a:r>
            <a:r>
              <a:rPr kumimoji="0" lang="en-US" altLang="en-US" sz="1800" b="0" i="0" u="none" strike="noStrike" cap="none" normalizeH="0" baseline="0" dirty="0">
                <a:ln>
                  <a:noFill/>
                </a:ln>
                <a:solidFill>
                  <a:schemeClr val="tx1"/>
                </a:solidFill>
                <a:effectLst/>
                <a:latin typeface="Arial" panose="020B0604020202020204" pitchFamily="34" charset="0"/>
              </a:rPr>
              <a:t> offer insights into employee effectiveness and output. </a:t>
            </a:r>
            <a:r>
              <a:rPr kumimoji="0" lang="en-US" altLang="en-US" sz="1800" b="1" i="0" u="none" strike="noStrike" cap="none" normalizeH="0" baseline="0" dirty="0">
                <a:ln>
                  <a:noFill/>
                </a:ln>
                <a:solidFill>
                  <a:schemeClr val="tx1"/>
                </a:solidFill>
                <a:effectLst/>
                <a:latin typeface="Arial" panose="020B0604020202020204" pitchFamily="34" charset="0"/>
              </a:rPr>
              <a:t>Salary</a:t>
            </a:r>
            <a:r>
              <a:rPr kumimoji="0" lang="en-US" altLang="en-US" sz="1800" b="0" i="0" u="none" strike="noStrike" cap="none" normalizeH="0" baseline="0" dirty="0">
                <a:ln>
                  <a:noFill/>
                </a:ln>
                <a:solidFill>
                  <a:schemeClr val="tx1"/>
                </a:solidFill>
                <a:effectLst/>
                <a:latin typeface="Arial" panose="020B0604020202020204" pitchFamily="34" charset="0"/>
              </a:rPr>
              <a:t> details financial compensation, and </a:t>
            </a:r>
            <a:r>
              <a:rPr kumimoji="0" lang="en-US" altLang="en-US" sz="1800" b="1" i="0" u="none" strike="noStrike" cap="none" normalizeH="0" baseline="0" dirty="0">
                <a:ln>
                  <a:noFill/>
                </a:ln>
                <a:solidFill>
                  <a:schemeClr val="tx1"/>
                </a:solidFill>
                <a:effectLst/>
                <a:latin typeface="Arial" panose="020B0604020202020204" pitchFamily="34" charset="0"/>
              </a:rPr>
              <a:t>Promotion History</a:t>
            </a:r>
            <a:r>
              <a:rPr kumimoji="0" lang="en-US" altLang="en-US" sz="1800" b="0" i="0" u="none" strike="noStrike" cap="none" normalizeH="0" baseline="0" dirty="0">
                <a:ln>
                  <a:noFill/>
                </a:ln>
                <a:solidFill>
                  <a:schemeClr val="tx1"/>
                </a:solidFill>
                <a:effectLst/>
                <a:latin typeface="Arial" panose="020B0604020202020204" pitchFamily="34" charset="0"/>
              </a:rPr>
              <a:t> tracks career advancement within the company. </a:t>
            </a:r>
            <a:r>
              <a:rPr kumimoji="0" lang="en-US" altLang="en-US" sz="1800" b="1" i="0" u="none" strike="noStrike" cap="none" normalizeH="0" baseline="0" dirty="0">
                <a:ln>
                  <a:noFill/>
                </a:ln>
                <a:solidFill>
                  <a:schemeClr val="tx1"/>
                </a:solidFill>
                <a:effectLst/>
                <a:latin typeface="Arial" panose="020B0604020202020204" pitchFamily="34" charset="0"/>
              </a:rPr>
              <a:t>Absenteeism</a:t>
            </a:r>
            <a:r>
              <a:rPr kumimoji="0" lang="en-US" altLang="en-US" sz="1800" b="0" i="0" u="none" strike="noStrike" cap="none" normalizeH="0" baseline="0" dirty="0">
                <a:ln>
                  <a:noFill/>
                </a:ln>
                <a:solidFill>
                  <a:schemeClr val="tx1"/>
                </a:solidFill>
                <a:effectLst/>
                <a:latin typeface="Arial" panose="020B0604020202020204" pitchFamily="34" charset="0"/>
              </a:rPr>
              <a:t> records the number of days employees have been absent and reasons for their leave, while </a:t>
            </a:r>
            <a:r>
              <a:rPr kumimoji="0" lang="en-US" altLang="en-US" sz="1800" b="1" i="0" u="none" strike="noStrike" cap="none" normalizeH="0" baseline="0" dirty="0">
                <a:ln>
                  <a:noFill/>
                </a:ln>
                <a:solidFill>
                  <a:schemeClr val="tx1"/>
                </a:solidFill>
                <a:effectLst/>
                <a:latin typeface="Arial" panose="020B0604020202020204" pitchFamily="34" charset="0"/>
              </a:rPr>
              <a:t>Training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 logs participation in professional growth opportunities. </a:t>
            </a:r>
            <a:r>
              <a:rPr kumimoji="0" lang="en-US" altLang="en-US" sz="1800" b="1" i="0" u="none" strike="noStrike" cap="none" normalizeH="0" baseline="0" dirty="0">
                <a:ln>
                  <a:noFill/>
                </a:ln>
                <a:solidFill>
                  <a:schemeClr val="tx1"/>
                </a:solidFill>
                <a:effectLst/>
                <a:latin typeface="Arial" panose="020B0604020202020204" pitchFamily="34" charset="0"/>
              </a:rPr>
              <a:t>Employee Status</a:t>
            </a:r>
            <a:r>
              <a:rPr kumimoji="0" lang="en-US" altLang="en-US" sz="1800" b="0" i="0" u="none" strike="noStrike" cap="none" normalizeH="0" baseline="0" dirty="0">
                <a:ln>
                  <a:noFill/>
                </a:ln>
                <a:solidFill>
                  <a:schemeClr val="tx1"/>
                </a:solidFill>
                <a:effectLst/>
                <a:latin typeface="Arial" panose="020B0604020202020204" pitchFamily="34" charset="0"/>
              </a:rPr>
              <a:t> indicates current employment conditions, and </a:t>
            </a: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specifies the employee’s base office or remote working arrangement. Finally, </a:t>
            </a:r>
            <a:r>
              <a:rPr kumimoji="0" lang="en-US" altLang="en-US" sz="1800" b="1" i="0" u="none" strike="noStrike" cap="none" normalizeH="0" baseline="0" dirty="0">
                <a:ln>
                  <a:noFill/>
                </a:ln>
                <a:solidFill>
                  <a:schemeClr val="tx1"/>
                </a:solidFill>
                <a:effectLst/>
                <a:latin typeface="Arial" panose="020B0604020202020204" pitchFamily="34" charset="0"/>
              </a:rPr>
              <a:t>Supervisor ID</a:t>
            </a:r>
            <a:r>
              <a:rPr kumimoji="0" lang="en-US" altLang="en-US" sz="1800" b="0" i="0" u="none" strike="noStrike" cap="none" normalizeH="0" baseline="0" dirty="0">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8869186"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avLst/>
          </a:prstGeom>
          <a:noFill/>
        </p:spPr>
        <p:txBody>
          <a:bodyPr wrap="square">
            <a:spAutoFit/>
          </a:bodyPr>
          <a:lstStyle/>
          <a:p>
            <a:pPr>
              <a:buFont typeface="+mj-lt"/>
              <a:buAutoNum type="arabicPeriod"/>
            </a:pPr>
            <a:r>
              <a:rPr lang="en-US" b="1" dirty="0"/>
              <a:t>Deep Insights</a:t>
            </a:r>
            <a:r>
              <a:rPr lang="en-US" dirty="0"/>
              <a:t>: Reveal hidden trends and correlations in employee performance and retention, offering a deeper understanding of workforce dynamics.</a:t>
            </a:r>
          </a:p>
          <a:p>
            <a:pPr>
              <a:buFont typeface="+mj-lt"/>
              <a:buAutoNum type="arabicPeriod"/>
            </a:pPr>
            <a:r>
              <a:rPr lang="en-US" b="1" dirty="0"/>
              <a:t>Empowered Decision Making</a:t>
            </a:r>
            <a:r>
              <a:rPr lang="en-US" dirty="0"/>
              <a:t>: Equip HR and management with actionable data-driven insights, enabling strategic decisions based on solid evidence.</a:t>
            </a:r>
          </a:p>
          <a:p>
            <a:pPr>
              <a:buFont typeface="+mj-lt"/>
              <a:buAutoNum type="arabicPeriod"/>
            </a:pPr>
            <a:r>
              <a:rPr lang="en-US" b="1" dirty="0"/>
              <a:t>Stunning Visualizations</a:t>
            </a:r>
            <a:r>
              <a:rPr lang="en-US" dirty="0"/>
              <a:t>: Leverage Excel’s powerful charting tools to turn complex data into clear, impactful visuals that communicate key findings effectively.</a:t>
            </a:r>
          </a:p>
          <a:p>
            <a:pPr>
              <a:buFont typeface="+mj-lt"/>
              <a:buAutoNum type="arabicPeriod"/>
            </a:pPr>
            <a:r>
              <a:rPr lang="en-US" b="1" dirty="0"/>
              <a:t>Optimized Workforce Strategies</a:t>
            </a:r>
            <a:r>
              <a:rPr lang="en-US" dirty="0"/>
              <a:t>: Enhance recruitment, training, and resource allocation by identifying critical factors that impact employee satisfaction and productivity.</a:t>
            </a:r>
          </a:p>
          <a:p>
            <a:pPr>
              <a:buFont typeface="+mj-lt"/>
              <a:buAutoNum type="arabicPeriod"/>
            </a:pPr>
            <a:r>
              <a:rPr lang="en-US" b="1" dirty="0"/>
              <a:t>Predictive Analytics</a:t>
            </a:r>
            <a:r>
              <a:rPr lang="en-US" dirty="0"/>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sivaranjani24072005@gmail.com</cp:lastModifiedBy>
  <cp:revision>3</cp:revision>
  <dcterms:created xsi:type="dcterms:W3CDTF">2024-03-29T04:07:22Z</dcterms:created>
  <dcterms:modified xsi:type="dcterms:W3CDTF">2024-10-01T04:31:02Z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