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0"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FC069-269B-4588-A4BC-93551D308A07}" v="920" dt="2024-08-25T10:52:02.974"/>
    <p1510:client id="{1237C9D3-A296-40A2-AEEF-0A8388E26552}" v="1" dt="2024-08-23T11:48:56.629"/>
    <p1510:client id="{8ECD6F98-1421-4F2B-9C1A-8D071BC4F58A}" v="139" dt="2024-08-24T01:10:36.0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6927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15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444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49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85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570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8975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695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966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930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626541"/>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9824258" y="6454155"/>
            <a:ext cx="1312025"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bg1"/>
                </a:solidFill>
              </a:rPr>
              <a:t>1</a:t>
            </a:fld>
            <a:endParaRPr sz="2400" spc="10" dirty="0">
              <a:solidFill>
                <a:schemeClr val="bg1"/>
              </a:solidFill>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1524000"/>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Bahnschrift Light" panose="020B0502040204020203" pitchFamily="34" charset="0"/>
                <a:ea typeface="roboto"/>
                <a:cs typeface="roboto"/>
              </a:rPr>
              <a:t>STUDENT NAME            </a:t>
            </a:r>
            <a:r>
              <a:rPr lang="en-US" sz="2400" dirty="0">
                <a:solidFill>
                  <a:schemeClr val="bg1"/>
                </a:solidFill>
                <a:latin typeface="Bahnschrift Light" panose="020B0502040204020203" pitchFamily="34" charset="0"/>
                <a:ea typeface="roboto"/>
                <a:cs typeface="roboto"/>
              </a:rPr>
              <a:t>: </a:t>
            </a:r>
            <a:r>
              <a:rPr lang="en-US" sz="2400" dirty="0" err="1">
                <a:solidFill>
                  <a:schemeClr val="bg1"/>
                </a:solidFill>
                <a:latin typeface="Bahnschrift Light" panose="020B0502040204020203" pitchFamily="34" charset="0"/>
                <a:ea typeface="roboto"/>
                <a:cs typeface="roboto"/>
              </a:rPr>
              <a:t>Sivaranjani</a:t>
            </a:r>
            <a:r>
              <a:rPr lang="en-US" sz="2400" dirty="0">
                <a:solidFill>
                  <a:schemeClr val="bg1"/>
                </a:solidFill>
                <a:latin typeface="Bahnschrift Light" panose="020B0502040204020203" pitchFamily="34" charset="0"/>
                <a:ea typeface="roboto"/>
                <a:cs typeface="roboto"/>
              </a:rPr>
              <a:t> R</a:t>
            </a:r>
          </a:p>
          <a:p>
            <a:endParaRPr lang="en-US" sz="2400" dirty="0">
              <a:solidFill>
                <a:schemeClr val="bg1"/>
              </a:solidFill>
              <a:latin typeface="Bahnschrift Light" panose="020B0502040204020203" pitchFamily="34" charset="0"/>
              <a:ea typeface="roboto"/>
              <a:cs typeface="roboto"/>
            </a:endParaRPr>
          </a:p>
          <a:p>
            <a:r>
              <a:rPr lang="en-US" sz="2400" b="1" dirty="0">
                <a:solidFill>
                  <a:schemeClr val="bg1"/>
                </a:solidFill>
                <a:latin typeface="Bahnschrift Light" panose="020B0502040204020203" pitchFamily="34" charset="0"/>
                <a:ea typeface="roboto"/>
                <a:cs typeface="roboto"/>
              </a:rPr>
              <a:t>NAAN MUDHALVAN ID  </a:t>
            </a:r>
            <a:r>
              <a:rPr lang="en-US" sz="2400" dirty="0">
                <a:solidFill>
                  <a:schemeClr val="bg1"/>
                </a:solidFill>
                <a:latin typeface="Bahnschrift Light" panose="020B0502040204020203" pitchFamily="34" charset="0"/>
                <a:ea typeface="roboto"/>
                <a:cs typeface="roboto"/>
              </a:rPr>
              <a:t>: 00A7D0B48F81292993247208DEEF779C</a:t>
            </a:r>
          </a:p>
          <a:p>
            <a:endParaRPr lang="en-US" sz="2400" dirty="0">
              <a:solidFill>
                <a:schemeClr val="bg1"/>
              </a:solidFill>
              <a:latin typeface="Bahnschrift Light" panose="020B0502040204020203" pitchFamily="34" charset="0"/>
              <a:ea typeface="+mn-lt"/>
              <a:cs typeface="+mn-lt"/>
            </a:endParaRPr>
          </a:p>
          <a:p>
            <a:r>
              <a:rPr lang="en-US" sz="2400" b="1" dirty="0">
                <a:solidFill>
                  <a:schemeClr val="bg1"/>
                </a:solidFill>
                <a:latin typeface="Bahnschrift Light" panose="020B0502040204020203" pitchFamily="34" charset="0"/>
                <a:ea typeface="roboto"/>
                <a:cs typeface="roboto"/>
              </a:rPr>
              <a:t>DEPARTMENT</a:t>
            </a:r>
            <a:r>
              <a:rPr lang="en-US" sz="2400" dirty="0">
                <a:solidFill>
                  <a:schemeClr val="bg1"/>
                </a:solidFill>
                <a:latin typeface="Bahnschrift Light" panose="020B0502040204020203" pitchFamily="34" charset="0"/>
                <a:ea typeface="roboto"/>
                <a:cs typeface="roboto"/>
              </a:rPr>
              <a:t>                : B.COM [GENERAL]</a:t>
            </a:r>
          </a:p>
          <a:p>
            <a:endParaRPr lang="en-US" sz="2400" dirty="0">
              <a:solidFill>
                <a:schemeClr val="bg1"/>
              </a:solidFill>
              <a:latin typeface="Bahnschrift Light" panose="020B0502040204020203" pitchFamily="34" charset="0"/>
              <a:ea typeface="roboto"/>
              <a:cs typeface="roboto"/>
            </a:endParaRPr>
          </a:p>
          <a:p>
            <a:r>
              <a:rPr lang="en-US" sz="2400" b="1" dirty="0">
                <a:solidFill>
                  <a:schemeClr val="bg1"/>
                </a:solidFill>
                <a:latin typeface="Bahnschrift Light" panose="020B0502040204020203" pitchFamily="34" charset="0"/>
                <a:ea typeface="roboto"/>
                <a:cs typeface="roboto"/>
              </a:rPr>
              <a:t>COLLEGE</a:t>
            </a:r>
            <a:r>
              <a:rPr lang="en-US" sz="2400" dirty="0">
                <a:solidFill>
                  <a:schemeClr val="bg1"/>
                </a:solidFill>
                <a:latin typeface="Bahnschrift Light" panose="020B0502040204020203" pitchFamily="34" charset="0"/>
                <a:ea typeface="roboto"/>
                <a:cs typeface="roboto"/>
              </a:rPr>
              <a:t>                       : MEENAKSHI COLLEGE FOR WOMEN</a:t>
            </a:r>
          </a:p>
          <a:p>
            <a:r>
              <a:rPr lang="en-US" sz="2400" dirty="0">
                <a:solidFill>
                  <a:schemeClr val="bg1"/>
                </a:solidFill>
                <a:latin typeface="Bahnschrift Light" panose="020B0502040204020203" pitchFamily="34" charset="0"/>
                <a:ea typeface="roboto"/>
                <a:cs typeface="roboto"/>
              </a:rPr>
              <a:t>           `</a:t>
            </a:r>
            <a:endParaRPr lang="en-IN" sz="2400" dirty="0">
              <a:solidFill>
                <a:schemeClr val="bg1"/>
              </a:solidFill>
              <a:latin typeface="Bahnschrift Light" panose="020B0502040204020203" pitchFamily="34" charset="0"/>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8" name="object 8"/>
          <p:cNvSpPr txBox="1"/>
          <p:nvPr/>
        </p:nvSpPr>
        <p:spPr>
          <a:xfrm>
            <a:off x="739775" y="46564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Bahnschrift Light" panose="020B0502040204020203" pitchFamily="34" charset="0"/>
                <a:cs typeface="Trebuchet MS"/>
              </a:rPr>
              <a:t>Modelling</a:t>
            </a:r>
            <a:endParaRPr sz="3200" dirty="0">
              <a:solidFill>
                <a:schemeClr val="bg1"/>
              </a:solidFill>
              <a:latin typeface="Bahnschrift Light" panose="020B0502040204020203" pitchFamily="34" charset="0"/>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3785652"/>
          </a:xfrm>
          <a:prstGeom prst="rect">
            <a:avLst/>
          </a:prstGeom>
          <a:noFill/>
        </p:spPr>
        <p:txBody>
          <a:bodyPr wrap="square">
            <a:spAutoFit/>
          </a:bodyPr>
          <a:lstStyle/>
          <a:p>
            <a:r>
              <a:rPr lang="en-US" sz="2400" dirty="0">
                <a:solidFill>
                  <a:schemeClr val="bg1"/>
                </a:solidFill>
                <a:latin typeface="Bahnschrift Light" panose="020B0502040204020203"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400" dirty="0">
              <a:solidFill>
                <a:schemeClr val="bg1"/>
              </a:solidFill>
              <a:latin typeface="Bahnschrift Light" panose="020B0502040204020203" pitchFamily="34" charset="0"/>
              <a:cs typeface="Calibri" panose="020F0502020204030204" pitchFamily="34" charset="0"/>
            </a:endParaRPr>
          </a:p>
        </p:txBody>
      </p:sp>
      <p:sp>
        <p:nvSpPr>
          <p:cNvPr id="10" name="object 9"/>
          <p:cNvSpPr txBox="1">
            <a:spLocks noGrp="1"/>
          </p:cNvSpPr>
          <p:nvPr>
            <p:ph type="sldNum" sz="quarter" idx="12"/>
          </p:nvPr>
        </p:nvSpPr>
        <p:spPr>
          <a:xfrm>
            <a:off x="10972800" y="6457082"/>
            <a:ext cx="838199" cy="376385"/>
          </a:xfrm>
          <a:prstGeom prst="rect">
            <a:avLst/>
          </a:prstGeom>
        </p:spPr>
        <p:txBody>
          <a:bodyPr vert="horz" wrap="square" lIns="0" tIns="6985" rIns="0" bIns="0" rtlCol="0">
            <a:spAutoFit/>
          </a:bodyPr>
          <a:lstStyle/>
          <a:p>
            <a:pPr marL="38100">
              <a:lnSpc>
                <a:spcPct val="100000"/>
              </a:lnSpc>
              <a:spcBef>
                <a:spcPts val="55"/>
              </a:spcBef>
            </a:pPr>
            <a:r>
              <a:rPr lang="en-US" sz="2400" spc="10" dirty="0">
                <a:solidFill>
                  <a:schemeClr val="bg1"/>
                </a:solidFill>
                <a:latin typeface="Bahnschrift Light" panose="020B0502040204020203" pitchFamily="34" charset="0"/>
              </a:rPr>
              <a:t>10</a:t>
            </a:r>
            <a:endParaRPr sz="2400" spc="10" dirty="0">
              <a:solidFill>
                <a:schemeClr val="bg1"/>
              </a:solidFill>
              <a:latin typeface="Bahnschrift Light" panose="020B0502040204020203"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6639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Bahnschrift Light" panose="020B0502040204020203" pitchFamily="34" charset="0"/>
              </a:rPr>
              <a:t>Results</a:t>
            </a:r>
            <a:endParaRPr sz="3200" b="1" dirty="0">
              <a:solidFill>
                <a:schemeClr val="bg1"/>
              </a:solidFill>
              <a:latin typeface="Bahnschrift Light" panose="020B0502040204020203" pitchFamily="34" charset="0"/>
            </a:endParaRPr>
          </a:p>
        </p:txBody>
      </p:sp>
      <p:sp>
        <p:nvSpPr>
          <p:cNvPr id="8" name="object 9"/>
          <p:cNvSpPr txBox="1">
            <a:spLocks noGrp="1"/>
          </p:cNvSpPr>
          <p:nvPr>
            <p:ph type="sldNum" sz="quarter" idx="12"/>
          </p:nvPr>
        </p:nvSpPr>
        <p:spPr>
          <a:xfrm>
            <a:off x="10668000" y="6450837"/>
            <a:ext cx="838199" cy="376385"/>
          </a:xfrm>
          <a:prstGeom prst="rect">
            <a:avLst/>
          </a:prstGeom>
        </p:spPr>
        <p:txBody>
          <a:bodyPr vert="horz" wrap="square" lIns="0" tIns="6985" rIns="0" bIns="0" rtlCol="0">
            <a:spAutoFit/>
          </a:bodyPr>
          <a:lstStyle/>
          <a:p>
            <a:pPr marL="38100">
              <a:lnSpc>
                <a:spcPct val="100000"/>
              </a:lnSpc>
              <a:spcBef>
                <a:spcPts val="55"/>
              </a:spcBef>
            </a:pPr>
            <a:r>
              <a:rPr lang="en-US" sz="2400" spc="10" dirty="0">
                <a:solidFill>
                  <a:schemeClr val="bg1"/>
                </a:solidFill>
              </a:rPr>
              <a:t>11</a:t>
            </a:r>
            <a:endParaRPr sz="2400" spc="10" dirty="0">
              <a:solidFill>
                <a:schemeClr val="bg1"/>
              </a:solidFill>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3"/>
          <a:stretch>
            <a:fillRect/>
          </a:stretch>
        </p:blipFill>
        <p:spPr>
          <a:xfrm>
            <a:off x="755332" y="924064"/>
            <a:ext cx="9733280" cy="5181461"/>
          </a:xfrm>
          <a:prstGeom prst="rect">
            <a:avLst/>
          </a:prstGeom>
          <a:effectLst>
            <a:innerShdw blurRad="63500" dist="50800" dir="13500000">
              <a:prstClr val="black">
                <a:alpha val="50000"/>
              </a:prstClr>
            </a:innerShdw>
          </a:effectLst>
        </p:spPr>
      </p:pic>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69125"/>
            <a:ext cx="10058400" cy="1450757"/>
          </a:xfrm>
        </p:spPr>
        <p:txBody>
          <a:bodyPr>
            <a:normAutofit/>
          </a:bodyPr>
          <a:lstStyle/>
          <a:p>
            <a:r>
              <a:rPr lang="en-US" sz="3200" b="1" dirty="0">
                <a:solidFill>
                  <a:schemeClr val="bg1"/>
                </a:solidFill>
                <a:latin typeface="Bahnschrift Light" panose="020B0502040204020203" pitchFamily="34" charset="0"/>
                <a:cs typeface="Times New Roman" panose="02020603050405020304" pitchFamily="18" charset="0"/>
              </a:rPr>
              <a:t>Conclusion</a:t>
            </a:r>
            <a:endParaRPr lang="en-IN" sz="3200" b="1" dirty="0">
              <a:solidFill>
                <a:schemeClr val="bg1"/>
              </a:solidFill>
              <a:latin typeface="Bahnschrift Light" panose="020B0502040204020203" pitchFamily="34" charset="0"/>
              <a:cs typeface="Times New Roman" panose="02020603050405020304" pitchFamily="18" charset="0"/>
            </a:endParaRPr>
          </a:p>
        </p:txBody>
      </p:sp>
      <p:sp>
        <p:nvSpPr>
          <p:cNvPr id="5" name="object 9"/>
          <p:cNvSpPr txBox="1">
            <a:spLocks noGrp="1"/>
          </p:cNvSpPr>
          <p:nvPr>
            <p:ph type="sldNum" sz="quarter" idx="12"/>
          </p:nvPr>
        </p:nvSpPr>
        <p:spPr>
          <a:xfrm>
            <a:off x="10553700" y="6400800"/>
            <a:ext cx="838199" cy="376385"/>
          </a:xfrm>
          <a:prstGeom prst="rect">
            <a:avLst/>
          </a:prstGeom>
        </p:spPr>
        <p:txBody>
          <a:bodyPr vert="horz" wrap="square" lIns="0" tIns="6985" rIns="0" bIns="0" rtlCol="0">
            <a:spAutoFit/>
          </a:bodyPr>
          <a:lstStyle/>
          <a:p>
            <a:pPr marL="38100">
              <a:lnSpc>
                <a:spcPct val="100000"/>
              </a:lnSpc>
              <a:spcBef>
                <a:spcPts val="55"/>
              </a:spcBef>
            </a:pPr>
            <a:r>
              <a:rPr lang="en-US" sz="2400" spc="10" dirty="0">
                <a:solidFill>
                  <a:schemeClr val="bg1"/>
                </a:solidFill>
                <a:latin typeface="Bahnschrift Light" panose="020B0502040204020203" pitchFamily="34" charset="0"/>
              </a:rPr>
              <a:t>12</a:t>
            </a:r>
            <a:endParaRPr sz="2400" spc="10" dirty="0">
              <a:solidFill>
                <a:schemeClr val="bg1"/>
              </a:solidFill>
              <a:latin typeface="Bahnschrift Light" panose="020B0502040204020203" pitchFamily="34"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758018"/>
            <a:ext cx="10210800" cy="4524315"/>
          </a:xfrm>
          <a:prstGeom prst="rect">
            <a:avLst/>
          </a:prstGeom>
          <a:noFill/>
        </p:spPr>
        <p:txBody>
          <a:bodyPr wrap="square">
            <a:spAutoFit/>
          </a:bodyPr>
          <a:lstStyle/>
          <a:p>
            <a:r>
              <a:rPr lang="en-US" sz="2400" dirty="0">
                <a:solidFill>
                  <a:schemeClr val="bg1"/>
                </a:solidFill>
                <a:latin typeface="Bahnschrift Light" panose="020B0502040204020203"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400" dirty="0">
              <a:solidFill>
                <a:schemeClr val="bg1"/>
              </a:solidFill>
              <a:latin typeface="Bahnschrift Light" panose="020B0502040204020203" pitchFamily="34" charset="0"/>
              <a:cs typeface="Calibri" panose="020F0502020204030204" pitchFamily="34" charset="0"/>
            </a:endParaRPr>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9900458" y="6454154"/>
            <a:ext cx="1312025" cy="376385"/>
          </a:xfrm>
          <a:prstGeom prst="rect">
            <a:avLst/>
          </a:prstGeom>
        </p:spPr>
        <p:txBody>
          <a:bodyPr vert="horz" wrap="square" lIns="0" tIns="6985" rIns="0" bIns="0" rtlCol="0">
            <a:spAutoFit/>
          </a:bodyPr>
          <a:lstStyle/>
          <a:p>
            <a:pPr marL="38100">
              <a:lnSpc>
                <a:spcPct val="100000"/>
              </a:lnSpc>
              <a:spcBef>
                <a:spcPts val="55"/>
              </a:spcBef>
            </a:pPr>
            <a:r>
              <a:rPr lang="en-GB" sz="2400" spc="10" dirty="0">
                <a:solidFill>
                  <a:schemeClr val="bg1"/>
                </a:solidFill>
                <a:latin typeface="Bahnschrift Light" panose="020B0502040204020203" pitchFamily="34" charset="0"/>
              </a:rPr>
              <a:t>2</a:t>
            </a:r>
            <a:endParaRPr sz="2400" spc="10" dirty="0">
              <a:solidFill>
                <a:schemeClr val="bg1"/>
              </a:solidFill>
              <a:latin typeface="Bahnschrift Light" panose="020B0502040204020203" pitchFamily="34"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461665"/>
          </a:xfrm>
          <a:prstGeom prst="rect">
            <a:avLst/>
          </a:prstGeom>
          <a:noFill/>
        </p:spPr>
        <p:txBody>
          <a:bodyPr wrap="square" lIns="91440" tIns="45720" rIns="91440" bIns="45720" rtlCol="0" anchor="t">
            <a:spAutoFit/>
          </a:bodyPr>
          <a:lstStyle/>
          <a:p>
            <a:r>
              <a:rPr lang="en-US" sz="2400" dirty="0">
                <a:solidFill>
                  <a:schemeClr val="bg1"/>
                </a:solidFill>
                <a:latin typeface="Bahnschrift Light" panose="020B0502040204020203" pitchFamily="34" charset="0"/>
                <a:ea typeface="roboto"/>
                <a:cs typeface="Calibri" panose="020F0502020204030204" pitchFamily="34" charset="0"/>
              </a:rPr>
              <a:t>Employee Analysis Based on Department and Gender using Excel</a:t>
            </a:r>
            <a:endParaRPr lang="en-IN" sz="2400" dirty="0">
              <a:solidFill>
                <a:schemeClr val="bg1"/>
              </a:solidFill>
              <a:latin typeface="Bahnschrift Light" panose="020B0502040204020203"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461665"/>
          </a:xfrm>
          <a:prstGeom prst="rect">
            <a:avLst/>
          </a:prstGeom>
          <a:noFill/>
        </p:spPr>
        <p:txBody>
          <a:bodyPr wrap="square" lIns="91440" tIns="45720" rIns="91440" bIns="45720" rtlCol="0" anchor="t">
            <a:spAutoFit/>
          </a:bodyPr>
          <a:lstStyle/>
          <a:p>
            <a:r>
              <a:rPr lang="en-US" sz="2400" b="1" dirty="0">
                <a:solidFill>
                  <a:schemeClr val="bg1"/>
                </a:solidFill>
                <a:latin typeface="Bahnschrift Light" panose="020B0502040204020203" pitchFamily="34" charset="0"/>
                <a:ea typeface="roboto"/>
                <a:cs typeface="roboto"/>
              </a:rPr>
              <a:t>Project Title</a:t>
            </a:r>
            <a:endParaRPr lang="en-IN" sz="2400" b="1" dirty="0">
              <a:solidFill>
                <a:schemeClr val="bg1"/>
              </a:solidFill>
              <a:latin typeface="Bahnschrift Light" panose="020B0502040204020203"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9900458" y="6454155"/>
            <a:ext cx="1312025"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bg1"/>
                </a:solidFill>
                <a:latin typeface="Bahnschrift Light" panose="020B0502040204020203" pitchFamily="34" charset="0"/>
              </a:rPr>
              <a:t>3</a:t>
            </a:fld>
            <a:endParaRPr sz="2400" spc="10" dirty="0">
              <a:solidFill>
                <a:schemeClr val="bg1"/>
              </a:solidFill>
              <a:latin typeface="Bahnschrift Light" panose="020B0502040204020203" pitchFamily="34"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1676400"/>
            <a:ext cx="9982200" cy="3046988"/>
          </a:xfrm>
          <a:prstGeom prst="rect">
            <a:avLst/>
          </a:prstGeom>
          <a:noFill/>
        </p:spPr>
        <p:txBody>
          <a:bodyPr wrap="square" lIns="91440" tIns="45720" rIns="91440" bIns="45720" rtlCol="0" anchor="t">
            <a:spAutoFit/>
          </a:bodyPr>
          <a:lstStyle/>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Problem Statement</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Project Overview</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End Users</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Our Solution and Proposition</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Dataset Description</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Modelling Approach</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Results and Discussion</a:t>
            </a:r>
          </a:p>
          <a:p>
            <a:pPr>
              <a:buFont typeface="+mj-lt"/>
              <a:buAutoNum type="arabicPeriod"/>
            </a:pPr>
            <a:r>
              <a:rPr lang="en-US" sz="2400" dirty="0">
                <a:solidFill>
                  <a:srgbClr val="0D0D0D"/>
                </a:solidFill>
                <a:latin typeface="Bahnschrift Light" panose="020B0502040204020203"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23220"/>
          </a:xfrm>
          <a:prstGeom prst="rect">
            <a:avLst/>
          </a:prstGeom>
          <a:noFill/>
        </p:spPr>
        <p:txBody>
          <a:bodyPr wrap="square" lIns="91440" tIns="45720" rIns="91440" bIns="45720" rtlCol="0" anchor="t">
            <a:spAutoFit/>
          </a:bodyPr>
          <a:lstStyle/>
          <a:p>
            <a:r>
              <a:rPr lang="en-US" sz="2800" b="1" dirty="0">
                <a:solidFill>
                  <a:schemeClr val="bg1"/>
                </a:solidFill>
                <a:latin typeface="Bahnschrift Light" panose="020B0502040204020203"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Bahnschrift Light" panose="020B0502040204020203" pitchFamily="3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Bahnschrift Light" panose="020B0502040204020203" pitchFamily="34"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15022" y="8382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Bahnschrift Light" panose="020B0502040204020203" pitchFamily="34" charset="0"/>
              </a:rPr>
              <a:t>Problem Statement</a:t>
            </a:r>
            <a:endParaRPr sz="3200" b="1" dirty="0">
              <a:solidFill>
                <a:schemeClr val="bg1"/>
              </a:solidFill>
              <a:latin typeface="Bahnschrift Light" panose="020B0502040204020203" pitchFamily="34" charset="0"/>
            </a:endParaRPr>
          </a:p>
        </p:txBody>
      </p:sp>
      <p:sp>
        <p:nvSpPr>
          <p:cNvPr id="10" name="object 10"/>
          <p:cNvSpPr txBox="1">
            <a:spLocks noGrp="1"/>
          </p:cNvSpPr>
          <p:nvPr>
            <p:ph type="sldNum" sz="quarter" idx="12"/>
          </p:nvPr>
        </p:nvSpPr>
        <p:spPr>
          <a:xfrm>
            <a:off x="10134600" y="6443623"/>
            <a:ext cx="1075159"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bg1"/>
                </a:solidFill>
                <a:latin typeface="Bahnschrift Light" panose="020B0502040204020203" pitchFamily="34" charset="0"/>
              </a:rPr>
              <a:t>4</a:t>
            </a:fld>
            <a:endParaRPr sz="2400" spc="10" dirty="0">
              <a:solidFill>
                <a:schemeClr val="bg1"/>
              </a:solidFill>
              <a:latin typeface="Bahnschrift Light" panose="020B0502040204020203" pitchFamily="34" charset="0"/>
            </a:endParaRPr>
          </a:p>
        </p:txBody>
      </p:sp>
      <p:sp>
        <p:nvSpPr>
          <p:cNvPr id="9" name="TextBox 8">
            <a:extLst>
              <a:ext uri="{FF2B5EF4-FFF2-40B4-BE49-F238E27FC236}">
                <a16:creationId xmlns:a16="http://schemas.microsoft.com/office/drawing/2014/main" id="{1C24EE7A-6CEC-8F00-37F0-DBA808967DCE}"/>
              </a:ext>
            </a:extLst>
          </p:cNvPr>
          <p:cNvSpPr txBox="1"/>
          <p:nvPr/>
        </p:nvSpPr>
        <p:spPr>
          <a:xfrm>
            <a:off x="815022" y="1975267"/>
            <a:ext cx="7077075" cy="2308324"/>
          </a:xfrm>
          <a:prstGeom prst="rect">
            <a:avLst/>
          </a:prstGeom>
          <a:noFill/>
        </p:spPr>
        <p:txBody>
          <a:bodyPr wrap="square" lIns="91440" tIns="45720" rIns="91440" bIns="45720" rtlCol="0" anchor="t">
            <a:spAutoFit/>
          </a:bodyPr>
          <a:lstStyle/>
          <a:p>
            <a:r>
              <a:rPr lang="en-US" sz="2400" dirty="0">
                <a:solidFill>
                  <a:schemeClr val="bg1"/>
                </a:solidFill>
                <a:latin typeface="Bahnschrift Light" panose="020B0502040204020203"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Bahnschrift Light" panose="020B0502040204020203" pitchFamily="3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Bahnschrift Light" panose="020B0502040204020203" pitchFamily="34"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tx1"/>
                </a:solidFill>
                <a:latin typeface="Bahnschrift Light" panose="020B0502040204020203" pitchFamily="34" charset="0"/>
              </a:rPr>
              <a:t>Project Overview</a:t>
            </a:r>
            <a:endParaRPr sz="3200" b="1" dirty="0">
              <a:solidFill>
                <a:schemeClr val="tx1"/>
              </a:solidFill>
              <a:latin typeface="Bahnschrift Light" panose="020B0502040204020203" pitchFamily="34" charset="0"/>
            </a:endParaRPr>
          </a:p>
        </p:txBody>
      </p:sp>
      <p:sp>
        <p:nvSpPr>
          <p:cNvPr id="10" name="object 10"/>
          <p:cNvSpPr txBox="1">
            <a:spLocks noGrp="1"/>
          </p:cNvSpPr>
          <p:nvPr>
            <p:ph type="sldNum" sz="quarter" idx="12"/>
          </p:nvPr>
        </p:nvSpPr>
        <p:spPr>
          <a:xfrm>
            <a:off x="9900458" y="6454155"/>
            <a:ext cx="1312025"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tx1"/>
                </a:solidFill>
                <a:latin typeface="Bahnschrift Light" panose="020B0502040204020203" pitchFamily="34" charset="0"/>
              </a:rPr>
              <a:t>5</a:t>
            </a:fld>
            <a:endParaRPr sz="2400" spc="10" dirty="0">
              <a:solidFill>
                <a:schemeClr val="tx1"/>
              </a:solidFill>
              <a:latin typeface="Bahnschrift Light" panose="020B0502040204020203" pitchFamily="34" charset="0"/>
            </a:endParaRPr>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35194"/>
            <a:ext cx="7261225" cy="3046988"/>
          </a:xfrm>
          <a:prstGeom prst="rect">
            <a:avLst/>
          </a:prstGeom>
          <a:noFill/>
        </p:spPr>
        <p:txBody>
          <a:bodyPr wrap="square" lIns="91440" tIns="45720" rIns="91440" bIns="45720" anchor="t">
            <a:spAutoFit/>
          </a:bodyPr>
          <a:lstStyle/>
          <a:p>
            <a:r>
              <a:rPr lang="en-US" sz="2400" dirty="0">
                <a:latin typeface="Bahnschrift Light" panose="020B0502040204020203"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400" dirty="0">
              <a:latin typeface="Bahnschrift Light" panose="020B0502040204020203"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772660" y="914400"/>
            <a:ext cx="5014595" cy="509114"/>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tx1"/>
                </a:solidFill>
                <a:latin typeface="Bahnschrift Light" panose="020B0502040204020203" pitchFamily="34" charset="0"/>
              </a:rPr>
              <a:t>Who are the End Users ?</a:t>
            </a:r>
            <a:endParaRPr sz="3200" b="1" dirty="0">
              <a:solidFill>
                <a:schemeClr val="tx1"/>
              </a:solidFill>
              <a:latin typeface="Bahnschrift Light" panose="020B0502040204020203" pitchFamily="34" charset="0"/>
            </a:endParaRPr>
          </a:p>
        </p:txBody>
      </p:sp>
      <p:sp>
        <p:nvSpPr>
          <p:cNvPr id="8" name="object 8"/>
          <p:cNvSpPr txBox="1">
            <a:spLocks noGrp="1"/>
          </p:cNvSpPr>
          <p:nvPr>
            <p:ph type="sldNum" sz="quarter" idx="12"/>
          </p:nvPr>
        </p:nvSpPr>
        <p:spPr>
          <a:xfrm>
            <a:off x="9900458" y="6454155"/>
            <a:ext cx="1312025"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tx1"/>
                </a:solidFill>
                <a:latin typeface="Bahnschrift Light" panose="020B0502040204020203" pitchFamily="34" charset="0"/>
              </a:rPr>
              <a:t>6</a:t>
            </a:fld>
            <a:endParaRPr sz="2400" spc="10" dirty="0">
              <a:solidFill>
                <a:schemeClr val="tx1"/>
              </a:solidFill>
              <a:latin typeface="Bahnschrift Light" panose="020B0502040204020203" pitchFamily="34" charset="0"/>
            </a:endParaRPr>
          </a:p>
        </p:txBody>
      </p:sp>
      <p:sp>
        <p:nvSpPr>
          <p:cNvPr id="9" name="TextBox 8">
            <a:extLst>
              <a:ext uri="{FF2B5EF4-FFF2-40B4-BE49-F238E27FC236}">
                <a16:creationId xmlns:a16="http://schemas.microsoft.com/office/drawing/2014/main" id="{D48305A3-B07D-0834-D1D2-E36CB81B8195}"/>
              </a:ext>
            </a:extLst>
          </p:cNvPr>
          <p:cNvSpPr txBox="1"/>
          <p:nvPr/>
        </p:nvSpPr>
        <p:spPr>
          <a:xfrm>
            <a:off x="772660" y="2133600"/>
            <a:ext cx="8980940" cy="3416320"/>
          </a:xfrm>
          <a:prstGeom prst="rect">
            <a:avLst/>
          </a:prstGeom>
          <a:noFill/>
        </p:spPr>
        <p:txBody>
          <a:bodyPr wrap="square" lIns="91440" tIns="45720" rIns="91440" bIns="45720" anchor="t">
            <a:spAutoFit/>
          </a:bodyPr>
          <a:lstStyle/>
          <a:p>
            <a:r>
              <a:rPr lang="en-US" sz="2400" dirty="0">
                <a:latin typeface="Bahnschrift Light" panose="020B0502040204020203" pitchFamily="34" charset="0"/>
                <a:cs typeface="Calibri" panose="020F0502020204030204" pitchFamily="34" charset="0"/>
              </a:rPr>
              <a:t>The primary end users of this project are :</a:t>
            </a:r>
          </a:p>
          <a:p>
            <a:endParaRPr lang="en-IN" sz="2400" dirty="0">
              <a:latin typeface="Bahnschrift Light" panose="020B0502040204020203" pitchFamily="34" charset="0"/>
              <a:cs typeface="Calibri" panose="020F0502020204030204" pitchFamily="34" charset="0"/>
            </a:endParaRPr>
          </a:p>
          <a:p>
            <a:pPr marL="457200" indent="-457200">
              <a:buFont typeface="Wingdings" panose="05000000000000000000" pitchFamily="2" charset="2"/>
              <a:buChar char="Ø"/>
            </a:pPr>
            <a:r>
              <a:rPr lang="en-US" sz="2400" dirty="0">
                <a:latin typeface="Bahnschrift Light" panose="020B0502040204020203" pitchFamily="34" charset="0"/>
                <a:cs typeface="Calibri" panose="020F0502020204030204" pitchFamily="34" charset="0"/>
              </a:rPr>
              <a:t> HR professionals </a:t>
            </a:r>
            <a:endParaRPr lang="en-IN" sz="2400" dirty="0">
              <a:latin typeface="Bahnschrift Light" panose="020B0502040204020203" pitchFamily="34" charset="0"/>
              <a:ea typeface="Calibri"/>
              <a:cs typeface="Calibri" panose="020F0502020204030204" pitchFamily="34" charset="0"/>
            </a:endParaRPr>
          </a:p>
          <a:p>
            <a:pPr marL="457200" indent="-457200">
              <a:buFont typeface="Wingdings" panose="05000000000000000000" pitchFamily="2" charset="2"/>
              <a:buChar char="Ø"/>
            </a:pPr>
            <a:r>
              <a:rPr lang="en-US" sz="2400" dirty="0">
                <a:latin typeface="Bahnschrift Light" panose="020B0502040204020203" pitchFamily="34" charset="0"/>
                <a:cs typeface="Calibri" panose="020F0502020204030204" pitchFamily="34" charset="0"/>
              </a:rPr>
              <a:t> Management teams </a:t>
            </a:r>
            <a:endParaRPr lang="en-US" sz="2400" dirty="0">
              <a:latin typeface="Bahnschrift Light" panose="020B0502040204020203" pitchFamily="34" charset="0"/>
              <a:ea typeface="Calibri"/>
              <a:cs typeface="Calibri" panose="020F0502020204030204" pitchFamily="34" charset="0"/>
            </a:endParaRPr>
          </a:p>
          <a:p>
            <a:pPr marL="457200" indent="-457200">
              <a:buFont typeface="Wingdings" panose="05000000000000000000" pitchFamily="2" charset="2"/>
              <a:buChar char="Ø"/>
            </a:pPr>
            <a:r>
              <a:rPr lang="en-US" sz="2400" dirty="0">
                <a:latin typeface="Bahnschrift Light" panose="020B0502040204020203"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400" dirty="0">
                <a:latin typeface="Bahnschrift Light" panose="020B0502040204020203"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400" dirty="0">
                <a:latin typeface="Bahnschrift Light" panose="020B0502040204020203"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400" dirty="0">
                <a:latin typeface="Bahnschrift Light" panose="020B0502040204020203" pitchFamily="34" charset="0"/>
                <a:ea typeface="Calibri"/>
                <a:cs typeface="Calibri" panose="020F0502020204030204" pitchFamily="34" charset="0"/>
              </a:rPr>
              <a:t> Creditors</a:t>
            </a:r>
          </a:p>
          <a:p>
            <a:endParaRPr lang="en-US" sz="2400" dirty="0">
              <a:latin typeface="Bahnschrift Light" panose="020B0502040204020203"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tx1"/>
                </a:solidFill>
                <a:latin typeface="Bahnschrift Light" panose="020B0502040204020203" pitchFamily="34" charset="0"/>
              </a:rPr>
              <a:t>Our Solution and its Value Proposition</a:t>
            </a:r>
            <a:endParaRPr sz="3200" b="1" dirty="0">
              <a:solidFill>
                <a:schemeClr val="tx1"/>
              </a:solidFill>
              <a:latin typeface="Bahnschrift Light" panose="020B0502040204020203" pitchFamily="34" charset="0"/>
            </a:endParaRPr>
          </a:p>
        </p:txBody>
      </p:sp>
      <p:sp>
        <p:nvSpPr>
          <p:cNvPr id="9" name="object 9"/>
          <p:cNvSpPr txBox="1">
            <a:spLocks noGrp="1"/>
          </p:cNvSpPr>
          <p:nvPr>
            <p:ph type="sldNum" sz="quarter" idx="12"/>
          </p:nvPr>
        </p:nvSpPr>
        <p:spPr>
          <a:xfrm>
            <a:off x="9900458" y="6454155"/>
            <a:ext cx="1312025"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400" spc="10" dirty="0">
                <a:solidFill>
                  <a:schemeClr val="tx1"/>
                </a:solidFill>
                <a:latin typeface="Bahnschrift Light" panose="020B0502040204020203" pitchFamily="34" charset="0"/>
              </a:rPr>
              <a:t>7</a:t>
            </a:fld>
            <a:endParaRPr sz="2400" spc="10" dirty="0">
              <a:solidFill>
                <a:schemeClr val="tx1"/>
              </a:solidFill>
              <a:latin typeface="Bahnschrift Light" panose="020B0502040204020203" pitchFamily="34" charset="0"/>
            </a:endParaRPr>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046988"/>
          </a:xfrm>
          <a:prstGeom prst="rect">
            <a:avLst/>
          </a:prstGeom>
          <a:noFill/>
        </p:spPr>
        <p:txBody>
          <a:bodyPr wrap="square">
            <a:spAutoFit/>
          </a:bodyPr>
          <a:lstStyle/>
          <a:p>
            <a:r>
              <a:rPr lang="en-US" sz="2400" dirty="0">
                <a:latin typeface="Bahnschrift Light" panose="020B0502040204020203"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400" dirty="0">
              <a:latin typeface="Bahnschrift Light" panose="020B0502040204020203"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46112" y="0"/>
            <a:ext cx="10058400" cy="1450757"/>
          </a:xfrm>
        </p:spPr>
        <p:txBody>
          <a:bodyPr>
            <a:normAutofit/>
          </a:bodyPr>
          <a:lstStyle/>
          <a:p>
            <a:r>
              <a:rPr lang="en-IN" sz="3200" b="1" dirty="0">
                <a:solidFill>
                  <a:schemeClr val="bg1"/>
                </a:solidFill>
                <a:latin typeface="Bahnschrift Light" panose="020B0502040204020203" pitchFamily="34" charset="0"/>
              </a:rPr>
              <a:t>Dataset Description</a:t>
            </a:r>
          </a:p>
        </p:txBody>
      </p:sp>
      <p:sp>
        <p:nvSpPr>
          <p:cNvPr id="6" name="object 9"/>
          <p:cNvSpPr txBox="1">
            <a:spLocks noGrp="1"/>
          </p:cNvSpPr>
          <p:nvPr>
            <p:ph type="sldNum" sz="quarter" idx="12"/>
          </p:nvPr>
        </p:nvSpPr>
        <p:spPr>
          <a:xfrm>
            <a:off x="10515600" y="6400800"/>
            <a:ext cx="838199" cy="376385"/>
          </a:xfrm>
          <a:prstGeom prst="rect">
            <a:avLst/>
          </a:prstGeom>
        </p:spPr>
        <p:txBody>
          <a:bodyPr vert="horz" wrap="square" lIns="0" tIns="6985" rIns="0" bIns="0" rtlCol="0">
            <a:spAutoFit/>
          </a:bodyPr>
          <a:lstStyle/>
          <a:p>
            <a:pPr marL="38100">
              <a:lnSpc>
                <a:spcPct val="100000"/>
              </a:lnSpc>
              <a:spcBef>
                <a:spcPts val="55"/>
              </a:spcBef>
            </a:pPr>
            <a:r>
              <a:rPr lang="en-US" sz="2400" spc="10" dirty="0">
                <a:solidFill>
                  <a:schemeClr val="bg1"/>
                </a:solidFill>
                <a:latin typeface="Bahnschrift Light" panose="020B0502040204020203" pitchFamily="34" charset="0"/>
              </a:rPr>
              <a:t>8</a:t>
            </a:r>
            <a:endParaRPr sz="2400" spc="10" dirty="0">
              <a:solidFill>
                <a:schemeClr val="bg1"/>
              </a:solidFill>
              <a:latin typeface="Bahnschrift Light" panose="020B0502040204020203" pitchFamily="34" charset="0"/>
            </a:endParaRP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1938992"/>
          </a:xfrm>
          <a:prstGeom prst="rect">
            <a:avLst/>
          </a:prstGeom>
          <a:noFill/>
        </p:spPr>
        <p:txBody>
          <a:bodyPr wrap="square">
            <a:spAutoFit/>
          </a:bodyPr>
          <a:lstStyle/>
          <a:p>
            <a:r>
              <a:rPr lang="en-US" sz="2400" dirty="0">
                <a:solidFill>
                  <a:schemeClr val="bg1"/>
                </a:solidFill>
                <a:latin typeface="Bahnschrift Light" panose="020B0502040204020203"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400" dirty="0">
              <a:solidFill>
                <a:schemeClr val="bg1"/>
              </a:solidFill>
              <a:latin typeface="Bahnschrift Light" panose="020B0502040204020203" pitchFamily="34" charset="0"/>
              <a:cs typeface="Calibri" panose="020F0502020204030204" pitchFamily="34" charset="0"/>
            </a:endParaRPr>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77376"/>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Bahnschrift Light" panose="020B0502040204020203" pitchFamily="34" charset="0"/>
              </a:rPr>
              <a:t>The “WOW” in our solution</a:t>
            </a:r>
            <a:endParaRPr sz="3200" b="1" dirty="0">
              <a:solidFill>
                <a:schemeClr val="bg1"/>
              </a:solidFill>
              <a:latin typeface="Bahnschrift Light" panose="020B0502040204020203" pitchFamily="34" charset="0"/>
            </a:endParaRPr>
          </a:p>
        </p:txBody>
      </p:sp>
      <p:sp>
        <p:nvSpPr>
          <p:cNvPr id="10" name="object 9"/>
          <p:cNvSpPr txBox="1">
            <a:spLocks noGrp="1"/>
          </p:cNvSpPr>
          <p:nvPr>
            <p:ph type="sldNum" sz="quarter" idx="12"/>
          </p:nvPr>
        </p:nvSpPr>
        <p:spPr>
          <a:xfrm>
            <a:off x="10448544" y="6400800"/>
            <a:ext cx="838199" cy="376385"/>
          </a:xfrm>
          <a:prstGeom prst="rect">
            <a:avLst/>
          </a:prstGeom>
        </p:spPr>
        <p:txBody>
          <a:bodyPr vert="horz" wrap="square" lIns="0" tIns="6985" rIns="0" bIns="0" rtlCol="0">
            <a:spAutoFit/>
          </a:bodyPr>
          <a:lstStyle/>
          <a:p>
            <a:pPr marL="38100">
              <a:lnSpc>
                <a:spcPct val="100000"/>
              </a:lnSpc>
              <a:spcBef>
                <a:spcPts val="55"/>
              </a:spcBef>
            </a:pPr>
            <a:r>
              <a:rPr lang="en-US" sz="2400" spc="10" dirty="0">
                <a:solidFill>
                  <a:schemeClr val="bg1"/>
                </a:solidFill>
                <a:latin typeface="Bahnschrift Light" panose="020B0502040204020203" pitchFamily="34" charset="0"/>
              </a:rPr>
              <a:t>9</a:t>
            </a:r>
            <a:endParaRPr sz="2400" spc="10" dirty="0">
              <a:solidFill>
                <a:schemeClr val="bg1"/>
              </a:solidFill>
              <a:latin typeface="Bahnschrift Light" panose="020B0502040204020203"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Bahnschrift Light" panose="020B0502040204020203" pitchFamily="34" charset="0"/>
              <a:cs typeface="Times New Roman" panose="02020603050405020304" pitchFamily="18" charset="0"/>
            </a:endParaRPr>
          </a:p>
          <a:p>
            <a:endParaRPr lang="en-IN" sz="2400" dirty="0">
              <a:latin typeface="Bahnschrift Light" panose="020B0502040204020203"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5" y="2133600"/>
            <a:ext cx="9242425" cy="2308324"/>
          </a:xfrm>
          <a:prstGeom prst="rect">
            <a:avLst/>
          </a:prstGeom>
          <a:noFill/>
        </p:spPr>
        <p:txBody>
          <a:bodyPr wrap="square">
            <a:spAutoFit/>
          </a:bodyPr>
          <a:lstStyle/>
          <a:p>
            <a:r>
              <a:rPr lang="en-US" sz="2400" dirty="0">
                <a:solidFill>
                  <a:schemeClr val="bg1"/>
                </a:solidFill>
                <a:latin typeface="Bahnschrift Light" panose="020B0502040204020203"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302</TotalTime>
  <Words>620</Words>
  <Application>Microsoft Office PowerPoint</Application>
  <PresentationFormat>Widescreen</PresentationFormat>
  <Paragraphs>58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Light</vt:lpstr>
      <vt:lpstr>Calibri</vt:lpstr>
      <vt:lpstr>Calibri Light</vt:lpstr>
      <vt:lpstr>Wingdings</vt:lpstr>
      <vt:lpstr>Retrospect</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Valli Meera</dc:creator>
  <cp:lastModifiedBy>Rubesh Jayakumar</cp:lastModifiedBy>
  <cp:revision>170</cp:revision>
  <dcterms:created xsi:type="dcterms:W3CDTF">2024-03-29T15:07:22Z</dcterms:created>
  <dcterms:modified xsi:type="dcterms:W3CDTF">2024-08-27T06:36:18Z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