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9" r:id="rId1"/>
  </p:sldMasterIdLst>
  <p:notesMasterIdLst>
    <p:notesMasterId r:id="rId36"/>
  </p:notesMasterIdLst>
  <p:handoutMasterIdLst>
    <p:handoutMasterId r:id="rId37"/>
  </p:handoutMasterIdLst>
  <p:sldIdLst>
    <p:sldId id="335" r:id="rId2"/>
    <p:sldId id="336" r:id="rId3"/>
    <p:sldId id="337" r:id="rId4"/>
    <p:sldId id="338" r:id="rId5"/>
    <p:sldId id="339" r:id="rId6"/>
    <p:sldId id="352" r:id="rId7"/>
    <p:sldId id="355" r:id="rId8"/>
    <p:sldId id="316" r:id="rId9"/>
    <p:sldId id="318" r:id="rId10"/>
    <p:sldId id="324" r:id="rId11"/>
    <p:sldId id="323" r:id="rId12"/>
    <p:sldId id="395" r:id="rId13"/>
    <p:sldId id="396" r:id="rId14"/>
    <p:sldId id="397" r:id="rId15"/>
    <p:sldId id="398" r:id="rId16"/>
    <p:sldId id="327" r:id="rId17"/>
    <p:sldId id="298" r:id="rId18"/>
    <p:sldId id="299" r:id="rId19"/>
    <p:sldId id="383" r:id="rId20"/>
    <p:sldId id="306" r:id="rId21"/>
    <p:sldId id="307" r:id="rId22"/>
    <p:sldId id="384" r:id="rId23"/>
    <p:sldId id="392" r:id="rId24"/>
    <p:sldId id="393" r:id="rId25"/>
    <p:sldId id="394" r:id="rId26"/>
    <p:sldId id="401" r:id="rId27"/>
    <p:sldId id="387" r:id="rId28"/>
    <p:sldId id="389" r:id="rId29"/>
    <p:sldId id="388" r:id="rId30"/>
    <p:sldId id="399" r:id="rId31"/>
    <p:sldId id="400" r:id="rId32"/>
    <p:sldId id="402" r:id="rId33"/>
    <p:sldId id="403" r:id="rId34"/>
    <p:sldId id="386"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94" autoAdjust="0"/>
  </p:normalViewPr>
  <p:slideViewPr>
    <p:cSldViewPr snapToGrid="0" snapToObjects="1">
      <p:cViewPr>
        <p:scale>
          <a:sx n="90" d="100"/>
          <a:sy n="90" d="100"/>
        </p:scale>
        <p:origin x="-81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855518-58F8-B140-9AA9-AE2322433536}" type="datetimeFigureOut">
              <a:rPr lang="en-US" smtClean="0"/>
              <a:t>1/22/2018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74C40A-809E-5E44-AC0D-CCFD3B7E67A1}" type="slidenum">
              <a:rPr lang="en-US" smtClean="0"/>
              <a:t>‹#›</a:t>
            </a:fld>
            <a:endParaRPr lang="en-US"/>
          </a:p>
        </p:txBody>
      </p:sp>
    </p:spTree>
    <p:extLst>
      <p:ext uri="{BB962C8B-B14F-4D97-AF65-F5344CB8AC3E}">
        <p14:creationId xmlns:p14="http://schemas.microsoft.com/office/powerpoint/2010/main" val="34973190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D5F9CE-0D6C-9B44-923E-95F23C32C81F}" type="datetimeFigureOut">
              <a:rPr lang="en-US" smtClean="0"/>
              <a:t>1/22/2018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805D8D-0219-3E49-8CAF-B8A723A39C17}" type="slidenum">
              <a:rPr lang="en-US" smtClean="0"/>
              <a:t>‹#›</a:t>
            </a:fld>
            <a:endParaRPr lang="en-US"/>
          </a:p>
        </p:txBody>
      </p:sp>
    </p:spTree>
    <p:extLst>
      <p:ext uri="{BB962C8B-B14F-4D97-AF65-F5344CB8AC3E}">
        <p14:creationId xmlns:p14="http://schemas.microsoft.com/office/powerpoint/2010/main" val="4714990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Big Data is large in quantity, is captured at a rapid rate, and is structured or unstructured, or some combination of the above. These factors make Big Data difficult to capture, mine, and manage using traditional methods. There is so much hype in this space that there could be an extended debate just about the definition of big data.</a:t>
            </a:r>
          </a:p>
          <a:p>
            <a:r>
              <a:rPr lang="en-US" dirty="0" smtClean="0"/>
              <a:t>Using Big Data technology is not restricted to large volumes. The examples in this article use small samples to illustrate the capabilities of the technology. As of the year 2012, clusters that are </a:t>
            </a:r>
            <a:r>
              <a:rPr lang="en-US" i="1" dirty="0" smtClean="0"/>
              <a:t>big</a:t>
            </a:r>
            <a:r>
              <a:rPr lang="en-US" dirty="0" smtClean="0"/>
              <a:t> are in the 100 Petabyte range.</a:t>
            </a:r>
          </a:p>
          <a:p>
            <a:r>
              <a:rPr lang="en-US" dirty="0" smtClean="0"/>
              <a:t>Big Data can be both structured and unstructured. Traditional relational databases, like Informix and DB2, provide proven solutions for structured data. Via extensibility they also manage unstructured data. The </a:t>
            </a:r>
            <a:r>
              <a:rPr lang="en-US" dirty="0" err="1" smtClean="0"/>
              <a:t>Hadoop</a:t>
            </a:r>
            <a:r>
              <a:rPr lang="en-US" dirty="0" smtClean="0"/>
              <a:t> technology brings new and more accessible programming techniques for working on massive data stores with both structured and unstructured data</a:t>
            </a:r>
          </a:p>
          <a:p>
            <a:endParaRPr lang="en-US" dirty="0"/>
          </a:p>
        </p:txBody>
      </p:sp>
      <p:sp>
        <p:nvSpPr>
          <p:cNvPr id="4" name="Slide Number Placeholder 3"/>
          <p:cNvSpPr>
            <a:spLocks noGrp="1"/>
          </p:cNvSpPr>
          <p:nvPr>
            <p:ph type="sldNum" sz="quarter" idx="10"/>
          </p:nvPr>
        </p:nvSpPr>
        <p:spPr/>
        <p:txBody>
          <a:bodyPr/>
          <a:lstStyle/>
          <a:p>
            <a:fld id="{B12482CF-1F1D-0E4F-8E7C-8EA01D555786}" type="slidenum">
              <a:rPr lang="en-US" smtClean="0"/>
              <a:t>2</a:t>
            </a:fld>
            <a:endParaRPr lang="en-US"/>
          </a:p>
        </p:txBody>
      </p:sp>
    </p:spTree>
    <p:extLst>
      <p:ext uri="{BB962C8B-B14F-4D97-AF65-F5344CB8AC3E}">
        <p14:creationId xmlns:p14="http://schemas.microsoft.com/office/powerpoint/2010/main" val="2545135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NameNode</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DataNode</a:t>
            </a:r>
            <a:r>
              <a:rPr lang="en-US" sz="1200" kern="1200" dirty="0" smtClean="0">
                <a:solidFill>
                  <a:schemeClr val="tx1"/>
                </a:solidFill>
                <a:effectLst/>
                <a:latin typeface="+mn-lt"/>
                <a:ea typeface="+mn-ea"/>
                <a:cs typeface="+mn-cs"/>
              </a:rPr>
              <a:t> are pieces of software designed to run on commodity machines. These machines typically run a GNU/Linux operating system (OS). HDFS is built using the Java language; any machine that supports Java can run the </a:t>
            </a:r>
            <a:r>
              <a:rPr lang="en-US" sz="1200" kern="1200" dirty="0" err="1" smtClean="0">
                <a:solidFill>
                  <a:schemeClr val="tx1"/>
                </a:solidFill>
                <a:effectLst/>
                <a:latin typeface="+mn-lt"/>
                <a:ea typeface="+mn-ea"/>
                <a:cs typeface="+mn-cs"/>
              </a:rPr>
              <a:t>NameNode</a:t>
            </a:r>
            <a:r>
              <a:rPr lang="en-US" sz="1200" kern="1200" dirty="0" smtClean="0">
                <a:solidFill>
                  <a:schemeClr val="tx1"/>
                </a:solidFill>
                <a:effectLst/>
                <a:latin typeface="+mn-lt"/>
                <a:ea typeface="+mn-ea"/>
                <a:cs typeface="+mn-cs"/>
              </a:rPr>
              <a:t> or the </a:t>
            </a:r>
            <a:r>
              <a:rPr lang="en-US" sz="1200" kern="1200" dirty="0" err="1" smtClean="0">
                <a:solidFill>
                  <a:schemeClr val="tx1"/>
                </a:solidFill>
                <a:effectLst/>
                <a:latin typeface="+mn-lt"/>
                <a:ea typeface="+mn-ea"/>
                <a:cs typeface="+mn-cs"/>
              </a:rPr>
              <a:t>DataNode</a:t>
            </a:r>
            <a:r>
              <a:rPr lang="en-US" sz="1200" kern="1200" dirty="0" smtClean="0">
                <a:solidFill>
                  <a:schemeClr val="tx1"/>
                </a:solidFill>
                <a:effectLst/>
                <a:latin typeface="+mn-lt"/>
                <a:ea typeface="+mn-ea"/>
                <a:cs typeface="+mn-cs"/>
              </a:rPr>
              <a:t> software. Usage of the highly portable Java language means that HDFS can be deployed on a wide range of machines. A typical deployment has a dedicated machine that runs only the </a:t>
            </a:r>
            <a:r>
              <a:rPr lang="en-US" sz="1200" kern="1200" dirty="0" err="1" smtClean="0">
                <a:solidFill>
                  <a:schemeClr val="tx1"/>
                </a:solidFill>
                <a:effectLst/>
                <a:latin typeface="+mn-lt"/>
                <a:ea typeface="+mn-ea"/>
                <a:cs typeface="+mn-cs"/>
              </a:rPr>
              <a:t>NameNode</a:t>
            </a:r>
            <a:r>
              <a:rPr lang="en-US" sz="1200" kern="1200" dirty="0" smtClean="0">
                <a:solidFill>
                  <a:schemeClr val="tx1"/>
                </a:solidFill>
                <a:effectLst/>
                <a:latin typeface="+mn-lt"/>
                <a:ea typeface="+mn-ea"/>
                <a:cs typeface="+mn-cs"/>
              </a:rPr>
              <a:t> software. Each of the other machines in the cluster runs one instance of the </a:t>
            </a:r>
            <a:r>
              <a:rPr lang="en-US" sz="1200" kern="1200" dirty="0" err="1" smtClean="0">
                <a:solidFill>
                  <a:schemeClr val="tx1"/>
                </a:solidFill>
                <a:effectLst/>
                <a:latin typeface="+mn-lt"/>
                <a:ea typeface="+mn-ea"/>
                <a:cs typeface="+mn-cs"/>
              </a:rPr>
              <a:t>DataNode</a:t>
            </a:r>
            <a:r>
              <a:rPr lang="en-US" sz="1200" kern="1200" dirty="0" smtClean="0">
                <a:solidFill>
                  <a:schemeClr val="tx1"/>
                </a:solidFill>
                <a:effectLst/>
                <a:latin typeface="+mn-lt"/>
                <a:ea typeface="+mn-ea"/>
                <a:cs typeface="+mn-cs"/>
              </a:rPr>
              <a:t> software. The architecture does not preclude running multiple </a:t>
            </a:r>
            <a:r>
              <a:rPr lang="en-US" sz="1200" kern="1200" dirty="0" err="1" smtClean="0">
                <a:solidFill>
                  <a:schemeClr val="tx1"/>
                </a:solidFill>
                <a:effectLst/>
                <a:latin typeface="+mn-lt"/>
                <a:ea typeface="+mn-ea"/>
                <a:cs typeface="+mn-cs"/>
              </a:rPr>
              <a:t>DataNodes</a:t>
            </a:r>
            <a:r>
              <a:rPr lang="en-US" sz="1200" kern="1200" dirty="0" smtClean="0">
                <a:solidFill>
                  <a:schemeClr val="tx1"/>
                </a:solidFill>
                <a:effectLst/>
                <a:latin typeface="+mn-lt"/>
                <a:ea typeface="+mn-ea"/>
                <a:cs typeface="+mn-cs"/>
              </a:rPr>
              <a:t> on the same machine but in a real deployment that is rarely the case.</a:t>
            </a:r>
          </a:p>
          <a:p>
            <a:r>
              <a:rPr lang="en-US" sz="1200" kern="1200" dirty="0" smtClean="0">
                <a:solidFill>
                  <a:schemeClr val="tx1"/>
                </a:solidFill>
                <a:effectLst/>
                <a:latin typeface="+mn-lt"/>
                <a:ea typeface="+mn-ea"/>
                <a:cs typeface="+mn-cs"/>
              </a:rPr>
              <a:t>The existence of a single </a:t>
            </a:r>
            <a:r>
              <a:rPr lang="en-US" sz="1200" kern="1200" dirty="0" err="1" smtClean="0">
                <a:solidFill>
                  <a:schemeClr val="tx1"/>
                </a:solidFill>
                <a:effectLst/>
                <a:latin typeface="+mn-lt"/>
                <a:ea typeface="+mn-ea"/>
                <a:cs typeface="+mn-cs"/>
              </a:rPr>
              <a:t>NameNode</a:t>
            </a:r>
            <a:r>
              <a:rPr lang="en-US" sz="1200" kern="1200" dirty="0" smtClean="0">
                <a:solidFill>
                  <a:schemeClr val="tx1"/>
                </a:solidFill>
                <a:effectLst/>
                <a:latin typeface="+mn-lt"/>
                <a:ea typeface="+mn-ea"/>
                <a:cs typeface="+mn-cs"/>
              </a:rPr>
              <a:t> in a cluster greatly simplifies the architecture of the system. The </a:t>
            </a:r>
            <a:r>
              <a:rPr lang="en-US" sz="1200" kern="1200" dirty="0" err="1" smtClean="0">
                <a:solidFill>
                  <a:schemeClr val="tx1"/>
                </a:solidFill>
                <a:effectLst/>
                <a:latin typeface="+mn-lt"/>
                <a:ea typeface="+mn-ea"/>
                <a:cs typeface="+mn-cs"/>
              </a:rPr>
              <a:t>NameNode</a:t>
            </a:r>
            <a:r>
              <a:rPr lang="en-US" sz="1200" kern="1200" dirty="0" smtClean="0">
                <a:solidFill>
                  <a:schemeClr val="tx1"/>
                </a:solidFill>
                <a:effectLst/>
                <a:latin typeface="+mn-lt"/>
                <a:ea typeface="+mn-ea"/>
                <a:cs typeface="+mn-cs"/>
              </a:rPr>
              <a:t> is the arbitrator and repository for all HDFS metadata. The system is designed in such a way that user data never flows through the </a:t>
            </a:r>
            <a:r>
              <a:rPr lang="en-US" sz="1200" kern="1200" dirty="0" err="1" smtClean="0">
                <a:solidFill>
                  <a:schemeClr val="tx1"/>
                </a:solidFill>
                <a:effectLst/>
                <a:latin typeface="+mn-lt"/>
                <a:ea typeface="+mn-ea"/>
                <a:cs typeface="+mn-cs"/>
              </a:rPr>
              <a:t>NameNode</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NameNode</a:t>
            </a:r>
            <a:r>
              <a:rPr lang="en-US" sz="1200" kern="1200" dirty="0" smtClean="0">
                <a:solidFill>
                  <a:schemeClr val="tx1"/>
                </a:solidFill>
                <a:effectLst/>
                <a:latin typeface="+mn-lt"/>
                <a:ea typeface="+mn-ea"/>
                <a:cs typeface="+mn-cs"/>
              </a:rPr>
              <a:t> machine is a single point of failure for an HDFS cluster. If the </a:t>
            </a:r>
            <a:r>
              <a:rPr lang="en-US" sz="1200" kern="1200" dirty="0" err="1" smtClean="0">
                <a:solidFill>
                  <a:schemeClr val="tx1"/>
                </a:solidFill>
                <a:effectLst/>
                <a:latin typeface="+mn-lt"/>
                <a:ea typeface="+mn-ea"/>
                <a:cs typeface="+mn-cs"/>
              </a:rPr>
              <a:t>NameNode</a:t>
            </a:r>
            <a:r>
              <a:rPr lang="en-US" sz="1200" kern="1200" dirty="0" smtClean="0">
                <a:solidFill>
                  <a:schemeClr val="tx1"/>
                </a:solidFill>
                <a:effectLst/>
                <a:latin typeface="+mn-lt"/>
                <a:ea typeface="+mn-ea"/>
                <a:cs typeface="+mn-cs"/>
              </a:rPr>
              <a:t> machine fails, manual intervention is necessary. Currently, automatic restart and failover of the </a:t>
            </a:r>
            <a:r>
              <a:rPr lang="en-US" sz="1200" kern="1200" dirty="0" err="1" smtClean="0">
                <a:solidFill>
                  <a:schemeClr val="tx1"/>
                </a:solidFill>
                <a:effectLst/>
                <a:latin typeface="+mn-lt"/>
                <a:ea typeface="+mn-ea"/>
                <a:cs typeface="+mn-cs"/>
              </a:rPr>
              <a:t>NameNode</a:t>
            </a:r>
            <a:r>
              <a:rPr lang="en-US" sz="1200" kern="1200" dirty="0" smtClean="0">
                <a:solidFill>
                  <a:schemeClr val="tx1"/>
                </a:solidFill>
                <a:effectLst/>
                <a:latin typeface="+mn-lt"/>
                <a:ea typeface="+mn-ea"/>
                <a:cs typeface="+mn-cs"/>
              </a:rPr>
              <a:t> software to another machine is not supported.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B12482CF-1F1D-0E4F-8E7C-8EA01D555786}" type="slidenum">
              <a:rPr lang="en-US" smtClean="0"/>
              <a:t>16</a:t>
            </a:fld>
            <a:endParaRPr lang="en-US"/>
          </a:p>
        </p:txBody>
      </p:sp>
    </p:spTree>
    <p:extLst>
      <p:ext uri="{BB962C8B-B14F-4D97-AF65-F5344CB8AC3E}">
        <p14:creationId xmlns:p14="http://schemas.microsoft.com/office/powerpoint/2010/main" val="3442606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5438B51-81EB-2345-BC0F-36925689FD7D}" type="slidenum">
              <a:rPr lang="en-US"/>
              <a:pPr/>
              <a:t>20</a:t>
            </a:fld>
            <a:endParaRPr lang="en-US"/>
          </a:p>
        </p:txBody>
      </p:sp>
      <p:sp>
        <p:nvSpPr>
          <p:cNvPr id="34818" name="Slide Image Placeholder 1"/>
          <p:cNvSpPr>
            <a:spLocks noGrp="1" noRot="1" noChangeAspect="1" noTextEdit="1"/>
          </p:cNvSpPr>
          <p:nvPr>
            <p:ph type="sldImg"/>
          </p:nvPr>
        </p:nvSpPr>
        <p:spPr>
          <a:ln/>
          <a:extLst>
            <a:ext uri="{FAA26D3D-D897-4be2-8F04-BA451C77F1D7}">
              <ma14:placeholderFlag xmlns:ma14="http://schemas.microsoft.com/office/mac/drawingml/2011/main" xmlns="" val="1"/>
            </a:ext>
          </a:extLst>
        </p:spPr>
      </p:sp>
      <p:sp>
        <p:nvSpPr>
          <p:cNvPr id="34819" name="Notes Placeholder 2"/>
          <p:cNvSpPr>
            <a:spLocks noGrp="1"/>
          </p:cNvSpPr>
          <p:nvPr>
            <p:ph type="body" idx="1"/>
          </p:nvPr>
        </p:nvSpPr>
        <p:spPr/>
        <p:txBody>
          <a:bodyPr/>
          <a:lstStyle/>
          <a:p>
            <a:pPr>
              <a:spcBef>
                <a:spcPct val="0"/>
              </a:spcBef>
            </a:pPr>
            <a:endParaRPr lang="en-US"/>
          </a:p>
        </p:txBody>
      </p:sp>
      <p:sp>
        <p:nvSpPr>
          <p:cNvPr id="3482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r"/>
            <a:fld id="{6A45F3C8-21F8-9D4B-ABFB-AB9408AB8A08}" type="slidenum">
              <a:rPr lang="en-US" sz="1200">
                <a:latin typeface="Calibri" charset="0"/>
              </a:rPr>
              <a:pPr algn="r"/>
              <a:t>20</a:t>
            </a:fld>
            <a:endParaRPr lang="en-US" sz="1200">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8EBCC31-267A-0B4B-979A-066DDB0E161D}" type="slidenum">
              <a:rPr lang="en-US"/>
              <a:pPr/>
              <a:t>22</a:t>
            </a:fld>
            <a:endParaRPr lang="en-US"/>
          </a:p>
        </p:txBody>
      </p:sp>
      <p:sp>
        <p:nvSpPr>
          <p:cNvPr id="43010" name="Slide Image Placeholder 1"/>
          <p:cNvSpPr>
            <a:spLocks noGrp="1" noRot="1" noChangeAspect="1" noTextEdit="1"/>
          </p:cNvSpPr>
          <p:nvPr>
            <p:ph type="sldImg"/>
          </p:nvPr>
        </p:nvSpPr>
        <p:spPr>
          <a:ln/>
          <a:extLst>
            <a:ext uri="{FAA26D3D-D897-4be2-8F04-BA451C77F1D7}">
              <ma14:placeholderFlag xmlns:ma14="http://schemas.microsoft.com/office/mac/drawingml/2011/main" xmlns="" val="1"/>
            </a:ext>
          </a:extLst>
        </p:spPr>
      </p:sp>
      <p:sp>
        <p:nvSpPr>
          <p:cNvPr id="43011" name="Notes Placeholder 2"/>
          <p:cNvSpPr>
            <a:spLocks noGrp="1"/>
          </p:cNvSpPr>
          <p:nvPr>
            <p:ph type="body" idx="1"/>
          </p:nvPr>
        </p:nvSpPr>
        <p:spPr/>
        <p:txBody>
          <a:bodyPr/>
          <a:lstStyle/>
          <a:p>
            <a:pPr>
              <a:spcBef>
                <a:spcPct val="0"/>
              </a:spcBef>
            </a:pPr>
            <a:endParaRPr lang="en-US"/>
          </a:p>
        </p:txBody>
      </p:sp>
      <p:sp>
        <p:nvSpPr>
          <p:cNvPr id="4301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r"/>
            <a:fld id="{E8BC395C-7624-CD45-A5F4-5BF37EC44E49}" type="slidenum">
              <a:rPr lang="en-US" sz="1200">
                <a:latin typeface="Calibri" charset="0"/>
              </a:rPr>
              <a:pPr algn="r"/>
              <a:t>22</a:t>
            </a:fld>
            <a:endParaRPr lang="en-US" sz="1200">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F532C187-C35B-C649-B782-E8636E95A8CC}" type="datetime1">
              <a:rPr lang="en-IN" smtClean="0"/>
              <a:t>22-01-2018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8DA0FE-348E-D143-92FC-7193352B6162}" type="datetime1">
              <a:rPr lang="en-IN" smtClean="0"/>
              <a:t>22-01-2018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86DB5-19C6-734E-8D9C-769773EFAB8A}"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DA8F23-ABAF-EA47-AADA-5D1739FA3008}" type="datetime1">
              <a:rPr lang="en-IN" smtClean="0"/>
              <a:t>22-01-2018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86DB5-19C6-734E-8D9C-769773EFAB8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8E802BA-F4B3-914C-B556-F1825F34543F}" type="datetime1">
              <a:rPr lang="en-IN" smtClean="0"/>
              <a:t>22-01-2018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86DB5-19C6-734E-8D9C-769773EFAB8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0B7675B-39B9-374C-A386-060F4DE7EB9B}" type="datetime1">
              <a:rPr lang="en-IN" smtClean="0"/>
              <a:t>22-01-2018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86DB5-19C6-734E-8D9C-769773EFAB8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8C88F0F0-1F82-C74D-8F3F-4C937892B9A0}" type="datetime1">
              <a:rPr lang="en-IN" smtClean="0"/>
              <a:t>22-01-2018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C0DC7C-9F00-EC4D-BABA-C543ED7DCCA9}" type="datetime1">
              <a:rPr lang="en-IN" smtClean="0"/>
              <a:t>22-01-2018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F7E0AFA-E166-8640-BFC7-BD979E7FC9FE}" type="datetime1">
              <a:rPr lang="en-IN" smtClean="0"/>
              <a:t>22-01-2018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86DB5-19C6-734E-8D9C-769773EFAB8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5D0F7E24-6F8E-D444-A34E-B34A03D4BCDD}" type="datetime1">
              <a:rPr lang="en-IN" smtClean="0"/>
              <a:t>22-01-2018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E86DB5-19C6-734E-8D9C-769773EFAB8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301D56C-47B4-C34B-BAF4-3925CF402238}" type="datetime1">
              <a:rPr lang="en-IN" smtClean="0"/>
              <a:t>22-01-2018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86DB5-19C6-734E-8D9C-769773EFAB8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D3E242-4B32-3E4B-9F60-51CF1DEE575F}" type="datetime1">
              <a:rPr lang="en-IN" smtClean="0"/>
              <a:t>22-01-2018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E86DB5-19C6-734E-8D9C-769773EFAB8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A9D10-92B0-414D-9513-7FEBEE014C84}" type="datetime1">
              <a:rPr lang="en-IN" smtClean="0"/>
              <a:t>22-01-2018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86DB5-19C6-734E-8D9C-769773EFAB8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8C88F0F0-1F82-C74D-8F3F-4C937892B9A0}" type="datetime1">
              <a:rPr lang="en-IN" smtClean="0"/>
              <a:t>22-01-2018</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2DE86DB5-19C6-734E-8D9C-769773EFAB8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Lst>
  <p:hf hdr="0" dt="0"/>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hyperlink" Target="https://cdn.guru99.com/images/Big_Data/061114_0930_Introductio1.p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6900" y="708025"/>
            <a:ext cx="7772400" cy="2598701"/>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Big </a:t>
            </a:r>
            <a:r>
              <a:rPr lang="en-US" dirty="0"/>
              <a:t>D</a:t>
            </a:r>
            <a:r>
              <a:rPr lang="en-US" dirty="0" smtClean="0"/>
              <a:t>ata</a:t>
            </a:r>
            <a:br>
              <a:rPr lang="en-US" dirty="0" smtClean="0"/>
            </a:br>
            <a:endParaRPr lang="en-US" dirty="0"/>
          </a:p>
        </p:txBody>
      </p:sp>
      <p:sp>
        <p:nvSpPr>
          <p:cNvPr id="3" name="Subtitle 2"/>
          <p:cNvSpPr>
            <a:spLocks noGrp="1"/>
          </p:cNvSpPr>
          <p:nvPr>
            <p:ph type="subTitle" idx="1"/>
          </p:nvPr>
        </p:nvSpPr>
        <p:spPr>
          <a:xfrm>
            <a:off x="101600" y="2705100"/>
            <a:ext cx="6400800" cy="1752600"/>
          </a:xfrm>
        </p:spPr>
        <p:txBody>
          <a:bodyPr/>
          <a:lstStyle/>
          <a:p>
            <a:endParaRPr lang="en-US" dirty="0" smtClean="0"/>
          </a:p>
          <a:p>
            <a:endParaRPr lang="en-US" dirty="0"/>
          </a:p>
        </p:txBody>
      </p:sp>
    </p:spTree>
    <p:extLst>
      <p:ext uri="{BB962C8B-B14F-4D97-AF65-F5344CB8AC3E}">
        <p14:creationId xmlns:p14="http://schemas.microsoft.com/office/powerpoint/2010/main" val="3837566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Hadoop components</a:t>
            </a:r>
            <a:br>
              <a:rPr lang="en-US" dirty="0" smtClean="0"/>
            </a:br>
            <a:endParaRPr lang="en-US" dirty="0"/>
          </a:p>
        </p:txBody>
      </p:sp>
      <p:sp>
        <p:nvSpPr>
          <p:cNvPr id="3" name="Content Placeholder 2"/>
          <p:cNvSpPr>
            <a:spLocks noGrp="1"/>
          </p:cNvSpPr>
          <p:nvPr>
            <p:ph sz="half" idx="2"/>
          </p:nvPr>
        </p:nvSpPr>
        <p:spPr>
          <a:xfrm>
            <a:off x="549274" y="1275907"/>
            <a:ext cx="3840480" cy="4667693"/>
          </a:xfrm>
        </p:spPr>
        <p:txBody>
          <a:bodyPr>
            <a:normAutofit/>
          </a:bodyPr>
          <a:lstStyle/>
          <a:p>
            <a:pPr lvl="0"/>
            <a:r>
              <a:rPr lang="en-US" dirty="0" smtClean="0"/>
              <a:t>HDFS</a:t>
            </a:r>
          </a:p>
          <a:p>
            <a:pPr lvl="0"/>
            <a:r>
              <a:rPr lang="en-US" dirty="0" err="1" smtClean="0"/>
              <a:t>MapReduce</a:t>
            </a:r>
            <a:r>
              <a:rPr lang="en-US" dirty="0" smtClean="0"/>
              <a:t> </a:t>
            </a:r>
          </a:p>
          <a:p>
            <a:pPr lvl="0"/>
            <a:r>
              <a:rPr lang="en-US" dirty="0" err="1" smtClean="0"/>
              <a:t>Hadoop</a:t>
            </a:r>
            <a:r>
              <a:rPr lang="en-US" dirty="0" smtClean="0"/>
              <a:t> Streaming</a:t>
            </a:r>
          </a:p>
          <a:p>
            <a:pPr lvl="0"/>
            <a:r>
              <a:rPr lang="en-US" dirty="0" smtClean="0"/>
              <a:t>Hive </a:t>
            </a:r>
            <a:r>
              <a:rPr lang="en-US" dirty="0"/>
              <a:t>and </a:t>
            </a:r>
            <a:r>
              <a:rPr lang="en-US" dirty="0" smtClean="0"/>
              <a:t>Hue </a:t>
            </a:r>
          </a:p>
          <a:p>
            <a:pPr lvl="0"/>
            <a:r>
              <a:rPr lang="en-US" dirty="0" smtClean="0"/>
              <a:t>Pig</a:t>
            </a:r>
          </a:p>
          <a:p>
            <a:pPr lvl="0"/>
            <a:r>
              <a:rPr lang="en-US" dirty="0" err="1" smtClean="0"/>
              <a:t>Sqoop</a:t>
            </a:r>
            <a:endParaRPr lang="en-US" dirty="0" smtClean="0"/>
          </a:p>
          <a:p>
            <a:pPr lvl="0"/>
            <a:r>
              <a:rPr lang="en-US" dirty="0" err="1" smtClean="0"/>
              <a:t>Hbase</a:t>
            </a:r>
            <a:endParaRPr lang="en-US" dirty="0" smtClean="0"/>
          </a:p>
        </p:txBody>
      </p:sp>
      <p:sp>
        <p:nvSpPr>
          <p:cNvPr id="7" name="Content Placeholder 6"/>
          <p:cNvSpPr>
            <a:spLocks noGrp="1"/>
          </p:cNvSpPr>
          <p:nvPr>
            <p:ph sz="quarter" idx="4"/>
          </p:nvPr>
        </p:nvSpPr>
        <p:spPr>
          <a:xfrm>
            <a:off x="4751070" y="1360967"/>
            <a:ext cx="3840480" cy="4582634"/>
          </a:xfrm>
        </p:spPr>
        <p:txBody>
          <a:bodyPr/>
          <a:lstStyle/>
          <a:p>
            <a:pPr lvl="0"/>
            <a:r>
              <a:rPr lang="en-US" dirty="0" err="1"/>
              <a:t>FlumeNG</a:t>
            </a:r>
            <a:endParaRPr lang="en-US" dirty="0"/>
          </a:p>
          <a:p>
            <a:pPr lvl="0"/>
            <a:r>
              <a:rPr lang="en-US" dirty="0"/>
              <a:t>Whirr</a:t>
            </a:r>
          </a:p>
          <a:p>
            <a:pPr lvl="0"/>
            <a:r>
              <a:rPr lang="en-US" dirty="0"/>
              <a:t>Mahout</a:t>
            </a:r>
          </a:p>
          <a:p>
            <a:pPr lvl="0"/>
            <a:r>
              <a:rPr lang="en-US" dirty="0"/>
              <a:t>Fuse</a:t>
            </a:r>
          </a:p>
          <a:p>
            <a:pPr lvl="0"/>
            <a:r>
              <a:rPr lang="en-US" dirty="0"/>
              <a:t>Zookeeper</a:t>
            </a:r>
          </a:p>
          <a:p>
            <a:pPr marL="0" indent="0">
              <a:buNone/>
            </a:pPr>
            <a:endParaRPr lang="en-US" dirty="0"/>
          </a:p>
        </p:txBody>
      </p:sp>
      <p:sp>
        <p:nvSpPr>
          <p:cNvPr id="2" name="Footer Placeholder 1"/>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2DE86DB5-19C6-734E-8D9C-769773EFAB8A}" type="slidenum">
              <a:rPr lang="en-US" smtClean="0"/>
              <a:t>10</a:t>
            </a:fld>
            <a:endParaRPr lang="en-US"/>
          </a:p>
        </p:txBody>
      </p:sp>
    </p:spTree>
    <p:extLst>
      <p:ext uri="{BB962C8B-B14F-4D97-AF65-F5344CB8AC3E}">
        <p14:creationId xmlns:p14="http://schemas.microsoft.com/office/powerpoint/2010/main" val="44547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components of </a:t>
            </a:r>
            <a:r>
              <a:rPr lang="en-US" dirty="0" err="1" smtClean="0"/>
              <a:t>Hadoop</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Two core </a:t>
            </a:r>
            <a:r>
              <a:rPr lang="en-US" dirty="0"/>
              <a:t>components, </a:t>
            </a:r>
            <a:endParaRPr lang="en-US" dirty="0" smtClean="0"/>
          </a:p>
          <a:p>
            <a:r>
              <a:rPr lang="en-US" dirty="0"/>
              <a:t>F</a:t>
            </a:r>
            <a:r>
              <a:rPr lang="en-US" dirty="0" smtClean="0"/>
              <a:t>ile </a:t>
            </a:r>
            <a:r>
              <a:rPr lang="en-US" dirty="0"/>
              <a:t>store called </a:t>
            </a:r>
            <a:r>
              <a:rPr lang="en-US" dirty="0" err="1"/>
              <a:t>Hadoop</a:t>
            </a:r>
            <a:r>
              <a:rPr lang="en-US" dirty="0"/>
              <a:t> Distributed File System (HDFS</a:t>
            </a:r>
            <a:r>
              <a:rPr lang="en-US" dirty="0" smtClean="0"/>
              <a:t>)</a:t>
            </a:r>
          </a:p>
          <a:p>
            <a:r>
              <a:rPr lang="en-US" dirty="0"/>
              <a:t>P</a:t>
            </a:r>
            <a:r>
              <a:rPr lang="en-US" dirty="0" smtClean="0"/>
              <a:t>rogramming </a:t>
            </a:r>
            <a:r>
              <a:rPr lang="en-US" dirty="0"/>
              <a:t>framework called </a:t>
            </a:r>
            <a:r>
              <a:rPr lang="en-US" dirty="0" err="1" smtClean="0"/>
              <a:t>MapReduce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86DB5-19C6-734E-8D9C-769773EFAB8A}" type="slidenum">
              <a:rPr lang="en-US" smtClean="0"/>
              <a:t>11</a:t>
            </a:fld>
            <a:endParaRPr lang="en-US"/>
          </a:p>
        </p:txBody>
      </p:sp>
    </p:spTree>
    <p:extLst>
      <p:ext uri="{BB962C8B-B14F-4D97-AF65-F5344CB8AC3E}">
        <p14:creationId xmlns:p14="http://schemas.microsoft.com/office/powerpoint/2010/main" val="1760209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935127"/>
            <a:ext cx="8042276" cy="1180214"/>
          </a:xfrm>
        </p:spPr>
        <p:txBody>
          <a:bodyPr/>
          <a:lstStyle/>
          <a:p>
            <a:r>
              <a:rPr lang="en-CA" dirty="0" smtClean="0"/>
              <a:t>HDFS</a:t>
            </a:r>
            <a:endParaRPr lang="en-CA"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86DB5-19C6-734E-8D9C-769773EFAB8A}" type="slidenum">
              <a:rPr lang="en-US" smtClean="0"/>
              <a:t>12</a:t>
            </a:fld>
            <a:endParaRPr lang="en-US"/>
          </a:p>
        </p:txBody>
      </p:sp>
    </p:spTree>
    <p:extLst>
      <p:ext uri="{BB962C8B-B14F-4D97-AF65-F5344CB8AC3E}">
        <p14:creationId xmlns:p14="http://schemas.microsoft.com/office/powerpoint/2010/main" val="25681831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86DB5-19C6-734E-8D9C-769773EFAB8A}" type="slidenum">
              <a:rPr lang="en-US" smtClean="0"/>
              <a:t>13</a:t>
            </a:fld>
            <a:endParaRPr lang="en-US"/>
          </a:p>
        </p:txBody>
      </p:sp>
      <p:sp>
        <p:nvSpPr>
          <p:cNvPr id="6" name="Title 1"/>
          <p:cNvSpPr>
            <a:spLocks noGrp="1"/>
          </p:cNvSpPr>
          <p:nvPr>
            <p:ph idx="1"/>
          </p:nvPr>
        </p:nvSpPr>
        <p:spPr/>
        <p:txBody>
          <a:bodyPr/>
          <a:lstStyle/>
          <a:p>
            <a:pPr marL="0" indent="0">
              <a:buNone/>
            </a:pPr>
            <a:r>
              <a:rPr lang="en-CA" dirty="0" err="1" smtClean="0"/>
              <a:t>HDFS:Stands</a:t>
            </a:r>
            <a:r>
              <a:rPr lang="en-CA" dirty="0" smtClean="0"/>
              <a:t> for Hadoop </a:t>
            </a:r>
            <a:r>
              <a:rPr lang="en-CA" dirty="0"/>
              <a:t>D</a:t>
            </a:r>
            <a:r>
              <a:rPr lang="en-CA" dirty="0" smtClean="0"/>
              <a:t>istributed </a:t>
            </a:r>
            <a:r>
              <a:rPr lang="en-CA" dirty="0"/>
              <a:t>F</a:t>
            </a:r>
            <a:r>
              <a:rPr lang="en-CA" dirty="0" smtClean="0"/>
              <a:t>ile system.</a:t>
            </a:r>
          </a:p>
          <a:p>
            <a:pPr marL="0" indent="0">
              <a:buNone/>
            </a:pPr>
            <a:r>
              <a:rPr lang="en-CA" dirty="0" smtClean="0"/>
              <a:t>HDFS</a:t>
            </a:r>
            <a:r>
              <a:rPr lang="en-CA" dirty="0"/>
              <a:t>: </a:t>
            </a:r>
            <a:r>
              <a:rPr lang="en-CA" dirty="0" smtClean="0"/>
              <a:t>Through </a:t>
            </a:r>
            <a:r>
              <a:rPr lang="en-CA" dirty="0" err="1" smtClean="0"/>
              <a:t>hdfs</a:t>
            </a:r>
            <a:r>
              <a:rPr lang="en-CA" dirty="0" smtClean="0"/>
              <a:t> we can store large amount of data.</a:t>
            </a:r>
            <a:endParaRPr lang="en-CA" dirty="0"/>
          </a:p>
          <a:p>
            <a:pPr marL="0" indent="0">
              <a:buNone/>
            </a:pPr>
            <a:r>
              <a:rPr lang="en-CA" dirty="0" smtClean="0"/>
              <a:t>The </a:t>
            </a:r>
            <a:r>
              <a:rPr lang="en-CA" dirty="0" err="1"/>
              <a:t>Datanodes</a:t>
            </a:r>
            <a:r>
              <a:rPr lang="en-CA" dirty="0"/>
              <a:t> store your data, and the </a:t>
            </a:r>
            <a:r>
              <a:rPr lang="en-CA" dirty="0" err="1"/>
              <a:t>Namenode</a:t>
            </a:r>
            <a:r>
              <a:rPr lang="en-CA" dirty="0"/>
              <a:t> keeps track of where stuff is </a:t>
            </a:r>
            <a:r>
              <a:rPr lang="en-CA" dirty="0" smtClean="0"/>
              <a:t>stored.</a:t>
            </a:r>
            <a:endParaRPr lang="en-CA" dirty="0"/>
          </a:p>
        </p:txBody>
      </p:sp>
    </p:spTree>
    <p:extLst>
      <p:ext uri="{BB962C8B-B14F-4D97-AF65-F5344CB8AC3E}">
        <p14:creationId xmlns:p14="http://schemas.microsoft.com/office/powerpoint/2010/main" val="29692519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850605"/>
            <a:ext cx="8042276" cy="5092996"/>
          </a:xfrm>
        </p:spPr>
        <p:txBody>
          <a:bodyPr/>
          <a:lstStyle/>
          <a:p>
            <a:pPr marL="0" indent="0">
              <a:buNone/>
            </a:pPr>
            <a:r>
              <a:rPr lang="en-CA" dirty="0" err="1" smtClean="0"/>
              <a:t>Namenode</a:t>
            </a:r>
            <a:r>
              <a:rPr lang="en-CA" dirty="0" smtClean="0"/>
              <a:t>:</a:t>
            </a:r>
          </a:p>
          <a:p>
            <a:r>
              <a:rPr lang="en-CA" dirty="0" smtClean="0"/>
              <a:t>Master daemon</a:t>
            </a:r>
          </a:p>
          <a:p>
            <a:r>
              <a:rPr lang="en-CA" dirty="0" smtClean="0"/>
              <a:t>Maintain and manages </a:t>
            </a:r>
            <a:r>
              <a:rPr lang="en-CA" dirty="0" err="1" smtClean="0"/>
              <a:t>datanodes</a:t>
            </a:r>
            <a:r>
              <a:rPr lang="en-CA" dirty="0" smtClean="0"/>
              <a:t>.</a:t>
            </a:r>
          </a:p>
          <a:p>
            <a:r>
              <a:rPr lang="en-CA" dirty="0" smtClean="0"/>
              <a:t>Record metadata. </a:t>
            </a:r>
            <a:r>
              <a:rPr lang="en-CA" dirty="0" err="1" smtClean="0"/>
              <a:t>E.g</a:t>
            </a:r>
            <a:r>
              <a:rPr lang="en-CA" dirty="0" smtClean="0"/>
              <a:t> location of block </a:t>
            </a:r>
            <a:r>
              <a:rPr lang="en-CA" dirty="0" err="1" smtClean="0"/>
              <a:t>stored,the</a:t>
            </a:r>
            <a:r>
              <a:rPr lang="en-CA" dirty="0" smtClean="0"/>
              <a:t> size of the </a:t>
            </a:r>
            <a:r>
              <a:rPr lang="en-CA" dirty="0" err="1" smtClean="0"/>
              <a:t>files,permissions,hierarchy,etc</a:t>
            </a:r>
            <a:r>
              <a:rPr lang="en-CA" dirty="0" smtClean="0"/>
              <a:t>.</a:t>
            </a:r>
          </a:p>
          <a:p>
            <a:r>
              <a:rPr lang="en-CA" dirty="0" smtClean="0"/>
              <a:t>Receive heartbeat(it means which </a:t>
            </a:r>
            <a:r>
              <a:rPr lang="en-CA" dirty="0" err="1" smtClean="0"/>
              <a:t>datanode</a:t>
            </a:r>
            <a:r>
              <a:rPr lang="en-CA" dirty="0" smtClean="0"/>
              <a:t> is alive) and block report from all </a:t>
            </a:r>
            <a:r>
              <a:rPr lang="en-CA" dirty="0" err="1" smtClean="0"/>
              <a:t>datanodes</a:t>
            </a:r>
            <a:r>
              <a:rPr lang="en-CA" dirty="0" smtClean="0"/>
              <a:t>. </a:t>
            </a:r>
            <a:endParaRPr lang="en-CA"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86DB5-19C6-734E-8D9C-769773EFAB8A}" type="slidenum">
              <a:rPr lang="en-US" smtClean="0"/>
              <a:t>14</a:t>
            </a:fld>
            <a:endParaRPr lang="en-US"/>
          </a:p>
        </p:txBody>
      </p:sp>
    </p:spTree>
    <p:extLst>
      <p:ext uri="{BB962C8B-B14F-4D97-AF65-F5344CB8AC3E}">
        <p14:creationId xmlns:p14="http://schemas.microsoft.com/office/powerpoint/2010/main" val="3593635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552893"/>
            <a:ext cx="8042276" cy="5273749"/>
          </a:xfrm>
        </p:spPr>
        <p:txBody>
          <a:bodyPr/>
          <a:lstStyle/>
          <a:p>
            <a:pPr marL="0" indent="0">
              <a:buNone/>
            </a:pPr>
            <a:r>
              <a:rPr lang="en-CA" dirty="0" err="1" smtClean="0"/>
              <a:t>Datanode</a:t>
            </a:r>
            <a:r>
              <a:rPr lang="en-CA" dirty="0" smtClean="0"/>
              <a:t>:</a:t>
            </a:r>
          </a:p>
          <a:p>
            <a:pPr>
              <a:buFont typeface="Wingdings" panose="05000000000000000000" pitchFamily="2" charset="2"/>
              <a:buChar char="§"/>
            </a:pPr>
            <a:r>
              <a:rPr lang="en-CA" dirty="0" smtClean="0"/>
              <a:t>Slave daemons</a:t>
            </a:r>
          </a:p>
          <a:p>
            <a:pPr>
              <a:buFont typeface="Wingdings" panose="05000000000000000000" pitchFamily="2" charset="2"/>
              <a:buChar char="§"/>
            </a:pPr>
            <a:r>
              <a:rPr lang="en-CA" dirty="0" smtClean="0"/>
              <a:t>Store actual data</a:t>
            </a:r>
          </a:p>
          <a:p>
            <a:pPr>
              <a:buFont typeface="Wingdings" panose="05000000000000000000" pitchFamily="2" charset="2"/>
              <a:buChar char="§"/>
            </a:pPr>
            <a:r>
              <a:rPr lang="en-CA" dirty="0" smtClean="0"/>
              <a:t>Serves read and write request from the clients.</a:t>
            </a:r>
            <a:r>
              <a:rPr lang="en-CA" dirty="0"/>
              <a:t>	</a:t>
            </a:r>
            <a:endParaRPr lang="en-CA" dirty="0" smtClean="0"/>
          </a:p>
          <a:p>
            <a:pPr marL="0" indent="0">
              <a:buNone/>
            </a:pPr>
            <a:endParaRPr lang="en-CA"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86DB5-19C6-734E-8D9C-769773EFAB8A}" type="slidenum">
              <a:rPr lang="en-US" smtClean="0"/>
              <a:t>15</a:t>
            </a:fld>
            <a:endParaRPr lang="en-US"/>
          </a:p>
        </p:txBody>
      </p:sp>
    </p:spTree>
    <p:extLst>
      <p:ext uri="{BB962C8B-B14F-4D97-AF65-F5344CB8AC3E}">
        <p14:creationId xmlns:p14="http://schemas.microsoft.com/office/powerpoint/2010/main" val="262282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128889" y="1608455"/>
            <a:ext cx="6078361" cy="4054804"/>
          </a:xfrm>
          <a:prstGeom prst="rect">
            <a:avLst/>
          </a:prstGeom>
          <a:noFill/>
          <a:ln>
            <a:noFill/>
          </a:ln>
        </p:spPr>
      </p:pic>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2DE86DB5-19C6-734E-8D9C-769773EFAB8A}" type="slidenum">
              <a:rPr lang="en-US" smtClean="0"/>
              <a:t>16</a:t>
            </a:fld>
            <a:endParaRPr lang="en-US"/>
          </a:p>
        </p:txBody>
      </p:sp>
    </p:spTree>
    <p:extLst>
      <p:ext uri="{BB962C8B-B14F-4D97-AF65-F5344CB8AC3E}">
        <p14:creationId xmlns:p14="http://schemas.microsoft.com/office/powerpoint/2010/main" val="12868514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Map reduce</a:t>
            </a:r>
            <a:endParaRPr lang="en-US" dirty="0"/>
          </a:p>
        </p:txBody>
      </p:sp>
    </p:spTree>
    <p:extLst>
      <p:ext uri="{BB962C8B-B14F-4D97-AF65-F5344CB8AC3E}">
        <p14:creationId xmlns:p14="http://schemas.microsoft.com/office/powerpoint/2010/main" val="3939095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US" dirty="0"/>
          </a:p>
        </p:txBody>
      </p:sp>
      <p:sp>
        <p:nvSpPr>
          <p:cNvPr id="3" name="Content Placeholder 2"/>
          <p:cNvSpPr>
            <a:spLocks noGrp="1"/>
          </p:cNvSpPr>
          <p:nvPr>
            <p:ph idx="1"/>
          </p:nvPr>
        </p:nvSpPr>
        <p:spPr/>
        <p:txBody>
          <a:bodyPr>
            <a:normAutofit/>
          </a:bodyPr>
          <a:lstStyle/>
          <a:p>
            <a:r>
              <a:rPr lang="en-CA" dirty="0"/>
              <a:t>MapReduce is a programming model suitable for processing of huge data.</a:t>
            </a:r>
            <a:endParaRPr lang="en-US" dirty="0" smtClean="0"/>
          </a:p>
          <a:p>
            <a:pPr marL="0" indent="0">
              <a:buNone/>
            </a:pPr>
            <a:endParaRPr lang="en-US" dirty="0"/>
          </a:p>
          <a:p>
            <a:pPr marL="0" indent="0">
              <a:buNone/>
            </a:pPr>
            <a:r>
              <a:rPr lang="en-US" dirty="0"/>
              <a:t> </a:t>
            </a:r>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86DB5-19C6-734E-8D9C-769773EFAB8A}" type="slidenum">
              <a:rPr lang="en-US" smtClean="0"/>
              <a:t>18</a:t>
            </a:fld>
            <a:endParaRPr lang="en-US"/>
          </a:p>
        </p:txBody>
      </p:sp>
    </p:spTree>
    <p:extLst>
      <p:ext uri="{BB962C8B-B14F-4D97-AF65-F5344CB8AC3E}">
        <p14:creationId xmlns:p14="http://schemas.microsoft.com/office/powerpoint/2010/main" val="28548525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 Reduce</a:t>
            </a:r>
            <a:endParaRPr lang="en-US" dirty="0"/>
          </a:p>
        </p:txBody>
      </p:sp>
      <p:sp>
        <p:nvSpPr>
          <p:cNvPr id="5" name="Content Placeholder 4"/>
          <p:cNvSpPr>
            <a:spLocks noGrp="1"/>
          </p:cNvSpPr>
          <p:nvPr>
            <p:ph idx="1"/>
          </p:nvPr>
        </p:nvSpPr>
        <p:spPr/>
        <p:txBody>
          <a:bodyPr/>
          <a:lstStyle/>
          <a:p>
            <a:r>
              <a:rPr lang="en-US" dirty="0">
                <a:latin typeface="Arial" charset="0"/>
              </a:rPr>
              <a:t>Iterate over a large number of records</a:t>
            </a:r>
          </a:p>
          <a:p>
            <a:r>
              <a:rPr lang="en-US" dirty="0">
                <a:solidFill>
                  <a:srgbClr val="FF0000"/>
                </a:solidFill>
                <a:latin typeface="Arial" charset="0"/>
              </a:rPr>
              <a:t>Map</a:t>
            </a:r>
            <a:r>
              <a:rPr lang="en-US" dirty="0">
                <a:latin typeface="Arial" charset="0"/>
              </a:rPr>
              <a:t>: extract something of interest from each</a:t>
            </a:r>
          </a:p>
          <a:p>
            <a:r>
              <a:rPr lang="en-US" dirty="0">
                <a:latin typeface="Arial" charset="0"/>
              </a:rPr>
              <a:t>Shuffle and sort intermediate results</a:t>
            </a:r>
          </a:p>
          <a:p>
            <a:r>
              <a:rPr lang="en-US" dirty="0">
                <a:solidFill>
                  <a:srgbClr val="FF0000"/>
                </a:solidFill>
                <a:latin typeface="Arial" charset="0"/>
              </a:rPr>
              <a:t>Reduce</a:t>
            </a:r>
            <a:r>
              <a:rPr lang="en-US" dirty="0">
                <a:latin typeface="Arial" charset="0"/>
              </a:rPr>
              <a:t>: aggregate intermediate results</a:t>
            </a:r>
          </a:p>
          <a:p>
            <a:r>
              <a:rPr lang="en-US" dirty="0">
                <a:latin typeface="Arial" charset="0"/>
              </a:rPr>
              <a:t>Generate final output</a:t>
            </a:r>
          </a:p>
          <a:p>
            <a:endParaRPr lang="en-US" dirty="0"/>
          </a:p>
        </p:txBody>
      </p:sp>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2DE86DB5-19C6-734E-8D9C-769773EFAB8A}" type="slidenum">
              <a:rPr lang="en-US" smtClean="0"/>
              <a:t>19</a:t>
            </a:fld>
            <a:endParaRPr lang="en-US"/>
          </a:p>
        </p:txBody>
      </p:sp>
    </p:spTree>
    <p:extLst>
      <p:ext uri="{BB962C8B-B14F-4D97-AF65-F5344CB8AC3E}">
        <p14:creationId xmlns:p14="http://schemas.microsoft.com/office/powerpoint/2010/main" val="628226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US" dirty="0"/>
          </a:p>
        </p:txBody>
      </p:sp>
      <p:sp>
        <p:nvSpPr>
          <p:cNvPr id="3" name="Content Placeholder 2"/>
          <p:cNvSpPr>
            <a:spLocks noGrp="1"/>
          </p:cNvSpPr>
          <p:nvPr>
            <p:ph idx="1"/>
          </p:nvPr>
        </p:nvSpPr>
        <p:spPr/>
        <p:txBody>
          <a:bodyPr/>
          <a:lstStyle/>
          <a:p>
            <a:r>
              <a:rPr lang="en-US" dirty="0" smtClean="0"/>
              <a:t>How big is Big?</a:t>
            </a:r>
          </a:p>
          <a:p>
            <a:pPr lvl="1"/>
            <a:r>
              <a:rPr lang="en-US" dirty="0" smtClean="0"/>
              <a:t>Constantly moving target</a:t>
            </a:r>
          </a:p>
          <a:p>
            <a:pPr lvl="1"/>
            <a:r>
              <a:rPr lang="en-US" dirty="0" smtClean="0"/>
              <a:t>More than 100 petabytes in 2012</a:t>
            </a:r>
          </a:p>
          <a:p>
            <a:pPr marL="0" indent="0">
              <a:buNone/>
            </a:pP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86DB5-19C6-734E-8D9C-769773EFAB8A}" type="slidenum">
              <a:rPr lang="en-US" smtClean="0"/>
              <a:t>2</a:t>
            </a:fld>
            <a:endParaRPr lang="en-US"/>
          </a:p>
        </p:txBody>
      </p:sp>
    </p:spTree>
    <p:extLst>
      <p:ext uri="{BB962C8B-B14F-4D97-AF65-F5344CB8AC3E}">
        <p14:creationId xmlns:p14="http://schemas.microsoft.com/office/powerpoint/2010/main" val="2805492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86DB5-19C6-734E-8D9C-769773EFAB8A}" type="slidenum">
              <a:rPr lang="en-US" smtClean="0"/>
              <a:t>20</a:t>
            </a:fld>
            <a:endParaRPr lang="en-US"/>
          </a:p>
        </p:txBody>
      </p:sp>
      <p:sp>
        <p:nvSpPr>
          <p:cNvPr id="2" name="Title 1"/>
          <p:cNvSpPr>
            <a:spLocks noGrp="1"/>
          </p:cNvSpPr>
          <p:nvPr>
            <p:ph type="title" idx="4294967295"/>
          </p:nvPr>
        </p:nvSpPr>
        <p:spPr>
          <a:xfrm>
            <a:off x="960438" y="304800"/>
            <a:ext cx="8183562" cy="1050925"/>
          </a:xfrm>
        </p:spPr>
        <p:txBody>
          <a:bodyPr anchor="b">
            <a:normAutofit/>
          </a:bodyPr>
          <a:lstStyle/>
          <a:p>
            <a:r>
              <a:rPr lang="en-US" sz="3800">
                <a:effectLst>
                  <a:outerShdw blurRad="38100" dist="38100" dir="2700000" algn="tl">
                    <a:srgbClr val="DDDDDD"/>
                  </a:outerShdw>
                </a:effectLst>
              </a:rPr>
              <a:t>MapReduce Programming Model</a:t>
            </a:r>
          </a:p>
        </p:txBody>
      </p:sp>
      <p:sp>
        <p:nvSpPr>
          <p:cNvPr id="3" name="Content Placeholder 2"/>
          <p:cNvSpPr>
            <a:spLocks noGrp="1"/>
          </p:cNvSpPr>
          <p:nvPr>
            <p:ph idx="4294967295"/>
          </p:nvPr>
        </p:nvSpPr>
        <p:spPr>
          <a:xfrm>
            <a:off x="960438" y="1714500"/>
            <a:ext cx="8183562" cy="4113213"/>
          </a:xfrm>
        </p:spPr>
        <p:txBody>
          <a:bodyPr lIns="182880" tIns="91440">
            <a:normAutofit/>
          </a:bodyPr>
          <a:lstStyle/>
          <a:p>
            <a:pPr marL="265113" indent="-265113"/>
            <a:r>
              <a:rPr lang="en-US" dirty="0" smtClean="0"/>
              <a:t>Input</a:t>
            </a:r>
            <a:r>
              <a:rPr lang="en-US" dirty="0"/>
              <a:t>: a set of key/value pairs</a:t>
            </a:r>
          </a:p>
          <a:p>
            <a:pPr marL="265113" indent="-265113"/>
            <a:r>
              <a:rPr lang="en-US" dirty="0"/>
              <a:t>User supplies two functions:</a:t>
            </a:r>
          </a:p>
          <a:p>
            <a:pPr marL="547688" lvl="1" indent="-200025"/>
            <a:r>
              <a:rPr lang="en-US" dirty="0">
                <a:solidFill>
                  <a:srgbClr val="FF5050"/>
                </a:solidFill>
              </a:rPr>
              <a:t>map(</a:t>
            </a:r>
            <a:r>
              <a:rPr lang="en-US" dirty="0" err="1">
                <a:solidFill>
                  <a:srgbClr val="FF5050"/>
                </a:solidFill>
              </a:rPr>
              <a:t>k,v</a:t>
            </a:r>
            <a:r>
              <a:rPr lang="en-US" dirty="0">
                <a:solidFill>
                  <a:srgbClr val="FF5050"/>
                </a:solidFill>
              </a:rPr>
              <a:t>) </a:t>
            </a:r>
            <a:r>
              <a:rPr lang="en-US" dirty="0">
                <a:solidFill>
                  <a:srgbClr val="FF5050"/>
                </a:solidFill>
                <a:sym typeface="Wingdings" charset="0"/>
              </a:rPr>
              <a:t> list(k1,v1) </a:t>
            </a:r>
          </a:p>
          <a:p>
            <a:pPr marL="547688" lvl="1" indent="-200025"/>
            <a:r>
              <a:rPr lang="en-US" dirty="0">
                <a:solidFill>
                  <a:srgbClr val="FF5050"/>
                </a:solidFill>
                <a:sym typeface="Wingdings" charset="0"/>
              </a:rPr>
              <a:t>reduce(k1, list(v1))  v2</a:t>
            </a:r>
          </a:p>
          <a:p>
            <a:pPr marL="265113" indent="-265113"/>
            <a:r>
              <a:rPr lang="en-US" dirty="0"/>
              <a:t>(k1,v1) is an intermediate key/value pair</a:t>
            </a:r>
          </a:p>
          <a:p>
            <a:pPr marL="265113" indent="-265113"/>
            <a:r>
              <a:rPr lang="en-US" dirty="0"/>
              <a:t>Output is the set of (k1,v2) pairs</a:t>
            </a:r>
            <a:r>
              <a:rPr lang="en-US" sz="2800" dirty="0"/>
              <a:t> </a:t>
            </a:r>
          </a:p>
          <a:p>
            <a:pPr marL="265113" indent="-265113">
              <a:lnSpc>
                <a:spcPct val="80000"/>
              </a:lnSpc>
              <a:buFont typeface="Wingdings" charset="0"/>
              <a:buNone/>
            </a:pPr>
            <a:endParaRPr lang="en-US" sz="2800" dirty="0"/>
          </a:p>
          <a:p>
            <a:pPr marL="265113" indent="-265113">
              <a:lnSpc>
                <a:spcPct val="80000"/>
              </a:lnSpc>
              <a:buFont typeface="Wingdings" charset="0"/>
              <a:buNone/>
            </a:pPr>
            <a:endParaRPr lang="en-US" sz="2800" dirty="0"/>
          </a:p>
          <a:p>
            <a:pPr marL="265113" indent="-265113">
              <a:lnSpc>
                <a:spcPct val="80000"/>
              </a:lnSpc>
            </a:pPr>
            <a:endParaRPr lang="en-US" sz="2800" dirty="0"/>
          </a:p>
          <a:p>
            <a:pPr marL="265113" indent="-265113">
              <a:lnSpc>
                <a:spcPct val="80000"/>
              </a:lnSpc>
              <a:buFont typeface="Wingdings" charset="0"/>
              <a:buNone/>
            </a:pPr>
            <a:endParaRPr lang="en-US" sz="2800" dirty="0"/>
          </a:p>
          <a:p>
            <a:pPr marL="265113" indent="-265113">
              <a:lnSpc>
                <a:spcPct val="80000"/>
              </a:lnSpc>
              <a:buFont typeface="Wingdings" charset="0"/>
              <a:buNone/>
            </a:pPr>
            <a:endParaRPr lang="en-US" sz="2800" dirty="0"/>
          </a:p>
          <a:p>
            <a:pPr marL="265113" indent="-265113">
              <a:lnSpc>
                <a:spcPct val="80000"/>
              </a:lnSpc>
            </a:pPr>
            <a:endParaRPr lang="en-US" sz="2800" dirty="0"/>
          </a:p>
        </p:txBody>
      </p:sp>
    </p:spTree>
    <p:extLst>
      <p:ext uri="{BB962C8B-B14F-4D97-AF65-F5344CB8AC3E}">
        <p14:creationId xmlns:p14="http://schemas.microsoft.com/office/powerpoint/2010/main" val="80349697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2DE86DB5-19C6-734E-8D9C-769773EFAB8A}" type="slidenum">
              <a:rPr lang="en-US" smtClean="0"/>
              <a:t>21</a:t>
            </a:fld>
            <a:endParaRPr lang="en-US"/>
          </a:p>
        </p:txBody>
      </p:sp>
      <p:sp>
        <p:nvSpPr>
          <p:cNvPr id="53282" name="Text Box 34"/>
          <p:cNvSpPr txBox="1">
            <a:spLocks noChangeArrowheads="1"/>
          </p:cNvSpPr>
          <p:nvPr/>
        </p:nvSpPr>
        <p:spPr bwMode="auto">
          <a:xfrm>
            <a:off x="3489325" y="6284913"/>
            <a:ext cx="4324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Adapted from Jeff Ullman</a:t>
            </a:r>
            <a:r>
              <a:rPr lang="ja-JP" altLang="en-US">
                <a:latin typeface="Arial"/>
              </a:rPr>
              <a:t>’</a:t>
            </a:r>
            <a:r>
              <a:rPr lang="en-US"/>
              <a:t>s course slides</a:t>
            </a:r>
          </a:p>
        </p:txBody>
      </p:sp>
      <p:sp>
        <p:nvSpPr>
          <p:cNvPr id="39" name="Text Box 31"/>
          <p:cNvSpPr txBox="1">
            <a:spLocks noGrp="1" noChangeArrowheads="1"/>
          </p:cNvSpPr>
          <p:nvPr>
            <p:ph type="title"/>
          </p:nvPr>
        </p:nvSpPr>
        <p:spPr bwMode="auto">
          <a:xfrm>
            <a:off x="549275" y="107950"/>
            <a:ext cx="8042275" cy="529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dirty="0">
                <a:latin typeface="Verdana" charset="0"/>
              </a:rPr>
              <a:t>…</a:t>
            </a:r>
          </a:p>
        </p:txBody>
      </p:sp>
      <p:sp>
        <p:nvSpPr>
          <p:cNvPr id="4" name="Rectangle 3"/>
          <p:cNvSpPr/>
          <p:nvPr/>
        </p:nvSpPr>
        <p:spPr>
          <a:xfrm>
            <a:off x="712381" y="2136339"/>
            <a:ext cx="7262037" cy="2308324"/>
          </a:xfrm>
          <a:prstGeom prst="rect">
            <a:avLst/>
          </a:prstGeom>
        </p:spPr>
        <p:txBody>
          <a:bodyPr wrap="square">
            <a:spAutoFit/>
          </a:bodyPr>
          <a:lstStyle/>
          <a:p>
            <a:r>
              <a:rPr lang="en-CA" b="1" dirty="0"/>
              <a:t>How MapReduce works</a:t>
            </a:r>
          </a:p>
          <a:p>
            <a:r>
              <a:rPr lang="en-CA" dirty="0"/>
              <a:t>Lets understand this with an example –</a:t>
            </a:r>
          </a:p>
          <a:p>
            <a:r>
              <a:rPr lang="en-CA" dirty="0"/>
              <a:t>Consider you have following input data for your MapReduce Program</a:t>
            </a:r>
          </a:p>
          <a:p>
            <a:r>
              <a:rPr lang="en-CA" dirty="0"/>
              <a:t>Welcome to Hadoop Class</a:t>
            </a:r>
          </a:p>
          <a:p>
            <a:r>
              <a:rPr lang="en-CA" dirty="0"/>
              <a:t>Hadoop is good</a:t>
            </a:r>
          </a:p>
          <a:p>
            <a:r>
              <a:rPr lang="en-CA" dirty="0"/>
              <a:t>Hadoop is bad</a:t>
            </a:r>
          </a:p>
          <a:p>
            <a:r>
              <a:rPr lang="en-CA" dirty="0">
                <a:hlinkClick r:id="rId2"/>
              </a:rPr>
              <a:t/>
            </a:r>
            <a:br>
              <a:rPr lang="en-CA" dirty="0">
                <a:hlinkClick r:id="rId2"/>
              </a:rPr>
            </a:br>
            <a:endParaRPr lang="en-CA" dirty="0"/>
          </a:p>
        </p:txBody>
      </p:sp>
    </p:spTree>
    <p:extLst>
      <p:ext uri="{BB962C8B-B14F-4D97-AF65-F5344CB8AC3E}">
        <p14:creationId xmlns:p14="http://schemas.microsoft.com/office/powerpoint/2010/main" val="37611194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264458" y="1467294"/>
            <a:ext cx="8741319" cy="5173500"/>
          </a:xfrm>
        </p:spPr>
        <p:txBody>
          <a:bodyPr/>
          <a:lstStyle/>
          <a:p>
            <a:endParaRPr lang="en-US" dirty="0"/>
          </a:p>
        </p:txBody>
      </p:sp>
      <p:sp>
        <p:nvSpPr>
          <p:cNvPr id="4" name="Slide Number Placeholder 3"/>
          <p:cNvSpPr>
            <a:spLocks noGrp="1"/>
          </p:cNvSpPr>
          <p:nvPr>
            <p:ph type="sldNum" sz="quarter" idx="12"/>
          </p:nvPr>
        </p:nvSpPr>
        <p:spPr/>
        <p:txBody>
          <a:bodyPr/>
          <a:lstStyle/>
          <a:p>
            <a:fld id="{2DE86DB5-19C6-734E-8D9C-769773EFAB8A}" type="slidenum">
              <a:rPr lang="en-US" smtClean="0"/>
              <a:t>22</a:t>
            </a:fld>
            <a:endParaRPr lang="en-US"/>
          </a:p>
        </p:txBody>
      </p:sp>
      <p:sp>
        <p:nvSpPr>
          <p:cNvPr id="2" name="Title 1"/>
          <p:cNvSpPr>
            <a:spLocks noGrp="1"/>
          </p:cNvSpPr>
          <p:nvPr>
            <p:ph type="title" idx="4294967295"/>
          </p:nvPr>
        </p:nvSpPr>
        <p:spPr>
          <a:xfrm>
            <a:off x="960438" y="304800"/>
            <a:ext cx="8183562" cy="1050925"/>
          </a:xfrm>
        </p:spPr>
        <p:txBody>
          <a:bodyPr anchor="b">
            <a:normAutofit/>
          </a:bodyPr>
          <a:lstStyle/>
          <a:p>
            <a:r>
              <a:rPr lang="en-US" sz="3800">
                <a:effectLst>
                  <a:outerShdw blurRad="38100" dist="38100" dir="2700000" algn="tl">
                    <a:srgbClr val="DDDDDD"/>
                  </a:outerShdw>
                </a:effectLst>
              </a:rPr>
              <a:t>MapReduce: Execution overview</a:t>
            </a:r>
          </a:p>
        </p:txBody>
      </p:sp>
      <p:sp>
        <p:nvSpPr>
          <p:cNvPr id="41987" name="Content Placeholder 2"/>
          <p:cNvSpPr>
            <a:spLocks noGrp="1"/>
          </p:cNvSpPr>
          <p:nvPr>
            <p:ph idx="4294967295"/>
          </p:nvPr>
        </p:nvSpPr>
        <p:spPr>
          <a:xfrm>
            <a:off x="960438" y="1714500"/>
            <a:ext cx="8183562" cy="4113213"/>
          </a:xfrm>
        </p:spPr>
        <p:txBody>
          <a:bodyPr lIns="182880" tIns="91440"/>
          <a:lstStyle/>
          <a:p>
            <a:pPr marL="265113" indent="-265113">
              <a:buFont typeface="Wingdings" charset="0"/>
              <a:buNone/>
            </a:pPr>
            <a:r>
              <a:rPr lang="en-US"/>
              <a:t>  </a:t>
            </a:r>
          </a:p>
          <a:p>
            <a:pPr marL="265113" indent="-265113">
              <a:buFont typeface="Wingdings" charset="0"/>
              <a:buNone/>
            </a:pPr>
            <a:endParaRPr lang="en-US"/>
          </a:p>
          <a:p>
            <a:pPr marL="265113" indent="-265113">
              <a:buFont typeface="Wingdings" charset="0"/>
              <a:buNone/>
            </a:pPr>
            <a:endParaRPr lang="en-US"/>
          </a:p>
          <a:p>
            <a:pPr marL="265113" indent="-265113"/>
            <a:endParaRPr lang="en-US"/>
          </a:p>
          <a:p>
            <a:pPr marL="265113" indent="-265113">
              <a:buFont typeface="Wingdings" charset="0"/>
              <a:buNone/>
            </a:pPr>
            <a:endParaRPr lang="en-US"/>
          </a:p>
          <a:p>
            <a:pPr marL="265113" indent="-265113">
              <a:buFont typeface="Wingdings" charset="0"/>
              <a:buNone/>
            </a:pPr>
            <a:endParaRPr lang="en-US"/>
          </a:p>
          <a:p>
            <a:pPr marL="265113" indent="-265113"/>
            <a:endParaRPr lang="en-US"/>
          </a:p>
        </p:txBody>
      </p:sp>
      <p:pic>
        <p:nvPicPr>
          <p:cNvPr id="1026" name="Picture 2" descr="C:\Users\Sathyabalan\Desktop\061114_0930_Introducti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279" y="1894167"/>
            <a:ext cx="7421526"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14646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YARN</a:t>
            </a:r>
            <a:endParaRPr lang="en-CA"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7051" y="1828800"/>
            <a:ext cx="7240772" cy="4446868"/>
          </a:xfrm>
        </p:spPr>
      </p:pic>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86DB5-19C6-734E-8D9C-769773EFAB8A}" type="slidenum">
              <a:rPr lang="en-US" smtClean="0"/>
              <a:t>23</a:t>
            </a:fld>
            <a:endParaRPr lang="en-US"/>
          </a:p>
        </p:txBody>
      </p:sp>
    </p:spTree>
    <p:extLst>
      <p:ext uri="{BB962C8B-B14F-4D97-AF65-F5344CB8AC3E}">
        <p14:creationId xmlns:p14="http://schemas.microsoft.com/office/powerpoint/2010/main" val="28772644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350874"/>
            <a:ext cx="8042276" cy="5592727"/>
          </a:xfrm>
        </p:spPr>
        <p:txBody>
          <a:bodyPr>
            <a:normAutofit/>
          </a:bodyPr>
          <a:lstStyle/>
          <a:p>
            <a:pPr marL="0" indent="0">
              <a:buNone/>
            </a:pPr>
            <a:r>
              <a:rPr lang="en-CA" dirty="0" smtClean="0"/>
              <a:t>      </a:t>
            </a:r>
          </a:p>
          <a:p>
            <a:pPr marL="0" indent="0">
              <a:buNone/>
            </a:pPr>
            <a:r>
              <a:rPr lang="en-CA" dirty="0"/>
              <a:t> </a:t>
            </a:r>
            <a:r>
              <a:rPr lang="en-CA" dirty="0" smtClean="0"/>
              <a:t>          In </a:t>
            </a:r>
            <a:r>
              <a:rPr lang="en-CA" dirty="0"/>
              <a:t>YARN, there are at least three actors:</a:t>
            </a:r>
          </a:p>
          <a:p>
            <a:r>
              <a:rPr lang="en-CA" dirty="0"/>
              <a:t>the </a:t>
            </a:r>
            <a:r>
              <a:rPr lang="en-CA" b="1" dirty="0"/>
              <a:t>Job Submitter</a:t>
            </a:r>
            <a:r>
              <a:rPr lang="en-CA" dirty="0"/>
              <a:t> (the client)</a:t>
            </a:r>
          </a:p>
          <a:p>
            <a:r>
              <a:rPr lang="en-CA" dirty="0"/>
              <a:t>the </a:t>
            </a:r>
            <a:r>
              <a:rPr lang="en-CA" b="1" dirty="0"/>
              <a:t>Resource Manager</a:t>
            </a:r>
            <a:r>
              <a:rPr lang="en-CA" dirty="0"/>
              <a:t> (the master)</a:t>
            </a:r>
          </a:p>
          <a:p>
            <a:r>
              <a:rPr lang="en-CA" dirty="0"/>
              <a:t>the </a:t>
            </a:r>
            <a:r>
              <a:rPr lang="en-CA" b="1" dirty="0"/>
              <a:t>Node Manager</a:t>
            </a:r>
            <a:r>
              <a:rPr lang="en-CA" dirty="0"/>
              <a:t> (the slave)</a:t>
            </a:r>
          </a:p>
          <a:p>
            <a:pPr marL="0" indent="0">
              <a:buNone/>
            </a:pPr>
            <a:r>
              <a:rPr lang="en-CA" dirty="0"/>
              <a:t/>
            </a:r>
            <a:br>
              <a:rPr lang="en-CA" dirty="0"/>
            </a:br>
            <a:endParaRPr lang="en-CA"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86DB5-19C6-734E-8D9C-769773EFAB8A}" type="slidenum">
              <a:rPr lang="en-US" smtClean="0"/>
              <a:t>24</a:t>
            </a:fld>
            <a:endParaRPr lang="en-US"/>
          </a:p>
        </p:txBody>
      </p:sp>
    </p:spTree>
    <p:extLst>
      <p:ext uri="{BB962C8B-B14F-4D97-AF65-F5344CB8AC3E}">
        <p14:creationId xmlns:p14="http://schemas.microsoft.com/office/powerpoint/2010/main" val="3074086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1169581"/>
            <a:ext cx="8042276" cy="4774020"/>
          </a:xfrm>
        </p:spPr>
        <p:txBody>
          <a:bodyPr/>
          <a:lstStyle/>
          <a:p>
            <a:pPr marL="0" indent="0">
              <a:buNone/>
            </a:pPr>
            <a:r>
              <a:rPr lang="en-CA" dirty="0" smtClean="0"/>
              <a:t>    The </a:t>
            </a:r>
            <a:r>
              <a:rPr lang="en-CA" dirty="0"/>
              <a:t>application </a:t>
            </a:r>
            <a:r>
              <a:rPr lang="en-CA" dirty="0" err="1"/>
              <a:t>startup</a:t>
            </a:r>
            <a:r>
              <a:rPr lang="en-CA" dirty="0"/>
              <a:t> process is the following:</a:t>
            </a:r>
          </a:p>
          <a:p>
            <a:r>
              <a:rPr lang="en-CA" dirty="0"/>
              <a:t>a client submits an application to the Resource Manager</a:t>
            </a:r>
          </a:p>
          <a:p>
            <a:r>
              <a:rPr lang="en-CA" dirty="0"/>
              <a:t>the Resource Manager allocates a container</a:t>
            </a:r>
          </a:p>
          <a:p>
            <a:r>
              <a:rPr lang="en-CA" dirty="0"/>
              <a:t>the Resource Manager contacts the related Node Manager</a:t>
            </a:r>
          </a:p>
          <a:p>
            <a:r>
              <a:rPr lang="en-CA" dirty="0"/>
              <a:t>the Node Manager launches the container</a:t>
            </a:r>
          </a:p>
          <a:p>
            <a:r>
              <a:rPr lang="en-CA" dirty="0"/>
              <a:t>the Container executes the </a:t>
            </a:r>
            <a:r>
              <a:rPr lang="en-CA" b="1" dirty="0"/>
              <a:t>Application Master</a:t>
            </a:r>
            <a:endParaRPr lang="en-CA" dirty="0"/>
          </a:p>
          <a:p>
            <a:endParaRPr lang="en-CA"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86DB5-19C6-734E-8D9C-769773EFAB8A}" type="slidenum">
              <a:rPr lang="en-US" smtClean="0"/>
              <a:t>25</a:t>
            </a:fld>
            <a:endParaRPr lang="en-US"/>
          </a:p>
        </p:txBody>
      </p:sp>
    </p:spTree>
    <p:extLst>
      <p:ext uri="{BB962C8B-B14F-4D97-AF65-F5344CB8AC3E}">
        <p14:creationId xmlns:p14="http://schemas.microsoft.com/office/powerpoint/2010/main" val="29561973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753122"/>
          </a:xfrm>
        </p:spPr>
        <p:txBody>
          <a:bodyPr/>
          <a:lstStyle/>
          <a:p>
            <a:r>
              <a:rPr lang="en-CA" dirty="0" smtClean="0"/>
              <a:t>Hive</a:t>
            </a:r>
            <a:endParaRPr lang="en-CA" dirty="0"/>
          </a:p>
        </p:txBody>
      </p:sp>
      <p:sp>
        <p:nvSpPr>
          <p:cNvPr id="3" name="Content Placeholder 2"/>
          <p:cNvSpPr>
            <a:spLocks noGrp="1"/>
          </p:cNvSpPr>
          <p:nvPr>
            <p:ph idx="1"/>
          </p:nvPr>
        </p:nvSpPr>
        <p:spPr/>
        <p:txBody>
          <a:bodyPr/>
          <a:lstStyle/>
          <a:p>
            <a:pPr lvl="0"/>
            <a:endParaRPr lang="en-CA" dirty="0" smtClean="0"/>
          </a:p>
          <a:p>
            <a:pPr lvl="0"/>
            <a:endParaRPr lang="en-CA" dirty="0"/>
          </a:p>
          <a:p>
            <a:pPr lvl="0"/>
            <a:r>
              <a:rPr lang="en-CA" dirty="0" smtClean="0"/>
              <a:t>Hive </a:t>
            </a:r>
            <a:r>
              <a:rPr lang="en-CA" dirty="0"/>
              <a:t>is a data warehouse infrastructure tool to process structured data in Hadoop.</a:t>
            </a:r>
            <a:endParaRPr lang="en-CA" dirty="0" smtClean="0"/>
          </a:p>
          <a:p>
            <a:pPr lvl="0"/>
            <a:r>
              <a:rPr lang="en-CA" dirty="0" smtClean="0"/>
              <a:t>It </a:t>
            </a:r>
            <a:r>
              <a:rPr lang="en-CA" dirty="0"/>
              <a:t>is a platform used to develop SQL type </a:t>
            </a:r>
            <a:r>
              <a:rPr lang="en-CA" dirty="0" smtClean="0"/>
              <a:t>script</a:t>
            </a:r>
            <a:r>
              <a:rPr lang="en-CA" dirty="0" smtClean="0"/>
              <a:t>.</a:t>
            </a:r>
          </a:p>
          <a:p>
            <a:pPr algn="just"/>
            <a:r>
              <a:rPr lang="en-US" dirty="0"/>
              <a:t>Platform used to develop SQL type scripts called </a:t>
            </a:r>
            <a:r>
              <a:rPr lang="en-US" dirty="0" err="1"/>
              <a:t>HiveQL</a:t>
            </a:r>
            <a:r>
              <a:rPr lang="en-US" dirty="0"/>
              <a:t> or HQL to do MapReduce operations.</a:t>
            </a:r>
          </a:p>
          <a:p>
            <a:pPr algn="just"/>
            <a:r>
              <a:rPr lang="en-US" dirty="0"/>
              <a:t>Not a relational database.</a:t>
            </a:r>
          </a:p>
          <a:p>
            <a:pPr lvl="0"/>
            <a:endParaRPr lang="en-CA" dirty="0" smtClean="0"/>
          </a:p>
          <a:p>
            <a:pPr lvl="0"/>
            <a:endParaRPr lang="en-US" b="1" dirty="0"/>
          </a:p>
          <a:p>
            <a:pPr marL="0" indent="0">
              <a:buNone/>
            </a:pPr>
            <a:endParaRPr lang="en-CA"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86DB5-19C6-734E-8D9C-769773EFAB8A}" type="slidenum">
              <a:rPr lang="en-US" smtClean="0"/>
              <a:t>26</a:t>
            </a:fld>
            <a:endParaRPr lang="en-US"/>
          </a:p>
        </p:txBody>
      </p:sp>
    </p:spTree>
    <p:extLst>
      <p:ext uri="{BB962C8B-B14F-4D97-AF65-F5344CB8AC3E}">
        <p14:creationId xmlns:p14="http://schemas.microsoft.com/office/powerpoint/2010/main" val="18907344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817350" y="726365"/>
            <a:ext cx="7392432" cy="4448796"/>
          </a:xfrm>
        </p:spPr>
      </p:pic>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2DE86DB5-19C6-734E-8D9C-769773EFAB8A}" type="slidenum">
              <a:rPr lang="en-US" smtClean="0"/>
              <a:t>27</a:t>
            </a:fld>
            <a:endParaRPr lang="en-US"/>
          </a:p>
        </p:txBody>
      </p:sp>
    </p:spTree>
    <p:extLst>
      <p:ext uri="{BB962C8B-B14F-4D97-AF65-F5344CB8AC3E}">
        <p14:creationId xmlns:p14="http://schemas.microsoft.com/office/powerpoint/2010/main" val="29911716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4" y="118209"/>
            <a:ext cx="8042276" cy="1699959"/>
          </a:xfrm>
        </p:spPr>
        <p:txBody>
          <a:bodyPr/>
          <a:lstStyle/>
          <a:p>
            <a:r>
              <a:rPr lang="en-CA" dirty="0" smtClean="0"/>
              <a:t>Pig</a:t>
            </a:r>
            <a:endParaRPr lang="en-CA" dirty="0"/>
          </a:p>
        </p:txBody>
      </p:sp>
      <p:sp>
        <p:nvSpPr>
          <p:cNvPr id="4" name="Content Placeholder 3"/>
          <p:cNvSpPr>
            <a:spLocks noGrp="1"/>
          </p:cNvSpPr>
          <p:nvPr>
            <p:ph sz="half" idx="2"/>
          </p:nvPr>
        </p:nvSpPr>
        <p:spPr>
          <a:xfrm>
            <a:off x="549273" y="1499191"/>
            <a:ext cx="8148159" cy="4444409"/>
          </a:xfrm>
        </p:spPr>
        <p:txBody>
          <a:bodyPr/>
          <a:lstStyle/>
          <a:p>
            <a:pPr>
              <a:buFont typeface="Arial" panose="020B0604020202020204" pitchFamily="34" charset="0"/>
              <a:buChar char="•"/>
            </a:pPr>
            <a:endParaRPr lang="en-CA" b="1" dirty="0" smtClean="0"/>
          </a:p>
          <a:p>
            <a:pPr>
              <a:buFont typeface="Arial" panose="020B0604020202020204" pitchFamily="34" charset="0"/>
              <a:buChar char="•"/>
            </a:pPr>
            <a:endParaRPr lang="en-CA" b="1" dirty="0"/>
          </a:p>
          <a:p>
            <a:pPr>
              <a:buFont typeface="Arial" panose="020B0604020202020204" pitchFamily="34" charset="0"/>
              <a:buChar char="•"/>
            </a:pPr>
            <a:r>
              <a:rPr lang="en-CA" b="1" dirty="0" smtClean="0"/>
              <a:t>Pig </a:t>
            </a:r>
            <a:r>
              <a:rPr lang="en-CA" b="1" dirty="0"/>
              <a:t>is a high level data flow platform for executing Map Reduce programs of Hadoop</a:t>
            </a:r>
            <a:r>
              <a:rPr lang="en-CA" b="1" dirty="0" smtClean="0"/>
              <a:t>.</a:t>
            </a:r>
          </a:p>
          <a:p>
            <a:pPr>
              <a:buFont typeface="Arial" panose="020B0604020202020204" pitchFamily="34" charset="0"/>
              <a:buChar char="•"/>
            </a:pPr>
            <a:r>
              <a:rPr lang="en-CA" b="1" dirty="0"/>
              <a:t> It is provided by Apache</a:t>
            </a:r>
            <a:r>
              <a:rPr lang="en-CA" b="1" dirty="0" smtClean="0"/>
              <a:t>.</a:t>
            </a:r>
          </a:p>
          <a:p>
            <a:pPr>
              <a:buFont typeface="Arial" panose="020B0604020202020204" pitchFamily="34" charset="0"/>
              <a:buChar char="•"/>
            </a:pPr>
            <a:r>
              <a:rPr lang="en-CA" b="1" dirty="0"/>
              <a:t>The language for Pig is pig Latin</a:t>
            </a:r>
            <a:r>
              <a:rPr lang="en-CA" b="1" dirty="0" smtClean="0"/>
              <a:t>.</a:t>
            </a:r>
          </a:p>
          <a:p>
            <a:pPr>
              <a:buFont typeface="Arial" panose="020B0604020202020204" pitchFamily="34" charset="0"/>
              <a:buChar char="•"/>
            </a:pPr>
            <a:r>
              <a:rPr lang="en-US" b="1" dirty="0"/>
              <a:t>Pig Latin is similar to SQL and it is easy to write a Pig script.</a:t>
            </a:r>
          </a:p>
          <a:p>
            <a:pPr>
              <a:buFont typeface="Arial" panose="020B0604020202020204" pitchFamily="34" charset="0"/>
              <a:buChar char="•"/>
            </a:pPr>
            <a:endParaRPr lang="en-CA" b="1" dirty="0"/>
          </a:p>
          <a:p>
            <a:pPr>
              <a:buFont typeface="Arial" panose="020B0604020202020204" pitchFamily="34" charset="0"/>
              <a:buChar char="•"/>
            </a:pPr>
            <a:endParaRPr lang="en-CA" b="1" dirty="0"/>
          </a:p>
          <a:p>
            <a:pPr>
              <a:buFont typeface="Arial" panose="020B0604020202020204" pitchFamily="34" charset="0"/>
              <a:buChar char="•"/>
            </a:pPr>
            <a:endParaRPr lang="en-CA" b="1" dirty="0"/>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2DE86DB5-19C6-734E-8D9C-769773EFAB8A}" type="slidenum">
              <a:rPr lang="en-US" smtClean="0"/>
              <a:t>28</a:t>
            </a:fld>
            <a:endParaRPr lang="en-US"/>
          </a:p>
        </p:txBody>
      </p:sp>
    </p:spTree>
    <p:extLst>
      <p:ext uri="{BB962C8B-B14F-4D97-AF65-F5344CB8AC3E}">
        <p14:creationId xmlns:p14="http://schemas.microsoft.com/office/powerpoint/2010/main" val="39029155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925033" y="510365"/>
            <a:ext cx="6541773" cy="4902052"/>
          </a:xfrm>
        </p:spPr>
      </p:pic>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2DE86DB5-19C6-734E-8D9C-769773EFAB8A}" type="slidenum">
              <a:rPr lang="en-US" smtClean="0"/>
              <a:t>29</a:t>
            </a:fld>
            <a:endParaRPr lang="en-US"/>
          </a:p>
        </p:txBody>
      </p:sp>
    </p:spTree>
    <p:extLst>
      <p:ext uri="{BB962C8B-B14F-4D97-AF65-F5344CB8AC3E}">
        <p14:creationId xmlns:p14="http://schemas.microsoft.com/office/powerpoint/2010/main" val="474084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in What?</a:t>
            </a:r>
            <a:endParaRPr lang="en-US" dirty="0"/>
          </a:p>
        </p:txBody>
      </p:sp>
      <p:sp>
        <p:nvSpPr>
          <p:cNvPr id="3" name="Content Placeholder 2"/>
          <p:cNvSpPr>
            <a:spLocks noGrp="1"/>
          </p:cNvSpPr>
          <p:nvPr>
            <p:ph idx="1"/>
          </p:nvPr>
        </p:nvSpPr>
        <p:spPr/>
        <p:txBody>
          <a:bodyPr/>
          <a:lstStyle/>
          <a:p>
            <a:r>
              <a:rPr lang="en-US" dirty="0"/>
              <a:t>Big in Volume</a:t>
            </a:r>
          </a:p>
          <a:p>
            <a:r>
              <a:rPr lang="en-US" dirty="0"/>
              <a:t>Big in Velocity</a:t>
            </a:r>
          </a:p>
          <a:p>
            <a:r>
              <a:rPr lang="en-US" dirty="0"/>
              <a:t>Big in Variety</a:t>
            </a:r>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86DB5-19C6-734E-8D9C-769773EFAB8A}" type="slidenum">
              <a:rPr lang="en-US" smtClean="0"/>
              <a:t>3</a:t>
            </a:fld>
            <a:endParaRPr lang="en-US"/>
          </a:p>
        </p:txBody>
      </p:sp>
    </p:spTree>
    <p:extLst>
      <p:ext uri="{BB962C8B-B14F-4D97-AF65-F5344CB8AC3E}">
        <p14:creationId xmlns:p14="http://schemas.microsoft.com/office/powerpoint/2010/main" val="25853246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5"/>
            <a:ext cx="8042276" cy="1519205"/>
          </a:xfrm>
        </p:spPr>
        <p:txBody>
          <a:bodyPr/>
          <a:lstStyle/>
          <a:p>
            <a:r>
              <a:rPr lang="en-CA" dirty="0" err="1" smtClean="0"/>
              <a:t>Sqoop</a:t>
            </a:r>
            <a:endParaRPr lang="en-CA" dirty="0"/>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2DE86DB5-19C6-734E-8D9C-769773EFAB8A}" type="slidenum">
              <a:rPr lang="en-US" smtClean="0"/>
              <a:t>30</a:t>
            </a:fld>
            <a:endParaRPr lang="en-US"/>
          </a:p>
        </p:txBody>
      </p:sp>
      <p:sp>
        <p:nvSpPr>
          <p:cNvPr id="10" name="Content Placeholder 2"/>
          <p:cNvSpPr>
            <a:spLocks noGrp="1"/>
          </p:cNvSpPr>
          <p:nvPr>
            <p:ph sz="half" idx="2"/>
          </p:nvPr>
        </p:nvSpPr>
        <p:spPr>
          <a:xfrm>
            <a:off x="549273" y="2275367"/>
            <a:ext cx="7435777" cy="3668234"/>
          </a:xfrm>
        </p:spPr>
        <p:txBody>
          <a:bodyPr>
            <a:normAutofit lnSpcReduction="10000"/>
          </a:bodyPr>
          <a:lstStyle/>
          <a:p>
            <a:pPr algn="just"/>
            <a:r>
              <a:rPr lang="en-US" dirty="0" err="1">
                <a:solidFill>
                  <a:schemeClr val="tx2"/>
                </a:solidFill>
              </a:rPr>
              <a:t>Sqoop</a:t>
            </a:r>
            <a:r>
              <a:rPr lang="en-US" dirty="0">
                <a:solidFill>
                  <a:schemeClr val="tx2"/>
                </a:solidFill>
              </a:rPr>
              <a:t> is a tool designed to transfer data between Hadoop and relational database servers.</a:t>
            </a:r>
          </a:p>
          <a:p>
            <a:pPr algn="just"/>
            <a:r>
              <a:rPr lang="en-US" dirty="0">
                <a:solidFill>
                  <a:schemeClr val="tx2"/>
                </a:solidFill>
              </a:rPr>
              <a:t>It is used to import data from relational databases such as MySQL, Oracle to Hadoop HDFS, and export from Hadoop file system to relational databases.</a:t>
            </a:r>
          </a:p>
          <a:p>
            <a:pPr algn="just"/>
            <a:r>
              <a:rPr lang="en-US" dirty="0">
                <a:solidFill>
                  <a:schemeClr val="tx2"/>
                </a:solidFill>
              </a:rPr>
              <a:t>Each row in a table is treated as a record in HDFS. All records are stored as text data in text files or as binary data in Avro and Sequence files.</a:t>
            </a:r>
          </a:p>
          <a:p>
            <a:pPr algn="just"/>
            <a:r>
              <a:rPr lang="en-US" dirty="0">
                <a:solidFill>
                  <a:schemeClr val="tx2"/>
                </a:solidFill>
              </a:rPr>
              <a:t>The export tool exports a set of files from HDFS back to an RDBMS. </a:t>
            </a:r>
            <a:endParaRPr lang="en-CA" dirty="0"/>
          </a:p>
        </p:txBody>
      </p:sp>
    </p:spTree>
    <p:extLst>
      <p:ext uri="{BB962C8B-B14F-4D97-AF65-F5344CB8AC3E}">
        <p14:creationId xmlns:p14="http://schemas.microsoft.com/office/powerpoint/2010/main" val="4582135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86DB5-19C6-734E-8D9C-769773EFAB8A}" type="slidenum">
              <a:rPr lang="en-US" smtClean="0"/>
              <a:t>31</a:t>
            </a:fld>
            <a:endParaRPr lang="en-US"/>
          </a:p>
        </p:txBody>
      </p:sp>
      <p:pic>
        <p:nvPicPr>
          <p:cNvPr id="6" name="Content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558" y="1073885"/>
            <a:ext cx="7378997" cy="4338084"/>
          </a:xfrm>
          <a:prstGeom prst="rect">
            <a:avLst/>
          </a:prstGeom>
        </p:spPr>
      </p:pic>
    </p:spTree>
    <p:extLst>
      <p:ext uri="{BB962C8B-B14F-4D97-AF65-F5344CB8AC3E}">
        <p14:creationId xmlns:p14="http://schemas.microsoft.com/office/powerpoint/2010/main" val="38690123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437" y="107576"/>
            <a:ext cx="6485861" cy="1008843"/>
          </a:xfrm>
        </p:spPr>
        <p:txBody>
          <a:bodyPr/>
          <a:lstStyle/>
          <a:p>
            <a:r>
              <a:rPr lang="en-CA" dirty="0" smtClean="0"/>
              <a:t>Project </a:t>
            </a:r>
            <a:r>
              <a:rPr lang="en-CA" dirty="0" smtClean="0"/>
              <a:t>H1B case study</a:t>
            </a:r>
            <a:endParaRPr lang="en-CA" dirty="0"/>
          </a:p>
        </p:txBody>
      </p:sp>
      <p:sp>
        <p:nvSpPr>
          <p:cNvPr id="3" name="Content Placeholder 2"/>
          <p:cNvSpPr>
            <a:spLocks noGrp="1"/>
          </p:cNvSpPr>
          <p:nvPr>
            <p:ph idx="1"/>
          </p:nvPr>
        </p:nvSpPr>
        <p:spPr/>
        <p:txBody>
          <a:bodyPr/>
          <a:lstStyle/>
          <a:p>
            <a:pPr marL="0" indent="0">
              <a:buNone/>
            </a:pPr>
            <a:r>
              <a:rPr lang="en-CA" dirty="0" smtClean="0"/>
              <a:t>	The </a:t>
            </a:r>
            <a:r>
              <a:rPr lang="en-CA" dirty="0"/>
              <a:t>H1B is an employment-based, non-immigrant visa category for temporary foreign workers in the United States. For a foreign national to apply for H1B visa, an US employer must offer a job and petition for H1B visa with the US immigration department. This is the most common visa status applied for and held by international students once they complete college/ higher education (Masters, Ph.D.) and work in a full-time position.</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86DB5-19C6-734E-8D9C-769773EFAB8A}" type="slidenum">
              <a:rPr lang="en-US" smtClean="0"/>
              <a:t>32</a:t>
            </a:fld>
            <a:endParaRPr lang="en-US"/>
          </a:p>
        </p:txBody>
      </p:sp>
    </p:spTree>
    <p:extLst>
      <p:ext uri="{BB962C8B-B14F-4D97-AF65-F5344CB8AC3E}">
        <p14:creationId xmlns:p14="http://schemas.microsoft.com/office/powerpoint/2010/main" val="22940239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Tools required</a:t>
            </a:r>
            <a:endParaRPr lang="en-CA" dirty="0"/>
          </a:p>
        </p:txBody>
      </p:sp>
      <p:sp>
        <p:nvSpPr>
          <p:cNvPr id="3" name="Content Placeholder 2"/>
          <p:cNvSpPr>
            <a:spLocks noGrp="1"/>
          </p:cNvSpPr>
          <p:nvPr>
            <p:ph idx="1"/>
          </p:nvPr>
        </p:nvSpPr>
        <p:spPr/>
        <p:txBody>
          <a:bodyPr/>
          <a:lstStyle/>
          <a:p>
            <a:r>
              <a:rPr lang="en-CA" dirty="0" err="1" smtClean="0"/>
              <a:t>Mapreduce</a:t>
            </a:r>
            <a:endParaRPr lang="en-CA" dirty="0" smtClean="0"/>
          </a:p>
          <a:p>
            <a:r>
              <a:rPr lang="en-CA" dirty="0" smtClean="0"/>
              <a:t>Hive </a:t>
            </a:r>
          </a:p>
          <a:p>
            <a:r>
              <a:rPr lang="en-CA" dirty="0" smtClean="0"/>
              <a:t>Pig</a:t>
            </a:r>
            <a:endParaRPr lang="en-CA"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86DB5-19C6-734E-8D9C-769773EFAB8A}" type="slidenum">
              <a:rPr lang="en-US" smtClean="0"/>
              <a:t>33</a:t>
            </a:fld>
            <a:endParaRPr lang="en-US"/>
          </a:p>
        </p:txBody>
      </p:sp>
    </p:spTree>
    <p:extLst>
      <p:ext uri="{BB962C8B-B14F-4D97-AF65-F5344CB8AC3E}">
        <p14:creationId xmlns:p14="http://schemas.microsoft.com/office/powerpoint/2010/main" val="7269141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808074"/>
            <a:ext cx="8042276" cy="2488019"/>
          </a:xfrm>
        </p:spPr>
        <p:txBody>
          <a:bodyPr/>
          <a:lstStyle/>
          <a:p>
            <a:r>
              <a:rPr lang="en-US" dirty="0" smtClean="0"/>
              <a:t>Thank you</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86DB5-19C6-734E-8D9C-769773EFAB8A}" type="slidenum">
              <a:rPr lang="en-US" smtClean="0"/>
              <a:t>34</a:t>
            </a:fld>
            <a:endParaRPr lang="en-US"/>
          </a:p>
        </p:txBody>
      </p:sp>
    </p:spTree>
    <p:extLst>
      <p:ext uri="{BB962C8B-B14F-4D97-AF65-F5344CB8AC3E}">
        <p14:creationId xmlns:p14="http://schemas.microsoft.com/office/powerpoint/2010/main" val="3341316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725332" y="1871693"/>
            <a:ext cx="8064885" cy="2382807"/>
          </a:xfrm>
          <a:prstGeom prst="rect">
            <a:avLst/>
          </a:prstGeom>
        </p:spPr>
      </p:pic>
      <p:sp>
        <p:nvSpPr>
          <p:cNvPr id="10" name="TextBox 9"/>
          <p:cNvSpPr txBox="1"/>
          <p:nvPr/>
        </p:nvSpPr>
        <p:spPr>
          <a:xfrm>
            <a:off x="2339260" y="484634"/>
            <a:ext cx="4461303" cy="707886"/>
          </a:xfrm>
          <a:prstGeom prst="rect">
            <a:avLst/>
          </a:prstGeom>
          <a:noFill/>
        </p:spPr>
        <p:txBody>
          <a:bodyPr wrap="square" rtlCol="0">
            <a:spAutoFit/>
          </a:bodyPr>
          <a:lstStyle/>
          <a:p>
            <a:r>
              <a:rPr lang="en-US" sz="4000" dirty="0" smtClean="0"/>
              <a:t>Big Data Dimensions</a:t>
            </a:r>
            <a:endParaRPr lang="en-US" sz="4000" dirty="0"/>
          </a:p>
        </p:txBody>
      </p:sp>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2DE86DB5-19C6-734E-8D9C-769773EFAB8A}" type="slidenum">
              <a:rPr lang="en-US" smtClean="0"/>
              <a:t>4</a:t>
            </a:fld>
            <a:endParaRPr lang="en-US"/>
          </a:p>
        </p:txBody>
      </p:sp>
    </p:spTree>
    <p:extLst>
      <p:ext uri="{BB962C8B-B14F-4D97-AF65-F5344CB8AC3E}">
        <p14:creationId xmlns:p14="http://schemas.microsoft.com/office/powerpoint/2010/main" val="2436885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79722" y="1525699"/>
            <a:ext cx="7391233" cy="3311005"/>
          </a:xfrm>
          <a:prstGeom prst="rect">
            <a:avLst/>
          </a:prstGeom>
        </p:spPr>
      </p:pic>
      <p:sp>
        <p:nvSpPr>
          <p:cNvPr id="7" name="TextBox 6"/>
          <p:cNvSpPr txBox="1"/>
          <p:nvPr/>
        </p:nvSpPr>
        <p:spPr>
          <a:xfrm>
            <a:off x="879722" y="484634"/>
            <a:ext cx="7575032" cy="584776"/>
          </a:xfrm>
          <a:prstGeom prst="rect">
            <a:avLst/>
          </a:prstGeom>
          <a:noFill/>
        </p:spPr>
        <p:txBody>
          <a:bodyPr wrap="square" rtlCol="0">
            <a:spAutoFit/>
          </a:bodyPr>
          <a:lstStyle/>
          <a:p>
            <a:r>
              <a:rPr lang="en-US" sz="3200" dirty="0" smtClean="0"/>
              <a:t>Big Data Dimensions – add more </a:t>
            </a:r>
            <a:r>
              <a:rPr lang="en-US" sz="3200" dirty="0" err="1" smtClean="0"/>
              <a:t>Vs</a:t>
            </a:r>
            <a:endParaRPr lang="en-US" sz="3200" dirty="0"/>
          </a:p>
        </p:txBody>
      </p:sp>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2DE86DB5-19C6-734E-8D9C-769773EFAB8A}" type="slidenum">
              <a:rPr lang="en-US" smtClean="0"/>
              <a:t>5</a:t>
            </a:fld>
            <a:endParaRPr lang="en-US"/>
          </a:p>
        </p:txBody>
      </p:sp>
    </p:spTree>
    <p:extLst>
      <p:ext uri="{BB962C8B-B14F-4D97-AF65-F5344CB8AC3E}">
        <p14:creationId xmlns:p14="http://schemas.microsoft.com/office/powerpoint/2010/main" val="594350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smtClean="0">
                <a:latin typeface="Trebuchet MS" charset="0"/>
                <a:ea typeface="ＭＳ Ｐゴシック" charset="0"/>
                <a:cs typeface="ＭＳ Ｐゴシック" charset="0"/>
              </a:rPr>
              <a:t>Goal of Big Data</a:t>
            </a:r>
            <a:endParaRPr lang="en-US" dirty="0">
              <a:latin typeface="Trebuchet MS" charset="0"/>
              <a:ea typeface="ＭＳ Ｐゴシック" charset="0"/>
              <a:cs typeface="ＭＳ Ｐゴシック" charset="0"/>
            </a:endParaRPr>
          </a:p>
        </p:txBody>
      </p:sp>
      <p:sp>
        <p:nvSpPr>
          <p:cNvPr id="32772" name="Rectangle 3"/>
          <p:cNvSpPr>
            <a:spLocks noGrp="1" noChangeArrowheads="1"/>
          </p:cNvSpPr>
          <p:nvPr>
            <p:ph idx="1"/>
          </p:nvPr>
        </p:nvSpPr>
        <p:spPr>
          <a:xfrm>
            <a:off x="685800" y="1600200"/>
            <a:ext cx="8229600" cy="4114800"/>
          </a:xfrm>
        </p:spPr>
        <p:txBody>
          <a:bodyPr/>
          <a:lstStyle/>
          <a:p>
            <a:r>
              <a:rPr lang="en-US" dirty="0">
                <a:latin typeface="Trebuchet MS" charset="0"/>
                <a:ea typeface="ＭＳ Ｐゴシック" charset="0"/>
                <a:cs typeface="ＭＳ Ｐゴシック" charset="0"/>
              </a:rPr>
              <a:t>Good data management</a:t>
            </a:r>
          </a:p>
          <a:p>
            <a:r>
              <a:rPr lang="en-US" dirty="0">
                <a:latin typeface="Trebuchet MS" charset="0"/>
                <a:ea typeface="ＭＳ Ｐゴシック" charset="0"/>
                <a:cs typeface="ＭＳ Ｐゴシック" charset="0"/>
              </a:rPr>
              <a:t>Integrated with complex analytics</a:t>
            </a:r>
          </a:p>
          <a:p>
            <a:pPr marL="0" indent="0">
              <a:buNone/>
            </a:pPr>
            <a:endParaRPr lang="en-US" dirty="0">
              <a:latin typeface="Trebuchet MS" charset="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endParaRPr lang="en-US"/>
          </a:p>
        </p:txBody>
      </p:sp>
      <p:sp>
        <p:nvSpPr>
          <p:cNvPr id="3" name="Slide Number Placeholder 2"/>
          <p:cNvSpPr>
            <a:spLocks noGrp="1"/>
          </p:cNvSpPr>
          <p:nvPr>
            <p:ph type="sldNum" sz="quarter" idx="12"/>
          </p:nvPr>
        </p:nvSpPr>
        <p:spPr/>
        <p:txBody>
          <a:bodyPr/>
          <a:lstStyle/>
          <a:p>
            <a:fld id="{2DE86DB5-19C6-734E-8D9C-769773EFAB8A}" type="slidenum">
              <a:rPr lang="en-US" smtClean="0"/>
              <a:t>6</a:t>
            </a:fld>
            <a:endParaRPr lang="en-US"/>
          </a:p>
        </p:txBody>
      </p:sp>
    </p:spTree>
    <p:extLst>
      <p:ext uri="{BB962C8B-B14F-4D97-AF65-F5344CB8AC3E}">
        <p14:creationId xmlns:p14="http://schemas.microsoft.com/office/powerpoint/2010/main" val="396214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Will now talk about</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Hadoop</a:t>
            </a:r>
          </a:p>
          <a:p>
            <a:pPr marL="0" indent="0">
              <a:buNone/>
            </a:pPr>
            <a:endParaRPr lang="en-US" dirty="0" smtClean="0"/>
          </a:p>
          <a:p>
            <a:endParaRPr lang="en-US" dirty="0" smtClean="0"/>
          </a:p>
          <a:p>
            <a:endParaRPr lang="en-US"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86DB5-19C6-734E-8D9C-769773EFAB8A}" type="slidenum">
              <a:rPr lang="en-US" smtClean="0"/>
              <a:t>7</a:t>
            </a:fld>
            <a:endParaRPr lang="en-US"/>
          </a:p>
        </p:txBody>
      </p:sp>
    </p:spTree>
    <p:extLst>
      <p:ext uri="{BB962C8B-B14F-4D97-AF65-F5344CB8AC3E}">
        <p14:creationId xmlns:p14="http://schemas.microsoft.com/office/powerpoint/2010/main" val="989662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Hadoop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0073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t>
            </a:r>
            <a:r>
              <a:rPr lang="en-US" dirty="0" err="1" smtClean="0"/>
              <a:t>Hadoop</a:t>
            </a:r>
            <a:r>
              <a:rPr lang="en-US" dirty="0" smtClean="0"/>
              <a:t>?</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For </a:t>
            </a:r>
            <a:r>
              <a:rPr lang="en-US" dirty="0"/>
              <a:t>the executives: </a:t>
            </a:r>
          </a:p>
          <a:p>
            <a:r>
              <a:rPr lang="en-US" dirty="0" err="1" smtClean="0"/>
              <a:t>Hadoop</a:t>
            </a:r>
            <a:r>
              <a:rPr lang="en-US" dirty="0" smtClean="0"/>
              <a:t> </a:t>
            </a:r>
            <a:r>
              <a:rPr lang="en-US" dirty="0"/>
              <a:t>is an Apache open source software project </a:t>
            </a:r>
            <a:endParaRPr lang="en-US" dirty="0" smtClean="0"/>
          </a:p>
          <a:p>
            <a:r>
              <a:rPr lang="en-US" dirty="0" smtClean="0"/>
              <a:t>Gives you value </a:t>
            </a:r>
            <a:r>
              <a:rPr lang="en-US" dirty="0"/>
              <a:t>from the </a:t>
            </a:r>
            <a:r>
              <a:rPr lang="en-US" dirty="0" smtClean="0"/>
              <a:t>volume</a:t>
            </a:r>
            <a:r>
              <a:rPr lang="en-US" dirty="0"/>
              <a:t>/velocity/variety of data </a:t>
            </a:r>
            <a:r>
              <a:rPr lang="en-US" dirty="0" smtClean="0"/>
              <a:t>you have</a:t>
            </a:r>
          </a:p>
          <a:p>
            <a:pPr marL="0" lvl="0" indent="0">
              <a:buNone/>
            </a:pPr>
            <a:r>
              <a:rPr lang="en-US" dirty="0"/>
              <a:t>Legal</a:t>
            </a:r>
          </a:p>
          <a:p>
            <a:pPr lvl="0"/>
            <a:r>
              <a:rPr lang="en-US" dirty="0"/>
              <a:t>An open source suite of software that is packaged and supported by multiple suppliers. </a:t>
            </a:r>
          </a:p>
          <a:p>
            <a:r>
              <a:rPr lang="en-US" dirty="0"/>
              <a:t>licensed under the Apache v2 license</a:t>
            </a:r>
          </a:p>
          <a:p>
            <a:pPr marL="0" lvl="0" indent="0">
              <a:buNone/>
            </a:pPr>
            <a:endParaRPr lang="en-US" dirty="0"/>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86DB5-19C6-734E-8D9C-769773EFAB8A}" type="slidenum">
              <a:rPr lang="en-US" smtClean="0"/>
              <a:t>9</a:t>
            </a:fld>
            <a:endParaRPr lang="en-US"/>
          </a:p>
        </p:txBody>
      </p:sp>
    </p:spTree>
    <p:extLst>
      <p:ext uri="{BB962C8B-B14F-4D97-AF65-F5344CB8AC3E}">
        <p14:creationId xmlns:p14="http://schemas.microsoft.com/office/powerpoint/2010/main" val="15583276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2425</TotalTime>
  <Words>976</Words>
  <Application>Microsoft Office PowerPoint</Application>
  <PresentationFormat>On-screen Show (4:3)</PresentationFormat>
  <Paragraphs>180</Paragraphs>
  <Slides>34</Slides>
  <Notes>5</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Breeze</vt:lpstr>
      <vt:lpstr>      Big Data </vt:lpstr>
      <vt:lpstr>What is Big Data?</vt:lpstr>
      <vt:lpstr>Big in What?</vt:lpstr>
      <vt:lpstr>PowerPoint Presentation</vt:lpstr>
      <vt:lpstr>PowerPoint Presentation</vt:lpstr>
      <vt:lpstr>Goal of Big Data</vt:lpstr>
      <vt:lpstr>Will now talk about</vt:lpstr>
      <vt:lpstr>Hadoop</vt:lpstr>
      <vt:lpstr>What is Hadoop?</vt:lpstr>
      <vt:lpstr>Hadoop components </vt:lpstr>
      <vt:lpstr>What are the components of Hadoop?</vt:lpstr>
      <vt:lpstr>HDFS</vt:lpstr>
      <vt:lpstr>PowerPoint Presentation</vt:lpstr>
      <vt:lpstr>PowerPoint Presentation</vt:lpstr>
      <vt:lpstr>PowerPoint Presentation</vt:lpstr>
      <vt:lpstr>PowerPoint Presentation</vt:lpstr>
      <vt:lpstr>Map reduce</vt:lpstr>
      <vt:lpstr>Map Reduce</vt:lpstr>
      <vt:lpstr>Map - Reduce</vt:lpstr>
      <vt:lpstr>MapReduce Programming Model</vt:lpstr>
      <vt:lpstr>…</vt:lpstr>
      <vt:lpstr>MapReduce: Execution overview</vt:lpstr>
      <vt:lpstr>YARN</vt:lpstr>
      <vt:lpstr>PowerPoint Presentation</vt:lpstr>
      <vt:lpstr>PowerPoint Presentation</vt:lpstr>
      <vt:lpstr>Hive</vt:lpstr>
      <vt:lpstr>PowerPoint Presentation</vt:lpstr>
      <vt:lpstr>Pig</vt:lpstr>
      <vt:lpstr>PowerPoint Presentation</vt:lpstr>
      <vt:lpstr>Sqoop</vt:lpstr>
      <vt:lpstr>PowerPoint Presentation</vt:lpstr>
      <vt:lpstr>Project H1B case study</vt:lpstr>
      <vt:lpstr>Tools required</vt:lpstr>
      <vt:lpstr>Thank you</vt:lpstr>
    </vt:vector>
  </TitlesOfParts>
  <Company>tvp@iitk.ac.in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Prabhakar Tadinada</dc:creator>
  <cp:lastModifiedBy>Sathyabalan</cp:lastModifiedBy>
  <cp:revision>87</cp:revision>
  <dcterms:created xsi:type="dcterms:W3CDTF">2013-05-22T09:45:03Z</dcterms:created>
  <dcterms:modified xsi:type="dcterms:W3CDTF">2018-01-22T17:38:40Z</dcterms:modified>
</cp:coreProperties>
</file>