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avi" ContentType="video/x-msvide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9"/>
  </p:notesMasterIdLst>
  <p:sldIdLst>
    <p:sldId id="256" r:id="rId5"/>
    <p:sldId id="277" r:id="rId6"/>
    <p:sldId id="278" r:id="rId7"/>
    <p:sldId id="281" r:id="rId8"/>
    <p:sldId id="282" r:id="rId9"/>
    <p:sldId id="283" r:id="rId10"/>
    <p:sldId id="289" r:id="rId11"/>
    <p:sldId id="291" r:id="rId12"/>
    <p:sldId id="284" r:id="rId13"/>
    <p:sldId id="285" r:id="rId14"/>
    <p:sldId id="292" r:id="rId15"/>
    <p:sldId id="286" r:id="rId16"/>
    <p:sldId id="287" r:id="rId17"/>
    <p:sldId id="28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1/24/2024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media" Target="../media/media2.avi"/><Relationship Id="rId7" Type="http://schemas.openxmlformats.org/officeDocument/2006/relationships/image" Target="../media/image13.png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6" Type="http://schemas.openxmlformats.org/officeDocument/2006/relationships/image" Target="../media/image12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avi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EE 596-Design of a hybrid image &amp;Video codec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smtClean="0">
                <a:solidFill>
                  <a:srgbClr val="FFFFFF"/>
                </a:solidFill>
              </a:rPr>
              <a:t>KAJANANAN S. </a:t>
            </a:r>
            <a:r>
              <a:rPr lang="en-US" dirty="0">
                <a:solidFill>
                  <a:srgbClr val="FFFFFF"/>
                </a:solidFill>
              </a:rPr>
              <a:t>(</a:t>
            </a:r>
            <a:r>
              <a:rPr lang="en-US" dirty="0" smtClean="0">
                <a:solidFill>
                  <a:srgbClr val="FFFFFF"/>
                </a:solidFill>
              </a:rPr>
              <a:t>E/18/165</a:t>
            </a:r>
            <a:r>
              <a:rPr lang="en-US" dirty="0">
                <a:solidFill>
                  <a:srgbClr val="FFFFFF"/>
                </a:solidFill>
              </a:rPr>
              <a:t>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7A74-A565-384E-2698-FB3FDD434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318B87-63A6-9AA4-BD5F-D6BDADAA6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dirty="0"/>
              <a:t>Start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dirty="0"/>
              <a:t> Read video frames ,resize ,gray conversion and Macroblock division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dirty="0"/>
              <a:t>      For each frame: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dirty="0"/>
              <a:t>	Calculate motion vectors using SAD and stored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dirty="0"/>
              <a:t>	Calculate residual by subtracting previous frame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dirty="0"/>
              <a:t>	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dirty="0"/>
              <a:t>     For each frame: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dirty="0"/>
              <a:t>	apply down sampling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dirty="0"/>
              <a:t>	Encode the residuals using quantization and </a:t>
            </a:r>
            <a:r>
              <a:rPr lang="en-US" dirty="0" err="1"/>
              <a:t>huffman</a:t>
            </a:r>
            <a:endParaRPr lang="en-US" dirty="0"/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dirty="0"/>
              <a:t> Store the dictionary and encoded residual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dirty="0"/>
              <a:t>End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CFB0C3-7051-9644-62E1-9363D9020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713" y="3278215"/>
            <a:ext cx="3636214" cy="20389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3DB5A6-F4FF-5AAD-BB95-D8B892161DD3}"/>
              </a:ext>
            </a:extLst>
          </p:cNvPr>
          <p:cNvSpPr txBox="1"/>
          <p:nvPr/>
        </p:nvSpPr>
        <p:spPr>
          <a:xfrm>
            <a:off x="9278007" y="5293142"/>
            <a:ext cx="293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Residual frame_2</a:t>
            </a:r>
          </a:p>
        </p:txBody>
      </p:sp>
    </p:spTree>
    <p:extLst>
      <p:ext uri="{BB962C8B-B14F-4D97-AF65-F5344CB8AC3E}">
        <p14:creationId xmlns:p14="http://schemas.microsoft.com/office/powerpoint/2010/main" val="911804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8C17A7-7241-7D5D-2FCE-C854D1B81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224528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dirty="0"/>
              <a:t>Start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dirty="0"/>
              <a:t>   Load encoded data, dictionary and motion vectors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dirty="0"/>
              <a:t>   Initialize variables and parameters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dirty="0"/>
              <a:t>   Read encoded residuals from text file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dirty="0"/>
              <a:t>        For each frame: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dirty="0"/>
              <a:t> 	     Decode the residual &amp; I using dictionary and quantization table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dirty="0"/>
              <a:t>                 Store the decoded </a:t>
            </a:r>
            <a:r>
              <a:rPr lang="en-US" dirty="0" err="1"/>
              <a:t>residual,I</a:t>
            </a:r>
            <a:endParaRPr lang="en-US" dirty="0"/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dirty="0"/>
              <a:t>                 Apply up sampling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dirty="0"/>
              <a:t>For each frame: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dirty="0"/>
              <a:t> 	Calculate predict frame using motion vectors and previous frame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dirty="0"/>
              <a:t> 	Store the predicted frame                                                                                                                                    	Reconstruct final frames by adding decoded residuals to predicted frames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dirty="0"/>
              <a:t> Apply deblocking filter to reconstructed images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dirty="0"/>
              <a:t> Save filter applied reconstructed frames as a video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dirty="0"/>
              <a:t>End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D7119A0-1822-57D0-4D45-2FFC29E5D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/>
              <a:t>Decoder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BCC68F-A998-9E5C-483F-B376FB613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727" y="1008716"/>
            <a:ext cx="3048000" cy="1714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09FD58-C8B7-6DFC-9930-1DF0B74BD8FE}"/>
              </a:ext>
            </a:extLst>
          </p:cNvPr>
          <p:cNvSpPr txBox="1"/>
          <p:nvPr/>
        </p:nvSpPr>
        <p:spPr>
          <a:xfrm>
            <a:off x="9546966" y="2742266"/>
            <a:ext cx="218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frame_2</a:t>
            </a:r>
          </a:p>
        </p:txBody>
      </p:sp>
    </p:spTree>
    <p:extLst>
      <p:ext uri="{BB962C8B-B14F-4D97-AF65-F5344CB8AC3E}">
        <p14:creationId xmlns:p14="http://schemas.microsoft.com/office/powerpoint/2010/main" val="366520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95314-17C0-126E-92BA-99E6A42F1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77DBCB-9FE8-6A80-1D48-9A5C15907C49}"/>
              </a:ext>
            </a:extLst>
          </p:cNvPr>
          <p:cNvSpPr txBox="1"/>
          <p:nvPr/>
        </p:nvSpPr>
        <p:spPr>
          <a:xfrm>
            <a:off x="260008" y="5076027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Original </a:t>
            </a:r>
            <a:r>
              <a:rPr lang="en-US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Video(20 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Frames</a:t>
            </a:r>
            <a:r>
              <a:rPr lang="en-US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)-190kB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0E3D12-A31E-E67E-4946-3004D9089DD6}"/>
              </a:ext>
            </a:extLst>
          </p:cNvPr>
          <p:cNvSpPr txBox="1"/>
          <p:nvPr/>
        </p:nvSpPr>
        <p:spPr>
          <a:xfrm>
            <a:off x="5975007" y="5076027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Compressed </a:t>
            </a:r>
            <a:r>
              <a:rPr lang="en-US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Video(20 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Frames</a:t>
            </a:r>
            <a:r>
              <a:rPr lang="en-US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)-156kB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" name="Initial_video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774963" y="2654300"/>
            <a:ext cx="3249474" cy="1827829"/>
          </a:xfrm>
          <a:prstGeom prst="rect">
            <a:avLst/>
          </a:prstGeom>
        </p:spPr>
      </p:pic>
      <p:pic>
        <p:nvPicPr>
          <p:cNvPr id="6" name="Compressed_video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112000" y="2654300"/>
            <a:ext cx="3249474" cy="182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89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B97AA-AC8B-780E-F625-9D0095C70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694E5-EC4F-CA2D-7DF2-2DD5C9E6A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remove spatial redundancy did </a:t>
            </a:r>
            <a:r>
              <a:rPr lang="en-US" dirty="0" smtClean="0"/>
              <a:t>down sampling(encoder</a:t>
            </a:r>
            <a:r>
              <a:rPr lang="en-US" dirty="0"/>
              <a:t>) and </a:t>
            </a:r>
            <a:r>
              <a:rPr lang="en-US" dirty="0" smtClean="0"/>
              <a:t>up sampling(decoder</a:t>
            </a:r>
            <a:r>
              <a:rPr lang="en-US" dirty="0"/>
              <a:t>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 quality using Deblocking filters</a:t>
            </a:r>
            <a:br>
              <a:rPr lang="en-US" dirty="0"/>
            </a:br>
            <a:r>
              <a:rPr lang="en-US" dirty="0"/>
              <a:t>	A deblocking filter is a video filter applied to decoded compressed video to </a:t>
            </a:r>
            <a:r>
              <a:rPr lang="en-US" dirty="0" smtClean="0"/>
              <a:t>	improve </a:t>
            </a:r>
            <a:r>
              <a:rPr lang="en-US" dirty="0"/>
              <a:t>visual quality and prediction performance by smoothing the sharp </a:t>
            </a:r>
            <a:r>
              <a:rPr lang="en-US" dirty="0" smtClean="0"/>
              <a:t>	edges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298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70784CE-9DD4-4C2D-88B9-D219730A470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F78A39-89F4-0AD3-A637-B585CE0C1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8134" y="640080"/>
            <a:ext cx="6293689" cy="36524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kern="1200" cap="all" spc="2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8C243DE2-586B-B0D1-BFC3-4DD2C7B5B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422615"/>
            <a:ext cx="3993942" cy="3993942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40A410A-1838-4131-95A6-2BE4F8D412F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09640" y="4388141"/>
            <a:ext cx="58521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796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B32673-0BF2-B8E0-752D-C9B1FD0CC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basic hybrid image and video codec using </a:t>
            </a:r>
            <a:r>
              <a:rPr lang="en-US" dirty="0" err="1"/>
              <a:t>Matlab</a:t>
            </a:r>
            <a:r>
              <a:rPr lang="en-US" dirty="0"/>
              <a:t>, incorporating essential coding tools such as DCT2, iDCT2, quantization, motion estimation/compensation, and entropy coding. Optimize the codec's performance by fine-tuning the parameters of these tools.</a:t>
            </a:r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175DE-ADAF-8F66-C03C-03F6FE6A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 for image codec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91F334F-2ED5-439E-A05C-C89BEFB01169}"/>
              </a:ext>
            </a:extLst>
          </p:cNvPr>
          <p:cNvGrpSpPr/>
          <p:nvPr/>
        </p:nvGrpSpPr>
        <p:grpSpPr>
          <a:xfrm>
            <a:off x="512064" y="1774491"/>
            <a:ext cx="11633368" cy="876577"/>
            <a:chOff x="1094705" y="2537138"/>
            <a:chExt cx="11219980" cy="85000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1CDAAF9-8C86-0175-1232-1A9A793401CB}"/>
                </a:ext>
              </a:extLst>
            </p:cNvPr>
            <p:cNvSpPr txBox="1"/>
            <p:nvPr/>
          </p:nvSpPr>
          <p:spPr>
            <a:xfrm>
              <a:off x="10657613" y="2840508"/>
              <a:ext cx="1657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Store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E0B5096-9EFC-58E7-F639-E6D0E19D9145}"/>
                </a:ext>
              </a:extLst>
            </p:cNvPr>
            <p:cNvGrpSpPr/>
            <p:nvPr/>
          </p:nvGrpSpPr>
          <p:grpSpPr>
            <a:xfrm>
              <a:off x="1094705" y="2537138"/>
              <a:ext cx="10114213" cy="850006"/>
              <a:chOff x="1094705" y="2537138"/>
              <a:chExt cx="10114213" cy="850006"/>
            </a:xfrm>
          </p:grpSpPr>
          <p:sp>
            <p:nvSpPr>
              <p:cNvPr id="8" name="Rounded Rectangle 9">
                <a:extLst>
                  <a:ext uri="{FF2B5EF4-FFF2-40B4-BE49-F238E27FC236}">
                    <a16:creationId xmlns:a16="http://schemas.microsoft.com/office/drawing/2014/main" id="{11FF1493-248A-9D15-E114-723055F1D4C3}"/>
                  </a:ext>
                </a:extLst>
              </p:cNvPr>
              <p:cNvSpPr/>
              <p:nvPr/>
            </p:nvSpPr>
            <p:spPr>
              <a:xfrm>
                <a:off x="2867695" y="2537138"/>
                <a:ext cx="1519707" cy="85000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ounded Rectangle 10">
                <a:extLst>
                  <a:ext uri="{FF2B5EF4-FFF2-40B4-BE49-F238E27FC236}">
                    <a16:creationId xmlns:a16="http://schemas.microsoft.com/office/drawing/2014/main" id="{9E549BE8-1CC2-9043-491E-58B6A7FEBD8C}"/>
                  </a:ext>
                </a:extLst>
              </p:cNvPr>
              <p:cNvSpPr/>
              <p:nvPr/>
            </p:nvSpPr>
            <p:spPr>
              <a:xfrm>
                <a:off x="4979831" y="2537138"/>
                <a:ext cx="1519707" cy="85000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ounded Rectangle 11">
                <a:extLst>
                  <a:ext uri="{FF2B5EF4-FFF2-40B4-BE49-F238E27FC236}">
                    <a16:creationId xmlns:a16="http://schemas.microsoft.com/office/drawing/2014/main" id="{DECC8DD0-BD43-3C5C-593B-057E2AACA4FF}"/>
                  </a:ext>
                </a:extLst>
              </p:cNvPr>
              <p:cNvSpPr/>
              <p:nvPr/>
            </p:nvSpPr>
            <p:spPr>
              <a:xfrm>
                <a:off x="7091967" y="2537138"/>
                <a:ext cx="1519707" cy="85000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ight Arrow 14">
                <a:extLst>
                  <a:ext uri="{FF2B5EF4-FFF2-40B4-BE49-F238E27FC236}">
                    <a16:creationId xmlns:a16="http://schemas.microsoft.com/office/drawing/2014/main" id="{7ACCC45E-01E0-3ACA-5ABB-71DE540DB95D}"/>
                  </a:ext>
                </a:extLst>
              </p:cNvPr>
              <p:cNvSpPr/>
              <p:nvPr/>
            </p:nvSpPr>
            <p:spPr>
              <a:xfrm>
                <a:off x="2279561" y="2962141"/>
                <a:ext cx="588134" cy="45719"/>
              </a:xfrm>
              <a:prstGeom prst="right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ight Arrow 15">
                <a:extLst>
                  <a:ext uri="{FF2B5EF4-FFF2-40B4-BE49-F238E27FC236}">
                    <a16:creationId xmlns:a16="http://schemas.microsoft.com/office/drawing/2014/main" id="{188142E3-0B4C-840E-5532-8498F1E81EC0}"/>
                  </a:ext>
                </a:extLst>
              </p:cNvPr>
              <p:cNvSpPr/>
              <p:nvPr/>
            </p:nvSpPr>
            <p:spPr>
              <a:xfrm>
                <a:off x="4383108" y="2966325"/>
                <a:ext cx="588134" cy="45719"/>
              </a:xfrm>
              <a:prstGeom prst="right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ight Arrow 16">
                <a:extLst>
                  <a:ext uri="{FF2B5EF4-FFF2-40B4-BE49-F238E27FC236}">
                    <a16:creationId xmlns:a16="http://schemas.microsoft.com/office/drawing/2014/main" id="{50E7F906-66C6-1F57-66A3-3006681CECBE}"/>
                  </a:ext>
                </a:extLst>
              </p:cNvPr>
              <p:cNvSpPr/>
              <p:nvPr/>
            </p:nvSpPr>
            <p:spPr>
              <a:xfrm>
                <a:off x="6508127" y="2962140"/>
                <a:ext cx="588134" cy="45719"/>
              </a:xfrm>
              <a:prstGeom prst="right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ight Arrow 17">
                <a:extLst>
                  <a:ext uri="{FF2B5EF4-FFF2-40B4-BE49-F238E27FC236}">
                    <a16:creationId xmlns:a16="http://schemas.microsoft.com/office/drawing/2014/main" id="{44782106-787C-F88C-0B9A-B8D4C4632621}"/>
                  </a:ext>
                </a:extLst>
              </p:cNvPr>
              <p:cNvSpPr/>
              <p:nvPr/>
            </p:nvSpPr>
            <p:spPr>
              <a:xfrm>
                <a:off x="8615969" y="2962141"/>
                <a:ext cx="588134" cy="45719"/>
              </a:xfrm>
              <a:prstGeom prst="right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2298DBC-6D6E-687C-9B7E-21809D01CAF6}"/>
                  </a:ext>
                </a:extLst>
              </p:cNvPr>
              <p:cNvSpPr txBox="1"/>
              <p:nvPr/>
            </p:nvSpPr>
            <p:spPr>
              <a:xfrm>
                <a:off x="1094705" y="2678804"/>
                <a:ext cx="12621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Input</a:t>
                </a:r>
              </a:p>
              <a:p>
                <a:pPr algn="ctr"/>
                <a:r>
                  <a:rPr lang="en-US" dirty="0"/>
                  <a:t>image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60AF070-C66E-B36D-7102-07410115E274}"/>
                  </a:ext>
                </a:extLst>
              </p:cNvPr>
              <p:cNvSpPr txBox="1"/>
              <p:nvPr/>
            </p:nvSpPr>
            <p:spPr>
              <a:xfrm>
                <a:off x="2859106" y="2627291"/>
                <a:ext cx="15325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DCT</a:t>
                </a:r>
              </a:p>
              <a:p>
                <a:pPr algn="ctr"/>
                <a:r>
                  <a:rPr lang="en-US" dirty="0"/>
                  <a:t>transform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24C7496-F2C9-F0BF-DF12-161B31C3EB73}"/>
                  </a:ext>
                </a:extLst>
              </p:cNvPr>
              <p:cNvSpPr txBox="1"/>
              <p:nvPr/>
            </p:nvSpPr>
            <p:spPr>
              <a:xfrm>
                <a:off x="4861770" y="2800333"/>
                <a:ext cx="17343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Quantization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0A9671F-7747-3C92-4AB8-145B99059C73}"/>
                  </a:ext>
                </a:extLst>
              </p:cNvPr>
              <p:cNvSpPr txBox="1"/>
              <p:nvPr/>
            </p:nvSpPr>
            <p:spPr>
              <a:xfrm>
                <a:off x="7072651" y="2678803"/>
                <a:ext cx="15325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Huffman</a:t>
                </a:r>
              </a:p>
              <a:p>
                <a:pPr algn="ctr"/>
                <a:r>
                  <a:rPr lang="en-US" dirty="0"/>
                  <a:t>encoding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6FA422B-2751-1149-53FE-44CC2E3BD596}"/>
                  </a:ext>
                </a:extLst>
              </p:cNvPr>
              <p:cNvSpPr txBox="1"/>
              <p:nvPr/>
            </p:nvSpPr>
            <p:spPr>
              <a:xfrm>
                <a:off x="9083908" y="2688878"/>
                <a:ext cx="16570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Compressed image data</a:t>
                </a:r>
              </a:p>
            </p:txBody>
          </p:sp>
          <p:cxnSp>
            <p:nvCxnSpPr>
              <p:cNvPr id="28" name="Elbow Connector 31">
                <a:extLst>
                  <a:ext uri="{FF2B5EF4-FFF2-40B4-BE49-F238E27FC236}">
                    <a16:creationId xmlns:a16="http://schemas.microsoft.com/office/drawing/2014/main" id="{4E60D3E2-FFDD-A60E-DBB8-4751062796E8}"/>
                  </a:ext>
                </a:extLst>
              </p:cNvPr>
              <p:cNvCxnSpPr>
                <a:cxnSpLocks/>
                <a:stCxn id="25" idx="3"/>
              </p:cNvCxnSpPr>
              <p:nvPr/>
            </p:nvCxnSpPr>
            <p:spPr>
              <a:xfrm flipV="1">
                <a:off x="10740980" y="3012043"/>
                <a:ext cx="467938" cy="1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F9001690-FC8F-980A-0046-AB9D32650430}"/>
              </a:ext>
            </a:extLst>
          </p:cNvPr>
          <p:cNvSpPr txBox="1"/>
          <p:nvPr/>
        </p:nvSpPr>
        <p:spPr>
          <a:xfrm>
            <a:off x="1308545" y="3816243"/>
            <a:ext cx="1007623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Load the input image and convert it to grayscale.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Define the 3 level quantization matrix.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Perform the forward transform (DCT) on the grayscale image.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Quantize the DCT coefficients using the quantization matrix.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Perform entropy encoding (Huffman coding) on the quantized coefficients.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Save the binary encoded data to a file.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120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A5820-2867-3EEB-BB77-36D94B840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image codec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A5ECE-9C50-283E-F2A9-E6DBE1189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BF0C38F-E6F9-BB38-32B2-F00A9FE5EE8E}"/>
              </a:ext>
            </a:extLst>
          </p:cNvPr>
          <p:cNvGrpSpPr/>
          <p:nvPr/>
        </p:nvGrpSpPr>
        <p:grpSpPr>
          <a:xfrm flipH="1">
            <a:off x="617571" y="1995843"/>
            <a:ext cx="10533185" cy="842818"/>
            <a:chOff x="900836" y="4387351"/>
            <a:chExt cx="9919583" cy="842818"/>
          </a:xfrm>
        </p:grpSpPr>
        <p:sp>
          <p:nvSpPr>
            <p:cNvPr id="4" name="Rounded Rectangle 5">
              <a:extLst>
                <a:ext uri="{FF2B5EF4-FFF2-40B4-BE49-F238E27FC236}">
                  <a16:creationId xmlns:a16="http://schemas.microsoft.com/office/drawing/2014/main" id="{38C9DA85-E4C5-6040-D38F-018A97617059}"/>
                </a:ext>
              </a:extLst>
            </p:cNvPr>
            <p:cNvSpPr/>
            <p:nvPr/>
          </p:nvSpPr>
          <p:spPr>
            <a:xfrm>
              <a:off x="2993040" y="4387351"/>
              <a:ext cx="1485735" cy="830239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12">
              <a:extLst>
                <a:ext uri="{FF2B5EF4-FFF2-40B4-BE49-F238E27FC236}">
                  <a16:creationId xmlns:a16="http://schemas.microsoft.com/office/drawing/2014/main" id="{CC4C78DF-6970-FE86-0907-A79D237346DE}"/>
                </a:ext>
              </a:extLst>
            </p:cNvPr>
            <p:cNvSpPr/>
            <p:nvPr/>
          </p:nvSpPr>
          <p:spPr>
            <a:xfrm>
              <a:off x="5057961" y="4399930"/>
              <a:ext cx="1485735" cy="830239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13">
              <a:extLst>
                <a:ext uri="{FF2B5EF4-FFF2-40B4-BE49-F238E27FC236}">
                  <a16:creationId xmlns:a16="http://schemas.microsoft.com/office/drawing/2014/main" id="{AF837AA2-D520-4F86-6806-B5ABB32AE217}"/>
                </a:ext>
              </a:extLst>
            </p:cNvPr>
            <p:cNvSpPr/>
            <p:nvPr/>
          </p:nvSpPr>
          <p:spPr>
            <a:xfrm>
              <a:off x="7122881" y="4399930"/>
              <a:ext cx="1485735" cy="830239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Arrow 18">
              <a:extLst>
                <a:ext uri="{FF2B5EF4-FFF2-40B4-BE49-F238E27FC236}">
                  <a16:creationId xmlns:a16="http://schemas.microsoft.com/office/drawing/2014/main" id="{18E9BA12-6877-6C5E-6E1A-04908E392049}"/>
                </a:ext>
              </a:extLst>
            </p:cNvPr>
            <p:cNvSpPr/>
            <p:nvPr/>
          </p:nvSpPr>
          <p:spPr>
            <a:xfrm rot="10800000">
              <a:off x="8625403" y="4792721"/>
              <a:ext cx="574987" cy="446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19">
              <a:extLst>
                <a:ext uri="{FF2B5EF4-FFF2-40B4-BE49-F238E27FC236}">
                  <a16:creationId xmlns:a16="http://schemas.microsoft.com/office/drawing/2014/main" id="{7B382A23-74ED-2FBC-BADA-6DA2FB127DF0}"/>
                </a:ext>
              </a:extLst>
            </p:cNvPr>
            <p:cNvSpPr/>
            <p:nvPr/>
          </p:nvSpPr>
          <p:spPr>
            <a:xfrm rot="10800000">
              <a:off x="6526911" y="4792721"/>
              <a:ext cx="574987" cy="446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Arrow 20">
              <a:extLst>
                <a:ext uri="{FF2B5EF4-FFF2-40B4-BE49-F238E27FC236}">
                  <a16:creationId xmlns:a16="http://schemas.microsoft.com/office/drawing/2014/main" id="{30C1BC94-A124-6975-6172-556D33A06392}"/>
                </a:ext>
              </a:extLst>
            </p:cNvPr>
            <p:cNvSpPr/>
            <p:nvPr/>
          </p:nvSpPr>
          <p:spPr>
            <a:xfrm rot="10800000">
              <a:off x="4495563" y="4790678"/>
              <a:ext cx="574987" cy="446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21">
              <a:extLst>
                <a:ext uri="{FF2B5EF4-FFF2-40B4-BE49-F238E27FC236}">
                  <a16:creationId xmlns:a16="http://schemas.microsoft.com/office/drawing/2014/main" id="{CA4A98F0-9BCE-23BB-9998-2D474D1F888E}"/>
                </a:ext>
              </a:extLst>
            </p:cNvPr>
            <p:cNvSpPr/>
            <p:nvPr/>
          </p:nvSpPr>
          <p:spPr>
            <a:xfrm rot="10800000">
              <a:off x="2357197" y="4790444"/>
              <a:ext cx="574987" cy="446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AE179B4-1AAD-8943-C9BC-1128253CF356}"/>
                </a:ext>
              </a:extLst>
            </p:cNvPr>
            <p:cNvSpPr txBox="1"/>
            <p:nvPr/>
          </p:nvSpPr>
          <p:spPr>
            <a:xfrm>
              <a:off x="900836" y="4474793"/>
              <a:ext cx="1538197" cy="631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Decoded</a:t>
              </a:r>
            </a:p>
            <a:p>
              <a:pPr algn="ctr"/>
              <a:r>
                <a:rPr lang="en-US" dirty="0"/>
                <a:t>image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5D0795-6D1A-3DFC-03CC-28E192A5CA17}"/>
                </a:ext>
              </a:extLst>
            </p:cNvPr>
            <p:cNvSpPr txBox="1"/>
            <p:nvPr/>
          </p:nvSpPr>
          <p:spPr>
            <a:xfrm>
              <a:off x="9200390" y="4519449"/>
              <a:ext cx="1620029" cy="631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Compressed image data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6C4A1B7-8E75-1B7D-BA93-96CC61598232}"/>
                </a:ext>
              </a:extLst>
            </p:cNvPr>
            <p:cNvSpPr txBox="1"/>
            <p:nvPr/>
          </p:nvSpPr>
          <p:spPr>
            <a:xfrm>
              <a:off x="2932182" y="4497120"/>
              <a:ext cx="1498331" cy="631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IDCT</a:t>
              </a:r>
            </a:p>
            <a:p>
              <a:pPr algn="ctr"/>
              <a:r>
                <a:rPr lang="en-US" dirty="0"/>
                <a:t>transform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9E8D60A-728C-9D7F-622D-CEC8A555DBBF}"/>
                </a:ext>
              </a:extLst>
            </p:cNvPr>
            <p:cNvSpPr txBox="1"/>
            <p:nvPr/>
          </p:nvSpPr>
          <p:spPr>
            <a:xfrm>
              <a:off x="4725350" y="4628104"/>
              <a:ext cx="21151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Dequantization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E2E952B-E736-5748-55D4-32B2D0D9AE7B}"/>
                </a:ext>
              </a:extLst>
            </p:cNvPr>
            <p:cNvSpPr txBox="1"/>
            <p:nvPr/>
          </p:nvSpPr>
          <p:spPr>
            <a:xfrm>
              <a:off x="7114488" y="4511044"/>
              <a:ext cx="1498331" cy="631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Huffman</a:t>
              </a:r>
            </a:p>
            <a:p>
              <a:pPr algn="ctr"/>
              <a:r>
                <a:rPr lang="en-US" dirty="0"/>
                <a:t>decoding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852F820-F8FC-D4BA-4426-FBC43A17DA1C}"/>
              </a:ext>
            </a:extLst>
          </p:cNvPr>
          <p:cNvSpPr txBox="1"/>
          <p:nvPr/>
        </p:nvSpPr>
        <p:spPr>
          <a:xfrm>
            <a:off x="1477691" y="3282017"/>
            <a:ext cx="907366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Load the Huffman encoded data and dictionary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Perform entropy decoding (Huffman decoding) on the binary encoded data.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Reconstruct the quantized coefficients.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Perform the inverse transform (IDCT) on the reconstructed quantized coefficients.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Calculate the compression ratio and PSNR (Peak Signal-to-Noise Ratio) between the original and reconstructed images.</a:t>
            </a:r>
          </a:p>
        </p:txBody>
      </p:sp>
    </p:spTree>
    <p:extLst>
      <p:ext uri="{BB962C8B-B14F-4D97-AF65-F5344CB8AC3E}">
        <p14:creationId xmlns:p14="http://schemas.microsoft.com/office/powerpoint/2010/main" val="1016393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946E7-C6E4-8F96-891B-641236965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Results of Image coding</a:t>
            </a:r>
            <a:br>
              <a:rPr lang="en-US" sz="3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B5D711-7782-1E08-2D6E-B4B5A1D9E944}"/>
              </a:ext>
            </a:extLst>
          </p:cNvPr>
          <p:cNvSpPr txBox="1"/>
          <p:nvPr/>
        </p:nvSpPr>
        <p:spPr>
          <a:xfrm>
            <a:off x="2048198" y="5097555"/>
            <a:ext cx="2029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Gray </a:t>
            </a:r>
            <a:r>
              <a:rPr lang="en-US" dirty="0" smtClean="0"/>
              <a:t>Image(164kB</a:t>
            </a:r>
            <a:r>
              <a:rPr lang="en-US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243788-1A17-34C1-8713-EBC3F9B42542}"/>
              </a:ext>
            </a:extLst>
          </p:cNvPr>
          <p:cNvSpPr txBox="1"/>
          <p:nvPr/>
        </p:nvSpPr>
        <p:spPr>
          <a:xfrm>
            <a:off x="5035784" y="5019048"/>
            <a:ext cx="31261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Image After DCT applied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1366CD4-5E46-1E8C-F1E3-417B8C114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632" y="2290535"/>
            <a:ext cx="3286296" cy="18567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33F1F25-FC93-25A8-CEA4-164AA9B77E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232" y="2294656"/>
            <a:ext cx="3286296" cy="184854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200B8BB-CE81-6820-F11E-9CFA5D3AAF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840" y="2294656"/>
            <a:ext cx="3286296" cy="184854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4183E26-26D2-42C7-F518-68FFCC34506E}"/>
              </a:ext>
            </a:extLst>
          </p:cNvPr>
          <p:cNvSpPr txBox="1"/>
          <p:nvPr/>
        </p:nvSpPr>
        <p:spPr>
          <a:xfrm>
            <a:off x="6863583" y="4912889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Reconstructed Image(106kB)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7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D35C81F-D093-FD8A-112D-3953E67F8AAA}"/>
              </a:ext>
            </a:extLst>
          </p:cNvPr>
          <p:cNvSpPr txBox="1"/>
          <p:nvPr/>
        </p:nvSpPr>
        <p:spPr>
          <a:xfrm>
            <a:off x="-780307" y="266677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MIN QUANT</a:t>
            </a:r>
          </a:p>
          <a:p>
            <a:pPr algn="ctr"/>
            <a:r>
              <a:rPr lang="en-US" dirty="0"/>
              <a:t>Image </a:t>
            </a:r>
            <a:r>
              <a:rPr lang="en-US" dirty="0" smtClean="0"/>
              <a:t>size=77.8 </a:t>
            </a:r>
            <a:r>
              <a:rPr lang="en-US" dirty="0"/>
              <a:t>kB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E9A76B-EBF5-EADC-C5AC-EDD53F63C2C4}"/>
              </a:ext>
            </a:extLst>
          </p:cNvPr>
          <p:cNvSpPr txBox="1"/>
          <p:nvPr/>
        </p:nvSpPr>
        <p:spPr>
          <a:xfrm>
            <a:off x="6597733" y="2845510"/>
            <a:ext cx="62511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MAX QUANT</a:t>
            </a:r>
          </a:p>
          <a:p>
            <a:pPr algn="ctr"/>
            <a:r>
              <a:rPr lang="en-US" dirty="0"/>
              <a:t>Image </a:t>
            </a:r>
            <a:r>
              <a:rPr lang="en-US" dirty="0" smtClean="0"/>
              <a:t>size=31.8 </a:t>
            </a:r>
            <a:r>
              <a:rPr lang="en-US" dirty="0"/>
              <a:t>kB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0B1C82-C7EE-A98F-939F-5848F5964447}"/>
              </a:ext>
            </a:extLst>
          </p:cNvPr>
          <p:cNvSpPr txBox="1"/>
          <p:nvPr/>
        </p:nvSpPr>
        <p:spPr>
          <a:xfrm>
            <a:off x="2936372" y="5854208"/>
            <a:ext cx="60998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MID QUANT</a:t>
            </a:r>
          </a:p>
          <a:p>
            <a:pPr algn="ctr"/>
            <a:r>
              <a:rPr lang="en-US" dirty="0"/>
              <a:t>Image size= </a:t>
            </a:r>
            <a:r>
              <a:rPr lang="en-US" dirty="0" smtClean="0"/>
              <a:t>64</a:t>
            </a:r>
            <a:r>
              <a:rPr lang="en-US" dirty="0" smtClean="0"/>
              <a:t> </a:t>
            </a:r>
            <a:r>
              <a:rPr lang="en-US" dirty="0"/>
              <a:t>kB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C55DAE-A5D5-45C0-8E68-DF7D86F71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035" y="3670572"/>
            <a:ext cx="3246532" cy="18261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59B3C21-ACB2-A8FD-17A8-508B6840D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17" y="688084"/>
            <a:ext cx="2892829" cy="16272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61F9CA-566A-0689-C938-8D08C59FFC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257" y="603872"/>
            <a:ext cx="3519224" cy="197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613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3EFD83-C718-12B7-1137-E88007431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13" y="2701006"/>
            <a:ext cx="7980952" cy="19028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A73461-52C8-DF3C-7B47-51248C02EB47}"/>
              </a:ext>
            </a:extLst>
          </p:cNvPr>
          <p:cNvSpPr txBox="1"/>
          <p:nvPr/>
        </p:nvSpPr>
        <p:spPr>
          <a:xfrm>
            <a:off x="1184807" y="809763"/>
            <a:ext cx="60943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Bit rate of the channel = 165+ 300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				      = 165+300 =465 kbps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882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0F87A-5D94-423B-32A7-597FD267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B1BCA-828F-9AE8-C18D-A3502FED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468264"/>
            <a:ext cx="9720073" cy="484109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Initialize variables</a:t>
            </a:r>
          </a:p>
          <a:p>
            <a:pPr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Calculate </a:t>
            </a:r>
            <a:r>
              <a:rPr lang="en-US" sz="1600" dirty="0" err="1"/>
              <a:t>desired,current</a:t>
            </a:r>
            <a:r>
              <a:rPr lang="en-US" sz="1600" dirty="0"/>
              <a:t> compression ratio</a:t>
            </a:r>
          </a:p>
          <a:p>
            <a:pPr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If desired ratio is greater than or equal to maximum ratio</a:t>
            </a:r>
          </a:p>
          <a:p>
            <a:pPr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        </a:t>
            </a:r>
            <a:r>
              <a:rPr lang="en-US" sz="1600" dirty="0" err="1"/>
              <a:t>quantization_matrix</a:t>
            </a:r>
            <a:r>
              <a:rPr lang="en-US" sz="1600" dirty="0"/>
              <a:t> = </a:t>
            </a:r>
            <a:r>
              <a:rPr lang="en-US" sz="1600" dirty="0" err="1"/>
              <a:t>high_matrix</a:t>
            </a:r>
            <a:endParaRPr lang="en-US" sz="1600" dirty="0"/>
          </a:p>
          <a:p>
            <a:pPr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    Otherwise</a:t>
            </a:r>
          </a:p>
          <a:p>
            <a:pPr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        </a:t>
            </a:r>
            <a:r>
              <a:rPr lang="en-US" sz="1600" dirty="0" err="1"/>
              <a:t>quantization_matrix</a:t>
            </a:r>
            <a:r>
              <a:rPr lang="en-US" sz="1600" dirty="0"/>
              <a:t> = </a:t>
            </a:r>
            <a:r>
              <a:rPr lang="en-US" sz="1600" dirty="0" err="1"/>
              <a:t>low_matrix</a:t>
            </a:r>
            <a:endParaRPr lang="en-US" sz="1600" dirty="0"/>
          </a:p>
          <a:p>
            <a:pPr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Else</a:t>
            </a:r>
          </a:p>
          <a:p>
            <a:pPr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    While current ratio is not close enough to desired ratio</a:t>
            </a:r>
          </a:p>
          <a:p>
            <a:pPr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        If current ratio is less than desired ratio</a:t>
            </a:r>
          </a:p>
          <a:p>
            <a:pPr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            </a:t>
            </a:r>
            <a:r>
              <a:rPr lang="en-US" sz="1600" dirty="0" err="1"/>
              <a:t>quantization_matrix</a:t>
            </a:r>
            <a:r>
              <a:rPr lang="en-US" sz="1600" dirty="0"/>
              <a:t> = </a:t>
            </a:r>
            <a:r>
              <a:rPr lang="en-US" sz="1600" dirty="0" err="1"/>
              <a:t>quantization_matrix</a:t>
            </a:r>
            <a:r>
              <a:rPr lang="en-US" sz="1600" dirty="0"/>
              <a:t> * 1.1</a:t>
            </a:r>
          </a:p>
          <a:p>
            <a:pPr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        Otherwise</a:t>
            </a:r>
          </a:p>
          <a:p>
            <a:pPr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            </a:t>
            </a:r>
            <a:r>
              <a:rPr lang="en-US" sz="1600" dirty="0" err="1"/>
              <a:t>quantization_matrix</a:t>
            </a:r>
            <a:r>
              <a:rPr lang="en-US" sz="1600" dirty="0"/>
              <a:t> = </a:t>
            </a:r>
            <a:r>
              <a:rPr lang="en-US" sz="1600" dirty="0" err="1"/>
              <a:t>quantization_matrix</a:t>
            </a:r>
            <a:r>
              <a:rPr lang="en-US" sz="1600" dirty="0"/>
              <a:t> * 0.9</a:t>
            </a:r>
          </a:p>
          <a:p>
            <a:pPr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        Calculate new compression ratio</a:t>
            </a:r>
          </a:p>
          <a:p>
            <a:pPr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    End while</a:t>
            </a:r>
          </a:p>
          <a:p>
            <a:pPr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End if</a:t>
            </a:r>
          </a:p>
          <a:p>
            <a:pPr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Round quantization matrix</a:t>
            </a:r>
          </a:p>
        </p:txBody>
      </p:sp>
      <p:pic>
        <p:nvPicPr>
          <p:cNvPr id="4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99D484B-C361-42CA-E9C5-5ECAF06E40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78" r="16730"/>
          <a:stretch/>
        </p:blipFill>
        <p:spPr>
          <a:xfrm>
            <a:off x="6212739" y="1468264"/>
            <a:ext cx="5395373" cy="423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91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1127B-1FE4-5AEF-33DB-27036DA57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86C3-CFB5-A87D-3F1A-3CE57ECFD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a typeface="Lato" panose="020F0502020204030203" pitchFamily="34" charset="0"/>
                <a:cs typeface="Lato" panose="020F0502020204030203" pitchFamily="34" charset="0"/>
              </a:rPr>
              <a:t>Video compression</a:t>
            </a:r>
            <a:r>
              <a:rPr lang="en-US" dirty="0">
                <a:ea typeface="Lato" panose="020F0502020204030203" pitchFamily="34" charset="0"/>
                <a:cs typeface="Lato" panose="020F0502020204030203" pitchFamily="34" charset="0"/>
              </a:rPr>
              <a:t> is the process of reducing the total number of bits needed to represent a given image or </a:t>
            </a:r>
            <a:r>
              <a:rPr lang="en-US" b="1" dirty="0">
                <a:ea typeface="Lato" panose="020F0502020204030203" pitchFamily="34" charset="0"/>
                <a:cs typeface="Lato" panose="020F0502020204030203" pitchFamily="34" charset="0"/>
              </a:rPr>
              <a:t>video</a:t>
            </a:r>
            <a:r>
              <a:rPr lang="en-US" dirty="0">
                <a:ea typeface="Lato" panose="020F0502020204030203" pitchFamily="34" charset="0"/>
                <a:cs typeface="Lato" panose="020F0502020204030203" pitchFamily="34" charset="0"/>
              </a:rPr>
              <a:t> sequence.</a:t>
            </a:r>
            <a:endParaRPr lang="en-US" dirty="0"/>
          </a:p>
          <a:p>
            <a:pPr algn="just"/>
            <a:r>
              <a:rPr lang="en-US" sz="2000" dirty="0">
                <a:ea typeface="Lato" panose="020F0502020204030203" pitchFamily="34" charset="0"/>
                <a:cs typeface="Lato" panose="020F0502020204030203" pitchFamily="34" charset="0"/>
              </a:rPr>
              <a:t>Here I used </a:t>
            </a:r>
            <a:r>
              <a:rPr lang="en-US" sz="2000" dirty="0" smtClean="0">
                <a:ea typeface="Lato" panose="020F0502020204030203" pitchFamily="34" charset="0"/>
                <a:cs typeface="Lato" panose="020F0502020204030203" pitchFamily="34" charset="0"/>
              </a:rPr>
              <a:t>20 </a:t>
            </a:r>
            <a:r>
              <a:rPr lang="en-US" sz="2000" dirty="0">
                <a:ea typeface="Lato" panose="020F0502020204030203" pitchFamily="34" charset="0"/>
                <a:cs typeface="Lato" panose="020F0502020204030203" pitchFamily="34" charset="0"/>
              </a:rPr>
              <a:t>frames </a:t>
            </a:r>
            <a:endParaRPr lang="en-US" sz="2000" dirty="0" smtClean="0"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/>
            <a:r>
              <a:rPr lang="en-US" dirty="0" smtClean="0"/>
              <a:t>Redundancy </a:t>
            </a:r>
            <a:r>
              <a:rPr lang="en-US" dirty="0"/>
              <a:t>remove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Spatial redundancy – up sampling, down sampling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Temporal redundancy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Source coding redundancy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2952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71af3243-3dd4-4a8d-8c0d-dd76da1f02a5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1275</TotalTime>
  <Words>405</Words>
  <Application>Microsoft Office PowerPoint</Application>
  <PresentationFormat>Widescreen</PresentationFormat>
  <Paragraphs>106</Paragraphs>
  <Slides>14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Lato</vt:lpstr>
      <vt:lpstr>Tw Cen MT</vt:lpstr>
      <vt:lpstr>Tw Cen MT Condensed</vt:lpstr>
      <vt:lpstr>Wingdings</vt:lpstr>
      <vt:lpstr>Wingdings 3</vt:lpstr>
      <vt:lpstr>Integral</vt:lpstr>
      <vt:lpstr>EE 596-Design of a hybrid image &amp;Video codec</vt:lpstr>
      <vt:lpstr>INTRODUCTION</vt:lpstr>
      <vt:lpstr>Encoder for image codec</vt:lpstr>
      <vt:lpstr>Decoder image codec</vt:lpstr>
      <vt:lpstr>Results of Image coding </vt:lpstr>
      <vt:lpstr>PowerPoint Presentation</vt:lpstr>
      <vt:lpstr>PowerPoint Presentation</vt:lpstr>
      <vt:lpstr>Iterative method</vt:lpstr>
      <vt:lpstr>Video coding</vt:lpstr>
      <vt:lpstr>Encoder</vt:lpstr>
      <vt:lpstr>Decoder</vt:lpstr>
      <vt:lpstr>Results</vt:lpstr>
      <vt:lpstr>Optimization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596 Design of an hybrid codec for image &amp;video coding</dc:title>
  <dc:creator>Kajananan</dc:creator>
  <cp:lastModifiedBy>HP</cp:lastModifiedBy>
  <cp:revision>17</cp:revision>
  <dcterms:created xsi:type="dcterms:W3CDTF">2023-06-26T19:04:28Z</dcterms:created>
  <dcterms:modified xsi:type="dcterms:W3CDTF">2024-01-24T17:37:45Z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