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8288000" cy="10287000"/>
  <p:notesSz cx="6858000" cy="9144000"/>
  <p:embeddedFontLst>
    <p:embeddedFont>
      <p:font typeface="Alatsi" panose="0000050000000000000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208013" y="2073715"/>
            <a:ext cx="12709177" cy="3014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603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BRAIN </a:t>
            </a:r>
            <a:r>
              <a:rPr lang="en-US" sz="603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TUMOR  CLASSIFICATION USING GATED REINFORCEMENT LEARNING AND RED DEER OPTIMIZATION WITH XGBOOST</a:t>
            </a:r>
            <a:endParaRPr lang="en-US" sz="603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334000" y="5753100"/>
            <a:ext cx="10517505" cy="31775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030"/>
              </a:lnSpc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SIVAS D</a:t>
            </a:r>
            <a:r>
              <a:rPr lang="en-IN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-</a:t>
            </a: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24MCA1018</a:t>
            </a:r>
            <a:b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</a:br>
            <a:r>
              <a:rPr lang="en-IN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UNDER THE GUIDANCE OF</a:t>
            </a:r>
            <a:br>
              <a:rPr lang="en-IN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</a:br>
            <a:r>
              <a:rPr lang="en-US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</a:t>
            </a:r>
            <a:r>
              <a:rPr lang="en-IN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</a:t>
            </a:r>
            <a:r>
              <a:rPr lang="en-US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. G</a:t>
            </a:r>
            <a:r>
              <a:rPr lang="en-IN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ANESH</a:t>
            </a:r>
            <a:r>
              <a:rPr lang="en-US" alt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N</a:t>
            </a:r>
            <a:endParaRPr lang="en-US" alt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222376"/>
            <a:ext cx="18288000" cy="818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Traditional CNN-based Models: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530350" lvl="2" indent="-50990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Often require extensive t</a:t>
            </a: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raining and large datasets.May struggle with feature generalization when using 2D slices.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CNN + XGBoost Approaches: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530350" lvl="2" indent="-50990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Improve performance by leveraging deep features.However, hyperparameter tuning remains a challenge.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Propos</a:t>
            </a: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ed Method (GRL + RDO + XGBoost):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530350" lvl="2" indent="-50990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Effectively filters out non-info</a:t>
            </a: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rmative slices.Enhances the quality of training data.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530350" lvl="2" indent="-50990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35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Efficient hyperparameter tuning for XGBoost.Balances exploration and exploitation, leading to robust model parameters.</a:t>
            </a:r>
            <a:endParaRPr lang="en-US" sz="35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573530" lvl="2" indent="-524510" algn="l">
              <a:lnSpc>
                <a:spcPts val="5100"/>
              </a:lnSpc>
              <a:buFont typeface="Arial" panose="020B0604020202020204"/>
              <a:buChar char="⚬"/>
            </a:pPr>
            <a:r>
              <a:rPr lang="en-US" sz="36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Demonstrates high accuracy with optimized features and parameters.Provides reliable performance with a comprehensive evaluation.</a:t>
            </a:r>
            <a:endParaRPr lang="en-US" sz="36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960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-16192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COMPARATIVE ANALYSI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657600" y="-118873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-16192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GUIDE’S APPROVAL</a:t>
            </a:r>
            <a:endParaRPr lang="en-IN" alt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657600" y="-118873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28900"/>
            <a:ext cx="1312862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5"/>
              </a:lnSpc>
            </a:pPr>
            <a:r>
              <a:rPr lang="en-US" sz="1469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THANK YOU</a:t>
            </a:r>
            <a:endParaRPr lang="en-US" sz="1469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392057"/>
            <a:ext cx="18288000" cy="8894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335" lvl="1" indent="-451485" algn="l">
              <a:lnSpc>
                <a:spcPts val="5850"/>
              </a:lnSpc>
              <a:buFont typeface="Arial" panose="020B0604020202020204"/>
              <a:buChar char="•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Problem Statement: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805305" lvl="2" indent="-601980" algn="l">
              <a:lnSpc>
                <a:spcPts val="5850"/>
              </a:lnSpc>
              <a:buFont typeface="Arial" panose="020B0604020202020204"/>
              <a:buChar char="⚬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Brain tumor diagnosis from MRI scans is time-consuming and requires expert precision. Automating slice-level classification helps reduce diagnostic time and error.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902335" lvl="1" indent="-451485" algn="l">
              <a:lnSpc>
                <a:spcPts val="5850"/>
              </a:lnSpc>
              <a:buFont typeface="Arial" panose="020B0604020202020204"/>
              <a:buChar char="•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Objective: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805305" lvl="2" indent="-601980" algn="l">
              <a:lnSpc>
                <a:spcPts val="5850"/>
              </a:lnSpc>
              <a:buFont typeface="Arial" panose="020B0604020202020204"/>
              <a:buChar char="⚬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To develop an intelligent pipeline that filters irrelevant MRI slices and classifies tumor-relevant slices using Gated Reinforcement Learning, Red Deer Optimization, and XGBoost.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902335" lvl="1" indent="-451485" algn="l">
              <a:lnSpc>
                <a:spcPts val="5850"/>
              </a:lnSpc>
              <a:buFont typeface="Arial" panose="020B0604020202020204"/>
              <a:buChar char="•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Significance: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805305" lvl="2" indent="-601980" algn="l">
              <a:lnSpc>
                <a:spcPts val="5850"/>
              </a:lnSpc>
              <a:buFont typeface="Arial" panose="020B0604020202020204"/>
              <a:buChar char="⚬"/>
            </a:pPr>
            <a:r>
              <a:rPr lang="en-US" sz="418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Enhances the accuracy and efficiency of brain tumor detection, supporting radiologists in clinical decision-making.</a:t>
            </a:r>
            <a:endParaRPr lang="en-US" sz="418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5850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2680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IN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TRODUCTION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2939" y="2260601"/>
            <a:ext cx="15808828" cy="815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0"/>
              </a:lnSpc>
            </a:pPr>
            <a:endParaRPr sz="4000"/>
          </a:p>
          <a:p>
            <a:pPr marL="700405" lvl="1" indent="-349885" algn="l">
              <a:lnSpc>
                <a:spcPts val="454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Data Type: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3D multi-modal MRI scans in NIfTI (.nii.gz) format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00405" lvl="1" indent="-349885" algn="l">
              <a:lnSpc>
                <a:spcPts val="454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Modalities: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T1: </a:t>
            </a:r>
            <a:r>
              <a:rPr lang="en-US" alt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Shows brain structure</a:t>
            </a:r>
            <a:endParaRPr lang="en-US" alt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T1Gd: Highlights active tumor regions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T2:</a:t>
            </a:r>
            <a:r>
              <a:rPr lang="en-US" alt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Shows swelling and fluid</a:t>
            </a:r>
            <a:endParaRPr lang="en-US" alt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FLAIR: </a:t>
            </a:r>
            <a:r>
              <a:rPr lang="en-US" alt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Shows lesions by hiding normal fluid signals</a:t>
            </a:r>
            <a:endParaRPr lang="en-US" alt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00405" lvl="1" indent="-349885" algn="l">
              <a:lnSpc>
                <a:spcPts val="454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Structure: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Each patient folder contains 4 MRI modality scans and a corresponding segmentation mask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00810" lvl="2" indent="-466725" algn="l">
              <a:lnSpc>
                <a:spcPts val="4540"/>
              </a:lnSpc>
              <a:buFont typeface="Arial" panose="020B0604020202020204"/>
              <a:buChar char="⚬"/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Typical volume dimensions: approximately 240×240×155</a:t>
            </a:r>
            <a:endParaRPr lang="en-US" sz="4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540"/>
              </a:lnSpc>
            </a:pPr>
            <a:endParaRPr sz="4000"/>
          </a:p>
          <a:p>
            <a:pPr algn="l">
              <a:lnSpc>
                <a:spcPts val="4540"/>
              </a:lnSpc>
            </a:pPr>
            <a:endParaRPr sz="4000"/>
          </a:p>
        </p:txBody>
      </p:sp>
      <p:sp>
        <p:nvSpPr>
          <p:cNvPr id="3" name="Freeform 3"/>
          <p:cNvSpPr/>
          <p:nvPr/>
        </p:nvSpPr>
        <p:spPr>
          <a:xfrm>
            <a:off x="13868307" y="377170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DA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TASET OVERVIEW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200342" y="-495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 descr="Blank diagr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15" y="-119380"/>
            <a:ext cx="18362295" cy="1040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669" y="1866828"/>
            <a:ext cx="6796193" cy="6210443"/>
          </a:xfrm>
          <a:custGeom>
            <a:avLst/>
            <a:gdLst/>
            <a:ahLst/>
            <a:cxnLst/>
            <a:rect l="l" t="t" r="r" b="b"/>
            <a:pathLst>
              <a:path w="6796193" h="6210443">
                <a:moveTo>
                  <a:pt x="0" y="0"/>
                </a:moveTo>
                <a:lnTo>
                  <a:pt x="6796192" y="0"/>
                </a:lnTo>
                <a:lnTo>
                  <a:pt x="6796192" y="6210444"/>
                </a:lnTo>
                <a:lnTo>
                  <a:pt x="0" y="6210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34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0472" y="1677772"/>
            <a:ext cx="15808828" cy="7294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Pre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processing Module: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Handles extraction of MRI data from NIfTI files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Normalizes and resizes images, ensuring uniform input dimensions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Feature Extraction Module: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Computes statistical features (mean, standard deviation) for each slice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Stacks features from multiple modalities to form an 8-dimensional feature vector per slice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Gated Reinforcement Learning (GatedRL) Module: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Implements a simple gating mechanism to filter slices based on normalized intensity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Selects slices likely to contain relevant tumor information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820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29347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MODULE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0472" y="1677772"/>
            <a:ext cx="15808828" cy="7294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Hyper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parameter Optimization Module (Red Deer Optimization):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Optimizes key parameters (learning rate, max depth) for the XGBoost classifier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Iteratively refines candidate solutions based on validation error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Cl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assification Module (XGBoost):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Trains a gradient boosting model using optimized hyperparameters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Evalu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ates performance using training and validation metrics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Inference Module: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Lo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ads the trained model to perform predictions on unseen MRI slices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Processes new images and outputs prediction scores indicating tumor presence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820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1333501"/>
            <a:ext cx="17259300" cy="912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Gated Deep Reinforcement Le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arning (GatedRL):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Implements a gating mechanism to pre-select slices based on intensity thresholds.Helps reduce noise by filtering out slices less likely to contain tumor information.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Red Deer Optimization (RDO):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An evolutionary-ins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pired algorithm that simulates red deer mating behaviors.Iteratively optimizes hyperparameters (learning rate and max depth) for the XGBoost model.Balances exploration and exploitation to refine candidate solutions based on validation error.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743585" lvl="1" indent="-371475" algn="l">
              <a:lnSpc>
                <a:spcPts val="4820"/>
              </a:lnSpc>
              <a:buFont typeface="Arial" panose="020B0604020202020204"/>
              <a:buChar char="•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XGBoost (eXtreme Gradient Boosting):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 powerful ensemble learning method using gradient boosted decision trees.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</a:t>
            </a:r>
            <a:r>
              <a:rPr lang="en-US" sz="34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fficiently handles high-dimensional, tabular data and achieves high predictive accuracy.</a:t>
            </a:r>
            <a:endParaRPr lang="en-US" sz="34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820"/>
              </a:lnSpc>
            </a:pPr>
          </a:p>
          <a:p>
            <a:pPr algn="l">
              <a:lnSpc>
                <a:spcPts val="4820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67010" y="0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ALGORITHM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628900" y="-9419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39200" y="4152901"/>
            <a:ext cx="8858575" cy="432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82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Model Training:</a:t>
            </a:r>
            <a:endParaRPr lang="en-US" sz="36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Training accuracy increased steadily over boosting rounds (up to ~97.4% at the final epoch).</a:t>
            </a:r>
            <a:endParaRPr lang="en-US" sz="36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lvl="1" indent="-457200" algn="l">
              <a:lnSpc>
                <a:spcPts val="482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Test Accuracy: ~86.1%</a:t>
            </a:r>
            <a:endParaRPr lang="en-US" sz="36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487170" lvl="2" indent="-495935" algn="l">
              <a:lnSpc>
                <a:spcPts val="4820"/>
              </a:lnSpc>
              <a:buFont typeface="Arial" panose="020B0604020202020204"/>
              <a:buChar char="⚬"/>
            </a:pPr>
            <a:endParaRPr lang="en-US" sz="36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820"/>
              </a:lnSpc>
            </a:pPr>
            <a:endParaRPr lang="en-US" sz="36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-16192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RESULT</a:t>
            </a:r>
            <a:r>
              <a:rPr lang="en-US" sz="85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</a:t>
            </a:r>
            <a:endParaRPr lang="en-US" sz="85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628900" y="-59436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85490" y="1642110"/>
            <a:ext cx="8400725" cy="789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5"/>
              </a:lnSpc>
            </a:pPr>
          </a:p>
          <a:p>
            <a:pPr algn="l">
              <a:lnSpc>
                <a:spcPts val="5225"/>
              </a:lnSpc>
            </a:pPr>
          </a:p>
          <a:p>
            <a:pPr marL="805815" lvl="1" indent="-402590" algn="l">
              <a:lnSpc>
                <a:spcPts val="5225"/>
              </a:lnSpc>
              <a:buFont typeface="Arial" panose="020B0604020202020204"/>
              <a:buChar char="•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Classification Report: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610995" lvl="2" indent="-537210" algn="l">
              <a:lnSpc>
                <a:spcPts val="5225"/>
              </a:lnSpc>
              <a:buFont typeface="Arial" panose="020B0604020202020204"/>
              <a:buChar char="⚬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Class 0 (Non-tumor):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Precision: ~0.86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Recall:</a:t>
            </a: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~0.88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F1-Sco</a:t>
            </a: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re: ~0.87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1610995" lvl="2" indent="-537210" algn="l">
              <a:lnSpc>
                <a:spcPts val="5225"/>
              </a:lnSpc>
              <a:buFont typeface="Arial" panose="020B0604020202020204"/>
              <a:buChar char="⚬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Class 1 (Tumor):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Precision: ~0.86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Recall: ~0.84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2416810" lvl="3" indent="-604520" algn="l">
              <a:lnSpc>
                <a:spcPts val="5225"/>
              </a:lnSpc>
              <a:buFont typeface="Arial" panose="020B0604020202020204"/>
              <a:buChar char="￭"/>
            </a:pPr>
            <a:r>
              <a:rPr lang="en-US" sz="373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F1-Score: ~0.85</a:t>
            </a:r>
            <a:endParaRPr lang="en-US" sz="373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522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3743</Words>
  <Application>WPS Slides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Alatsi</vt:lpstr>
      <vt:lpstr>Arial</vt:lpstr>
      <vt:lpstr>Microsoft YaHei</vt:lpstr>
      <vt:lpstr>Arial Unicode MS</vt:lpstr>
      <vt:lpstr>Calibri</vt:lpstr>
      <vt:lpstr>Agrandir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Diagrams Given the text-based nature of this response, diagrams cannot be directly included, but the following would enhance understanding: Flowchart of the System: A visual representation starting with data extraction, moving through</dc:title>
  <dc:creator/>
  <cp:lastModifiedBy>Admin</cp:lastModifiedBy>
  <cp:revision>10</cp:revision>
  <dcterms:created xsi:type="dcterms:W3CDTF">2006-08-16T00:00:00Z</dcterms:created>
  <dcterms:modified xsi:type="dcterms:W3CDTF">2025-04-09T16:12:25Z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E0ED9CD1BD76479899539DEF25E74A6D_13</vt:lpwstr>
  </property>
  <property fmtid="{D5CDD505-2E9C-101B-9397-08002B2CF9AE}" pid="3" name="KSOProductBuildVer">
    <vt:lpwstr>1033-12.2.0.20782</vt:lpwstr>
  </property>
</Properties>
</file>