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5" r:id="rId5"/>
    <p:sldId id="263" r:id="rId6"/>
    <p:sldId id="264" r:id="rId7"/>
    <p:sldId id="258"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ACB4-8CA0-E14F-8E3E-66FB8791E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CF0FAB-F664-484E-9BBF-7A39EA00D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FCDD1-6C10-B84B-AD20-C41F4A3C15DC}"/>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5" name="Footer Placeholder 4">
            <a:extLst>
              <a:ext uri="{FF2B5EF4-FFF2-40B4-BE49-F238E27FC236}">
                <a16:creationId xmlns:a16="http://schemas.microsoft.com/office/drawing/2014/main" id="{AF08015F-7420-6B43-8040-BFD6CB31D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3BAB3-6171-7B46-81A2-1B08ECF83745}"/>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359663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D78C-99EA-3A4B-90A7-E8300F039A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21DC1F-D9CC-8048-A275-C08EFDE2B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CC9F2-7FF1-B24D-995C-E4B2AD6BBE99}"/>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5" name="Footer Placeholder 4">
            <a:extLst>
              <a:ext uri="{FF2B5EF4-FFF2-40B4-BE49-F238E27FC236}">
                <a16:creationId xmlns:a16="http://schemas.microsoft.com/office/drawing/2014/main" id="{282F3DF4-8D8A-C048-86BE-C6655F5AC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7A68A-DC0E-844E-B3E0-F6669A0D40D2}"/>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302979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209DF2-C42C-FB4C-9D3F-59BB176417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10CE5-5766-354D-BF67-E80ED6FB9C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41AA7-E71C-7B40-A18D-9127E6AAA815}"/>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5" name="Footer Placeholder 4">
            <a:extLst>
              <a:ext uri="{FF2B5EF4-FFF2-40B4-BE49-F238E27FC236}">
                <a16:creationId xmlns:a16="http://schemas.microsoft.com/office/drawing/2014/main" id="{93464143-E469-E644-87A6-BFEF64544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3B29E-FCC4-3241-B804-23E6C941FD23}"/>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129790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CC2A-717E-994B-A5BB-C3E54FC2F6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8C1AA1-344E-5F42-856A-D7FDE63AA0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87E15-4A6A-8544-BF32-0733A572A7CB}"/>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5" name="Footer Placeholder 4">
            <a:extLst>
              <a:ext uri="{FF2B5EF4-FFF2-40B4-BE49-F238E27FC236}">
                <a16:creationId xmlns:a16="http://schemas.microsoft.com/office/drawing/2014/main" id="{E6014F96-CD29-9245-8E59-4FA8D0941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58ADA-8C04-E446-96D1-26E158364FFC}"/>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103850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AFCC-B50C-B342-B21D-919E31BE1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536D50-D5CA-964F-AF21-F0D5CB380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7D023-C9A3-BD44-9750-6B4F428FC156}"/>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5" name="Footer Placeholder 4">
            <a:extLst>
              <a:ext uri="{FF2B5EF4-FFF2-40B4-BE49-F238E27FC236}">
                <a16:creationId xmlns:a16="http://schemas.microsoft.com/office/drawing/2014/main" id="{4FA510AE-D856-934C-AE93-644D6E5AB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5EF48-1F2F-BD4B-8A58-677629FF8C46}"/>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176746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44E9-B06B-884D-A1B7-E08EB35C13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39CB9-A304-0848-9675-B51FFD8DF4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C7DDF-CF83-EE44-9EA7-57626DABA3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C8659F-3C16-4F41-BB1F-A88089877B3B}"/>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6" name="Footer Placeholder 5">
            <a:extLst>
              <a:ext uri="{FF2B5EF4-FFF2-40B4-BE49-F238E27FC236}">
                <a16:creationId xmlns:a16="http://schemas.microsoft.com/office/drawing/2014/main" id="{0CDE2834-E0D1-9942-A46A-048CA5940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0CAC0-D740-6D43-A15B-C27F380CCC6F}"/>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13455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B5B8-7F8A-7C4A-B8AB-DC7ADF75F0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7ECCBF-95D1-A244-BD6E-E746C9164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A0F4DB-5200-D843-9527-FA0C7331D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17BCC3-FC08-0043-A9AF-8042A46A4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F559E2-5336-4B45-A229-C8881AEE9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EEECC0-EAF0-354E-9D52-C43FC987AC22}"/>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8" name="Footer Placeholder 7">
            <a:extLst>
              <a:ext uri="{FF2B5EF4-FFF2-40B4-BE49-F238E27FC236}">
                <a16:creationId xmlns:a16="http://schemas.microsoft.com/office/drawing/2014/main" id="{A5BAC5F0-0BF9-BF47-AAC0-C417E4BB55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60168A-A3AA-F340-AA55-855E654A3696}"/>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3110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A9F3-75C5-A243-A240-17D774E16A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7003B4-922C-2C4D-8A77-41E696AA38BD}"/>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4" name="Footer Placeholder 3">
            <a:extLst>
              <a:ext uri="{FF2B5EF4-FFF2-40B4-BE49-F238E27FC236}">
                <a16:creationId xmlns:a16="http://schemas.microsoft.com/office/drawing/2014/main" id="{33DF504D-365A-2448-AA46-36B243F63F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BEA5A-4072-404C-9421-F9CE639E9EE0}"/>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88205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32192B-D4D0-7E41-AD4A-D0020BAFAB9A}"/>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3" name="Footer Placeholder 2">
            <a:extLst>
              <a:ext uri="{FF2B5EF4-FFF2-40B4-BE49-F238E27FC236}">
                <a16:creationId xmlns:a16="http://schemas.microsoft.com/office/drawing/2014/main" id="{D1F44CC7-790F-7B46-9FC8-FCEEAAF579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2BA64F-4309-DA41-96C0-B02A6D591A21}"/>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249327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3B75-039F-624A-9F44-74A52E9D5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1F2D00-5E25-E648-80E8-A76CBB023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F55CA-B52C-BA47-8A3F-6BFF35617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EE74F-0207-1A4D-B5CB-7950EEF8C578}"/>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6" name="Footer Placeholder 5">
            <a:extLst>
              <a:ext uri="{FF2B5EF4-FFF2-40B4-BE49-F238E27FC236}">
                <a16:creationId xmlns:a16="http://schemas.microsoft.com/office/drawing/2014/main" id="{27ED66B4-B4D6-6342-AE02-BEDC46F21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6254B-262F-BF45-8B7C-8B64366B8B5B}"/>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278944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C0EB-077D-7D49-9B6F-E702D6377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6AB59-EE21-2648-8583-F2AA7234C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B9071E-06D5-134A-90A5-FD4C0FE7E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76D07-20BE-784A-AF4A-7F47862F2C68}"/>
              </a:ext>
            </a:extLst>
          </p:cNvPr>
          <p:cNvSpPr>
            <a:spLocks noGrp="1"/>
          </p:cNvSpPr>
          <p:nvPr>
            <p:ph type="dt" sz="half" idx="10"/>
          </p:nvPr>
        </p:nvSpPr>
        <p:spPr/>
        <p:txBody>
          <a:bodyPr/>
          <a:lstStyle/>
          <a:p>
            <a:fld id="{2871DFA5-F2A6-534A-A274-0038CE53064A}" type="datetimeFigureOut">
              <a:rPr lang="en-US" smtClean="0"/>
              <a:t>12/4/2021</a:t>
            </a:fld>
            <a:endParaRPr lang="en-US"/>
          </a:p>
        </p:txBody>
      </p:sp>
      <p:sp>
        <p:nvSpPr>
          <p:cNvPr id="6" name="Footer Placeholder 5">
            <a:extLst>
              <a:ext uri="{FF2B5EF4-FFF2-40B4-BE49-F238E27FC236}">
                <a16:creationId xmlns:a16="http://schemas.microsoft.com/office/drawing/2014/main" id="{F0FAE34E-A58D-8249-B719-2890F0348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97DA8-B932-7245-8791-F8C76CE97E8D}"/>
              </a:ext>
            </a:extLst>
          </p:cNvPr>
          <p:cNvSpPr>
            <a:spLocks noGrp="1"/>
          </p:cNvSpPr>
          <p:nvPr>
            <p:ph type="sldNum" sz="quarter" idx="12"/>
          </p:nvPr>
        </p:nvSpPr>
        <p:spPr/>
        <p:txBody>
          <a:bodyPr/>
          <a:lstStyle/>
          <a:p>
            <a:fld id="{725F1253-B0FF-CF4B-9C6D-B53C34B858AD}" type="slidenum">
              <a:rPr lang="en-US" smtClean="0"/>
              <a:t>‹#›</a:t>
            </a:fld>
            <a:endParaRPr lang="en-US"/>
          </a:p>
        </p:txBody>
      </p:sp>
    </p:spTree>
    <p:extLst>
      <p:ext uri="{BB962C8B-B14F-4D97-AF65-F5344CB8AC3E}">
        <p14:creationId xmlns:p14="http://schemas.microsoft.com/office/powerpoint/2010/main" val="418168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ED8F5A-94EF-AE45-B5BF-2354052CA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11E3FA-AA97-9448-9470-E67F1829B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AE76C-2656-1640-9365-EEEAC2AE4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1DFA5-F2A6-534A-A274-0038CE53064A}" type="datetimeFigureOut">
              <a:rPr lang="en-US" smtClean="0"/>
              <a:t>12/4/2021</a:t>
            </a:fld>
            <a:endParaRPr lang="en-US"/>
          </a:p>
        </p:txBody>
      </p:sp>
      <p:sp>
        <p:nvSpPr>
          <p:cNvPr id="5" name="Footer Placeholder 4">
            <a:extLst>
              <a:ext uri="{FF2B5EF4-FFF2-40B4-BE49-F238E27FC236}">
                <a16:creationId xmlns:a16="http://schemas.microsoft.com/office/drawing/2014/main" id="{C33C596E-70C0-1F45-9503-6C44BF95D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70C4ED-774B-554D-90DA-1365EC8A4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F1253-B0FF-CF4B-9C6D-B53C34B858AD}" type="slidenum">
              <a:rPr lang="en-US" smtClean="0"/>
              <a:t>‹#›</a:t>
            </a:fld>
            <a:endParaRPr lang="en-US"/>
          </a:p>
        </p:txBody>
      </p:sp>
    </p:spTree>
    <p:extLst>
      <p:ext uri="{BB962C8B-B14F-4D97-AF65-F5344CB8AC3E}">
        <p14:creationId xmlns:p14="http://schemas.microsoft.com/office/powerpoint/2010/main" val="2770051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ovelycoding.org/contact-lovelyco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38CE2-A587-9142-9A9F-3D195D70AABB}"/>
              </a:ext>
            </a:extLst>
          </p:cNvPr>
          <p:cNvSpPr>
            <a:spLocks noGrp="1"/>
          </p:cNvSpPr>
          <p:nvPr>
            <p:ph type="ctrTitle"/>
          </p:nvPr>
        </p:nvSpPr>
        <p:spPr>
          <a:xfrm>
            <a:off x="1285241" y="1008993"/>
            <a:ext cx="9231410" cy="3542045"/>
          </a:xfrm>
        </p:spPr>
        <p:txBody>
          <a:bodyPr anchor="b">
            <a:normAutofit/>
          </a:bodyPr>
          <a:lstStyle/>
          <a:p>
            <a:pPr algn="l"/>
            <a:r>
              <a:rPr lang="en-IN" sz="11500" dirty="0"/>
              <a:t>SDP Project  </a:t>
            </a:r>
            <a:endParaRPr lang="en-US" sz="11500" dirty="0"/>
          </a:p>
        </p:txBody>
      </p:sp>
      <p:sp>
        <p:nvSpPr>
          <p:cNvPr id="3" name="Subtitle 2">
            <a:extLst>
              <a:ext uri="{FF2B5EF4-FFF2-40B4-BE49-F238E27FC236}">
                <a16:creationId xmlns:a16="http://schemas.microsoft.com/office/drawing/2014/main" id="{3E1452C3-CBB9-5949-990F-626C13729254}"/>
              </a:ext>
            </a:extLst>
          </p:cNvPr>
          <p:cNvSpPr>
            <a:spLocks noGrp="1"/>
          </p:cNvSpPr>
          <p:nvPr>
            <p:ph type="subTitle" idx="1"/>
          </p:nvPr>
        </p:nvSpPr>
        <p:spPr>
          <a:xfrm>
            <a:off x="1285241" y="4582814"/>
            <a:ext cx="7132335" cy="1312657"/>
          </a:xfrm>
        </p:spPr>
        <p:txBody>
          <a:bodyPr anchor="t">
            <a:normAutofit/>
          </a:bodyPr>
          <a:lstStyle/>
          <a:p>
            <a:pPr algn="l"/>
            <a:r>
              <a:rPr lang="en-IN"/>
              <a:t>Bidding management system</a:t>
            </a:r>
          </a:p>
          <a:p>
            <a:pPr algn="l"/>
            <a:endParaRPr lang="en-US"/>
          </a:p>
        </p:txBody>
      </p:sp>
    </p:spTree>
    <p:extLst>
      <p:ext uri="{BB962C8B-B14F-4D97-AF65-F5344CB8AC3E}">
        <p14:creationId xmlns:p14="http://schemas.microsoft.com/office/powerpoint/2010/main" val="1923025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A0D15-A289-4910-825C-62C0A2102CC2}"/>
              </a:ext>
            </a:extLst>
          </p:cNvPr>
          <p:cNvSpPr>
            <a:spLocks noGrp="1"/>
          </p:cNvSpPr>
          <p:nvPr>
            <p:ph type="title"/>
          </p:nvPr>
        </p:nvSpPr>
        <p:spPr>
          <a:xfrm>
            <a:off x="956826" y="1112969"/>
            <a:ext cx="3937298" cy="4166010"/>
          </a:xfrm>
        </p:spPr>
        <p:txBody>
          <a:bodyPr>
            <a:normAutofit/>
          </a:bodyPr>
          <a:lstStyle/>
          <a:p>
            <a:r>
              <a:rPr lang="en-US">
                <a:solidFill>
                  <a:srgbClr val="FFFFFF"/>
                </a:solidFill>
              </a:rPr>
              <a:t>User stories</a:t>
            </a:r>
            <a:endParaRPr lang="en-IN">
              <a:solidFill>
                <a:srgbClr val="FFFFFF"/>
              </a:solidFill>
            </a:endParaRPr>
          </a:p>
        </p:txBody>
      </p:sp>
      <p:sp>
        <p:nvSpPr>
          <p:cNvPr id="21" name="Freeform: Shape 2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8293EB1-0EE1-45B1-B293-C9AEF3450A0D}"/>
              </a:ext>
            </a:extLst>
          </p:cNvPr>
          <p:cNvSpPr>
            <a:spLocks noGrp="1"/>
          </p:cNvSpPr>
          <p:nvPr>
            <p:ph idx="1"/>
          </p:nvPr>
        </p:nvSpPr>
        <p:spPr>
          <a:xfrm>
            <a:off x="6096000" y="820880"/>
            <a:ext cx="5257799" cy="4889350"/>
          </a:xfrm>
        </p:spPr>
        <p:txBody>
          <a:bodyPr anchor="t">
            <a:normAutofit/>
          </a:bodyPr>
          <a:lstStyle/>
          <a:p>
            <a:pPr fontAlgn="base"/>
            <a:r>
              <a:rPr lang="en-US" sz="1300" b="1" i="0" dirty="0">
                <a:effectLst/>
                <a:latin typeface="Roboto Slab"/>
              </a:rPr>
              <a:t>Payment Details:</a:t>
            </a:r>
          </a:p>
          <a:p>
            <a:pPr fontAlgn="base"/>
            <a:r>
              <a:rPr lang="en-US" sz="1300" b="0" i="0" dirty="0">
                <a:effectLst/>
                <a:latin typeface="Raleway" pitchFamily="2" charset="0"/>
              </a:rPr>
              <a:t>After successful winning of bid Team owners needs to pay the money using cash/net banking/ATM card. The payment portal would use a payment gateway to clear payment. Once payment will clear receipt of payment will be generated automatically. Add/update/delete Player’s Details. Only the admin can add, update, and delete the player’s details and others user details. Admin has special permission to do so.</a:t>
            </a:r>
          </a:p>
          <a:p>
            <a:pPr fontAlgn="base"/>
            <a:r>
              <a:rPr lang="en-US" sz="1300" b="1" i="0" dirty="0">
                <a:effectLst/>
                <a:latin typeface="Roboto Slab"/>
              </a:rPr>
              <a:t>User authentication according to his/her role:</a:t>
            </a:r>
          </a:p>
          <a:p>
            <a:pPr fontAlgn="base"/>
            <a:r>
              <a:rPr lang="en-US" sz="1300" b="0" i="0" dirty="0">
                <a:effectLst/>
                <a:latin typeface="Raleway" pitchFamily="2" charset="0"/>
              </a:rPr>
              <a:t>The system is strong enough to make authentication as per logged in user.</a:t>
            </a:r>
          </a:p>
          <a:p>
            <a:pPr fontAlgn="base"/>
            <a:r>
              <a:rPr lang="en-US" sz="1300" b="1" i="0" dirty="0">
                <a:effectLst/>
                <a:latin typeface="Roboto Slab"/>
              </a:rPr>
              <a:t>Add Team Owners:</a:t>
            </a:r>
          </a:p>
          <a:p>
            <a:pPr fontAlgn="base"/>
            <a:r>
              <a:rPr lang="en-US" sz="1300" b="0" i="0" dirty="0">
                <a:effectLst/>
                <a:latin typeface="Raleway" pitchFamily="2" charset="0"/>
              </a:rPr>
              <a:t>Admin can add team owner details, update owner’s budget. Team owner needs validate their profile before going in the bidding process.</a:t>
            </a:r>
          </a:p>
          <a:p>
            <a:pPr fontAlgn="base"/>
            <a:r>
              <a:rPr lang="en-US" sz="1300" b="1" i="0" dirty="0">
                <a:effectLst/>
                <a:latin typeface="Roboto Slab"/>
              </a:rPr>
              <a:t>System Design of Bidding Management System:</a:t>
            </a:r>
          </a:p>
          <a:p>
            <a:pPr fontAlgn="base"/>
            <a:r>
              <a:rPr lang="en-US" sz="1300" b="0" i="0" dirty="0">
                <a:effectLst/>
                <a:latin typeface="Raleway" pitchFamily="2" charset="0"/>
              </a:rPr>
              <a:t>The system basically needs very simple architecture. This is system is there main three users i.e. Admin, Player, And owners.</a:t>
            </a:r>
          </a:p>
          <a:p>
            <a:endParaRPr lang="en-IN" sz="1300" dirty="0"/>
          </a:p>
        </p:txBody>
      </p:sp>
      <p:sp>
        <p:nvSpPr>
          <p:cNvPr id="27" name="Freeform: Shape 2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8490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9EB4F-53C8-5E41-836B-A50841FB003F}"/>
              </a:ext>
            </a:extLst>
          </p:cNvPr>
          <p:cNvSpPr>
            <a:spLocks noGrp="1"/>
          </p:cNvSpPr>
          <p:nvPr>
            <p:ph type="title"/>
          </p:nvPr>
        </p:nvSpPr>
        <p:spPr>
          <a:xfrm>
            <a:off x="1171074" y="1396686"/>
            <a:ext cx="3240506" cy="4064628"/>
          </a:xfrm>
        </p:spPr>
        <p:txBody>
          <a:bodyPr>
            <a:normAutofit/>
          </a:bodyPr>
          <a:lstStyle/>
          <a:p>
            <a:r>
              <a:rPr lang="en-IN">
                <a:solidFill>
                  <a:srgbClr val="FFFFFF"/>
                </a:solidFill>
              </a:rPr>
              <a:t>Bidding system</a:t>
            </a:r>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E6D356-DC6A-B245-B867-1CC0360DE0B8}"/>
              </a:ext>
            </a:extLst>
          </p:cNvPr>
          <p:cNvSpPr>
            <a:spLocks noGrp="1"/>
          </p:cNvSpPr>
          <p:nvPr>
            <p:ph idx="1"/>
          </p:nvPr>
        </p:nvSpPr>
        <p:spPr>
          <a:xfrm>
            <a:off x="5370153" y="1526033"/>
            <a:ext cx="5536397" cy="3935281"/>
          </a:xfrm>
        </p:spPr>
        <p:txBody>
          <a:bodyPr>
            <a:normAutofit/>
          </a:bodyPr>
          <a:lstStyle/>
          <a:p>
            <a:r>
              <a:rPr lang="en-IN" sz="2200"/>
              <a:t>At first we have to know what is meant by bidding.? </a:t>
            </a:r>
          </a:p>
          <a:p>
            <a:r>
              <a:rPr lang="en-IN" sz="2200"/>
              <a:t>Bidding in the sense for example if any product which is to be sold for highest price it can be done by using bidding system by using this one can get profits..</a:t>
            </a:r>
          </a:p>
          <a:p>
            <a:r>
              <a:rPr lang="en-IN" sz="2200"/>
              <a:t>Bidding means a group of people gather together either it may be online or offline and they can increase the selling price of the product according to it’s capability and it’s uses. </a:t>
            </a:r>
            <a:endParaRPr lang="en-US" sz="2200"/>
          </a:p>
        </p:txBody>
      </p:sp>
    </p:spTree>
    <p:extLst>
      <p:ext uri="{BB962C8B-B14F-4D97-AF65-F5344CB8AC3E}">
        <p14:creationId xmlns:p14="http://schemas.microsoft.com/office/powerpoint/2010/main" val="190800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706E8-B4A1-4051-91DF-3B80D150AC54}"/>
              </a:ext>
            </a:extLst>
          </p:cNvPr>
          <p:cNvSpPr>
            <a:spLocks noGrp="1"/>
          </p:cNvSpPr>
          <p:nvPr>
            <p:ph type="title"/>
          </p:nvPr>
        </p:nvSpPr>
        <p:spPr>
          <a:xfrm>
            <a:off x="956826" y="1112969"/>
            <a:ext cx="3937298" cy="4166010"/>
          </a:xfrm>
        </p:spPr>
        <p:txBody>
          <a:bodyPr>
            <a:normAutofit/>
          </a:bodyPr>
          <a:lstStyle/>
          <a:p>
            <a:r>
              <a:rPr lang="en-US" b="0" i="0">
                <a:solidFill>
                  <a:srgbClr val="FFFFFF"/>
                </a:solidFill>
                <a:effectLst/>
                <a:latin typeface="-apple-system"/>
              </a:rPr>
              <a:t>Development of Bidding Management System</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80727E0-C811-4319-A79B-492BBEDEB76B}"/>
              </a:ext>
            </a:extLst>
          </p:cNvPr>
          <p:cNvSpPr>
            <a:spLocks noGrp="1"/>
          </p:cNvSpPr>
          <p:nvPr>
            <p:ph idx="1"/>
          </p:nvPr>
        </p:nvSpPr>
        <p:spPr>
          <a:xfrm>
            <a:off x="6096000" y="820880"/>
            <a:ext cx="5257799" cy="4889350"/>
          </a:xfrm>
        </p:spPr>
        <p:txBody>
          <a:bodyPr anchor="t">
            <a:normAutofit/>
          </a:bodyPr>
          <a:lstStyle/>
          <a:p>
            <a:r>
              <a:rPr lang="en-US" sz="2000" b="0" i="0" dirty="0">
                <a:effectLst/>
                <a:latin typeface="-apple-system"/>
              </a:rPr>
              <a:t>Online Auction management system is a web based application which will assist clients with buying or selling items; they can sell anything they want by posting advertisements.</a:t>
            </a:r>
          </a:p>
          <a:p>
            <a:r>
              <a:rPr lang="en-US" sz="2000" b="0" i="0" dirty="0">
                <a:effectLst/>
                <a:latin typeface="-apple-system"/>
              </a:rPr>
              <a:t>This application will enable clients to post their items for auction; bidders can create an account and are able to bid for any available product</a:t>
            </a:r>
            <a:endParaRPr lang="en-US" sz="2000" dirty="0">
              <a:latin typeface="-apple-system"/>
            </a:endParaRPr>
          </a:p>
          <a:p>
            <a:r>
              <a:rPr lang="en-US" sz="2000" b="0" i="0" dirty="0">
                <a:effectLst/>
                <a:latin typeface="-apple-system"/>
              </a:rPr>
              <a:t>There are some current applications that offer clients to bid on products but these aren’t available in the local area</a:t>
            </a:r>
          </a:p>
          <a:p>
            <a:r>
              <a:rPr lang="en-US" sz="2000" b="0" i="0" dirty="0">
                <a:effectLst/>
                <a:latin typeface="-apple-system"/>
              </a:rPr>
              <a:t> Which is a disadvantage because you are unable to look at the product before you buy. With this Online Auction application clients will be able to bid for products that are available in their local area.</a:t>
            </a:r>
            <a:endParaRPr lang="en-US" sz="2000" dirty="0"/>
          </a:p>
          <a:p>
            <a:endParaRPr lang="en-IN" sz="20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9467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3AB4A7E-A386-4734-8E31-096929B65E6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USE CASE DIAGRAM</a:t>
            </a:r>
          </a:p>
        </p:txBody>
      </p:sp>
      <p:pic>
        <p:nvPicPr>
          <p:cNvPr id="1026" name="Picture 2" descr="See the source image">
            <a:extLst>
              <a:ext uri="{FF2B5EF4-FFF2-40B4-BE49-F238E27FC236}">
                <a16:creationId xmlns:a16="http://schemas.microsoft.com/office/drawing/2014/main" id="{037261E0-FD17-44C0-A47D-F708D4E052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387727"/>
            <a:ext cx="7225748" cy="408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2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88975-F551-4BB3-B5E3-6D2E95E87EA1}"/>
              </a:ext>
            </a:extLst>
          </p:cNvPr>
          <p:cNvSpPr>
            <a:spLocks noGrp="1"/>
          </p:cNvSpPr>
          <p:nvPr>
            <p:ph type="title"/>
          </p:nvPr>
        </p:nvSpPr>
        <p:spPr>
          <a:xfrm>
            <a:off x="956826" y="1112969"/>
            <a:ext cx="3937298" cy="4166010"/>
          </a:xfrm>
        </p:spPr>
        <p:txBody>
          <a:bodyPr>
            <a:normAutofit/>
          </a:bodyPr>
          <a:lstStyle/>
          <a:p>
            <a:r>
              <a:rPr lang="en-IN" b="0" i="0" u="none" strike="noStrike">
                <a:solidFill>
                  <a:srgbClr val="FFFFFF"/>
                </a:solidFill>
                <a:effectLst/>
                <a:latin typeface="-apple-system"/>
              </a:rPr>
              <a:t>Aim and Objectives</a:t>
            </a:r>
            <a:br>
              <a:rPr lang="en-IN" b="0" i="0">
                <a:solidFill>
                  <a:srgbClr val="FFFFFF"/>
                </a:solidFill>
                <a:effectLst/>
                <a:latin typeface="-apple-system"/>
              </a:rPr>
            </a:b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3CD863A-AEAB-4FFE-B8E5-27C945B45039}"/>
              </a:ext>
            </a:extLst>
          </p:cNvPr>
          <p:cNvSpPr>
            <a:spLocks noGrp="1"/>
          </p:cNvSpPr>
          <p:nvPr>
            <p:ph idx="1"/>
          </p:nvPr>
        </p:nvSpPr>
        <p:spPr>
          <a:xfrm>
            <a:off x="6096000" y="820880"/>
            <a:ext cx="5257799" cy="4889350"/>
          </a:xfrm>
        </p:spPr>
        <p:txBody>
          <a:bodyPr anchor="t">
            <a:normAutofit/>
          </a:bodyPr>
          <a:lstStyle/>
          <a:p>
            <a:r>
              <a:rPr lang="en-US" sz="1800" b="1" i="0" dirty="0">
                <a:effectLst/>
                <a:latin typeface="-apple-system"/>
              </a:rPr>
              <a:t>Aims:</a:t>
            </a:r>
            <a:endParaRPr lang="en-US" sz="1800" b="0" i="0" dirty="0">
              <a:effectLst/>
              <a:latin typeface="-apple-system"/>
            </a:endParaRPr>
          </a:p>
          <a:p>
            <a:pPr marL="0" indent="0">
              <a:buNone/>
            </a:pPr>
            <a:r>
              <a:rPr lang="en-US" sz="1800" b="1" i="0" dirty="0">
                <a:effectLst/>
                <a:latin typeface="-apple-system"/>
              </a:rPr>
              <a:t> </a:t>
            </a:r>
            <a:endParaRPr lang="en-US" sz="1800" b="0" i="0" dirty="0">
              <a:effectLst/>
              <a:latin typeface="-apple-system"/>
            </a:endParaRPr>
          </a:p>
          <a:p>
            <a:r>
              <a:rPr lang="en-US" sz="1800" b="0" i="0" dirty="0">
                <a:effectLst/>
                <a:latin typeface="-apple-system"/>
              </a:rPr>
              <a:t>The overall aim of the project is to create and develop a web application for buying and selling over the internet for university students. This will be done by creating an online auction system with ASP.net and MySQL.</a:t>
            </a:r>
          </a:p>
          <a:p>
            <a:r>
              <a:rPr lang="en-US" sz="1800" b="0" i="0" dirty="0">
                <a:effectLst/>
                <a:latin typeface="-apple-system"/>
              </a:rPr>
              <a:t>To achieve the above aim, the following objectives will be carried out:</a:t>
            </a:r>
          </a:p>
          <a:p>
            <a:pPr>
              <a:buFont typeface="+mj-lt"/>
              <a:buAutoNum type="arabicPeriod"/>
            </a:pPr>
            <a:r>
              <a:rPr lang="en-US" sz="1800" b="0" i="0" dirty="0">
                <a:effectLst/>
                <a:latin typeface="-apple-system"/>
              </a:rPr>
              <a:t>Create a user-friendly web application</a:t>
            </a:r>
          </a:p>
          <a:p>
            <a:pPr>
              <a:buFont typeface="+mj-lt"/>
              <a:buAutoNum type="arabicPeriod"/>
            </a:pPr>
            <a:r>
              <a:rPr lang="en-US" sz="1800" b="0" i="0" dirty="0">
                <a:effectLst/>
                <a:latin typeface="-apple-system"/>
              </a:rPr>
              <a:t>Create a database where user’s information is stored</a:t>
            </a:r>
          </a:p>
          <a:p>
            <a:pPr>
              <a:buFont typeface="+mj-lt"/>
              <a:buAutoNum type="arabicPeriod"/>
            </a:pPr>
            <a:r>
              <a:rPr lang="en-US" sz="1800" b="0" i="0" dirty="0">
                <a:effectLst/>
                <a:latin typeface="-apple-system"/>
              </a:rPr>
              <a:t>Research existing Online auction businesses</a:t>
            </a:r>
          </a:p>
          <a:p>
            <a:pPr>
              <a:buFont typeface="+mj-lt"/>
              <a:buAutoNum type="arabicPeriod"/>
            </a:pPr>
            <a:r>
              <a:rPr lang="en-US" sz="1800" b="0" i="0" dirty="0">
                <a:effectLst/>
                <a:latin typeface="-apple-system"/>
              </a:rPr>
              <a:t> Implement security measures</a:t>
            </a:r>
          </a:p>
          <a:p>
            <a:endParaRPr lang="en-IN" sz="18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06098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972CB-0856-4EEB-B4DD-04F93297D6B2}"/>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Objectives</a:t>
            </a:r>
            <a:endParaRPr lang="en-IN"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9029B5A-5A8B-48DB-BF82-1429F1717712}"/>
              </a:ext>
            </a:extLst>
          </p:cNvPr>
          <p:cNvSpPr>
            <a:spLocks noGrp="1"/>
          </p:cNvSpPr>
          <p:nvPr>
            <p:ph idx="1"/>
          </p:nvPr>
        </p:nvSpPr>
        <p:spPr>
          <a:xfrm>
            <a:off x="6096000" y="820880"/>
            <a:ext cx="5257799" cy="4889350"/>
          </a:xfrm>
        </p:spPr>
        <p:txBody>
          <a:bodyPr anchor="t">
            <a:normAutofit/>
          </a:bodyPr>
          <a:lstStyle/>
          <a:p>
            <a:r>
              <a:rPr lang="en-US" b="1" i="0" dirty="0">
                <a:effectLst/>
                <a:latin typeface="-apple-system"/>
              </a:rPr>
              <a:t>Objective 1 – Create a user-friendly web application</a:t>
            </a:r>
            <a:endParaRPr lang="en-US" b="0" i="0" dirty="0">
              <a:effectLst/>
              <a:latin typeface="-apple-system"/>
            </a:endParaRPr>
          </a:p>
          <a:p>
            <a:r>
              <a:rPr lang="en-US" b="1" i="0" dirty="0">
                <a:effectLst/>
                <a:latin typeface="-apple-system"/>
              </a:rPr>
              <a:t>Objective 2 – Create a database where user’s information is stored</a:t>
            </a:r>
            <a:endParaRPr lang="en-US" b="0" i="0" dirty="0">
              <a:effectLst/>
              <a:latin typeface="-apple-system"/>
            </a:endParaRPr>
          </a:p>
          <a:p>
            <a:endParaRPr lang="en-IN"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81054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57FC0-9F0A-064E-87AC-50223E9DA0BB}"/>
              </a:ext>
            </a:extLst>
          </p:cNvPr>
          <p:cNvSpPr>
            <a:spLocks noGrp="1"/>
          </p:cNvSpPr>
          <p:nvPr>
            <p:ph type="title"/>
          </p:nvPr>
        </p:nvSpPr>
        <p:spPr>
          <a:xfrm>
            <a:off x="686834" y="1153572"/>
            <a:ext cx="3200400" cy="4461163"/>
          </a:xfrm>
        </p:spPr>
        <p:txBody>
          <a:bodyPr>
            <a:normAutofit/>
          </a:bodyPr>
          <a:lstStyle/>
          <a:p>
            <a:r>
              <a:rPr lang="en-US">
                <a:solidFill>
                  <a:srgbClr val="FFFFFF"/>
                </a:solidFill>
              </a:rPr>
              <a:t>User stories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42C7B03-3E12-0F41-84AC-137722E587DB}"/>
              </a:ext>
            </a:extLst>
          </p:cNvPr>
          <p:cNvSpPr>
            <a:spLocks noGrp="1"/>
          </p:cNvSpPr>
          <p:nvPr>
            <p:ph idx="1"/>
          </p:nvPr>
        </p:nvSpPr>
        <p:spPr>
          <a:xfrm>
            <a:off x="4447308" y="591344"/>
            <a:ext cx="6906491" cy="5585619"/>
          </a:xfrm>
        </p:spPr>
        <p:txBody>
          <a:bodyPr anchor="ctr">
            <a:normAutofit/>
          </a:bodyPr>
          <a:lstStyle/>
          <a:p>
            <a:pPr fontAlgn="base"/>
            <a:r>
              <a:rPr lang="en-US" sz="2000" b="0" i="0">
                <a:effectLst/>
                <a:latin typeface="Abadi Extra Light" panose="020B0604020202020204" pitchFamily="34" charset="0"/>
              </a:rPr>
              <a:t>Are you looking for a Bidding management system project? We are here to help you. You can </a:t>
            </a:r>
            <a:r>
              <a:rPr lang="en-US" sz="2000" b="0" i="0" u="none" strike="noStrike">
                <a:effectLst/>
                <a:latin typeface="Abadi Extra Light" panose="020B0604020202020204" pitchFamily="34" charset="0"/>
                <a:hlinkClick r:id="rId2"/>
              </a:rPr>
              <a:t>contact us</a:t>
            </a:r>
            <a:r>
              <a:rPr lang="en-US" sz="2000" b="0" i="0">
                <a:effectLst/>
                <a:latin typeface="Abadi Extra Light" panose="020B0604020202020204" pitchFamily="34" charset="0"/>
              </a:rPr>
              <a:t>. The Indian Premier League (IPL, officially Vivo Indian Premier League for sponsorship reasons) is a professional Twenty20 cricket league in India contested during April and May of every year by teams representing Indian cities.</a:t>
            </a:r>
          </a:p>
          <a:p>
            <a:pPr fontAlgn="base"/>
            <a:r>
              <a:rPr lang="en-US" sz="2000" b="0" i="0">
                <a:effectLst/>
                <a:latin typeface="Abadi Extra Light" panose="020B0604020202020204" pitchFamily="34" charset="0"/>
              </a:rPr>
              <a:t>The league was founded by the Board of Control for Cricket in India (BCCI). The IPL is the most attended cricket league in the world and ranks sixth among all sports leagues. Before the start of every season, players are auctioned for teams. Currently, this system is not fully computerized. So, we are trying to develop a fully computerized Bidding system for the next IPL season.</a:t>
            </a:r>
          </a:p>
          <a:p>
            <a:pPr fontAlgn="base"/>
            <a:r>
              <a:rPr lang="en-US" sz="2000" b="0" i="0">
                <a:effectLst/>
                <a:latin typeface="Abadi Extra Light" panose="020B0604020202020204" pitchFamily="34" charset="0"/>
              </a:rPr>
              <a:t>This system would be a fully cloud-based system. Bidders can bid on players from their offices, homes, or place where they want to be. This system would be more transparent anyone can view the IPL auction. But only registered team owners can bid on registered players. The system would be more available for bid 24X7 when online bidding of IPL going on</a:t>
            </a:r>
            <a:r>
              <a:rPr lang="en-US" sz="2000" b="0" i="0">
                <a:effectLst/>
                <a:latin typeface="Raleway" pitchFamily="2" charset="0"/>
              </a:rPr>
              <a:t>.</a:t>
            </a:r>
          </a:p>
          <a:p>
            <a:endParaRPr lang="en-US" sz="2000"/>
          </a:p>
        </p:txBody>
      </p:sp>
    </p:spTree>
    <p:extLst>
      <p:ext uri="{BB962C8B-B14F-4D97-AF65-F5344CB8AC3E}">
        <p14:creationId xmlns:p14="http://schemas.microsoft.com/office/powerpoint/2010/main" val="175966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B5F90-ABE7-4000-A48A-09138C275154}"/>
              </a:ext>
            </a:extLst>
          </p:cNvPr>
          <p:cNvSpPr>
            <a:spLocks noGrp="1"/>
          </p:cNvSpPr>
          <p:nvPr>
            <p:ph type="title"/>
          </p:nvPr>
        </p:nvSpPr>
        <p:spPr>
          <a:xfrm>
            <a:off x="956826" y="1112969"/>
            <a:ext cx="3937298" cy="4166010"/>
          </a:xfrm>
        </p:spPr>
        <p:txBody>
          <a:bodyPr>
            <a:normAutofit/>
          </a:bodyPr>
          <a:lstStyle/>
          <a:p>
            <a:r>
              <a:rPr lang="en-US">
                <a:solidFill>
                  <a:srgbClr val="FFFFFF"/>
                </a:solidFill>
              </a:rPr>
              <a:t>Modules</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CAC953C-AECA-4940-BB0E-2F844930C890}"/>
              </a:ext>
            </a:extLst>
          </p:cNvPr>
          <p:cNvSpPr>
            <a:spLocks noGrp="1"/>
          </p:cNvSpPr>
          <p:nvPr>
            <p:ph idx="1"/>
          </p:nvPr>
        </p:nvSpPr>
        <p:spPr>
          <a:xfrm>
            <a:off x="6096000" y="820880"/>
            <a:ext cx="5257799" cy="4889350"/>
          </a:xfrm>
        </p:spPr>
        <p:txBody>
          <a:bodyPr anchor="t">
            <a:normAutofit/>
          </a:bodyPr>
          <a:lstStyle/>
          <a:p>
            <a:pPr fontAlgn="base"/>
            <a:r>
              <a:rPr lang="en-US" sz="1500" b="1" i="0" dirty="0">
                <a:effectLst/>
                <a:latin typeface="Roboto Slab"/>
              </a:rPr>
              <a:t>Modules of Bidding Management System:</a:t>
            </a:r>
          </a:p>
          <a:p>
            <a:pPr fontAlgn="base"/>
            <a:r>
              <a:rPr lang="en-US" sz="1500" b="0" i="0" dirty="0">
                <a:effectLst/>
                <a:latin typeface="Raleway" pitchFamily="2" charset="0"/>
              </a:rPr>
              <a:t>There are several modules required to complete this system. Here we are discussing the main modules or core modules of the system.</a:t>
            </a:r>
          </a:p>
          <a:p>
            <a:pPr fontAlgn="base"/>
            <a:r>
              <a:rPr lang="en-US" sz="1500" b="1" i="0" dirty="0">
                <a:effectLst/>
                <a:latin typeface="Roboto Slab"/>
              </a:rPr>
              <a:t>Admin Profile:</a:t>
            </a:r>
          </a:p>
          <a:p>
            <a:pPr fontAlgn="base"/>
            <a:r>
              <a:rPr lang="en-US" sz="1500" b="0" i="0" dirty="0">
                <a:effectLst/>
                <a:latin typeface="Raleway" pitchFamily="2" charset="0"/>
              </a:rPr>
              <a:t>Admin profile is profiled which is assigned to a superuser having full access to the system. Admin module contains Admin Id, name, address, contact no. Admin can view player details, team owner details, bidding process, etc.</a:t>
            </a:r>
          </a:p>
          <a:p>
            <a:pPr fontAlgn="base"/>
            <a:r>
              <a:rPr lang="en-US" sz="1500" b="1" i="0" dirty="0">
                <a:effectLst/>
                <a:latin typeface="Roboto Slab"/>
              </a:rPr>
              <a:t>Player Profile:</a:t>
            </a:r>
          </a:p>
          <a:p>
            <a:pPr fontAlgn="base"/>
            <a:r>
              <a:rPr lang="en-US" sz="1500" b="0" i="0" dirty="0">
                <a:effectLst/>
                <a:latin typeface="Raleway" pitchFamily="2" charset="0"/>
              </a:rPr>
              <a:t>Registered player details would be available for view. Player details would include player name, age, record, base price, etc. Once any player goes in the auction. A team owner can bid on him. The player would ably see the details of the owner who has won the bid. The player would also receive payment and bond to signed.</a:t>
            </a:r>
          </a:p>
          <a:p>
            <a:endParaRPr lang="en-IN" sz="15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3260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5A176-CC62-410C-A915-A850D9DF33FA}"/>
              </a:ext>
            </a:extLst>
          </p:cNvPr>
          <p:cNvSpPr>
            <a:spLocks noGrp="1"/>
          </p:cNvSpPr>
          <p:nvPr>
            <p:ph type="title"/>
          </p:nvPr>
        </p:nvSpPr>
        <p:spPr>
          <a:xfrm>
            <a:off x="686834" y="1153572"/>
            <a:ext cx="3200400" cy="4461163"/>
          </a:xfrm>
        </p:spPr>
        <p:txBody>
          <a:bodyPr>
            <a:normAutofit/>
          </a:bodyPr>
          <a:lstStyle/>
          <a:p>
            <a:r>
              <a:rPr lang="en-US">
                <a:solidFill>
                  <a:srgbClr val="FFFFFF"/>
                </a:solidFill>
              </a:rPr>
              <a:t>continues</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CA2816-5FC9-4C99-AB62-91A7930BC0BA}"/>
              </a:ext>
            </a:extLst>
          </p:cNvPr>
          <p:cNvSpPr>
            <a:spLocks noGrp="1"/>
          </p:cNvSpPr>
          <p:nvPr>
            <p:ph idx="1"/>
          </p:nvPr>
        </p:nvSpPr>
        <p:spPr>
          <a:xfrm>
            <a:off x="4447308" y="591344"/>
            <a:ext cx="6906491" cy="5585619"/>
          </a:xfrm>
        </p:spPr>
        <p:txBody>
          <a:bodyPr anchor="ctr">
            <a:normAutofit/>
          </a:bodyPr>
          <a:lstStyle/>
          <a:p>
            <a:pPr fontAlgn="base"/>
            <a:r>
              <a:rPr lang="en-US" sz="1800" b="1" i="0">
                <a:effectLst/>
                <a:latin typeface="Roboto Slab"/>
              </a:rPr>
              <a:t>Team Owner:</a:t>
            </a:r>
          </a:p>
          <a:p>
            <a:pPr fontAlgn="base"/>
            <a:r>
              <a:rPr lang="en-US" sz="1800" b="0" i="0">
                <a:effectLst/>
                <a:latin typeface="Raleway" pitchFamily="2" charset="0"/>
              </a:rPr>
              <a:t>The team owner is someone who holds the maximum share of the team. A team owner can manage his/her team. Bid on a new player to join the team squad.</a:t>
            </a:r>
          </a:p>
          <a:p>
            <a:pPr fontAlgn="base"/>
            <a:r>
              <a:rPr lang="en-US" sz="1800" b="1" i="0">
                <a:effectLst/>
                <a:latin typeface="Roboto Slab"/>
              </a:rPr>
              <a:t>Search Player Details:</a:t>
            </a:r>
          </a:p>
          <a:p>
            <a:pPr fontAlgn="base"/>
            <a:r>
              <a:rPr lang="en-US" sz="1800" b="0" i="0">
                <a:effectLst/>
                <a:latin typeface="Raleway" pitchFamily="2" charset="0"/>
              </a:rPr>
              <a:t>A team owner can search the details of each player. Sort them, add them to the cart, bid on them. Once they won the bid, they need to make payment to the player.</a:t>
            </a:r>
          </a:p>
          <a:p>
            <a:pPr fontAlgn="base"/>
            <a:r>
              <a:rPr lang="en-US" sz="1800" b="1" i="0">
                <a:effectLst/>
                <a:latin typeface="Roboto Slab"/>
              </a:rPr>
              <a:t>Availability:</a:t>
            </a:r>
          </a:p>
          <a:p>
            <a:pPr fontAlgn="base"/>
            <a:r>
              <a:rPr lang="en-US" sz="1800" b="0" i="0">
                <a:effectLst/>
                <a:latin typeface="Raleway" pitchFamily="2" charset="0"/>
              </a:rPr>
              <a:t>A team owner can check whether a player is available for bid or not. If a player is available for bid and the player has not been sold. They wish to bid on a player they can.</a:t>
            </a:r>
          </a:p>
          <a:p>
            <a:pPr fontAlgn="base"/>
            <a:r>
              <a:rPr lang="en-US" sz="1800" b="1" i="0">
                <a:effectLst/>
                <a:latin typeface="Roboto Slab"/>
              </a:rPr>
              <a:t>Bidding:</a:t>
            </a:r>
          </a:p>
          <a:p>
            <a:pPr fontAlgn="base"/>
            <a:r>
              <a:rPr lang="en-US" sz="1800" b="0" i="0">
                <a:effectLst/>
                <a:latin typeface="Raleway" pitchFamily="2" charset="0"/>
              </a:rPr>
              <a:t>The bidding process is a real-time process. Data in the database would be updated in real-time and visible to users in real-time.</a:t>
            </a:r>
          </a:p>
          <a:p>
            <a:endParaRPr lang="en-IN" sz="1800"/>
          </a:p>
          <a:p>
            <a:endParaRPr lang="en-IN" sz="1800"/>
          </a:p>
        </p:txBody>
      </p:sp>
    </p:spTree>
    <p:extLst>
      <p:ext uri="{BB962C8B-B14F-4D97-AF65-F5344CB8AC3E}">
        <p14:creationId xmlns:p14="http://schemas.microsoft.com/office/powerpoint/2010/main" val="77130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987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Abadi Extra Light</vt:lpstr>
      <vt:lpstr>-apple-system</vt:lpstr>
      <vt:lpstr>Arial</vt:lpstr>
      <vt:lpstr>Calibri</vt:lpstr>
      <vt:lpstr>Calibri Light</vt:lpstr>
      <vt:lpstr>Raleway</vt:lpstr>
      <vt:lpstr>Roboto Slab</vt:lpstr>
      <vt:lpstr>Office Theme</vt:lpstr>
      <vt:lpstr>SDP Project  </vt:lpstr>
      <vt:lpstr>Bidding system</vt:lpstr>
      <vt:lpstr>Development of Bidding Management System</vt:lpstr>
      <vt:lpstr>USE CASE DIAGRAM</vt:lpstr>
      <vt:lpstr>Aim and Objectives </vt:lpstr>
      <vt:lpstr>Objectives</vt:lpstr>
      <vt:lpstr>User stories</vt:lpstr>
      <vt:lpstr>Modules</vt:lpstr>
      <vt:lpstr>continues</vt:lpstr>
      <vt:lpstr>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 Project</dc:title>
  <dc:creator>nerellatendulkar777@gmail.com</dc:creator>
  <cp:lastModifiedBy>Siva Sai Ram Nandanampati</cp:lastModifiedBy>
  <cp:revision>3</cp:revision>
  <dcterms:created xsi:type="dcterms:W3CDTF">2021-12-04T03:09:13Z</dcterms:created>
  <dcterms:modified xsi:type="dcterms:W3CDTF">2021-12-04T07:10:39Z</dcterms:modified>
</cp:coreProperties>
</file>