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1" r:id="rId22"/>
    <p:sldId id="282"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ED0ED-C422-4820-A7DF-B178B69DE6EF}" v="10" dt="2023-05-26T16:18:00.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80" d="100"/>
          <a:sy n="80" d="100"/>
        </p:scale>
        <p:origin x="1140" y="60"/>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1b600bd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231b600bd6_3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4d5f092b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44d5f092b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4d5f092b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244d5f092b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d5f092b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44d5f092b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b600b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231b600b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31b600bd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231b600b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28" name="Google Shape;2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27/05/2023</a:t>
            </a:r>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27/05/2023</a:t>
            </a:r>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762000" y="1925053"/>
            <a:ext cx="7848600" cy="41709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b="1" i="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a:t>
            </a:r>
            <a:r>
              <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by</a:t>
            </a: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SHALINI P R P                  (611220104136)</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SHALINI V                        (611220104137)</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SHARULATHA B             (611220104138)</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SIVASAKTHI M               (611220104143)</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Mr. </a:t>
            </a: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M.GOPIKUMARAN B.TECH,M.E.,</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COMPUTER SCIENCE AND </a:t>
            </a: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BUSINESS SYSTEM</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2400" b="1" u="sng" dirty="0" smtClean="0">
                <a:latin typeface="Times New Roman" panose="02020603050405020304"/>
                <a:ea typeface="Times New Roman" panose="02020603050405020304"/>
                <a:cs typeface="Times New Roman" panose="02020603050405020304"/>
                <a:sym typeface="Times New Roman" panose="02020603050405020304"/>
              </a:rPr>
              <a:t>QUANTITATIVE ANALYSIS OF CANDIDATE IN 2019 LOK SABHA ELECTIONS </a:t>
            </a:r>
            <a:endParaRPr sz="24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8"/>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69" name="Google Shape;169;p8"/>
          <p:cNvSpPr txBox="1">
            <a:spLocks noGrp="1"/>
          </p:cNvSpPr>
          <p:nvPr>
            <p:ph type="title"/>
          </p:nvPr>
        </p:nvSpPr>
        <p:spPr>
          <a:xfrm>
            <a:off x="381000" y="106648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 WORKFLOW DIAGRAM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164" y="2414172"/>
            <a:ext cx="7563635" cy="28919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HARDWARE USED:</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Processor      -     </a:t>
            </a:r>
            <a:r>
              <a:rPr lang="en-US" sz="2000" dirty="0" smtClean="0">
                <a:latin typeface="Times New Roman" panose="02020603050405020304"/>
                <a:ea typeface="Times New Roman" panose="02020603050405020304"/>
                <a:cs typeface="Times New Roman" panose="02020603050405020304"/>
                <a:sym typeface="Times New Roman" panose="02020603050405020304"/>
              </a:rPr>
              <a:t>IAMD/INTEL</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RAM             -    4GB</a:t>
            </a:r>
            <a:br>
              <a:rPr lang="en-US" sz="2000" dirty="0">
                <a:latin typeface="Times New Roman" panose="02020603050405020304"/>
                <a:ea typeface="Times New Roman" panose="02020603050405020304"/>
                <a:cs typeface="Times New Roman" panose="02020603050405020304"/>
                <a:sym typeface="Times New Roman" panose="02020603050405020304"/>
              </a:rPr>
            </a:br>
            <a:r>
              <a:rPr lang="en-US" sz="2000" dirty="0">
                <a:latin typeface="Times New Roman" panose="02020603050405020304"/>
                <a:ea typeface="Times New Roman" panose="02020603050405020304"/>
                <a:cs typeface="Times New Roman" panose="02020603050405020304"/>
                <a:sym typeface="Times New Roman" panose="02020603050405020304"/>
              </a:rPr>
              <a:t>                            Hard Disk     -    </a:t>
            </a:r>
            <a:r>
              <a:rPr lang="en-US" sz="2000" dirty="0" smtClean="0">
                <a:latin typeface="Times New Roman" panose="02020603050405020304"/>
                <a:ea typeface="Times New Roman" panose="02020603050405020304"/>
                <a:cs typeface="Times New Roman" panose="02020603050405020304"/>
                <a:sym typeface="Times New Roman" panose="02020603050405020304"/>
              </a:rPr>
              <a:t>256 GB</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575"/>
              </a:spcBef>
              <a:spcAft>
                <a:spcPts val="0"/>
              </a:spcAft>
              <a:buClr>
                <a:schemeClr val="dk1"/>
              </a:buClr>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SOFTWARE USED:</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Language               -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Python,HTML,CSS</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AND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Javascript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Framework            -  Flask</a:t>
            </a: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                           Package Manager </a:t>
            </a: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&amp; Build Tool         - PIP</a:t>
            </a: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Database                - IBM_DB2</a:t>
            </a: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                           Service                   -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SendGridAPI</a:t>
            </a:r>
            <a:r>
              <a:rPr lang="en-US" sz="2000" dirty="0" smtClean="0">
                <a:latin typeface="Times New Roman" panose="02020603050405020304"/>
                <a:ea typeface="Times New Roman" panose="02020603050405020304"/>
                <a:cs typeface="Times New Roman" panose="02020603050405020304"/>
                <a:sym typeface="Times New Roman" panose="02020603050405020304"/>
              </a:rPr>
              <a:t>(Email)</a:t>
            </a:r>
          </a:p>
          <a:p>
            <a:pPr marL="0" lvl="0" indent="0" algn="l" rtl="0">
              <a:lnSpc>
                <a:spcPct val="100000"/>
              </a:lnSpc>
              <a:spcBef>
                <a:spcPts val="360"/>
              </a:spcBef>
              <a:spcAft>
                <a:spcPts val="0"/>
              </a:spcAft>
              <a:buClr>
                <a:schemeClr val="dk1"/>
              </a:buClr>
              <a:buSzPts val="200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0"/>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83" name="Google Shape;183;p10"/>
          <p:cNvSpPr txBox="1">
            <a:spLocks noGrp="1"/>
          </p:cNvSpPr>
          <p:nvPr>
            <p:ph type="body" idx="1"/>
          </p:nvPr>
        </p:nvSpPr>
        <p:spPr>
          <a:xfrm>
            <a:off x="838200" y="1828800"/>
            <a:ext cx="7388700" cy="41910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155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Clr>
                <a:schemeClr val="dk1"/>
              </a:buClr>
              <a:buSzPts val="155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Clr>
                <a:schemeClr val="dk1"/>
              </a:buClr>
              <a:buSzPts val="155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0"/>
              </a:spcBef>
              <a:spcAft>
                <a:spcPts val="0"/>
              </a:spcAft>
              <a:buClr>
                <a:schemeClr val="dk1"/>
              </a:buClr>
              <a:buSzPts val="1550"/>
              <a:buNone/>
            </a:pPr>
            <a:r>
              <a:rPr lang="en-US" sz="2000" dirty="0">
                <a:latin typeface="Times New Roman" panose="02020603050405020304"/>
                <a:ea typeface="Times New Roman" panose="02020603050405020304"/>
                <a:cs typeface="Times New Roman" panose="02020603050405020304"/>
                <a:sym typeface="Times New Roman" panose="02020603050405020304"/>
              </a:rPr>
              <a:t>1. </a:t>
            </a:r>
            <a:r>
              <a:rPr lang="en-US" sz="2000" dirty="0" smtClean="0">
                <a:latin typeface="Times New Roman" panose="02020603050405020304"/>
                <a:ea typeface="Times New Roman" panose="02020603050405020304"/>
                <a:cs typeface="Times New Roman" panose="02020603050405020304"/>
                <a:sym typeface="Times New Roman" panose="02020603050405020304"/>
              </a:rPr>
              <a:t>Authentication</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0"/>
              </a:spcBef>
              <a:spcAft>
                <a:spcPts val="0"/>
              </a:spcAft>
              <a:buClr>
                <a:schemeClr val="dk1"/>
              </a:buClr>
              <a:buSzPts val="155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400"/>
              </a:spcBef>
              <a:spcAft>
                <a:spcPts val="0"/>
              </a:spcAft>
              <a:buClr>
                <a:schemeClr val="dk1"/>
              </a:buClr>
              <a:buSzPts val="1550"/>
              <a:buNone/>
            </a:pPr>
            <a:r>
              <a:rPr lang="en-US" sz="2000" dirty="0">
                <a:latin typeface="Times New Roman" panose="02020603050405020304"/>
                <a:ea typeface="Times New Roman" panose="02020603050405020304"/>
                <a:cs typeface="Times New Roman" panose="02020603050405020304"/>
                <a:sym typeface="Times New Roman" panose="02020603050405020304"/>
              </a:rPr>
              <a:t>2. </a:t>
            </a:r>
            <a:r>
              <a:rPr lang="en-US" sz="2000" dirty="0" smtClean="0">
                <a:latin typeface="Times New Roman" panose="02020603050405020304"/>
                <a:ea typeface="Times New Roman" panose="02020603050405020304"/>
                <a:cs typeface="Times New Roman" panose="02020603050405020304"/>
                <a:sym typeface="Times New Roman" panose="02020603050405020304"/>
              </a:rPr>
              <a:t>Home</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400"/>
              </a:spcBef>
              <a:spcAft>
                <a:spcPts val="0"/>
              </a:spcAft>
              <a:buClr>
                <a:schemeClr val="dk1"/>
              </a:buClr>
              <a:buSzPts val="155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400"/>
              </a:spcBef>
              <a:spcAft>
                <a:spcPts val="0"/>
              </a:spcAft>
              <a:buClr>
                <a:schemeClr val="dk1"/>
              </a:buClr>
              <a:buSzPts val="155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3.About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400"/>
              </a:spcBef>
              <a:spcAft>
                <a:spcPts val="0"/>
              </a:spcAft>
              <a:buClr>
                <a:schemeClr val="dk1"/>
              </a:buClr>
              <a:buSzPts val="155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80000"/>
              </a:lnSpc>
              <a:spcBef>
                <a:spcPts val="400"/>
              </a:spcBef>
              <a:spcAft>
                <a:spcPts val="0"/>
              </a:spcAft>
              <a:buClr>
                <a:schemeClr val="dk1"/>
              </a:buClr>
              <a:buSzPts val="1550"/>
              <a:buNone/>
            </a:pPr>
            <a:r>
              <a:rPr lang="en-US" sz="2000" dirty="0">
                <a:latin typeface="Times New Roman" panose="02020603050405020304"/>
                <a:ea typeface="Times New Roman" panose="02020603050405020304"/>
                <a:cs typeface="Times New Roman" panose="02020603050405020304"/>
                <a:sym typeface="Times New Roman" panose="02020603050405020304"/>
              </a:rPr>
              <a:t>4. </a:t>
            </a:r>
            <a:r>
              <a:rPr lang="en-US" sz="2000" dirty="0" smtClean="0">
                <a:latin typeface="Times New Roman" panose="02020603050405020304"/>
                <a:ea typeface="Times New Roman" panose="02020603050405020304"/>
                <a:cs typeface="Times New Roman" panose="02020603050405020304"/>
                <a:sym typeface="Times New Roman" panose="02020603050405020304"/>
              </a:rPr>
              <a:t>Analysis Page</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0"/>
          <p:cNvSpPr txBox="1">
            <a:spLocks noGrp="1"/>
          </p:cNvSpPr>
          <p:nvPr>
            <p:ph type="title"/>
          </p:nvPr>
        </p:nvSpPr>
        <p:spPr>
          <a:xfrm>
            <a:off x="870157" y="1219200"/>
            <a:ext cx="8045244" cy="76691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MODULES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231b600bd6_3_2"/>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190" name="Google Shape;190;g2231b600bd6_3_2"/>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2231b600bd6_3_2"/>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000"/>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1. Authentication: </a:t>
            </a:r>
            <a:r>
              <a:rPr lang="en-IN" sz="2200" dirty="0" smtClean="0">
                <a:latin typeface="Times New Roman" panose="02020603050405020304" pitchFamily="18" charset="0"/>
                <a:ea typeface="Times New Roman" panose="02020603050405020304" pitchFamily="18" charset="0"/>
              </a:rPr>
              <a:t>Authentication </a:t>
            </a:r>
            <a:r>
              <a:rPr lang="en-IN" sz="2200" dirty="0">
                <a:latin typeface="Times New Roman" panose="02020603050405020304" pitchFamily="18" charset="0"/>
                <a:ea typeface="Times New Roman" panose="02020603050405020304" pitchFamily="18" charset="0"/>
              </a:rPr>
              <a:t>is the first line of </a:t>
            </a:r>
            <a:r>
              <a:rPr lang="en-IN" sz="2200" dirty="0" err="1">
                <a:latin typeface="Times New Roman" panose="02020603050405020304" pitchFamily="18" charset="0"/>
                <a:ea typeface="Times New Roman" panose="02020603050405020304" pitchFamily="18" charset="0"/>
              </a:rPr>
              <a:t>defense</a:t>
            </a:r>
            <a:r>
              <a:rPr lang="en-IN" sz="2200" dirty="0">
                <a:latin typeface="Times New Roman" panose="02020603050405020304" pitchFamily="18" charset="0"/>
                <a:ea typeface="Times New Roman" panose="02020603050405020304" pitchFamily="18" charset="0"/>
              </a:rPr>
              <a:t> against unauthorized access and cyber threats. By understanding the importance of authentication, choosing the right methods, and following best practices, organizations and individuals can establish a secure and trustworthy digital </a:t>
            </a:r>
            <a:r>
              <a:rPr lang="en-IN" sz="2200" dirty="0" smtClean="0">
                <a:latin typeface="Times New Roman" panose="02020603050405020304" pitchFamily="18" charset="0"/>
                <a:ea typeface="Times New Roman" panose="02020603050405020304" pitchFamily="18" charset="0"/>
              </a:rPr>
              <a:t>environment.</a:t>
            </a:r>
          </a:p>
          <a:p>
            <a:pPr marL="0" lvl="0" indent="0" algn="just">
              <a:spcBef>
                <a:spcPts val="0"/>
              </a:spcBef>
              <a:buSzPts val="2000"/>
              <a:buNone/>
            </a:pPr>
            <a:endParaRPr lang="en-IN" sz="2200" b="1" dirty="0">
              <a:latin typeface="Times New Roman" panose="02020603050405020304" pitchFamily="18" charset="0"/>
              <a:ea typeface="Times New Roman" panose="02020603050405020304"/>
              <a:cs typeface="Times New Roman" panose="02020603050405020304"/>
              <a:sym typeface="Times New Roman" panose="02020603050405020304"/>
            </a:endParaRPr>
          </a:p>
          <a:p>
            <a:pPr marL="0" lvl="0" indent="0" algn="just">
              <a:spcBef>
                <a:spcPts val="0"/>
              </a:spcBef>
              <a:buSzPts val="2000"/>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2. Home: </a:t>
            </a:r>
            <a:r>
              <a:rPr lang="en-IN" sz="2200" dirty="0" smtClean="0">
                <a:latin typeface="Times New Roman" panose="02020603050405020304" pitchFamily="18" charset="0"/>
                <a:ea typeface="Times New Roman" panose="02020603050405020304" pitchFamily="18" charset="0"/>
              </a:rPr>
              <a:t>We </a:t>
            </a:r>
            <a:r>
              <a:rPr lang="en-IN" sz="2200" dirty="0">
                <a:latin typeface="Times New Roman" panose="02020603050405020304" pitchFamily="18" charset="0"/>
                <a:ea typeface="Times New Roman" panose="02020603050405020304" pitchFamily="18" charset="0"/>
              </a:rPr>
              <a:t>hope you find inspiration, information, and a sense of belonging here. Just as a house becomes a home with love and care, this page becomes complete with your presence. Welcome to the journey of making every space your own and turning every house into a cherished home.</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7205" y="-76200"/>
            <a:ext cx="9144001" cy="685800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000"/>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3. About: </a:t>
            </a:r>
            <a:r>
              <a:rPr lang="en-IN" sz="2200" dirty="0" smtClean="0">
                <a:solidFill>
                  <a:srgbClr val="374151"/>
                </a:solidFill>
                <a:latin typeface="Times New Roman" panose="02020603050405020304" pitchFamily="18" charset="0"/>
                <a:ea typeface="Times New Roman" panose="02020603050405020304" pitchFamily="18" charset="0"/>
              </a:rPr>
              <a:t>The </a:t>
            </a:r>
            <a:r>
              <a:rPr lang="en-IN" sz="2200" dirty="0">
                <a:solidFill>
                  <a:srgbClr val="374151"/>
                </a:solidFill>
                <a:latin typeface="Times New Roman" panose="02020603050405020304" pitchFamily="18" charset="0"/>
                <a:ea typeface="Times New Roman" panose="02020603050405020304" pitchFamily="18" charset="0"/>
              </a:rPr>
              <a:t>quantitative analysis of candidates in the 2019 Lok Sabha elections in India involved assessing various factors, including the number of candidates, their demographics, party affiliations, and electoral outcomes. A total of 8,049 candidates contested for 545 constituencies, with 78 women </a:t>
            </a:r>
            <a:r>
              <a:rPr lang="en-IN" sz="2200" dirty="0" smtClean="0">
                <a:solidFill>
                  <a:srgbClr val="374151"/>
                </a:solidFill>
                <a:latin typeface="Times New Roman" panose="02020603050405020304" pitchFamily="18" charset="0"/>
                <a:ea typeface="Times New Roman" panose="02020603050405020304" pitchFamily="18" charset="0"/>
              </a:rPr>
              <a:t>candidates.</a:t>
            </a:r>
          </a:p>
          <a:p>
            <a:pPr marL="0" lvl="0" indent="0" algn="just">
              <a:spcBef>
                <a:spcPts val="0"/>
              </a:spcBef>
              <a:buSzPts val="2000"/>
              <a:buNone/>
            </a:pPr>
            <a:endParaRPr lang="en-IN" sz="2200" b="1" dirty="0">
              <a:solidFill>
                <a:srgbClr val="374151"/>
              </a:solidFill>
              <a:latin typeface="Times New Roman" panose="02020603050405020304" pitchFamily="18" charset="0"/>
              <a:ea typeface="Times New Roman" panose="02020603050405020304"/>
              <a:cs typeface="Times New Roman" panose="02020603050405020304"/>
              <a:sym typeface="Times New Roman" panose="02020603050405020304"/>
            </a:endParaRPr>
          </a:p>
          <a:p>
            <a:pPr marL="0" lvl="0" indent="0" algn="just">
              <a:spcBef>
                <a:spcPts val="0"/>
              </a:spcBef>
              <a:buSzPts val="2000"/>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4. Analysis Page: </a:t>
            </a:r>
            <a:r>
              <a:rPr lang="en-IN" sz="2200" dirty="0" smtClean="0">
                <a:solidFill>
                  <a:srgbClr val="374151"/>
                </a:solidFill>
                <a:latin typeface="Times New Roman" panose="02020603050405020304" pitchFamily="18" charset="0"/>
                <a:ea typeface="Times New Roman" panose="02020603050405020304" pitchFamily="18" charset="0"/>
              </a:rPr>
              <a:t>In </a:t>
            </a:r>
            <a:r>
              <a:rPr lang="en-IN" sz="2200" dirty="0">
                <a:solidFill>
                  <a:srgbClr val="374151"/>
                </a:solidFill>
                <a:latin typeface="Times New Roman" panose="02020603050405020304" pitchFamily="18" charset="0"/>
                <a:ea typeface="Times New Roman" panose="02020603050405020304" pitchFamily="18" charset="0"/>
              </a:rPr>
              <a:t>Analysis page,We hope you find our insights valuable and informative. Our goal is to provide you with the knowledge and data-driven perspectives that can help you make informed decisions and understand the world around you.</a:t>
            </a:r>
            <a:endParaRPr sz="2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04" name="Google Shape;204;g244d5f092ba_0_5"/>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182" y="1984541"/>
            <a:ext cx="8045100" cy="39463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244d5f092ba_0_11"/>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11" name="Google Shape;211;g244d5f092ba_0_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182" y="1780674"/>
            <a:ext cx="7872739" cy="40305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44d5f092ba_0_16"/>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18" name="Google Shape;218;g244d5f092ba_0_1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500" y="1864895"/>
            <a:ext cx="7796464" cy="38846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44d5f092ba_0_21"/>
          <p:cNvPicPr preferRelativeResize="0"/>
          <p:nvPr/>
        </p:nvPicPr>
        <p:blipFill rotWithShape="1">
          <a:blip r:embed="rId3"/>
          <a:srcRect/>
          <a:stretch>
            <a:fillRect/>
          </a:stretch>
        </p:blipFill>
        <p:spPr>
          <a:xfrm>
            <a:off x="15880" y="-76200"/>
            <a:ext cx="9144000" cy="6858000"/>
          </a:xfrm>
          <a:prstGeom prst="rect">
            <a:avLst/>
          </a:prstGeom>
          <a:noFill/>
          <a:ln>
            <a:noFill/>
          </a:ln>
        </p:spPr>
      </p:pic>
      <p:sp>
        <p:nvSpPr>
          <p:cNvPr id="225" name="Google Shape;225;g244d5f092ba_0_2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182" y="1953165"/>
            <a:ext cx="8045100" cy="37618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232" name="Google Shape;232;g244d5f092ba_0_2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182" y="2061450"/>
            <a:ext cx="7940902" cy="37377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7205" y="-152400"/>
            <a:ext cx="9144001" cy="6858000"/>
          </a:xfrm>
          <a:prstGeom prst="rect">
            <a:avLst/>
          </a:prstGeom>
          <a:noFill/>
          <a:ln>
            <a:noFill/>
          </a:ln>
        </p:spPr>
      </p:pic>
      <p:sp>
        <p:nvSpPr>
          <p:cNvPr id="92" name="Google Shape;92;p2"/>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INTRODUCTION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838200" y="1828800"/>
            <a:ext cx="8077200" cy="3994484"/>
          </a:xfrm>
          <a:prstGeom prst="rect">
            <a:avLst/>
          </a:prstGeom>
          <a:noFill/>
          <a:ln>
            <a:noFill/>
          </a:ln>
        </p:spPr>
        <p:txBody>
          <a:bodyPr spcFirstLastPara="1" wrap="square" lIns="91425" tIns="45700" rIns="91425" bIns="45700" anchor="t" anchorCtr="0">
            <a:normAutofit fontScale="85000" lnSpcReduction="10000"/>
          </a:bodyPr>
          <a:lstStyle/>
          <a:p>
            <a:pPr marL="342900" algn="just">
              <a:lnSpc>
                <a:spcPct val="150000"/>
              </a:lnSpc>
              <a:spcBef>
                <a:spcPts val="0"/>
              </a:spcBef>
              <a:buSzPts val="3333"/>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This project on the quantitative analysis of candidates in the 2019 Lok Sabha Election aims to provide a comprehensive understanding of the electoral landscape, which can be invaluable for research, policy-making, and public awareness</a:t>
            </a:r>
            <a:r>
              <a:rPr lang="en-IN" sz="2000" dirty="0" smtClean="0">
                <a:latin typeface="Times New Roman" panose="02020603050405020304" pitchFamily="18" charset="0"/>
                <a:ea typeface="Times New Roman" panose="02020603050405020304" pitchFamily="18" charset="0"/>
              </a:rPr>
              <a:t>.</a:t>
            </a:r>
          </a:p>
          <a:p>
            <a:pPr marL="342900" algn="just">
              <a:lnSpc>
                <a:spcPct val="150000"/>
              </a:lnSpc>
              <a:spcBef>
                <a:spcPts val="0"/>
              </a:spcBef>
              <a:buSzPts val="3333"/>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The "Quantitative Analysis of Candidates in the 2019 Lok Sabha Election" project seeks to delve into the extensive electoral data of the 2019 Indian General Elections, encompassing candidate demographics, educational qualifications, professional backgrounds, party affiliations, criminal records, and campaign finances</a:t>
            </a:r>
            <a:r>
              <a:rPr lang="en-IN" sz="2000" dirty="0" smtClean="0">
                <a:latin typeface="Times New Roman" panose="02020603050405020304" pitchFamily="18" charset="0"/>
                <a:ea typeface="Times New Roman" panose="02020603050405020304" pitchFamily="18" charset="0"/>
              </a:rPr>
              <a:t>.</a:t>
            </a:r>
          </a:p>
          <a:p>
            <a:pPr marL="342900" algn="just">
              <a:lnSpc>
                <a:spcPct val="150000"/>
              </a:lnSpc>
              <a:spcBef>
                <a:spcPts val="0"/>
              </a:spcBef>
              <a:buSzPts val="3333"/>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The project's ultimate goal is to offer a data-driven perspective on this significant democratic event, facilitating informed discussions, policy recommendations, and future research in the field of Indian politics.</a:t>
            </a:r>
            <a:endParaRPr lang="en-US" sz="2000" dirty="0" smtClean="0">
              <a:effectLst/>
              <a:latin typeface="Times New Roman" panose="02020603050405020304" pitchFamily="18" charset="0"/>
              <a:ea typeface="Times New Roman" panose="02020603050405020304" pitchFamily="18" charset="0"/>
            </a:endParaRPr>
          </a:p>
          <a:p>
            <a:pPr marL="0" indent="0" algn="just">
              <a:spcBef>
                <a:spcPts val="0"/>
              </a:spcBef>
              <a:buSzPts val="3333"/>
              <a:buNone/>
            </a:pPr>
            <a:endParaRPr lang="en-IN" sz="2000" dirty="0">
              <a:effectLst/>
              <a:latin typeface="Times New Roman" panose="02020603050405020304" pitchFamily="18" charset="0"/>
              <a:ea typeface="Times New Roman" panose="02020603050405020304" pitchFamily="18" charset="0"/>
            </a:endParaRPr>
          </a:p>
          <a:p>
            <a:pPr marL="0" lvl="0" indent="0" algn="just" rtl="0">
              <a:lnSpc>
                <a:spcPct val="100000"/>
              </a:lnSpc>
              <a:spcBef>
                <a:spcPts val="0"/>
              </a:spcBef>
              <a:spcAft>
                <a:spcPts val="0"/>
              </a:spcAft>
              <a:buClr>
                <a:schemeClr val="dk1"/>
              </a:buClr>
              <a:buSzPts val="3333"/>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246" name="Google Shape;246;p12"/>
          <p:cNvSpPr txBox="1">
            <a:spLocks noGrp="1"/>
          </p:cNvSpPr>
          <p:nvPr>
            <p:ph type="title"/>
          </p:nvPr>
        </p:nvSpPr>
        <p:spPr>
          <a:xfrm>
            <a:off x="838200" y="1143000"/>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CONCLUSION </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838200" y="2286000"/>
            <a:ext cx="8077200" cy="3733800"/>
          </a:xfrm>
          <a:prstGeom prst="rect">
            <a:avLst/>
          </a:prstGeom>
          <a:noFill/>
          <a:ln>
            <a:noFill/>
          </a:ln>
        </p:spPr>
        <p:txBody>
          <a:bodyPr spcFirstLastPara="1" wrap="square" lIns="91425" tIns="45700" rIns="91425" bIns="45700" anchor="t" anchorCtr="0">
            <a:normAutofit fontScale="55000" lnSpcReduction="20000"/>
          </a:bodyPr>
          <a:lstStyle/>
          <a:p>
            <a:pPr marL="0" lvl="0" indent="0" algn="just" rtl="0">
              <a:lnSpc>
                <a:spcPct val="100000"/>
              </a:lnSpc>
              <a:spcBef>
                <a:spcPts val="400"/>
              </a:spcBef>
              <a:spcAft>
                <a:spcPts val="0"/>
              </a:spcAft>
              <a:buClr>
                <a:schemeClr val="dk1"/>
              </a:buClr>
              <a:buSzPts val="200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spcBef>
                <a:spcPts val="400"/>
              </a:spcBef>
              <a:buSzPts val="2000"/>
              <a:buFont typeface="Arial" panose="020B0604020202020204" pitchFamily="34" charset="0"/>
              <a:buChar char="•"/>
            </a:pPr>
            <a:r>
              <a:rPr lang="en-IN" sz="3500" dirty="0" smtClean="0">
                <a:latin typeface="Times New Roman" panose="02020603050405020304" pitchFamily="18" charset="0"/>
                <a:ea typeface="Times New Roman" panose="02020603050405020304" pitchFamily="18" charset="0"/>
              </a:rPr>
              <a:t>The </a:t>
            </a:r>
            <a:r>
              <a:rPr lang="en-IN" sz="3500" dirty="0">
                <a:latin typeface="Times New Roman" panose="02020603050405020304" pitchFamily="18" charset="0"/>
                <a:ea typeface="Times New Roman" panose="02020603050405020304" pitchFamily="18" charset="0"/>
              </a:rPr>
              <a:t>study underscores the diversity of candidates who contested in the 2019 Lok Sabha elections</a:t>
            </a:r>
            <a:r>
              <a:rPr lang="en-IN" sz="3500" dirty="0" smtClean="0">
                <a:latin typeface="Times New Roman" panose="02020603050405020304" pitchFamily="18" charset="0"/>
                <a:ea typeface="Times New Roman" panose="02020603050405020304" pitchFamily="18" charset="0"/>
              </a:rPr>
              <a:t>.</a:t>
            </a:r>
          </a:p>
          <a:p>
            <a:pPr marL="0" lvl="0" indent="0" algn="just">
              <a:spcBef>
                <a:spcPts val="400"/>
              </a:spcBef>
              <a:buSzPts val="2000"/>
              <a:buNone/>
            </a:pPr>
            <a:endParaRPr lang="en-US" sz="35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spcBef>
                <a:spcPts val="400"/>
              </a:spcBef>
              <a:buSzPts val="2000"/>
              <a:buFont typeface="Arial" panose="020B0604020202020204" pitchFamily="34" charset="0"/>
              <a:buChar char="•"/>
            </a:pPr>
            <a:r>
              <a:rPr lang="en-IN" sz="3500" dirty="0" smtClean="0">
                <a:latin typeface="Times New Roman" panose="02020603050405020304" pitchFamily="18" charset="0"/>
                <a:ea typeface="Times New Roman" panose="02020603050405020304" pitchFamily="18" charset="0"/>
              </a:rPr>
              <a:t>The </a:t>
            </a:r>
            <a:r>
              <a:rPr lang="en-IN" sz="3500" dirty="0">
                <a:latin typeface="Times New Roman" panose="02020603050405020304" pitchFamily="18" charset="0"/>
                <a:ea typeface="Times New Roman" panose="02020603050405020304" pitchFamily="18" charset="0"/>
              </a:rPr>
              <a:t>presence of candidates with criminal charges remains a pressing concern. </a:t>
            </a:r>
            <a:endParaRPr lang="en-IN" sz="3500" dirty="0" smtClean="0">
              <a:latin typeface="Times New Roman" panose="02020603050405020304" pitchFamily="18" charset="0"/>
              <a:ea typeface="Times New Roman" panose="02020603050405020304" pitchFamily="18" charset="0"/>
            </a:endParaRPr>
          </a:p>
          <a:p>
            <a:pPr marL="0" indent="0" algn="just">
              <a:spcBef>
                <a:spcPts val="400"/>
              </a:spcBef>
              <a:buSzPts val="2000"/>
              <a:buNone/>
            </a:pPr>
            <a:endParaRPr lang="en-US" sz="3500" dirty="0">
              <a:effectLst/>
              <a:latin typeface="Times New Roman" panose="02020603050405020304" pitchFamily="18" charset="0"/>
              <a:ea typeface="Times New Roman" panose="02020603050405020304" pitchFamily="18" charset="0"/>
            </a:endParaRPr>
          </a:p>
          <a:p>
            <a:pPr marL="285750" indent="-285750" algn="just">
              <a:spcBef>
                <a:spcPts val="400"/>
              </a:spcBef>
              <a:buSzPts val="2000"/>
              <a:buFont typeface="Arial" panose="020B0604020202020204" pitchFamily="34" charset="0"/>
              <a:buChar char="•"/>
            </a:pPr>
            <a:r>
              <a:rPr lang="en-IN" sz="3500" dirty="0" smtClean="0">
                <a:latin typeface="Times New Roman" panose="02020603050405020304" pitchFamily="18" charset="0"/>
                <a:ea typeface="Times New Roman" panose="02020603050405020304" pitchFamily="18" charset="0"/>
              </a:rPr>
              <a:t>The </a:t>
            </a:r>
            <a:r>
              <a:rPr lang="en-IN" sz="3500" dirty="0">
                <a:latin typeface="Times New Roman" panose="02020603050405020304" pitchFamily="18" charset="0"/>
                <a:ea typeface="Times New Roman" panose="02020603050405020304" pitchFamily="18" charset="0"/>
              </a:rPr>
              <a:t>data reveals a significant number of candidates facing criminal charges.</a:t>
            </a:r>
            <a:endParaRPr lang="en-US" sz="35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400"/>
              </a:spcBef>
              <a:spcAft>
                <a:spcPts val="0"/>
              </a:spcAft>
              <a:buClr>
                <a:schemeClr val="dk1"/>
              </a:buClr>
              <a:buSzPts val="2000"/>
              <a:buFont typeface="Arial" panose="020B0604020202020204" pitchFamily="34" charset="0"/>
              <a:buChar char="•"/>
            </a:pPr>
            <a:endParaRPr lang="en-US" sz="3500" dirty="0">
              <a:effectLst/>
              <a:latin typeface="Times New Roman" panose="02020603050405020304" pitchFamily="18" charset="0"/>
              <a:ea typeface="Times New Roman" panose="02020603050405020304" pitchFamily="18" charset="0"/>
            </a:endParaRPr>
          </a:p>
          <a:p>
            <a:pPr marL="285750" lvl="0" indent="-285750" algn="just">
              <a:spcBef>
                <a:spcPts val="400"/>
              </a:spcBef>
              <a:buSzPts val="2000"/>
              <a:buFont typeface="Arial" panose="020B0604020202020204" pitchFamily="34" charset="0"/>
              <a:buChar char="•"/>
            </a:pPr>
            <a:r>
              <a:rPr lang="en-IN" sz="3500" dirty="0" smtClean="0">
                <a:latin typeface="Times New Roman" panose="02020603050405020304" pitchFamily="18" charset="0"/>
                <a:ea typeface="Times New Roman" panose="02020603050405020304" pitchFamily="18" charset="0"/>
              </a:rPr>
              <a:t>This </a:t>
            </a:r>
            <a:r>
              <a:rPr lang="en-IN" sz="3500" dirty="0">
                <a:latin typeface="Times New Roman" panose="02020603050405020304" pitchFamily="18" charset="0"/>
                <a:ea typeface="Times New Roman" panose="02020603050405020304" pitchFamily="18" charset="0"/>
              </a:rPr>
              <a:t>has allowed us to identify statistical significance and correlations between variables such as demographics, education, and electoral performance.</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4"/>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260" name="Google Shape;260;p14"/>
          <p:cNvSpPr txBox="1">
            <a:spLocks noGrp="1"/>
          </p:cNvSpPr>
          <p:nvPr>
            <p:ph type="title"/>
          </p:nvPr>
        </p:nvSpPr>
        <p:spPr>
          <a:xfrm>
            <a:off x="838200" y="998855"/>
            <a:ext cx="8045244" cy="86423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smtClean="0">
                <a:latin typeface="Times New Roman" panose="02020603050405020304"/>
                <a:ea typeface="Times New Roman" panose="02020603050405020304"/>
                <a:cs typeface="Times New Roman" panose="02020603050405020304"/>
                <a:sym typeface="Times New Roman" panose="02020603050405020304"/>
              </a:rPr>
              <a:t>FUTURE SCOPE</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4"/>
          <p:cNvSpPr txBox="1">
            <a:spLocks noGrp="1"/>
          </p:cNvSpPr>
          <p:nvPr>
            <p:ph type="body" idx="1"/>
          </p:nvPr>
        </p:nvSpPr>
        <p:spPr>
          <a:xfrm>
            <a:off x="838200" y="1863090"/>
            <a:ext cx="8077200" cy="3966210"/>
          </a:xfrm>
          <a:prstGeom prst="rect">
            <a:avLst/>
          </a:prstGeom>
          <a:noFill/>
          <a:ln>
            <a:noFill/>
          </a:ln>
        </p:spPr>
        <p:txBody>
          <a:bodyPr spcFirstLastPara="1" wrap="square" lIns="91425" tIns="45700" rIns="91425" bIns="45700" anchor="t" anchorCtr="0">
            <a:noAutofit/>
          </a:bodyPr>
          <a:lstStyle/>
          <a:p>
            <a:pPr marL="285750" indent="-285750" algn="just"/>
            <a:r>
              <a:rPr lang="en-US" sz="1600" dirty="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Analysis of the key promises made by candidates and parties</a:t>
            </a:r>
            <a:r>
              <a:rPr lang="en-IN" sz="1800" dirty="0" smtClean="0">
                <a:latin typeface="Times New Roman" panose="02020603050405020304" pitchFamily="18" charset="0"/>
                <a:ea typeface="Times New Roman" panose="02020603050405020304" pitchFamily="18" charset="0"/>
              </a:rPr>
              <a:t>.</a:t>
            </a:r>
          </a:p>
          <a:p>
            <a:pPr marL="285750" indent="-285750" algn="just"/>
            <a:endParaRPr lang="en-IN" sz="1800" dirty="0">
              <a:effectLst/>
              <a:latin typeface="Times New Roman" panose="02020603050405020304" pitchFamily="18" charset="0"/>
              <a:ea typeface="Times New Roman" panose="02020603050405020304" pitchFamily="18" charset="0"/>
            </a:endParaRPr>
          </a:p>
          <a:p>
            <a:pPr marL="285750" indent="-285750" algn="just"/>
            <a:r>
              <a:rPr lang="en-IN" sz="1800" dirty="0" smtClean="0">
                <a:latin typeface="Times New Roman" panose="02020603050405020304" pitchFamily="18" charset="0"/>
                <a:ea typeface="Times New Roman" panose="02020603050405020304" pitchFamily="18" charset="0"/>
              </a:rPr>
              <a:t>  Analysis </a:t>
            </a:r>
            <a:r>
              <a:rPr lang="en-IN" sz="1800" dirty="0">
                <a:latin typeface="Times New Roman" panose="02020603050405020304" pitchFamily="18" charset="0"/>
                <a:ea typeface="Times New Roman" panose="02020603050405020304" pitchFamily="18" charset="0"/>
              </a:rPr>
              <a:t>of the prominent social and economic issues in different constituencies</a:t>
            </a:r>
            <a:r>
              <a:rPr lang="en-IN" sz="1800" dirty="0" smtClean="0">
                <a:latin typeface="Times New Roman" panose="02020603050405020304" pitchFamily="18" charset="0"/>
                <a:ea typeface="Times New Roman" panose="02020603050405020304" pitchFamily="18" charset="0"/>
              </a:rPr>
              <a:t>.</a:t>
            </a:r>
          </a:p>
          <a:p>
            <a:pPr marL="285750" indent="-285750" algn="just"/>
            <a:endParaRPr lang="en-IN" sz="1800" dirty="0">
              <a:effectLst/>
              <a:latin typeface="Times New Roman" panose="02020603050405020304" pitchFamily="18" charset="0"/>
              <a:ea typeface="Times New Roman" panose="02020603050405020304" pitchFamily="18" charset="0"/>
            </a:endParaRPr>
          </a:p>
          <a:p>
            <a:pPr marL="285750" indent="-285750" algn="just"/>
            <a:r>
              <a:rPr lang="en-IN" sz="1800" dirty="0" smtClean="0">
                <a:latin typeface="Times New Roman" panose="02020603050405020304" pitchFamily="18" charset="0"/>
                <a:ea typeface="Times New Roman" panose="02020603050405020304" pitchFamily="18" charset="0"/>
              </a:rPr>
              <a:t> Develop </a:t>
            </a:r>
            <a:r>
              <a:rPr lang="en-IN" sz="1800" dirty="0">
                <a:latin typeface="Times New Roman" panose="02020603050405020304" pitchFamily="18" charset="0"/>
                <a:ea typeface="Times New Roman" panose="02020603050405020304" pitchFamily="18" charset="0"/>
              </a:rPr>
              <a:t>visual representations like charts, graphs, and maps for easy data </a:t>
            </a:r>
            <a:r>
              <a:rPr lang="en-IN" sz="1800" dirty="0" smtClean="0">
                <a:latin typeface="Times New Roman" panose="02020603050405020304" pitchFamily="18" charset="0"/>
                <a:ea typeface="Times New Roman" panose="02020603050405020304" pitchFamily="18" charset="0"/>
              </a:rPr>
              <a:t>    interpretation.</a:t>
            </a:r>
          </a:p>
          <a:p>
            <a:pPr marL="285750" indent="-285750" algn="just"/>
            <a:endParaRPr lang="en-IN" sz="1800" dirty="0">
              <a:effectLst/>
              <a:latin typeface="Times New Roman" panose="02020603050405020304" pitchFamily="18" charset="0"/>
              <a:ea typeface="Times New Roman" panose="02020603050405020304" pitchFamily="18" charset="0"/>
            </a:endParaRPr>
          </a:p>
          <a:p>
            <a:pPr marL="285750" indent="-285750" algn="just"/>
            <a:r>
              <a:rPr lang="en-IN" sz="1800" dirty="0">
                <a:latin typeface="Times New Roman" panose="02020603050405020304" pitchFamily="18" charset="0"/>
                <a:ea typeface="Times New Roman" panose="02020603050405020304" pitchFamily="18" charset="0"/>
              </a:rPr>
              <a:t>Use historical data to build models predicting election outcomes or voter behavior</a:t>
            </a:r>
            <a:r>
              <a:rPr lang="en-IN" sz="1800" dirty="0" smtClean="0">
                <a:latin typeface="Times New Roman" panose="02020603050405020304" pitchFamily="18" charset="0"/>
                <a:ea typeface="Times New Roman" panose="02020603050405020304" pitchFamily="18" charset="0"/>
              </a:rPr>
              <a:t>.</a:t>
            </a:r>
          </a:p>
          <a:p>
            <a:pPr marL="285750" indent="-285750" algn="just"/>
            <a:endParaRPr lang="en-IN" sz="1800" dirty="0">
              <a:effectLst/>
              <a:latin typeface="Times New Roman" panose="02020603050405020304" pitchFamily="18" charset="0"/>
              <a:ea typeface="Times New Roman" panose="02020603050405020304" pitchFamily="18" charset="0"/>
            </a:endParaRPr>
          </a:p>
          <a:p>
            <a:pPr marL="285750" indent="-285750" algn="just"/>
            <a:r>
              <a:rPr lang="en-IN" sz="1800" dirty="0">
                <a:latin typeface="Times New Roman" panose="02020603050405020304" pitchFamily="18" charset="0"/>
                <a:ea typeface="Times New Roman" panose="02020603050405020304" pitchFamily="18" charset="0"/>
              </a:rPr>
              <a:t>Assess how different factors and scenarios might have affected the election results.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3"/>
          <a:srcRect/>
          <a:stretch>
            <a:fillRect/>
          </a:stretch>
        </p:blipFill>
        <p:spPr>
          <a:xfrm>
            <a:off x="17205" y="152400"/>
            <a:ext cx="9144001"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ABSTRACT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70157" y="2073275"/>
            <a:ext cx="7856621" cy="4191000"/>
          </a:xfrm>
          <a:prstGeom prst="rect">
            <a:avLst/>
          </a:prstGeom>
          <a:noFill/>
          <a:ln>
            <a:noFill/>
          </a:ln>
        </p:spPr>
        <p:txBody>
          <a:bodyPr spcFirstLastPara="1" wrap="square" lIns="91425" tIns="45700" rIns="91425" bIns="45700" anchor="t" anchorCtr="0">
            <a:normAutofit/>
          </a:bodyPr>
          <a:lstStyle/>
          <a:p>
            <a:pPr marL="101600" lvl="0" indent="0" algn="just">
              <a:lnSpc>
                <a:spcPct val="80000"/>
              </a:lnSpc>
              <a:spcBef>
                <a:spcPts val="0"/>
              </a:spcBef>
              <a:buSzPts val="2000"/>
              <a:buNone/>
            </a:pPr>
            <a:endParaRPr lang="en-US" sz="2000" dirty="0">
              <a:latin typeface="Times New Roman" panose="02020603050405020304" pitchFamily="18" charset="0"/>
              <a:ea typeface="Times New Roman" panose="02020603050405020304" pitchFamily="18" charset="0"/>
            </a:endParaRPr>
          </a:p>
          <a:p>
            <a:pPr marL="800100" algn="just">
              <a:lnSpc>
                <a:spcPct val="80000"/>
              </a:lnSpc>
              <a:spcBef>
                <a:spcPts val="0"/>
              </a:spcBef>
            </a:pPr>
            <a:r>
              <a:rPr lang="en-IN" sz="2000" dirty="0">
                <a:latin typeface="Times New Roman" panose="02020603050405020304"/>
                <a:ea typeface="Times New Roman" panose="02020603050405020304"/>
                <a:cs typeface="Times New Roman" panose="02020603050405020304"/>
                <a:sym typeface="Times New Roman" panose="02020603050405020304"/>
              </a:rPr>
              <a:t>The 2019 Lok Sabha elections in India were a pivotal moment in the nation's political landscape, with more than 8,000 candidates vying for 545 </a:t>
            </a:r>
            <a:r>
              <a:rPr lang="en-IN" sz="2000" dirty="0" smtClean="0">
                <a:latin typeface="Times New Roman" panose="02020603050405020304"/>
                <a:ea typeface="Times New Roman" panose="02020603050405020304"/>
                <a:cs typeface="Times New Roman" panose="02020603050405020304"/>
                <a:sym typeface="Times New Roman" panose="02020603050405020304"/>
              </a:rPr>
              <a:t>seats.</a:t>
            </a:r>
          </a:p>
          <a:p>
            <a:pPr marL="800100" algn="just">
              <a:lnSpc>
                <a:spcPct val="80000"/>
              </a:lnSpc>
              <a:spcBef>
                <a:spcPts val="0"/>
              </a:spcBef>
            </a:pPr>
            <a:endParaRPr lang="en-IN" sz="2000" dirty="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80000"/>
              </a:lnSpc>
              <a:spcBef>
                <a:spcPts val="0"/>
              </a:spcBef>
            </a:pPr>
            <a:r>
              <a:rPr lang="en-IN" sz="2000" dirty="0">
                <a:latin typeface="Times New Roman" panose="02020603050405020304"/>
                <a:ea typeface="Times New Roman" panose="02020603050405020304"/>
                <a:cs typeface="Times New Roman" panose="02020603050405020304"/>
                <a:sym typeface="Times New Roman" panose="02020603050405020304"/>
              </a:rPr>
              <a:t> This study aims to provide a comprehensive quantitative analysis of these candidates, their demographics, and electoral performance. </a:t>
            </a:r>
            <a:endParaRPr lang="en-IN" sz="2000" dirty="0" smtClean="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80000"/>
              </a:lnSpc>
              <a:spcBef>
                <a:spcPts val="0"/>
              </a:spcBef>
            </a:pPr>
            <a:endParaRPr lang="en-IN" sz="2000" dirty="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80000"/>
              </a:lnSpc>
              <a:spcBef>
                <a:spcPts val="0"/>
              </a:spcBef>
            </a:pPr>
            <a:r>
              <a:rPr lang="en-IN" sz="2000" dirty="0">
                <a:latin typeface="Times New Roman" panose="02020603050405020304"/>
                <a:ea typeface="Times New Roman" panose="02020603050405020304"/>
                <a:cs typeface="Times New Roman" panose="02020603050405020304"/>
                <a:sym typeface="Times New Roman" panose="02020603050405020304"/>
              </a:rPr>
              <a:t>The analysis reveals significant insights into the composition of candidates across different political parties and regions</a:t>
            </a:r>
            <a:r>
              <a:rPr lang="en-IN" sz="2000" dirty="0" smtClean="0">
                <a:latin typeface="Times New Roman" panose="02020603050405020304"/>
                <a:ea typeface="Times New Roman" panose="02020603050405020304"/>
                <a:cs typeface="Times New Roman" panose="02020603050405020304"/>
                <a:sym typeface="Times New Roman" panose="02020603050405020304"/>
              </a:rPr>
              <a:t>.</a:t>
            </a:r>
          </a:p>
          <a:p>
            <a:pPr marL="800100" algn="just">
              <a:lnSpc>
                <a:spcPct val="80000"/>
              </a:lnSpc>
              <a:spcBef>
                <a:spcPts val="0"/>
              </a:spcBef>
            </a:pPr>
            <a:endParaRPr lang="en-IN" sz="2000" dirty="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80000"/>
              </a:lnSpc>
              <a:spcBef>
                <a:spcPts val="0"/>
              </a:spcBef>
            </a:pPr>
            <a:r>
              <a:rPr lang="en-IN" sz="2000" dirty="0">
                <a:latin typeface="Times New Roman" panose="02020603050405020304"/>
                <a:ea typeface="Times New Roman" panose="02020603050405020304"/>
                <a:cs typeface="Times New Roman" panose="02020603050405020304"/>
                <a:sym typeface="Times New Roman" panose="02020603050405020304"/>
              </a:rPr>
              <a:t>This project aims to conduct a comprehensive quantitative analysis of these candidates and their electoral performance. </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06" name="Google Shape;106;p4"/>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TITLE: </a:t>
            </a:r>
            <a:r>
              <a:rPr lang="en-IN" sz="2000" dirty="0" smtClean="0">
                <a:latin typeface="Times New Roman" panose="02020603050405020304"/>
                <a:ea typeface="Times New Roman" panose="02020603050405020304"/>
                <a:cs typeface="Times New Roman" panose="02020603050405020304"/>
                <a:sym typeface="Times New Roman" panose="02020603050405020304"/>
              </a:rPr>
              <a:t>Quantitative </a:t>
            </a:r>
            <a:r>
              <a:rPr lang="en-IN" sz="2000" dirty="0">
                <a:latin typeface="Times New Roman" panose="02020603050405020304"/>
                <a:ea typeface="Times New Roman" panose="02020603050405020304"/>
                <a:cs typeface="Times New Roman" panose="02020603050405020304"/>
                <a:sym typeface="Times New Roman" panose="02020603050405020304"/>
              </a:rPr>
              <a:t>analysis of candidates in 2019 Lok Sabha </a:t>
            </a:r>
            <a:r>
              <a:rPr lang="en-IN" sz="2000" dirty="0" smtClean="0">
                <a:latin typeface="Times New Roman" panose="02020603050405020304"/>
                <a:ea typeface="Times New Roman" panose="02020603050405020304"/>
                <a:cs typeface="Times New Roman" panose="02020603050405020304"/>
                <a:sym typeface="Times New Roman" panose="02020603050405020304"/>
              </a:rPr>
              <a:t>Election.</a:t>
            </a: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AUTHOR: </a:t>
            </a:r>
            <a:r>
              <a:rPr lang="en-US" sz="2000" dirty="0" smtClean="0">
                <a:latin typeface="Times New Roman" panose="02020603050405020304"/>
                <a:ea typeface="Times New Roman" panose="02020603050405020304"/>
                <a:cs typeface="Times New Roman" panose="02020603050405020304"/>
                <a:sym typeface="Times New Roman" panose="02020603050405020304"/>
              </a:rPr>
              <a:t>Roberto Cerina,2021</a:t>
            </a:r>
          </a:p>
          <a:p>
            <a:pPr marL="0" indent="0">
              <a:spcBef>
                <a:spcPts val="640"/>
              </a:spcBef>
              <a:buSzPts val="320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IN" sz="2000" dirty="0">
                <a:latin typeface="Times New Roman" panose="02020603050405020304"/>
                <a:ea typeface="Times New Roman" panose="02020603050405020304"/>
                <a:cs typeface="Times New Roman" panose="02020603050405020304"/>
                <a:sym typeface="Times New Roman" panose="02020603050405020304"/>
              </a:rPr>
              <a:t> In a study published in 2021, In Nov, Recent technological advances have facilitated the collection of large-scale administrative data and the online surveying of the Indian population. Building on these we propose a strategy for more robust, frequent and transparent projections of the Indian vote during the campaign.</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IN" sz="2000" dirty="0">
                <a:latin typeface="Times New Roman" panose="02020603050405020304"/>
                <a:ea typeface="Times New Roman" panose="02020603050405020304"/>
                <a:cs typeface="Times New Roman" panose="02020603050405020304"/>
                <a:sym typeface="Times New Roman" panose="02020603050405020304"/>
              </a:rPr>
              <a:t> </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31b600bd6_0_0"/>
          <p:cNvPicPr preferRelativeResize="0"/>
          <p:nvPr/>
        </p:nvPicPr>
        <p:blipFill rotWithShape="1">
          <a:blip r:embed="rId3"/>
          <a:srcRect/>
          <a:stretch>
            <a:fillRect/>
          </a:stretch>
        </p:blipFill>
        <p:spPr>
          <a:xfrm>
            <a:off x="17205" y="0"/>
            <a:ext cx="9144000" cy="6858000"/>
          </a:xfrm>
          <a:prstGeom prst="rect">
            <a:avLst/>
          </a:prstGeom>
          <a:noFill/>
          <a:ln>
            <a:noFill/>
          </a:ln>
        </p:spPr>
      </p:pic>
      <p:sp>
        <p:nvSpPr>
          <p:cNvPr id="113" name="Google Shape;113;g2231b600bd6_0_0"/>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2231b600bd6_0_0"/>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TITLE:</a:t>
            </a:r>
            <a:r>
              <a:rPr lang="en-IN" sz="2000" dirty="0">
                <a:latin typeface="Times New Roman" panose="02020603050405020304"/>
                <a:ea typeface="Times New Roman" panose="02020603050405020304"/>
                <a:cs typeface="Times New Roman" panose="02020603050405020304"/>
                <a:sym typeface="Times New Roman" panose="02020603050405020304"/>
              </a:rPr>
              <a:t>Quantitative analysis of candidates in 2019 Lok Sabha Election.</a:t>
            </a: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AUTHOR</a:t>
            </a:r>
            <a:r>
              <a:rPr lang="en-US" sz="2000" b="1" dirty="0">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Ranbir </a:t>
            </a:r>
            <a:r>
              <a:rPr lang="en-US" sz="2000" dirty="0">
                <a:latin typeface="Times New Roman" panose="02020603050405020304"/>
                <a:ea typeface="Times New Roman" panose="02020603050405020304"/>
                <a:cs typeface="Times New Roman" panose="02020603050405020304"/>
                <a:sym typeface="Times New Roman" panose="02020603050405020304"/>
              </a:rPr>
              <a:t>Singh, </a:t>
            </a:r>
            <a:r>
              <a:rPr lang="en-US" sz="2000" dirty="0" smtClean="0">
                <a:latin typeface="Times New Roman" panose="02020603050405020304"/>
                <a:ea typeface="Times New Roman" panose="02020603050405020304"/>
                <a:cs typeface="Times New Roman" panose="02020603050405020304"/>
                <a:sym typeface="Times New Roman" panose="02020603050405020304"/>
              </a:rPr>
              <a:t>2022</a:t>
            </a:r>
          </a:p>
          <a:p>
            <a:pPr marL="0" lvl="0" indent="0">
              <a:spcBef>
                <a:spcPts val="640"/>
              </a:spcBef>
              <a:buSzPts val="320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IN" sz="2000" dirty="0">
                <a:latin typeface="Times New Roman" panose="02020603050405020304"/>
                <a:ea typeface="Times New Roman" panose="02020603050405020304"/>
                <a:cs typeface="Times New Roman" panose="02020603050405020304"/>
                <a:sym typeface="Times New Roman" panose="02020603050405020304"/>
              </a:rPr>
              <a:t>In a study published in 2022, In Oct, The essence of India as the largest democracy lies in its electoral strength and voter participation. A thriving and vibrant electoral democracy has been India’s distinct identity at the global stage. In a country of over 950 million eligible voters, conducting elections with the sheer scale, size, diversity and complexities of Indian democracy, albeit challenging, is an extremely rewarding process.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2231b600bd6_0_6"/>
          <p:cNvPicPr preferRelativeResize="0"/>
          <p:nvPr/>
        </p:nvPicPr>
        <p:blipFill rotWithShape="1">
          <a:blip r:embed="rId3"/>
          <a:srcRect/>
          <a:stretch>
            <a:fillRect/>
          </a:stretch>
        </p:blipFill>
        <p:spPr>
          <a:xfrm>
            <a:off x="17205" y="0"/>
            <a:ext cx="9144000" cy="6858000"/>
          </a:xfrm>
          <a:prstGeom prst="rect">
            <a:avLst/>
          </a:prstGeom>
          <a:noFill/>
          <a:ln>
            <a:noFill/>
          </a:ln>
        </p:spPr>
      </p:pic>
      <p:sp>
        <p:nvSpPr>
          <p:cNvPr id="120" name="Google Shape;120;g2231b600bd6_0_6"/>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231b600bd6_0_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TITLE: </a:t>
            </a:r>
            <a:r>
              <a:rPr lang="en-IN" sz="2000" dirty="0" smtClean="0">
                <a:latin typeface="Times New Roman" panose="02020603050405020304"/>
                <a:ea typeface="Times New Roman" panose="02020603050405020304"/>
                <a:cs typeface="Times New Roman" panose="02020603050405020304"/>
                <a:sym typeface="Times New Roman" panose="02020603050405020304"/>
              </a:rPr>
              <a:t>Quantitative </a:t>
            </a:r>
            <a:r>
              <a:rPr lang="en-IN" sz="2000" dirty="0">
                <a:latin typeface="Times New Roman" panose="02020603050405020304"/>
                <a:ea typeface="Times New Roman" panose="02020603050405020304"/>
                <a:cs typeface="Times New Roman" panose="02020603050405020304"/>
                <a:sym typeface="Times New Roman" panose="02020603050405020304"/>
              </a:rPr>
              <a:t>analysis of candidates in 2019 Lok Sabha Election.</a:t>
            </a: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AUTHOR: </a:t>
            </a:r>
            <a:r>
              <a:rPr lang="en-US" sz="2000" dirty="0" smtClean="0">
                <a:latin typeface="Times New Roman" panose="02020603050405020304"/>
                <a:ea typeface="Times New Roman" panose="02020603050405020304"/>
                <a:cs typeface="Times New Roman" panose="02020603050405020304"/>
                <a:sym typeface="Times New Roman" panose="02020603050405020304"/>
              </a:rPr>
              <a:t>Shashi Tharoor, 2023</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lang="en-IN" sz="20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IN" sz="2000" dirty="0">
                <a:latin typeface="Times New Roman" panose="02020603050405020304"/>
                <a:ea typeface="Times New Roman" panose="02020603050405020304"/>
                <a:cs typeface="Times New Roman" panose="02020603050405020304"/>
                <a:sym typeface="Times New Roman" panose="02020603050405020304"/>
              </a:rPr>
              <a:t>                                In a study published in 2023, In Aug, </a:t>
            </a:r>
            <a:r>
              <a:rPr lang="en-IN" sz="2000" dirty="0" err="1">
                <a:latin typeface="Times New Roman" panose="02020603050405020304"/>
                <a:ea typeface="Times New Roman" panose="02020603050405020304"/>
                <a:cs typeface="Times New Roman" panose="02020603050405020304"/>
                <a:sym typeface="Times New Roman" panose="02020603050405020304"/>
              </a:rPr>
              <a:t>Ashoka</a:t>
            </a:r>
            <a:r>
              <a:rPr lang="en-IN" sz="2000" dirty="0">
                <a:latin typeface="Times New Roman" panose="02020603050405020304"/>
                <a:ea typeface="Times New Roman" panose="02020603050405020304"/>
                <a:cs typeface="Times New Roman" panose="02020603050405020304"/>
                <a:sym typeface="Times New Roman" panose="02020603050405020304"/>
              </a:rPr>
              <a:t> University faculty claiming “significant irregularities” in the 2019 Lok Sabha election data and the ruling BJP winning a “disproportionate share of closely contested elections” has triggered a controversy with ruling party supporters locking horns with the supporters of the “scholarly” </a:t>
            </a:r>
            <a:r>
              <a:rPr lang="en-IN" sz="2000" dirty="0" smtClean="0">
                <a:latin typeface="Times New Roman" panose="02020603050405020304"/>
                <a:ea typeface="Times New Roman" panose="02020603050405020304"/>
                <a:cs typeface="Times New Roman" panose="02020603050405020304"/>
                <a:sym typeface="Times New Roman" panose="02020603050405020304"/>
              </a:rPr>
              <a:t>work.</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48" name="Google Shape;148;p5"/>
          <p:cNvSpPr txBox="1">
            <a:spLocks noGrp="1"/>
          </p:cNvSpPr>
          <p:nvPr>
            <p:ph type="title"/>
          </p:nvPr>
        </p:nvSpPr>
        <p:spPr>
          <a:xfrm>
            <a:off x="17200" y="12192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DRAWBACKS IN EXISTING SYSTEM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5"/>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The </a:t>
            </a:r>
            <a:r>
              <a:rPr lang="en-IN" sz="2000" dirty="0">
                <a:latin typeface="Times New Roman" panose="02020603050405020304"/>
                <a:ea typeface="Times New Roman" panose="02020603050405020304"/>
                <a:cs typeface="Times New Roman" panose="02020603050405020304"/>
                <a:sym typeface="Times New Roman" panose="02020603050405020304"/>
              </a:rPr>
              <a:t>reliability of quantitative analysis heavily depends on the quality and accuracy of the data.</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400"/>
              </a:spcBef>
              <a:spcAft>
                <a:spcPts val="0"/>
              </a:spcAft>
              <a:buClr>
                <a:schemeClr val="dk1"/>
              </a:buClr>
              <a:buSzPts val="2000"/>
              <a:buFont typeface="Times New Roman" panose="02020603050405020304"/>
              <a:buChar char="•"/>
            </a:pPr>
            <a:endParaRPr lang="en-US" sz="2000" dirty="0" smtClean="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Therefore </a:t>
            </a:r>
            <a:r>
              <a:rPr lang="en-IN" sz="2000" dirty="0">
                <a:latin typeface="Times New Roman" panose="02020603050405020304"/>
                <a:ea typeface="Times New Roman" panose="02020603050405020304"/>
                <a:cs typeface="Times New Roman" panose="02020603050405020304"/>
                <a:sym typeface="Times New Roman" panose="02020603050405020304"/>
              </a:rPr>
              <a:t>errors or omissions in official records can lead to inaccurate </a:t>
            </a:r>
            <a:r>
              <a:rPr lang="en-IN" sz="2000" dirty="0" smtClean="0">
                <a:latin typeface="Times New Roman" panose="02020603050405020304"/>
                <a:ea typeface="Times New Roman" panose="02020603050405020304"/>
                <a:cs typeface="Times New Roman" panose="02020603050405020304"/>
                <a:sym typeface="Times New Roman" panose="02020603050405020304"/>
              </a:rPr>
              <a:t>conclusions.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40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Quantitative </a:t>
            </a:r>
            <a:r>
              <a:rPr lang="en-IN" sz="2000" dirty="0">
                <a:latin typeface="Times New Roman" panose="02020603050405020304"/>
                <a:ea typeface="Times New Roman" panose="02020603050405020304"/>
                <a:cs typeface="Times New Roman" panose="02020603050405020304"/>
                <a:sym typeface="Times New Roman" panose="02020603050405020304"/>
              </a:rPr>
              <a:t>analysis may provide statistics and correlations but can lack the depth of context that qualitative research methods can offer.</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40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Political </a:t>
            </a:r>
            <a:r>
              <a:rPr lang="en-IN" sz="2000" dirty="0">
                <a:latin typeface="Times New Roman" panose="02020603050405020304"/>
                <a:ea typeface="Times New Roman" panose="02020603050405020304"/>
                <a:cs typeface="Times New Roman" panose="02020603050405020304"/>
                <a:sym typeface="Times New Roman" panose="02020603050405020304"/>
              </a:rPr>
              <a:t>landscapes can change rapidly, and data from a single election may not fully capture evolving political dynamics.</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55" name="Google Shape;155;p6"/>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PROPOSED SOLUTION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Gather </a:t>
            </a:r>
            <a:r>
              <a:rPr lang="en-IN" sz="2000" dirty="0">
                <a:latin typeface="Times New Roman" panose="02020603050405020304"/>
                <a:ea typeface="Times New Roman" panose="02020603050405020304"/>
                <a:cs typeface="Times New Roman" panose="02020603050405020304"/>
                <a:sym typeface="Times New Roman" panose="02020603050405020304"/>
              </a:rPr>
              <a:t>comprehensive data on each candidate, including their name, party affiliation, educational background, criminal record, previous political experience, and other relevant personal </a:t>
            </a:r>
            <a:r>
              <a:rPr lang="en-IN" sz="2000" dirty="0" smtClean="0">
                <a:latin typeface="Times New Roman" panose="02020603050405020304"/>
                <a:ea typeface="Times New Roman" panose="02020603050405020304"/>
                <a:cs typeface="Times New Roman" panose="02020603050405020304"/>
                <a:sym typeface="Times New Roman" panose="02020603050405020304"/>
              </a:rPr>
              <a:t>details.</a:t>
            </a:r>
          </a:p>
          <a:p>
            <a:pPr marL="0" lvl="0" indent="0" algn="just">
              <a:spcBef>
                <a:spcPts val="400"/>
              </a:spcBef>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Create </a:t>
            </a:r>
            <a:r>
              <a:rPr lang="en-IN" sz="2000" dirty="0">
                <a:latin typeface="Times New Roman" panose="02020603050405020304"/>
                <a:ea typeface="Times New Roman" panose="02020603050405020304"/>
                <a:cs typeface="Times New Roman" panose="02020603050405020304"/>
                <a:sym typeface="Times New Roman" panose="02020603050405020304"/>
              </a:rPr>
              <a:t>visual representations of the data, such as bar charts, pie charts, and maps, to make it easier to understand and interpret the findings</a:t>
            </a:r>
            <a:r>
              <a:rPr lang="en-IN" sz="2000" dirty="0" smtClean="0">
                <a:latin typeface="Times New Roman" panose="02020603050405020304"/>
                <a:ea typeface="Times New Roman" panose="02020603050405020304"/>
                <a:cs typeface="Times New Roman" panose="02020603050405020304"/>
                <a:sym typeface="Times New Roman" panose="02020603050405020304"/>
              </a:rPr>
              <a:t>.</a:t>
            </a:r>
          </a:p>
          <a:p>
            <a:pPr marL="0" lvl="0" indent="0" algn="just">
              <a:spcBef>
                <a:spcPts val="0"/>
              </a:spcBef>
              <a:buSzPts val="2000"/>
              <a:buNone/>
            </a:pPr>
            <a:endParaRPr lang="en-IN"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Calculate </a:t>
            </a:r>
            <a:r>
              <a:rPr lang="en-IN" sz="2000" dirty="0">
                <a:latin typeface="Times New Roman" panose="02020603050405020304"/>
                <a:ea typeface="Times New Roman" panose="02020603050405020304"/>
                <a:cs typeface="Times New Roman" panose="02020603050405020304"/>
                <a:sym typeface="Times New Roman" panose="02020603050405020304"/>
              </a:rPr>
              <a:t>the swing in vote share for each party compared to previous elections.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IN" sz="2000" dirty="0" smtClean="0">
                <a:latin typeface="Times New Roman" panose="02020603050405020304"/>
                <a:ea typeface="Times New Roman" panose="02020603050405020304"/>
                <a:cs typeface="Times New Roman" panose="02020603050405020304"/>
                <a:sym typeface="Times New Roman" panose="02020603050405020304"/>
              </a:rPr>
              <a:t>Determine </a:t>
            </a:r>
            <a:r>
              <a:rPr lang="en-IN" sz="2000" dirty="0">
                <a:latin typeface="Times New Roman" panose="02020603050405020304"/>
                <a:ea typeface="Times New Roman" panose="02020603050405020304"/>
                <a:cs typeface="Times New Roman" panose="02020603050405020304"/>
                <a:sym typeface="Times New Roman" panose="02020603050405020304"/>
              </a:rPr>
              <a:t>the percentage of candidates who won in their respective constituencies.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b="1" dirty="0"/>
          </a:p>
          <a:p>
            <a:pPr marL="0" lvl="0" indent="0" algn="just" rtl="0">
              <a:lnSpc>
                <a:spcPct val="100000"/>
              </a:lnSpc>
              <a:spcBef>
                <a:spcPts val="640"/>
              </a:spcBef>
              <a:spcAft>
                <a:spcPts val="0"/>
              </a:spcAft>
              <a:buClr>
                <a:schemeClr val="dk1"/>
              </a:buClr>
              <a:buSzPts val="32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62" name="Google Shape;162;p7"/>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 ADVANTAGES</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a:spLocks noGrp="1"/>
          </p:cNvSpPr>
          <p:nvPr>
            <p:ph type="body" idx="1"/>
          </p:nvPr>
        </p:nvSpPr>
        <p:spPr>
          <a:xfrm>
            <a:off x="940405" y="1864813"/>
            <a:ext cx="7904747" cy="4215222"/>
          </a:xfrm>
          <a:prstGeom prst="rect">
            <a:avLst/>
          </a:prstGeom>
          <a:noFill/>
          <a:ln>
            <a:noFill/>
          </a:ln>
        </p:spPr>
        <p:txBody>
          <a:bodyPr spcFirstLastPara="1" wrap="square" lIns="91425" tIns="45700" rIns="91425" bIns="45700" anchor="ctr" anchorCtr="0">
            <a:noAutofit/>
          </a:bodyPr>
          <a:lstStyle/>
          <a:p>
            <a:pPr marL="800100" algn="just">
              <a:lnSpc>
                <a:spcPct val="150000"/>
              </a:lnSpc>
              <a:spcBef>
                <a:spcPts val="0"/>
              </a:spcBef>
            </a:pPr>
            <a:r>
              <a:rPr lang="en-IN" sz="1750" dirty="0" smtClean="0">
                <a:latin typeface="Times New Roman" panose="02020603050405020304"/>
                <a:ea typeface="Times New Roman" panose="02020603050405020304"/>
                <a:cs typeface="Times New Roman" panose="02020603050405020304"/>
                <a:sym typeface="Times New Roman" panose="02020603050405020304"/>
              </a:rPr>
              <a:t>Quantitative analysis relies on empirical data and evidence-based conclusions that provides a solid foundation for understanding the election dynamics.</a:t>
            </a:r>
          </a:p>
          <a:p>
            <a:pPr indent="0" algn="just">
              <a:lnSpc>
                <a:spcPct val="150000"/>
              </a:lnSpc>
              <a:spcBef>
                <a:spcPts val="0"/>
              </a:spcBef>
              <a:buNone/>
            </a:pPr>
            <a:endParaRPr lang="en-IN" sz="1750" dirty="0" smtClean="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150000"/>
              </a:lnSpc>
              <a:spcBef>
                <a:spcPts val="0"/>
              </a:spcBef>
            </a:pPr>
            <a:r>
              <a:rPr lang="en-IN" sz="1750" dirty="0">
                <a:latin typeface="Times New Roman" panose="02020603050405020304"/>
                <a:ea typeface="Times New Roman" panose="02020603050405020304"/>
                <a:cs typeface="Times New Roman" panose="02020603050405020304"/>
                <a:sym typeface="Times New Roman" panose="02020603050405020304"/>
              </a:rPr>
              <a:t>Researchers can compare candidates across different constituencies, regions, and political parties, which aids in identifying variations and commonalities</a:t>
            </a:r>
            <a:r>
              <a:rPr lang="en-IN" sz="1750" dirty="0" smtClean="0">
                <a:latin typeface="Times New Roman" panose="02020603050405020304"/>
                <a:ea typeface="Times New Roman" panose="02020603050405020304"/>
                <a:cs typeface="Times New Roman" panose="02020603050405020304"/>
                <a:sym typeface="Times New Roman" panose="02020603050405020304"/>
              </a:rPr>
              <a:t>.</a:t>
            </a:r>
          </a:p>
          <a:p>
            <a:pPr marL="800100" algn="just">
              <a:lnSpc>
                <a:spcPct val="150000"/>
              </a:lnSpc>
              <a:spcBef>
                <a:spcPts val="0"/>
              </a:spcBef>
            </a:pPr>
            <a:endParaRPr lang="en-IN" sz="1750" dirty="0" smtClean="0">
              <a:latin typeface="Times New Roman" panose="02020603050405020304"/>
              <a:ea typeface="Times New Roman" panose="02020603050405020304"/>
              <a:cs typeface="Times New Roman" panose="02020603050405020304"/>
              <a:sym typeface="Times New Roman" panose="02020603050405020304"/>
            </a:endParaRPr>
          </a:p>
          <a:p>
            <a:pPr marL="800100" algn="just">
              <a:lnSpc>
                <a:spcPct val="150000"/>
              </a:lnSpc>
              <a:spcBef>
                <a:spcPts val="0"/>
              </a:spcBef>
            </a:pPr>
            <a:r>
              <a:rPr lang="en-IN" sz="1750" dirty="0">
                <a:latin typeface="Times New Roman" panose="02020603050405020304"/>
                <a:ea typeface="Times New Roman" panose="02020603050405020304"/>
                <a:cs typeface="Times New Roman" panose="02020603050405020304"/>
                <a:sym typeface="Times New Roman" panose="02020603050405020304"/>
              </a:rPr>
              <a:t>The results can inform policymakers and political strategists, helping them make informed decisions regarding candidate selection and election strategies.</a:t>
            </a:r>
            <a:endParaRPr sz="1750" dirty="0" smtClean="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0"/>
              </a:spcBef>
              <a:spcAft>
                <a:spcPts val="0"/>
              </a:spcAft>
              <a:buNone/>
            </a:pPr>
            <a:endParaRPr sz="20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80"/>
              </a:spcBef>
              <a:spcAft>
                <a:spcPts val="0"/>
              </a:spcAft>
              <a:buClr>
                <a:schemeClr val="dk1"/>
              </a:buClr>
              <a:buSzPts val="9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1157</Words>
  <Application>Microsoft Office PowerPoint</Application>
  <PresentationFormat>On-screen Show (4:3)</PresentationFormat>
  <Paragraphs>133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QUANTITATIVE ANALYSIS OF CANDIDATE IN 2019 LOK SABHA ELECTIONS </vt:lpstr>
      <vt:lpstr>INTRODUCTION</vt:lpstr>
      <vt:lpstr>ABSTRACT</vt:lpstr>
      <vt:lpstr>LITERATURE SURVEY</vt:lpstr>
      <vt:lpstr>LITERATURE SURVEY</vt:lpstr>
      <vt:lpstr>LITERATURE SURVEY</vt:lpstr>
      <vt:lpstr>DRAWBACKS IN EXISTING SYSTEM</vt:lpstr>
      <vt:lpstr>PROPOSED SOLUTION</vt:lpstr>
      <vt:lpstr> ADVANTAGES</vt:lpstr>
      <vt:lpstr> WORKFLOW DIAGRAM</vt:lpstr>
      <vt:lpstr>SYSTEM SPECIFICATION</vt:lpstr>
      <vt:lpstr>MODULES</vt:lpstr>
      <vt:lpstr>MODULE DESCRIPTION</vt:lpstr>
      <vt:lpstr>MODULE DESCRIPTION</vt:lpstr>
      <vt:lpstr>RESULT AND DISCUSSION</vt:lpstr>
      <vt:lpstr>RESULT AND DISCUSSION</vt:lpstr>
      <vt:lpstr>RESULT AND DISCUSSION</vt:lpstr>
      <vt:lpstr>RESULT AND DISCUSSION</vt:lpstr>
      <vt:lpstr>RESULT AND DISCUSSION</vt:lpstr>
      <vt:lpstr>CONCLUSION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HP</cp:lastModifiedBy>
  <cp:revision>47</cp:revision>
  <dcterms:created xsi:type="dcterms:W3CDTF">2023-05-16T09:09:16Z</dcterms:created>
  <dcterms:modified xsi:type="dcterms:W3CDTF">2023-10-20T16:33:01Z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