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64" r:id="rId6"/>
    <p:sldId id="278" r:id="rId7"/>
    <p:sldId id="291" r:id="rId8"/>
    <p:sldId id="285" r:id="rId9"/>
    <p:sldId id="260" r:id="rId10"/>
    <p:sldId id="286" r:id="rId11"/>
    <p:sldId id="294" r:id="rId12"/>
    <p:sldId id="287" r:id="rId13"/>
    <p:sldId id="275" r:id="rId14"/>
    <p:sldId id="265" r:id="rId15"/>
    <p:sldId id="293" r:id="rId16"/>
    <p:sldId id="292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 Kumar" initials="GK" lastIdx="1" clrIdx="0">
    <p:extLst>
      <p:ext uri="{19B8F6BF-5375-455C-9EA6-DF929625EA0E}">
        <p15:presenceInfo xmlns:p15="http://schemas.microsoft.com/office/powerpoint/2012/main" userId="fec56191a3252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0E3"/>
    <a:srgbClr val="FFCC66"/>
    <a:srgbClr val="FFFFCC"/>
    <a:srgbClr val="0A898C"/>
    <a:srgbClr val="F0701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68BF60-15BE-46C8-AD77-C949CDF8C03D}">
  <a:tblStyle styleId="{F268BF60-15BE-46C8-AD77-C949CDF8C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451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65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915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9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91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61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pf.org/2018/10/18/fpf-release-the-privacy-experts-guide-to-ai-and-machin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axpixel.net/Help-Save-Helping-Hand-Charity-Emergency-Refugees-13009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reepngimg.com/png/88521-icons-text-question-illustration-mark-comput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green-one-fancy-number-line-477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969852" y="1323273"/>
            <a:ext cx="4077793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Extra Condensed" panose="020B0503050000020004" pitchFamily="34" charset="0"/>
              </a:rPr>
              <a:t>Financial Distress Prediction using Machine Learning</a:t>
            </a:r>
            <a:endParaRPr sz="4500" dirty="0">
              <a:latin typeface="Fira Sans Extra Condensed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2113C-F6C8-9957-D61A-10F94B759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2115" y="553749"/>
            <a:ext cx="4847709" cy="4107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516AE9-939F-F054-42A4-650C688B149C}"/>
              </a:ext>
            </a:extLst>
          </p:cNvPr>
          <p:cNvSpPr txBox="1"/>
          <p:nvPr/>
        </p:nvSpPr>
        <p:spPr>
          <a:xfrm>
            <a:off x="8670188" y="4685063"/>
            <a:ext cx="22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set</a:t>
            </a:r>
            <a:endParaRPr dirty="0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Solvency 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ratio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Total debt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Share holder’s equity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Liquidity 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ratio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Current asset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current liabilities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69560"/>
            <a:ext cx="2057400" cy="1002339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320949"/>
              <a:ext cx="2057400" cy="370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 on equity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Net income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Total share holder’s equity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1675"/>
            <a:chOff x="457201" y="3005625"/>
            <a:chExt cx="2057400" cy="108167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eturn on assets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et income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otal assets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03A28B-D17C-2AEE-28D7-7AB4C5A058ED}"/>
              </a:ext>
            </a:extLst>
          </p:cNvPr>
          <p:cNvCxnSpPr/>
          <p:nvPr/>
        </p:nvCxnSpPr>
        <p:spPr>
          <a:xfrm>
            <a:off x="841513" y="1842337"/>
            <a:ext cx="126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4A71AF-8483-7F5C-D77D-DD3A9BD3EC1C}"/>
              </a:ext>
            </a:extLst>
          </p:cNvPr>
          <p:cNvCxnSpPr/>
          <p:nvPr/>
        </p:nvCxnSpPr>
        <p:spPr>
          <a:xfrm>
            <a:off x="6824870" y="1842337"/>
            <a:ext cx="1669773" cy="7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A493E4-4E34-EDC8-D955-3331F057B5BE}"/>
              </a:ext>
            </a:extLst>
          </p:cNvPr>
          <p:cNvCxnSpPr/>
          <p:nvPr/>
        </p:nvCxnSpPr>
        <p:spPr>
          <a:xfrm flipV="1">
            <a:off x="907774" y="3906552"/>
            <a:ext cx="108005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D209D3-A363-0A57-5C39-3036FA3A699F}"/>
              </a:ext>
            </a:extLst>
          </p:cNvPr>
          <p:cNvCxnSpPr/>
          <p:nvPr/>
        </p:nvCxnSpPr>
        <p:spPr>
          <a:xfrm>
            <a:off x="6862071" y="3813194"/>
            <a:ext cx="1592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2315;p45">
            <a:extLst>
              <a:ext uri="{FF2B5EF4-FFF2-40B4-BE49-F238E27FC236}">
                <a16:creationId xmlns:a16="http://schemas.microsoft.com/office/drawing/2014/main" id="{C0AA1740-61FB-F3CA-1B86-939B0A5DEBC1}"/>
              </a:ext>
            </a:extLst>
          </p:cNvPr>
          <p:cNvSpPr txBox="1">
            <a:spLocks/>
          </p:cNvSpPr>
          <p:nvPr/>
        </p:nvSpPr>
        <p:spPr>
          <a:xfrm>
            <a:off x="265043" y="236355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Financial Ratios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50A19-332E-66E4-6C89-E29DF6F60816}"/>
              </a:ext>
            </a:extLst>
          </p:cNvPr>
          <p:cNvSpPr txBox="1"/>
          <p:nvPr/>
        </p:nvSpPr>
        <p:spPr>
          <a:xfrm>
            <a:off x="8619214" y="471202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set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BDE2D-6062-532A-F342-FD1F734F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6" y="985837"/>
            <a:ext cx="8162014" cy="3458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0C4C4-EF12-92F7-E518-73E341B09979}"/>
              </a:ext>
            </a:extLst>
          </p:cNvPr>
          <p:cNvSpPr txBox="1"/>
          <p:nvPr/>
        </p:nvSpPr>
        <p:spPr>
          <a:xfrm>
            <a:off x="8636729" y="470022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9D107-F44A-6982-5614-9056D4F58DCC}"/>
              </a:ext>
            </a:extLst>
          </p:cNvPr>
          <p:cNvSpPr txBox="1"/>
          <p:nvPr/>
        </p:nvSpPr>
        <p:spPr>
          <a:xfrm>
            <a:off x="954157" y="4509397"/>
            <a:ext cx="659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 dataset</a:t>
            </a:r>
          </a:p>
        </p:txBody>
      </p:sp>
    </p:spTree>
    <p:extLst>
      <p:ext uri="{BB962C8B-B14F-4D97-AF65-F5344CB8AC3E}">
        <p14:creationId xmlns:p14="http://schemas.microsoft.com/office/powerpoint/2010/main" val="256393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6" name="Google Shape;2496;p46"/>
          <p:cNvGrpSpPr/>
          <p:nvPr/>
        </p:nvGrpSpPr>
        <p:grpSpPr>
          <a:xfrm>
            <a:off x="4327662" y="393093"/>
            <a:ext cx="3284717" cy="639502"/>
            <a:chOff x="4327662" y="393093"/>
            <a:chExt cx="3284717" cy="639502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39309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D.V   &gt; 2.9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2" y="700795"/>
              <a:ext cx="328471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latin typeface="Roboto"/>
                  <a:ea typeface="Roboto"/>
                  <a:cs typeface="Roboto"/>
                  <a:sym typeface="Roboto"/>
                </a:rPr>
                <a:t>The company is financially stable. 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07258" y="4024401"/>
            <a:ext cx="4113021" cy="600118"/>
            <a:chOff x="4295123" y="4019501"/>
            <a:chExt cx="3451344" cy="600118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295123" y="4019501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.V  &lt; 1.8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295123" y="4287819"/>
              <a:ext cx="345134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latin typeface="Roboto"/>
                  <a:ea typeface="Roboto"/>
                  <a:cs typeface="Roboto"/>
                  <a:sym typeface="Roboto"/>
                </a:rPr>
                <a:t>Definite failure and closure of the company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12" name="Google Shape;2512;p46"/>
          <p:cNvCxnSpPr>
            <a:cxnSpLocks/>
          </p:cNvCxnSpPr>
          <p:nvPr/>
        </p:nvCxnSpPr>
        <p:spPr>
          <a:xfrm flipV="1">
            <a:off x="2130278" y="1159003"/>
            <a:ext cx="1163956" cy="17536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C541A36-D1CC-1082-887B-96CA6B7A6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85" t="44858" r="43493" b="17512"/>
          <a:stretch/>
        </p:blipFill>
        <p:spPr>
          <a:xfrm>
            <a:off x="3477115" y="2801653"/>
            <a:ext cx="624821" cy="614230"/>
          </a:xfrm>
          <a:prstGeom prst="round2DiagRect">
            <a:avLst>
              <a:gd name="adj1" fmla="val 16667"/>
              <a:gd name="adj2" fmla="val 861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073CEB-54BA-4F27-2884-618551C20C48}"/>
              </a:ext>
            </a:extLst>
          </p:cNvPr>
          <p:cNvSpPr txBox="1"/>
          <p:nvPr/>
        </p:nvSpPr>
        <p:spPr>
          <a:xfrm>
            <a:off x="4327663" y="1499412"/>
            <a:ext cx="147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Fira Sans Extra Condensed" panose="020B0503050000020004" pitchFamily="34" charset="0"/>
              </a:rPr>
              <a:t>D.V &gt; 2.9 &gt; 2.77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00DBF-0985-3632-A424-24A15546EFA8}"/>
              </a:ext>
            </a:extLst>
          </p:cNvPr>
          <p:cNvSpPr txBox="1"/>
          <p:nvPr/>
        </p:nvSpPr>
        <p:spPr>
          <a:xfrm>
            <a:off x="4295123" y="1786149"/>
            <a:ext cx="404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company is on alert to work for the betterment in terms of solvency of the company.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56545-CADF-8A91-199D-ED88362C6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91" t="47325" r="61442" b="15978"/>
          <a:stretch/>
        </p:blipFill>
        <p:spPr>
          <a:xfrm>
            <a:off x="3469294" y="591860"/>
            <a:ext cx="650768" cy="6142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046985-2C5B-2B4F-27C3-A9556D14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2" t="43287" r="80652" b="20719"/>
          <a:stretch/>
        </p:blipFill>
        <p:spPr>
          <a:xfrm>
            <a:off x="3471291" y="1615436"/>
            <a:ext cx="565836" cy="548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43665B-0080-F11A-DC3F-CB9267C41731}"/>
              </a:ext>
            </a:extLst>
          </p:cNvPr>
          <p:cNvCxnSpPr>
            <a:cxnSpLocks/>
          </p:cNvCxnSpPr>
          <p:nvPr/>
        </p:nvCxnSpPr>
        <p:spPr>
          <a:xfrm>
            <a:off x="2722053" y="1930574"/>
            <a:ext cx="57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BAD6E9-498E-A9EC-201B-4CDB4D54E88D}"/>
              </a:ext>
            </a:extLst>
          </p:cNvPr>
          <p:cNvSpPr txBox="1"/>
          <p:nvPr/>
        </p:nvSpPr>
        <p:spPr>
          <a:xfrm>
            <a:off x="4329952" y="2724867"/>
            <a:ext cx="15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Fira Sans Extra Condensed" panose="020B0503050000020004" pitchFamily="34" charset="0"/>
              </a:rPr>
              <a:t>D.V &gt; 2.77 &gt; 1.8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3176DD-58E5-702B-7936-B860F5649EBD}"/>
              </a:ext>
            </a:extLst>
          </p:cNvPr>
          <p:cNvSpPr txBox="1"/>
          <p:nvPr/>
        </p:nvSpPr>
        <p:spPr>
          <a:xfrm>
            <a:off x="4327663" y="3032644"/>
            <a:ext cx="4017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depicts signs of grey areas in the company. The company may go bankrupt within in two years if no action is taken.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4A8ABD-9872-FD6C-96DD-354D34C36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04" t="48188" r="7865" b="20720"/>
          <a:stretch/>
        </p:blipFill>
        <p:spPr>
          <a:xfrm>
            <a:off x="3519867" y="4172933"/>
            <a:ext cx="539315" cy="5111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CD0092-9E18-2F7E-0CAF-F678AC9A4DE6}"/>
              </a:ext>
            </a:extLst>
          </p:cNvPr>
          <p:cNvCxnSpPr>
            <a:cxnSpLocks/>
          </p:cNvCxnSpPr>
          <p:nvPr/>
        </p:nvCxnSpPr>
        <p:spPr>
          <a:xfrm>
            <a:off x="2712256" y="3108768"/>
            <a:ext cx="60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88477-2F1D-B868-83C8-58D11DF44ABF}"/>
              </a:ext>
            </a:extLst>
          </p:cNvPr>
          <p:cNvCxnSpPr/>
          <p:nvPr/>
        </p:nvCxnSpPr>
        <p:spPr>
          <a:xfrm>
            <a:off x="2712256" y="2912663"/>
            <a:ext cx="0" cy="1533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D9B6A6-12AF-9C47-615F-2B9C6445781C}"/>
              </a:ext>
            </a:extLst>
          </p:cNvPr>
          <p:cNvCxnSpPr/>
          <p:nvPr/>
        </p:nvCxnSpPr>
        <p:spPr>
          <a:xfrm>
            <a:off x="2712256" y="4446114"/>
            <a:ext cx="60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2709CEFB-3C53-367E-68C0-179622AF699F}"/>
              </a:ext>
            </a:extLst>
          </p:cNvPr>
          <p:cNvSpPr/>
          <p:nvPr/>
        </p:nvSpPr>
        <p:spPr>
          <a:xfrm>
            <a:off x="570000" y="2471663"/>
            <a:ext cx="1589984" cy="875739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87;p19">
            <a:extLst>
              <a:ext uri="{FF2B5EF4-FFF2-40B4-BE49-F238E27FC236}">
                <a16:creationId xmlns:a16="http://schemas.microsoft.com/office/drawing/2014/main" id="{750A8543-6DD6-AB6C-27E5-E66DF447FE76}"/>
              </a:ext>
            </a:extLst>
          </p:cNvPr>
          <p:cNvSpPr txBox="1"/>
          <p:nvPr/>
        </p:nvSpPr>
        <p:spPr>
          <a:xfrm>
            <a:off x="838004" y="2578774"/>
            <a:ext cx="1109393" cy="67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Financial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Distress</a:t>
            </a:r>
            <a:endParaRPr sz="1800" b="1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DECD1-F941-AB3A-E8BD-A7F7C5ACEC29}"/>
              </a:ext>
            </a:extLst>
          </p:cNvPr>
          <p:cNvSpPr txBox="1"/>
          <p:nvPr/>
        </p:nvSpPr>
        <p:spPr>
          <a:xfrm>
            <a:off x="8612696" y="470403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grpSp>
        <p:nvGrpSpPr>
          <p:cNvPr id="1658" name="Google Shape;1658;p34"/>
          <p:cNvGrpSpPr/>
          <p:nvPr/>
        </p:nvGrpSpPr>
        <p:grpSpPr>
          <a:xfrm>
            <a:off x="6504161" y="1187634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0F758F-E989-5340-BDB8-F381CF60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91" y="906449"/>
            <a:ext cx="5412011" cy="3495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342D8-44BF-0A80-1350-F46F6CC471A8}"/>
              </a:ext>
            </a:extLst>
          </p:cNvPr>
          <p:cNvSpPr txBox="1"/>
          <p:nvPr/>
        </p:nvSpPr>
        <p:spPr>
          <a:xfrm>
            <a:off x="8615829" y="470817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86F9D-BDA0-5FC3-2C3D-71FEE98AA2CD}"/>
              </a:ext>
            </a:extLst>
          </p:cNvPr>
          <p:cNvSpPr txBox="1"/>
          <p:nvPr/>
        </p:nvSpPr>
        <p:spPr>
          <a:xfrm>
            <a:off x="2733587" y="4636613"/>
            <a:ext cx="367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Script area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Future work</a:t>
            </a:r>
            <a:endParaRPr dirty="0"/>
          </a:p>
        </p:txBody>
      </p: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63C51C-22BF-90AC-448F-E59DE6C9FB3B}"/>
              </a:ext>
            </a:extLst>
          </p:cNvPr>
          <p:cNvGrpSpPr/>
          <p:nvPr/>
        </p:nvGrpSpPr>
        <p:grpSpPr>
          <a:xfrm>
            <a:off x="2238299" y="1644440"/>
            <a:ext cx="4667400" cy="988932"/>
            <a:chOff x="4019550" y="1752600"/>
            <a:chExt cx="4667400" cy="988932"/>
          </a:xfrm>
        </p:grpSpPr>
        <p:sp>
          <p:nvSpPr>
            <p:cNvPr id="787" name="Google Shape;787;p24"/>
            <p:cNvSpPr/>
            <p:nvPr/>
          </p:nvSpPr>
          <p:spPr>
            <a:xfrm>
              <a:off x="4019550" y="1752600"/>
              <a:ext cx="4667400" cy="9889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3" name="Google Shape;873;p24"/>
            <p:cNvGrpSpPr/>
            <p:nvPr/>
          </p:nvGrpSpPr>
          <p:grpSpPr>
            <a:xfrm>
              <a:off x="4019550" y="2086580"/>
              <a:ext cx="4469130" cy="319830"/>
              <a:chOff x="4019550" y="1988970"/>
              <a:chExt cx="2034600" cy="319830"/>
            </a:xfrm>
          </p:grpSpPr>
          <p:sp>
            <p:nvSpPr>
              <p:cNvPr id="874" name="Google Shape;874;p24"/>
              <p:cNvSpPr txBox="1"/>
              <p:nvPr/>
            </p:nvSpPr>
            <p:spPr>
              <a:xfrm>
                <a:off x="4271056" y="1988970"/>
                <a:ext cx="1783094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Increase the accuracy by including various financial as well as non-financial ratios</a:t>
                </a:r>
                <a:endParaRPr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5" name="Google Shape;875;p24"/>
              <p:cNvSpPr txBox="1"/>
              <p:nvPr/>
            </p:nvSpPr>
            <p:spPr>
              <a:xfrm>
                <a:off x="4019550" y="1996500"/>
                <a:ext cx="256941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BD2E77-6BE5-C6EE-48DB-A54055001CB4}"/>
              </a:ext>
            </a:extLst>
          </p:cNvPr>
          <p:cNvGrpSpPr/>
          <p:nvPr/>
        </p:nvGrpSpPr>
        <p:grpSpPr>
          <a:xfrm>
            <a:off x="2238299" y="3100967"/>
            <a:ext cx="4667400" cy="1115071"/>
            <a:chOff x="4019550" y="3086099"/>
            <a:chExt cx="4667400" cy="1115071"/>
          </a:xfrm>
        </p:grpSpPr>
        <p:sp>
          <p:nvSpPr>
            <p:cNvPr id="786" name="Google Shape;786;p24"/>
            <p:cNvSpPr/>
            <p:nvPr/>
          </p:nvSpPr>
          <p:spPr>
            <a:xfrm>
              <a:off x="4019550" y="3086099"/>
              <a:ext cx="4667400" cy="111507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oogle Shape;873;p24">
              <a:extLst>
                <a:ext uri="{FF2B5EF4-FFF2-40B4-BE49-F238E27FC236}">
                  <a16:creationId xmlns:a16="http://schemas.microsoft.com/office/drawing/2014/main" id="{42618E8C-80F3-9657-DAE9-DE84D60C9F3C}"/>
                </a:ext>
              </a:extLst>
            </p:cNvPr>
            <p:cNvGrpSpPr/>
            <p:nvPr/>
          </p:nvGrpSpPr>
          <p:grpSpPr>
            <a:xfrm>
              <a:off x="4019550" y="3487407"/>
              <a:ext cx="4469130" cy="319830"/>
              <a:chOff x="4019550" y="1988970"/>
              <a:chExt cx="2034600" cy="319830"/>
            </a:xfrm>
          </p:grpSpPr>
          <p:sp>
            <p:nvSpPr>
              <p:cNvPr id="3" name="Google Shape;874;p24">
                <a:extLst>
                  <a:ext uri="{FF2B5EF4-FFF2-40B4-BE49-F238E27FC236}">
                    <a16:creationId xmlns:a16="http://schemas.microsoft.com/office/drawing/2014/main" id="{0DD209F9-5CB8-1CB5-D72E-403CC7AFEEA4}"/>
                  </a:ext>
                </a:extLst>
              </p:cNvPr>
              <p:cNvSpPr txBox="1"/>
              <p:nvPr/>
            </p:nvSpPr>
            <p:spPr>
              <a:xfrm>
                <a:off x="4271056" y="1988970"/>
                <a:ext cx="1783094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Develop models that can adapt and update real-time data as new data</a:t>
                </a:r>
                <a:endParaRPr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" name="Google Shape;875;p24">
                <a:extLst>
                  <a:ext uri="{FF2B5EF4-FFF2-40B4-BE49-F238E27FC236}">
                    <a16:creationId xmlns:a16="http://schemas.microsoft.com/office/drawing/2014/main" id="{975EF7E5-C831-6C09-D9F8-0FFE4DFAA0C7}"/>
                  </a:ext>
                </a:extLst>
              </p:cNvPr>
              <p:cNvSpPr txBox="1"/>
              <p:nvPr/>
            </p:nvSpPr>
            <p:spPr>
              <a:xfrm>
                <a:off x="4019550" y="1996500"/>
                <a:ext cx="256941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B3843A-936E-75AC-D9B4-7743C1AC1A61}"/>
              </a:ext>
            </a:extLst>
          </p:cNvPr>
          <p:cNvSpPr txBox="1"/>
          <p:nvPr/>
        </p:nvSpPr>
        <p:spPr>
          <a:xfrm>
            <a:off x="8615238" y="46992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1878;p37">
            <a:extLst>
              <a:ext uri="{FF2B5EF4-FFF2-40B4-BE49-F238E27FC236}">
                <a16:creationId xmlns:a16="http://schemas.microsoft.com/office/drawing/2014/main" id="{0C6C410F-FF20-DD1A-CA16-430E0E31FF1A}"/>
              </a:ext>
            </a:extLst>
          </p:cNvPr>
          <p:cNvGrpSpPr/>
          <p:nvPr/>
        </p:nvGrpSpPr>
        <p:grpSpPr>
          <a:xfrm>
            <a:off x="0" y="4175622"/>
            <a:ext cx="1064096" cy="943030"/>
            <a:chOff x="1188849" y="432475"/>
            <a:chExt cx="1188925" cy="1058925"/>
          </a:xfrm>
        </p:grpSpPr>
        <p:sp>
          <p:nvSpPr>
            <p:cNvPr id="35" name="Google Shape;1879;p37">
              <a:extLst>
                <a:ext uri="{FF2B5EF4-FFF2-40B4-BE49-F238E27FC236}">
                  <a16:creationId xmlns:a16="http://schemas.microsoft.com/office/drawing/2014/main" id="{9D33C33F-0718-E14A-6E42-7508A5BA8639}"/>
                </a:ext>
              </a:extLst>
            </p:cNvPr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0;p37">
              <a:extLst>
                <a:ext uri="{FF2B5EF4-FFF2-40B4-BE49-F238E27FC236}">
                  <a16:creationId xmlns:a16="http://schemas.microsoft.com/office/drawing/2014/main" id="{8225FAD6-402E-840B-649E-45013C95F28F}"/>
                </a:ext>
              </a:extLst>
            </p:cNvPr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81;p37">
              <a:extLst>
                <a:ext uri="{FF2B5EF4-FFF2-40B4-BE49-F238E27FC236}">
                  <a16:creationId xmlns:a16="http://schemas.microsoft.com/office/drawing/2014/main" id="{640544BE-E622-78A8-D0A2-05A481D2937C}"/>
                </a:ext>
              </a:extLst>
            </p:cNvPr>
            <p:cNvSpPr/>
            <p:nvPr/>
          </p:nvSpPr>
          <p:spPr>
            <a:xfrm>
              <a:off x="1188849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882;p37">
              <a:extLst>
                <a:ext uri="{FF2B5EF4-FFF2-40B4-BE49-F238E27FC236}">
                  <a16:creationId xmlns:a16="http://schemas.microsoft.com/office/drawing/2014/main" id="{71BD870B-D076-CF71-38B8-8FA7C9D4AE3F}"/>
                </a:ext>
              </a:extLst>
            </p:cNvPr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83;p37">
              <a:extLst>
                <a:ext uri="{FF2B5EF4-FFF2-40B4-BE49-F238E27FC236}">
                  <a16:creationId xmlns:a16="http://schemas.microsoft.com/office/drawing/2014/main" id="{B3E7DBF2-0BA5-C357-F322-6CFF11D5E7DD}"/>
                </a:ext>
              </a:extLst>
            </p:cNvPr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84;p37">
              <a:extLst>
                <a:ext uri="{FF2B5EF4-FFF2-40B4-BE49-F238E27FC236}">
                  <a16:creationId xmlns:a16="http://schemas.microsoft.com/office/drawing/2014/main" id="{D90AB67F-7F51-A15A-8974-368B84CEBBDE}"/>
                </a:ext>
              </a:extLst>
            </p:cNvPr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85;p37">
              <a:extLst>
                <a:ext uri="{FF2B5EF4-FFF2-40B4-BE49-F238E27FC236}">
                  <a16:creationId xmlns:a16="http://schemas.microsoft.com/office/drawing/2014/main" id="{59C9CBF8-87F3-8B8F-3A62-7F97DC6EA785}"/>
                </a:ext>
              </a:extLst>
            </p:cNvPr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86;p37">
              <a:extLst>
                <a:ext uri="{FF2B5EF4-FFF2-40B4-BE49-F238E27FC236}">
                  <a16:creationId xmlns:a16="http://schemas.microsoft.com/office/drawing/2014/main" id="{9BB99A63-F235-0279-23D4-C17B3E2FF13E}"/>
                </a:ext>
              </a:extLst>
            </p:cNvPr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87;p37">
              <a:extLst>
                <a:ext uri="{FF2B5EF4-FFF2-40B4-BE49-F238E27FC236}">
                  <a16:creationId xmlns:a16="http://schemas.microsoft.com/office/drawing/2014/main" id="{5A9604FF-3DE9-BB78-97DD-C3BB75E53F5C}"/>
                </a:ext>
              </a:extLst>
            </p:cNvPr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88;p37">
              <a:extLst>
                <a:ext uri="{FF2B5EF4-FFF2-40B4-BE49-F238E27FC236}">
                  <a16:creationId xmlns:a16="http://schemas.microsoft.com/office/drawing/2014/main" id="{82529C0D-DB31-4D65-C261-3D6D41061C6E}"/>
                </a:ext>
              </a:extLst>
            </p:cNvPr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89;p37">
              <a:extLst>
                <a:ext uri="{FF2B5EF4-FFF2-40B4-BE49-F238E27FC236}">
                  <a16:creationId xmlns:a16="http://schemas.microsoft.com/office/drawing/2014/main" id="{04924F7E-38E8-CA56-A685-76C9DAAC09F4}"/>
                </a:ext>
              </a:extLst>
            </p:cNvPr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0;p37">
              <a:extLst>
                <a:ext uri="{FF2B5EF4-FFF2-40B4-BE49-F238E27FC236}">
                  <a16:creationId xmlns:a16="http://schemas.microsoft.com/office/drawing/2014/main" id="{885EB3D7-7E88-7EA9-8DA4-CCFD13E2A9CA}"/>
                </a:ext>
              </a:extLst>
            </p:cNvPr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91;p37">
              <a:extLst>
                <a:ext uri="{FF2B5EF4-FFF2-40B4-BE49-F238E27FC236}">
                  <a16:creationId xmlns:a16="http://schemas.microsoft.com/office/drawing/2014/main" id="{845B6ED2-7119-1C75-407E-23D67E5FB584}"/>
                </a:ext>
              </a:extLst>
            </p:cNvPr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92;p37">
              <a:extLst>
                <a:ext uri="{FF2B5EF4-FFF2-40B4-BE49-F238E27FC236}">
                  <a16:creationId xmlns:a16="http://schemas.microsoft.com/office/drawing/2014/main" id="{04ED621D-EC6E-C9D2-3606-BC17414984C1}"/>
                </a:ext>
              </a:extLst>
            </p:cNvPr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93;p37">
              <a:extLst>
                <a:ext uri="{FF2B5EF4-FFF2-40B4-BE49-F238E27FC236}">
                  <a16:creationId xmlns:a16="http://schemas.microsoft.com/office/drawing/2014/main" id="{70A9B8E2-5C05-30F6-28D9-A84FE7574361}"/>
                </a:ext>
              </a:extLst>
            </p:cNvPr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94;p37">
              <a:extLst>
                <a:ext uri="{FF2B5EF4-FFF2-40B4-BE49-F238E27FC236}">
                  <a16:creationId xmlns:a16="http://schemas.microsoft.com/office/drawing/2014/main" id="{FB21A896-8BED-6E62-C089-237283F5EDE2}"/>
                </a:ext>
              </a:extLst>
            </p:cNvPr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95;p37">
              <a:extLst>
                <a:ext uri="{FF2B5EF4-FFF2-40B4-BE49-F238E27FC236}">
                  <a16:creationId xmlns:a16="http://schemas.microsoft.com/office/drawing/2014/main" id="{D4E23123-CE21-4C3D-CEC0-45ED1EE6C9FA}"/>
                </a:ext>
              </a:extLst>
            </p:cNvPr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6;p37">
              <a:extLst>
                <a:ext uri="{FF2B5EF4-FFF2-40B4-BE49-F238E27FC236}">
                  <a16:creationId xmlns:a16="http://schemas.microsoft.com/office/drawing/2014/main" id="{952F54A5-F7F7-C642-B9EF-7DE7ABE8C48E}"/>
                </a:ext>
              </a:extLst>
            </p:cNvPr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97;p37">
              <a:extLst>
                <a:ext uri="{FF2B5EF4-FFF2-40B4-BE49-F238E27FC236}">
                  <a16:creationId xmlns:a16="http://schemas.microsoft.com/office/drawing/2014/main" id="{13C7B5CD-B468-F31C-C083-7958F3AC8A88}"/>
                </a:ext>
              </a:extLst>
            </p:cNvPr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98;p37">
              <a:extLst>
                <a:ext uri="{FF2B5EF4-FFF2-40B4-BE49-F238E27FC236}">
                  <a16:creationId xmlns:a16="http://schemas.microsoft.com/office/drawing/2014/main" id="{E698391E-85D8-9CA4-72DB-6DA06A6FB4A5}"/>
                </a:ext>
              </a:extLst>
            </p:cNvPr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99;p37">
              <a:extLst>
                <a:ext uri="{FF2B5EF4-FFF2-40B4-BE49-F238E27FC236}">
                  <a16:creationId xmlns:a16="http://schemas.microsoft.com/office/drawing/2014/main" id="{925C7411-51F2-B0E2-5114-04414C0A2845}"/>
                </a:ext>
              </a:extLst>
            </p:cNvPr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0;p37">
              <a:extLst>
                <a:ext uri="{FF2B5EF4-FFF2-40B4-BE49-F238E27FC236}">
                  <a16:creationId xmlns:a16="http://schemas.microsoft.com/office/drawing/2014/main" id="{4BF1AC68-F9D5-9487-5531-A243D48C1A98}"/>
                </a:ext>
              </a:extLst>
            </p:cNvPr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1;p37">
              <a:extLst>
                <a:ext uri="{FF2B5EF4-FFF2-40B4-BE49-F238E27FC236}">
                  <a16:creationId xmlns:a16="http://schemas.microsoft.com/office/drawing/2014/main" id="{A338998F-C332-6D25-E227-B89041D816EA}"/>
                </a:ext>
              </a:extLst>
            </p:cNvPr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02;p37">
              <a:extLst>
                <a:ext uri="{FF2B5EF4-FFF2-40B4-BE49-F238E27FC236}">
                  <a16:creationId xmlns:a16="http://schemas.microsoft.com/office/drawing/2014/main" id="{CF5E7FE8-6AFE-7ABC-452F-CB7CDC4AF256}"/>
                </a:ext>
              </a:extLst>
            </p:cNvPr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03;p37">
              <a:extLst>
                <a:ext uri="{FF2B5EF4-FFF2-40B4-BE49-F238E27FC236}">
                  <a16:creationId xmlns:a16="http://schemas.microsoft.com/office/drawing/2014/main" id="{296439DE-B344-805D-DF37-6AA3C29DE851}"/>
                </a:ext>
              </a:extLst>
            </p:cNvPr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4;p37">
              <a:extLst>
                <a:ext uri="{FF2B5EF4-FFF2-40B4-BE49-F238E27FC236}">
                  <a16:creationId xmlns:a16="http://schemas.microsoft.com/office/drawing/2014/main" id="{63A4EB2E-622A-C278-751C-14C3B8C2DC24}"/>
                </a:ext>
              </a:extLst>
            </p:cNvPr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5;p37">
              <a:extLst>
                <a:ext uri="{FF2B5EF4-FFF2-40B4-BE49-F238E27FC236}">
                  <a16:creationId xmlns:a16="http://schemas.microsoft.com/office/drawing/2014/main" id="{26648F74-A96E-7C15-AB35-C4CCB1DCEA71}"/>
                </a:ext>
              </a:extLst>
            </p:cNvPr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6;p37">
              <a:extLst>
                <a:ext uri="{FF2B5EF4-FFF2-40B4-BE49-F238E27FC236}">
                  <a16:creationId xmlns:a16="http://schemas.microsoft.com/office/drawing/2014/main" id="{F6751A88-C0BE-ADD5-1600-DA03B494EC8F}"/>
                </a:ext>
              </a:extLst>
            </p:cNvPr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07;p37">
              <a:extLst>
                <a:ext uri="{FF2B5EF4-FFF2-40B4-BE49-F238E27FC236}">
                  <a16:creationId xmlns:a16="http://schemas.microsoft.com/office/drawing/2014/main" id="{D94EEF2B-33B5-70E4-895C-57FE8A563D1C}"/>
                </a:ext>
              </a:extLst>
            </p:cNvPr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908;p37">
              <a:extLst>
                <a:ext uri="{FF2B5EF4-FFF2-40B4-BE49-F238E27FC236}">
                  <a16:creationId xmlns:a16="http://schemas.microsoft.com/office/drawing/2014/main" id="{9E962227-7D30-BC39-5D9D-5BE9D8823B15}"/>
                </a:ext>
              </a:extLst>
            </p:cNvPr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909;p37">
              <a:extLst>
                <a:ext uri="{FF2B5EF4-FFF2-40B4-BE49-F238E27FC236}">
                  <a16:creationId xmlns:a16="http://schemas.microsoft.com/office/drawing/2014/main" id="{61EDA9AC-A847-6894-FC06-A99740D755F7}"/>
                </a:ext>
              </a:extLst>
            </p:cNvPr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910;p37">
              <a:extLst>
                <a:ext uri="{FF2B5EF4-FFF2-40B4-BE49-F238E27FC236}">
                  <a16:creationId xmlns:a16="http://schemas.microsoft.com/office/drawing/2014/main" id="{9C79FE98-44DF-DE2F-4C13-26CF357EF367}"/>
                </a:ext>
              </a:extLst>
            </p:cNvPr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911;p37">
              <a:extLst>
                <a:ext uri="{FF2B5EF4-FFF2-40B4-BE49-F238E27FC236}">
                  <a16:creationId xmlns:a16="http://schemas.microsoft.com/office/drawing/2014/main" id="{993A6273-CF18-F5AE-08E6-446207A8900E}"/>
                </a:ext>
              </a:extLst>
            </p:cNvPr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912;p37">
              <a:extLst>
                <a:ext uri="{FF2B5EF4-FFF2-40B4-BE49-F238E27FC236}">
                  <a16:creationId xmlns:a16="http://schemas.microsoft.com/office/drawing/2014/main" id="{0D1B54EA-13EC-E03E-CE99-E5E549C49631}"/>
                </a:ext>
              </a:extLst>
            </p:cNvPr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913;p37">
              <a:extLst>
                <a:ext uri="{FF2B5EF4-FFF2-40B4-BE49-F238E27FC236}">
                  <a16:creationId xmlns:a16="http://schemas.microsoft.com/office/drawing/2014/main" id="{AD81D793-3D8F-CD94-2134-B74AE302CBC7}"/>
                </a:ext>
              </a:extLst>
            </p:cNvPr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74174" y="49801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cs typeface="Times New Roman" panose="02020603050405020304" pitchFamily="18" charset="0"/>
              </a:rPr>
              <a:t>Bibliography</a:t>
            </a:r>
            <a:endParaRPr dirty="0">
              <a:solidFill>
                <a:schemeClr val="tx1"/>
              </a:solidFill>
              <a:latin typeface="Fira Sans Extra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27EB0-5ABC-3E76-F1A3-93177C7F2E0C}"/>
              </a:ext>
            </a:extLst>
          </p:cNvPr>
          <p:cNvSpPr txBox="1"/>
          <p:nvPr/>
        </p:nvSpPr>
        <p:spPr>
          <a:xfrm>
            <a:off x="714266" y="1201233"/>
            <a:ext cx="7865165" cy="441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Rakhi, Mrs &amp; </a:t>
            </a:r>
            <a:r>
              <a:rPr lang="en-IN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Shrivastav</a:t>
            </a: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Raizada</a:t>
            </a: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(2014). Paper Title: FINANCIAL DISTRESS ANALYSIS IN INDIAN AUTOMOBILE INDUSTRY Subtitle: Judging Financial Health of 12 Companies from Auto Ancillary Sector of India using Altman's Z Score Model. 1. </a:t>
            </a: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Patel, Ajay &amp; Sharma,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Jalota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Shikha. (2021). DETECTION OF FINANCIAL DISTRESS IN THE INDIAN AUTOMOBILE INDUSTRY. Journal of Commerce and Accounting Research. 10. 32-41. </a:t>
            </a: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Wang,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Nanxi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(2017). Bankruptcy Prediction Using Machine Learning. Journal of Mathematical Finance. 07. 908-918. 10.4236/jmf.2017.74049. </a:t>
            </a:r>
            <a:endParaRPr lang="en-US"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984DC-46B6-ECA2-4BDD-0EF2BC9A1FC2}"/>
              </a:ext>
            </a:extLst>
          </p:cNvPr>
          <p:cNvSpPr txBox="1"/>
          <p:nvPr/>
        </p:nvSpPr>
        <p:spPr>
          <a:xfrm>
            <a:off x="8609538" y="472809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2487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1878;p37">
            <a:extLst>
              <a:ext uri="{FF2B5EF4-FFF2-40B4-BE49-F238E27FC236}">
                <a16:creationId xmlns:a16="http://schemas.microsoft.com/office/drawing/2014/main" id="{0C6C410F-FF20-DD1A-CA16-430E0E31FF1A}"/>
              </a:ext>
            </a:extLst>
          </p:cNvPr>
          <p:cNvGrpSpPr/>
          <p:nvPr/>
        </p:nvGrpSpPr>
        <p:grpSpPr>
          <a:xfrm>
            <a:off x="0" y="4175622"/>
            <a:ext cx="1064096" cy="943030"/>
            <a:chOff x="1188849" y="432475"/>
            <a:chExt cx="1188925" cy="1058925"/>
          </a:xfrm>
        </p:grpSpPr>
        <p:sp>
          <p:nvSpPr>
            <p:cNvPr id="35" name="Google Shape;1879;p37">
              <a:extLst>
                <a:ext uri="{FF2B5EF4-FFF2-40B4-BE49-F238E27FC236}">
                  <a16:creationId xmlns:a16="http://schemas.microsoft.com/office/drawing/2014/main" id="{9D33C33F-0718-E14A-6E42-7508A5BA8639}"/>
                </a:ext>
              </a:extLst>
            </p:cNvPr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0;p37">
              <a:extLst>
                <a:ext uri="{FF2B5EF4-FFF2-40B4-BE49-F238E27FC236}">
                  <a16:creationId xmlns:a16="http://schemas.microsoft.com/office/drawing/2014/main" id="{8225FAD6-402E-840B-649E-45013C95F28F}"/>
                </a:ext>
              </a:extLst>
            </p:cNvPr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81;p37">
              <a:extLst>
                <a:ext uri="{FF2B5EF4-FFF2-40B4-BE49-F238E27FC236}">
                  <a16:creationId xmlns:a16="http://schemas.microsoft.com/office/drawing/2014/main" id="{640544BE-E622-78A8-D0A2-05A481D2937C}"/>
                </a:ext>
              </a:extLst>
            </p:cNvPr>
            <p:cNvSpPr/>
            <p:nvPr/>
          </p:nvSpPr>
          <p:spPr>
            <a:xfrm>
              <a:off x="1188849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882;p37">
              <a:extLst>
                <a:ext uri="{FF2B5EF4-FFF2-40B4-BE49-F238E27FC236}">
                  <a16:creationId xmlns:a16="http://schemas.microsoft.com/office/drawing/2014/main" id="{71BD870B-D076-CF71-38B8-8FA7C9D4AE3F}"/>
                </a:ext>
              </a:extLst>
            </p:cNvPr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83;p37">
              <a:extLst>
                <a:ext uri="{FF2B5EF4-FFF2-40B4-BE49-F238E27FC236}">
                  <a16:creationId xmlns:a16="http://schemas.microsoft.com/office/drawing/2014/main" id="{B3E7DBF2-0BA5-C357-F322-6CFF11D5E7DD}"/>
                </a:ext>
              </a:extLst>
            </p:cNvPr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84;p37">
              <a:extLst>
                <a:ext uri="{FF2B5EF4-FFF2-40B4-BE49-F238E27FC236}">
                  <a16:creationId xmlns:a16="http://schemas.microsoft.com/office/drawing/2014/main" id="{D90AB67F-7F51-A15A-8974-368B84CEBBDE}"/>
                </a:ext>
              </a:extLst>
            </p:cNvPr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85;p37">
              <a:extLst>
                <a:ext uri="{FF2B5EF4-FFF2-40B4-BE49-F238E27FC236}">
                  <a16:creationId xmlns:a16="http://schemas.microsoft.com/office/drawing/2014/main" id="{59C9CBF8-87F3-8B8F-3A62-7F97DC6EA785}"/>
                </a:ext>
              </a:extLst>
            </p:cNvPr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86;p37">
              <a:extLst>
                <a:ext uri="{FF2B5EF4-FFF2-40B4-BE49-F238E27FC236}">
                  <a16:creationId xmlns:a16="http://schemas.microsoft.com/office/drawing/2014/main" id="{9BB99A63-F235-0279-23D4-C17B3E2FF13E}"/>
                </a:ext>
              </a:extLst>
            </p:cNvPr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87;p37">
              <a:extLst>
                <a:ext uri="{FF2B5EF4-FFF2-40B4-BE49-F238E27FC236}">
                  <a16:creationId xmlns:a16="http://schemas.microsoft.com/office/drawing/2014/main" id="{5A9604FF-3DE9-BB78-97DD-C3BB75E53F5C}"/>
                </a:ext>
              </a:extLst>
            </p:cNvPr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88;p37">
              <a:extLst>
                <a:ext uri="{FF2B5EF4-FFF2-40B4-BE49-F238E27FC236}">
                  <a16:creationId xmlns:a16="http://schemas.microsoft.com/office/drawing/2014/main" id="{82529C0D-DB31-4D65-C261-3D6D41061C6E}"/>
                </a:ext>
              </a:extLst>
            </p:cNvPr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89;p37">
              <a:extLst>
                <a:ext uri="{FF2B5EF4-FFF2-40B4-BE49-F238E27FC236}">
                  <a16:creationId xmlns:a16="http://schemas.microsoft.com/office/drawing/2014/main" id="{04924F7E-38E8-CA56-A685-76C9DAAC09F4}"/>
                </a:ext>
              </a:extLst>
            </p:cNvPr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0;p37">
              <a:extLst>
                <a:ext uri="{FF2B5EF4-FFF2-40B4-BE49-F238E27FC236}">
                  <a16:creationId xmlns:a16="http://schemas.microsoft.com/office/drawing/2014/main" id="{885EB3D7-7E88-7EA9-8DA4-CCFD13E2A9CA}"/>
                </a:ext>
              </a:extLst>
            </p:cNvPr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91;p37">
              <a:extLst>
                <a:ext uri="{FF2B5EF4-FFF2-40B4-BE49-F238E27FC236}">
                  <a16:creationId xmlns:a16="http://schemas.microsoft.com/office/drawing/2014/main" id="{845B6ED2-7119-1C75-407E-23D67E5FB584}"/>
                </a:ext>
              </a:extLst>
            </p:cNvPr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92;p37">
              <a:extLst>
                <a:ext uri="{FF2B5EF4-FFF2-40B4-BE49-F238E27FC236}">
                  <a16:creationId xmlns:a16="http://schemas.microsoft.com/office/drawing/2014/main" id="{04ED621D-EC6E-C9D2-3606-BC17414984C1}"/>
                </a:ext>
              </a:extLst>
            </p:cNvPr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93;p37">
              <a:extLst>
                <a:ext uri="{FF2B5EF4-FFF2-40B4-BE49-F238E27FC236}">
                  <a16:creationId xmlns:a16="http://schemas.microsoft.com/office/drawing/2014/main" id="{70A9B8E2-5C05-30F6-28D9-A84FE7574361}"/>
                </a:ext>
              </a:extLst>
            </p:cNvPr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94;p37">
              <a:extLst>
                <a:ext uri="{FF2B5EF4-FFF2-40B4-BE49-F238E27FC236}">
                  <a16:creationId xmlns:a16="http://schemas.microsoft.com/office/drawing/2014/main" id="{FB21A896-8BED-6E62-C089-237283F5EDE2}"/>
                </a:ext>
              </a:extLst>
            </p:cNvPr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95;p37">
              <a:extLst>
                <a:ext uri="{FF2B5EF4-FFF2-40B4-BE49-F238E27FC236}">
                  <a16:creationId xmlns:a16="http://schemas.microsoft.com/office/drawing/2014/main" id="{D4E23123-CE21-4C3D-CEC0-45ED1EE6C9FA}"/>
                </a:ext>
              </a:extLst>
            </p:cNvPr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6;p37">
              <a:extLst>
                <a:ext uri="{FF2B5EF4-FFF2-40B4-BE49-F238E27FC236}">
                  <a16:creationId xmlns:a16="http://schemas.microsoft.com/office/drawing/2014/main" id="{952F54A5-F7F7-C642-B9EF-7DE7ABE8C48E}"/>
                </a:ext>
              </a:extLst>
            </p:cNvPr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97;p37">
              <a:extLst>
                <a:ext uri="{FF2B5EF4-FFF2-40B4-BE49-F238E27FC236}">
                  <a16:creationId xmlns:a16="http://schemas.microsoft.com/office/drawing/2014/main" id="{13C7B5CD-B468-F31C-C083-7958F3AC8A88}"/>
                </a:ext>
              </a:extLst>
            </p:cNvPr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98;p37">
              <a:extLst>
                <a:ext uri="{FF2B5EF4-FFF2-40B4-BE49-F238E27FC236}">
                  <a16:creationId xmlns:a16="http://schemas.microsoft.com/office/drawing/2014/main" id="{E698391E-85D8-9CA4-72DB-6DA06A6FB4A5}"/>
                </a:ext>
              </a:extLst>
            </p:cNvPr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99;p37">
              <a:extLst>
                <a:ext uri="{FF2B5EF4-FFF2-40B4-BE49-F238E27FC236}">
                  <a16:creationId xmlns:a16="http://schemas.microsoft.com/office/drawing/2014/main" id="{925C7411-51F2-B0E2-5114-04414C0A2845}"/>
                </a:ext>
              </a:extLst>
            </p:cNvPr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0;p37">
              <a:extLst>
                <a:ext uri="{FF2B5EF4-FFF2-40B4-BE49-F238E27FC236}">
                  <a16:creationId xmlns:a16="http://schemas.microsoft.com/office/drawing/2014/main" id="{4BF1AC68-F9D5-9487-5531-A243D48C1A98}"/>
                </a:ext>
              </a:extLst>
            </p:cNvPr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1;p37">
              <a:extLst>
                <a:ext uri="{FF2B5EF4-FFF2-40B4-BE49-F238E27FC236}">
                  <a16:creationId xmlns:a16="http://schemas.microsoft.com/office/drawing/2014/main" id="{A338998F-C332-6D25-E227-B89041D816EA}"/>
                </a:ext>
              </a:extLst>
            </p:cNvPr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02;p37">
              <a:extLst>
                <a:ext uri="{FF2B5EF4-FFF2-40B4-BE49-F238E27FC236}">
                  <a16:creationId xmlns:a16="http://schemas.microsoft.com/office/drawing/2014/main" id="{CF5E7FE8-6AFE-7ABC-452F-CB7CDC4AF256}"/>
                </a:ext>
              </a:extLst>
            </p:cNvPr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03;p37">
              <a:extLst>
                <a:ext uri="{FF2B5EF4-FFF2-40B4-BE49-F238E27FC236}">
                  <a16:creationId xmlns:a16="http://schemas.microsoft.com/office/drawing/2014/main" id="{296439DE-B344-805D-DF37-6AA3C29DE851}"/>
                </a:ext>
              </a:extLst>
            </p:cNvPr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4;p37">
              <a:extLst>
                <a:ext uri="{FF2B5EF4-FFF2-40B4-BE49-F238E27FC236}">
                  <a16:creationId xmlns:a16="http://schemas.microsoft.com/office/drawing/2014/main" id="{63A4EB2E-622A-C278-751C-14C3B8C2DC24}"/>
                </a:ext>
              </a:extLst>
            </p:cNvPr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5;p37">
              <a:extLst>
                <a:ext uri="{FF2B5EF4-FFF2-40B4-BE49-F238E27FC236}">
                  <a16:creationId xmlns:a16="http://schemas.microsoft.com/office/drawing/2014/main" id="{26648F74-A96E-7C15-AB35-C4CCB1DCEA71}"/>
                </a:ext>
              </a:extLst>
            </p:cNvPr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6;p37">
              <a:extLst>
                <a:ext uri="{FF2B5EF4-FFF2-40B4-BE49-F238E27FC236}">
                  <a16:creationId xmlns:a16="http://schemas.microsoft.com/office/drawing/2014/main" id="{F6751A88-C0BE-ADD5-1600-DA03B494EC8F}"/>
                </a:ext>
              </a:extLst>
            </p:cNvPr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07;p37">
              <a:extLst>
                <a:ext uri="{FF2B5EF4-FFF2-40B4-BE49-F238E27FC236}">
                  <a16:creationId xmlns:a16="http://schemas.microsoft.com/office/drawing/2014/main" id="{D94EEF2B-33B5-70E4-895C-57FE8A563D1C}"/>
                </a:ext>
              </a:extLst>
            </p:cNvPr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908;p37">
              <a:extLst>
                <a:ext uri="{FF2B5EF4-FFF2-40B4-BE49-F238E27FC236}">
                  <a16:creationId xmlns:a16="http://schemas.microsoft.com/office/drawing/2014/main" id="{9E962227-7D30-BC39-5D9D-5BE9D8823B15}"/>
                </a:ext>
              </a:extLst>
            </p:cNvPr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909;p37">
              <a:extLst>
                <a:ext uri="{FF2B5EF4-FFF2-40B4-BE49-F238E27FC236}">
                  <a16:creationId xmlns:a16="http://schemas.microsoft.com/office/drawing/2014/main" id="{61EDA9AC-A847-6894-FC06-A99740D755F7}"/>
                </a:ext>
              </a:extLst>
            </p:cNvPr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910;p37">
              <a:extLst>
                <a:ext uri="{FF2B5EF4-FFF2-40B4-BE49-F238E27FC236}">
                  <a16:creationId xmlns:a16="http://schemas.microsoft.com/office/drawing/2014/main" id="{9C79FE98-44DF-DE2F-4C13-26CF357EF367}"/>
                </a:ext>
              </a:extLst>
            </p:cNvPr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911;p37">
              <a:extLst>
                <a:ext uri="{FF2B5EF4-FFF2-40B4-BE49-F238E27FC236}">
                  <a16:creationId xmlns:a16="http://schemas.microsoft.com/office/drawing/2014/main" id="{993A6273-CF18-F5AE-08E6-446207A8900E}"/>
                </a:ext>
              </a:extLst>
            </p:cNvPr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912;p37">
              <a:extLst>
                <a:ext uri="{FF2B5EF4-FFF2-40B4-BE49-F238E27FC236}">
                  <a16:creationId xmlns:a16="http://schemas.microsoft.com/office/drawing/2014/main" id="{0D1B54EA-13EC-E03E-CE99-E5E549C49631}"/>
                </a:ext>
              </a:extLst>
            </p:cNvPr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913;p37">
              <a:extLst>
                <a:ext uri="{FF2B5EF4-FFF2-40B4-BE49-F238E27FC236}">
                  <a16:creationId xmlns:a16="http://schemas.microsoft.com/office/drawing/2014/main" id="{AD81D793-3D8F-CD94-2134-B74AE302CBC7}"/>
                </a:ext>
              </a:extLst>
            </p:cNvPr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74174" y="49801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cs typeface="Times New Roman" panose="02020603050405020304" pitchFamily="18" charset="0"/>
              </a:rPr>
              <a:t>Bibliography</a:t>
            </a:r>
            <a:endParaRPr dirty="0">
              <a:solidFill>
                <a:schemeClr val="tx1"/>
              </a:solidFill>
              <a:latin typeface="Fira Sans Extra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27EB0-5ABC-3E76-F1A3-93177C7F2E0C}"/>
              </a:ext>
            </a:extLst>
          </p:cNvPr>
          <p:cNvSpPr txBox="1"/>
          <p:nvPr/>
        </p:nvSpPr>
        <p:spPr>
          <a:xfrm>
            <a:off x="714266" y="1222663"/>
            <a:ext cx="7865165" cy="401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Ikpesu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Fredrick &amp; Vincent, Olusegun &amp; </a:t>
            </a: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Dakare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Olamitunji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(2019). Financial Distress Overview, Determinants, and Sustainable Remedial Measures: Financial Distress. 10.4018/978-1-5225-9607-3.ch006. </a:t>
            </a: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Gill, </a:t>
            </a: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Harsheen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(2022). Analysis of financial liquidity and predicting the bankruptcy risk of Indian cement companies. Journal of Management Research and Analysis. 9. 53-60. 10.18231/j.jmra.2022.012. </a:t>
            </a: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Xu, Kun &amp; Zhao,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Qilan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Bao,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Xinzhong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(2015). Study on Early Warning of Enterprise Financial Distress — Based on Partial Least-squares Logistic Regression. Acta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Oeconomica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65. 3-16. 10.1556/032.65.2015.S2.2.</a:t>
            </a: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endParaRPr lang="en-IN"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9A39-0FA1-153E-2806-15ECBFEB93B1}"/>
              </a:ext>
            </a:extLst>
          </p:cNvPr>
          <p:cNvSpPr txBox="1"/>
          <p:nvPr/>
        </p:nvSpPr>
        <p:spPr>
          <a:xfrm>
            <a:off x="8595333" y="470270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2607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1878;p37">
            <a:extLst>
              <a:ext uri="{FF2B5EF4-FFF2-40B4-BE49-F238E27FC236}">
                <a16:creationId xmlns:a16="http://schemas.microsoft.com/office/drawing/2014/main" id="{0C6C410F-FF20-DD1A-CA16-430E0E31FF1A}"/>
              </a:ext>
            </a:extLst>
          </p:cNvPr>
          <p:cNvGrpSpPr/>
          <p:nvPr/>
        </p:nvGrpSpPr>
        <p:grpSpPr>
          <a:xfrm>
            <a:off x="0" y="4175622"/>
            <a:ext cx="1064096" cy="943030"/>
            <a:chOff x="1188849" y="432475"/>
            <a:chExt cx="1188925" cy="1058925"/>
          </a:xfrm>
        </p:grpSpPr>
        <p:sp>
          <p:nvSpPr>
            <p:cNvPr id="35" name="Google Shape;1879;p37">
              <a:extLst>
                <a:ext uri="{FF2B5EF4-FFF2-40B4-BE49-F238E27FC236}">
                  <a16:creationId xmlns:a16="http://schemas.microsoft.com/office/drawing/2014/main" id="{9D33C33F-0718-E14A-6E42-7508A5BA8639}"/>
                </a:ext>
              </a:extLst>
            </p:cNvPr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0;p37">
              <a:extLst>
                <a:ext uri="{FF2B5EF4-FFF2-40B4-BE49-F238E27FC236}">
                  <a16:creationId xmlns:a16="http://schemas.microsoft.com/office/drawing/2014/main" id="{8225FAD6-402E-840B-649E-45013C95F28F}"/>
                </a:ext>
              </a:extLst>
            </p:cNvPr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81;p37">
              <a:extLst>
                <a:ext uri="{FF2B5EF4-FFF2-40B4-BE49-F238E27FC236}">
                  <a16:creationId xmlns:a16="http://schemas.microsoft.com/office/drawing/2014/main" id="{640544BE-E622-78A8-D0A2-05A481D2937C}"/>
                </a:ext>
              </a:extLst>
            </p:cNvPr>
            <p:cNvSpPr/>
            <p:nvPr/>
          </p:nvSpPr>
          <p:spPr>
            <a:xfrm>
              <a:off x="1188849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882;p37">
              <a:extLst>
                <a:ext uri="{FF2B5EF4-FFF2-40B4-BE49-F238E27FC236}">
                  <a16:creationId xmlns:a16="http://schemas.microsoft.com/office/drawing/2014/main" id="{71BD870B-D076-CF71-38B8-8FA7C9D4AE3F}"/>
                </a:ext>
              </a:extLst>
            </p:cNvPr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83;p37">
              <a:extLst>
                <a:ext uri="{FF2B5EF4-FFF2-40B4-BE49-F238E27FC236}">
                  <a16:creationId xmlns:a16="http://schemas.microsoft.com/office/drawing/2014/main" id="{B3E7DBF2-0BA5-C357-F322-6CFF11D5E7DD}"/>
                </a:ext>
              </a:extLst>
            </p:cNvPr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84;p37">
              <a:extLst>
                <a:ext uri="{FF2B5EF4-FFF2-40B4-BE49-F238E27FC236}">
                  <a16:creationId xmlns:a16="http://schemas.microsoft.com/office/drawing/2014/main" id="{D90AB67F-7F51-A15A-8974-368B84CEBBDE}"/>
                </a:ext>
              </a:extLst>
            </p:cNvPr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85;p37">
              <a:extLst>
                <a:ext uri="{FF2B5EF4-FFF2-40B4-BE49-F238E27FC236}">
                  <a16:creationId xmlns:a16="http://schemas.microsoft.com/office/drawing/2014/main" id="{59C9CBF8-87F3-8B8F-3A62-7F97DC6EA785}"/>
                </a:ext>
              </a:extLst>
            </p:cNvPr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86;p37">
              <a:extLst>
                <a:ext uri="{FF2B5EF4-FFF2-40B4-BE49-F238E27FC236}">
                  <a16:creationId xmlns:a16="http://schemas.microsoft.com/office/drawing/2014/main" id="{9BB99A63-F235-0279-23D4-C17B3E2FF13E}"/>
                </a:ext>
              </a:extLst>
            </p:cNvPr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87;p37">
              <a:extLst>
                <a:ext uri="{FF2B5EF4-FFF2-40B4-BE49-F238E27FC236}">
                  <a16:creationId xmlns:a16="http://schemas.microsoft.com/office/drawing/2014/main" id="{5A9604FF-3DE9-BB78-97DD-C3BB75E53F5C}"/>
                </a:ext>
              </a:extLst>
            </p:cNvPr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88;p37">
              <a:extLst>
                <a:ext uri="{FF2B5EF4-FFF2-40B4-BE49-F238E27FC236}">
                  <a16:creationId xmlns:a16="http://schemas.microsoft.com/office/drawing/2014/main" id="{82529C0D-DB31-4D65-C261-3D6D41061C6E}"/>
                </a:ext>
              </a:extLst>
            </p:cNvPr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89;p37">
              <a:extLst>
                <a:ext uri="{FF2B5EF4-FFF2-40B4-BE49-F238E27FC236}">
                  <a16:creationId xmlns:a16="http://schemas.microsoft.com/office/drawing/2014/main" id="{04924F7E-38E8-CA56-A685-76C9DAAC09F4}"/>
                </a:ext>
              </a:extLst>
            </p:cNvPr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0;p37">
              <a:extLst>
                <a:ext uri="{FF2B5EF4-FFF2-40B4-BE49-F238E27FC236}">
                  <a16:creationId xmlns:a16="http://schemas.microsoft.com/office/drawing/2014/main" id="{885EB3D7-7E88-7EA9-8DA4-CCFD13E2A9CA}"/>
                </a:ext>
              </a:extLst>
            </p:cNvPr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91;p37">
              <a:extLst>
                <a:ext uri="{FF2B5EF4-FFF2-40B4-BE49-F238E27FC236}">
                  <a16:creationId xmlns:a16="http://schemas.microsoft.com/office/drawing/2014/main" id="{845B6ED2-7119-1C75-407E-23D67E5FB584}"/>
                </a:ext>
              </a:extLst>
            </p:cNvPr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92;p37">
              <a:extLst>
                <a:ext uri="{FF2B5EF4-FFF2-40B4-BE49-F238E27FC236}">
                  <a16:creationId xmlns:a16="http://schemas.microsoft.com/office/drawing/2014/main" id="{04ED621D-EC6E-C9D2-3606-BC17414984C1}"/>
                </a:ext>
              </a:extLst>
            </p:cNvPr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93;p37">
              <a:extLst>
                <a:ext uri="{FF2B5EF4-FFF2-40B4-BE49-F238E27FC236}">
                  <a16:creationId xmlns:a16="http://schemas.microsoft.com/office/drawing/2014/main" id="{70A9B8E2-5C05-30F6-28D9-A84FE7574361}"/>
                </a:ext>
              </a:extLst>
            </p:cNvPr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94;p37">
              <a:extLst>
                <a:ext uri="{FF2B5EF4-FFF2-40B4-BE49-F238E27FC236}">
                  <a16:creationId xmlns:a16="http://schemas.microsoft.com/office/drawing/2014/main" id="{FB21A896-8BED-6E62-C089-237283F5EDE2}"/>
                </a:ext>
              </a:extLst>
            </p:cNvPr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95;p37">
              <a:extLst>
                <a:ext uri="{FF2B5EF4-FFF2-40B4-BE49-F238E27FC236}">
                  <a16:creationId xmlns:a16="http://schemas.microsoft.com/office/drawing/2014/main" id="{D4E23123-CE21-4C3D-CEC0-45ED1EE6C9FA}"/>
                </a:ext>
              </a:extLst>
            </p:cNvPr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6;p37">
              <a:extLst>
                <a:ext uri="{FF2B5EF4-FFF2-40B4-BE49-F238E27FC236}">
                  <a16:creationId xmlns:a16="http://schemas.microsoft.com/office/drawing/2014/main" id="{952F54A5-F7F7-C642-B9EF-7DE7ABE8C48E}"/>
                </a:ext>
              </a:extLst>
            </p:cNvPr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97;p37">
              <a:extLst>
                <a:ext uri="{FF2B5EF4-FFF2-40B4-BE49-F238E27FC236}">
                  <a16:creationId xmlns:a16="http://schemas.microsoft.com/office/drawing/2014/main" id="{13C7B5CD-B468-F31C-C083-7958F3AC8A88}"/>
                </a:ext>
              </a:extLst>
            </p:cNvPr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98;p37">
              <a:extLst>
                <a:ext uri="{FF2B5EF4-FFF2-40B4-BE49-F238E27FC236}">
                  <a16:creationId xmlns:a16="http://schemas.microsoft.com/office/drawing/2014/main" id="{E698391E-85D8-9CA4-72DB-6DA06A6FB4A5}"/>
                </a:ext>
              </a:extLst>
            </p:cNvPr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99;p37">
              <a:extLst>
                <a:ext uri="{FF2B5EF4-FFF2-40B4-BE49-F238E27FC236}">
                  <a16:creationId xmlns:a16="http://schemas.microsoft.com/office/drawing/2014/main" id="{925C7411-51F2-B0E2-5114-04414C0A2845}"/>
                </a:ext>
              </a:extLst>
            </p:cNvPr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0;p37">
              <a:extLst>
                <a:ext uri="{FF2B5EF4-FFF2-40B4-BE49-F238E27FC236}">
                  <a16:creationId xmlns:a16="http://schemas.microsoft.com/office/drawing/2014/main" id="{4BF1AC68-F9D5-9487-5531-A243D48C1A98}"/>
                </a:ext>
              </a:extLst>
            </p:cNvPr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1;p37">
              <a:extLst>
                <a:ext uri="{FF2B5EF4-FFF2-40B4-BE49-F238E27FC236}">
                  <a16:creationId xmlns:a16="http://schemas.microsoft.com/office/drawing/2014/main" id="{A338998F-C332-6D25-E227-B89041D816EA}"/>
                </a:ext>
              </a:extLst>
            </p:cNvPr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02;p37">
              <a:extLst>
                <a:ext uri="{FF2B5EF4-FFF2-40B4-BE49-F238E27FC236}">
                  <a16:creationId xmlns:a16="http://schemas.microsoft.com/office/drawing/2014/main" id="{CF5E7FE8-6AFE-7ABC-452F-CB7CDC4AF256}"/>
                </a:ext>
              </a:extLst>
            </p:cNvPr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03;p37">
              <a:extLst>
                <a:ext uri="{FF2B5EF4-FFF2-40B4-BE49-F238E27FC236}">
                  <a16:creationId xmlns:a16="http://schemas.microsoft.com/office/drawing/2014/main" id="{296439DE-B344-805D-DF37-6AA3C29DE851}"/>
                </a:ext>
              </a:extLst>
            </p:cNvPr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4;p37">
              <a:extLst>
                <a:ext uri="{FF2B5EF4-FFF2-40B4-BE49-F238E27FC236}">
                  <a16:creationId xmlns:a16="http://schemas.microsoft.com/office/drawing/2014/main" id="{63A4EB2E-622A-C278-751C-14C3B8C2DC24}"/>
                </a:ext>
              </a:extLst>
            </p:cNvPr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5;p37">
              <a:extLst>
                <a:ext uri="{FF2B5EF4-FFF2-40B4-BE49-F238E27FC236}">
                  <a16:creationId xmlns:a16="http://schemas.microsoft.com/office/drawing/2014/main" id="{26648F74-A96E-7C15-AB35-C4CCB1DCEA71}"/>
                </a:ext>
              </a:extLst>
            </p:cNvPr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6;p37">
              <a:extLst>
                <a:ext uri="{FF2B5EF4-FFF2-40B4-BE49-F238E27FC236}">
                  <a16:creationId xmlns:a16="http://schemas.microsoft.com/office/drawing/2014/main" id="{F6751A88-C0BE-ADD5-1600-DA03B494EC8F}"/>
                </a:ext>
              </a:extLst>
            </p:cNvPr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07;p37">
              <a:extLst>
                <a:ext uri="{FF2B5EF4-FFF2-40B4-BE49-F238E27FC236}">
                  <a16:creationId xmlns:a16="http://schemas.microsoft.com/office/drawing/2014/main" id="{D94EEF2B-33B5-70E4-895C-57FE8A563D1C}"/>
                </a:ext>
              </a:extLst>
            </p:cNvPr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908;p37">
              <a:extLst>
                <a:ext uri="{FF2B5EF4-FFF2-40B4-BE49-F238E27FC236}">
                  <a16:creationId xmlns:a16="http://schemas.microsoft.com/office/drawing/2014/main" id="{9E962227-7D30-BC39-5D9D-5BE9D8823B15}"/>
                </a:ext>
              </a:extLst>
            </p:cNvPr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909;p37">
              <a:extLst>
                <a:ext uri="{FF2B5EF4-FFF2-40B4-BE49-F238E27FC236}">
                  <a16:creationId xmlns:a16="http://schemas.microsoft.com/office/drawing/2014/main" id="{61EDA9AC-A847-6894-FC06-A99740D755F7}"/>
                </a:ext>
              </a:extLst>
            </p:cNvPr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910;p37">
              <a:extLst>
                <a:ext uri="{FF2B5EF4-FFF2-40B4-BE49-F238E27FC236}">
                  <a16:creationId xmlns:a16="http://schemas.microsoft.com/office/drawing/2014/main" id="{9C79FE98-44DF-DE2F-4C13-26CF357EF367}"/>
                </a:ext>
              </a:extLst>
            </p:cNvPr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911;p37">
              <a:extLst>
                <a:ext uri="{FF2B5EF4-FFF2-40B4-BE49-F238E27FC236}">
                  <a16:creationId xmlns:a16="http://schemas.microsoft.com/office/drawing/2014/main" id="{993A6273-CF18-F5AE-08E6-446207A8900E}"/>
                </a:ext>
              </a:extLst>
            </p:cNvPr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912;p37">
              <a:extLst>
                <a:ext uri="{FF2B5EF4-FFF2-40B4-BE49-F238E27FC236}">
                  <a16:creationId xmlns:a16="http://schemas.microsoft.com/office/drawing/2014/main" id="{0D1B54EA-13EC-E03E-CE99-E5E549C49631}"/>
                </a:ext>
              </a:extLst>
            </p:cNvPr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913;p37">
              <a:extLst>
                <a:ext uri="{FF2B5EF4-FFF2-40B4-BE49-F238E27FC236}">
                  <a16:creationId xmlns:a16="http://schemas.microsoft.com/office/drawing/2014/main" id="{AD81D793-3D8F-CD94-2134-B74AE302CBC7}"/>
                </a:ext>
              </a:extLst>
            </p:cNvPr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74174" y="49801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cs typeface="Times New Roman" panose="02020603050405020304" pitchFamily="18" charset="0"/>
              </a:rPr>
              <a:t>Bibliography</a:t>
            </a:r>
            <a:endParaRPr dirty="0">
              <a:solidFill>
                <a:schemeClr val="tx1"/>
              </a:solidFill>
              <a:latin typeface="Fira Sans Extra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27EB0-5ABC-3E76-F1A3-93177C7F2E0C}"/>
              </a:ext>
            </a:extLst>
          </p:cNvPr>
          <p:cNvSpPr txBox="1"/>
          <p:nvPr/>
        </p:nvSpPr>
        <p:spPr>
          <a:xfrm>
            <a:off x="714266" y="1222663"/>
            <a:ext cx="7865165" cy="401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Ikpesu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Fredrick &amp; Vincent, Olusegun &amp; </a:t>
            </a: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Dakare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Olamitunji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(2019). Financial Distress Overview, Determinants, and Sustainable Remedial Measures: Financial Distress. 10.4018/978-1-5225-9607-3.ch006. </a:t>
            </a: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Gill, </a:t>
            </a: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Harsheen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(2022). Analysis of financial liquidity and predicting the bankruptcy risk of Indian cement companies. Journal of Management Research and Analysis. 9. 53-60. 10.18231/j.jmra.2022.012. </a:t>
            </a: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Xu, Kun &amp; Zhao,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Qilan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Bao,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Xinzhong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(2015). Study on Early Warning of Enterprise Financial Distress — Based on Partial Least-squares Logistic Regression. Acta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Oeconomica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65. 3-16. 10.1556/032.65.2015.S2.2.</a:t>
            </a:r>
          </a:p>
          <a:p>
            <a:pPr marL="523239" lvl="1" indent="-285750" algn="just">
              <a:lnSpc>
                <a:spcPts val="3079"/>
              </a:lnSpc>
              <a:buFont typeface="Wingdings" panose="05000000000000000000" pitchFamily="2" charset="2"/>
              <a:buChar char="ü"/>
            </a:pPr>
            <a:endParaRPr lang="en-IN"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9A39-0FA1-153E-2806-15ECBFEB93B1}"/>
              </a:ext>
            </a:extLst>
          </p:cNvPr>
          <p:cNvSpPr txBox="1"/>
          <p:nvPr/>
        </p:nvSpPr>
        <p:spPr>
          <a:xfrm>
            <a:off x="8595333" y="470270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8214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6"/>
          <p:cNvGrpSpPr/>
          <p:nvPr/>
        </p:nvGrpSpPr>
        <p:grpSpPr>
          <a:xfrm>
            <a:off x="4669034" y="1016335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Mentor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Ms. M. Kavitha,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AP, AI&amp;DS</a:t>
                </a:r>
              </a:p>
            </p:txBody>
          </p:sp>
        </p:grpSp>
      </p:grpSp>
      <p:grpSp>
        <p:nvGrpSpPr>
          <p:cNvPr id="304" name="Google Shape;304;p16"/>
          <p:cNvGrpSpPr/>
          <p:nvPr/>
        </p:nvGrpSpPr>
        <p:grpSpPr>
          <a:xfrm>
            <a:off x="4669034" y="1936679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Mentee 1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Ganesh Kumar M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711619104010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669018" y="2851303"/>
            <a:ext cx="2653505" cy="673400"/>
            <a:chOff x="3297248" y="3977808"/>
            <a:chExt cx="2653505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5" cy="673400"/>
              <a:chOff x="3581360" y="2254821"/>
              <a:chExt cx="1981205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Mentee 2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Sivasamy 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711619104044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30EDB0-74C0-F4CB-A0BC-83B7545B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864" b="4864"/>
          <a:stretch/>
        </p:blipFill>
        <p:spPr>
          <a:xfrm>
            <a:off x="286187" y="1359713"/>
            <a:ext cx="2862036" cy="258363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F444F89-75B2-ED55-9A45-229CF47F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</a:t>
            </a:r>
            <a:endParaRPr lang="en-IN" dirty="0"/>
          </a:p>
        </p:txBody>
      </p:sp>
      <p:grpSp>
        <p:nvGrpSpPr>
          <p:cNvPr id="8" name="Google Shape;309;p16">
            <a:extLst>
              <a:ext uri="{FF2B5EF4-FFF2-40B4-BE49-F238E27FC236}">
                <a16:creationId xmlns:a16="http://schemas.microsoft.com/office/drawing/2014/main" id="{CFF9F642-6046-929D-B927-5D6178337A23}"/>
              </a:ext>
            </a:extLst>
          </p:cNvPr>
          <p:cNvGrpSpPr/>
          <p:nvPr/>
        </p:nvGrpSpPr>
        <p:grpSpPr>
          <a:xfrm>
            <a:off x="4669027" y="3742757"/>
            <a:ext cx="2653504" cy="673400"/>
            <a:chOff x="3297248" y="3977808"/>
            <a:chExt cx="2653504" cy="673400"/>
          </a:xfrm>
        </p:grpSpPr>
        <p:grpSp>
          <p:nvGrpSpPr>
            <p:cNvPr id="9" name="Google Shape;310;p16">
              <a:extLst>
                <a:ext uri="{FF2B5EF4-FFF2-40B4-BE49-F238E27FC236}">
                  <a16:creationId xmlns:a16="http://schemas.microsoft.com/office/drawing/2014/main" id="{2B64C051-8066-533B-C7E4-ECD3A14EE048}"/>
                </a:ext>
              </a:extLst>
            </p:cNvPr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11" name="Google Shape;311;p16">
                <a:extLst>
                  <a:ext uri="{FF2B5EF4-FFF2-40B4-BE49-F238E27FC236}">
                    <a16:creationId xmlns:a16="http://schemas.microsoft.com/office/drawing/2014/main" id="{BD48625E-6959-402A-E6CC-7E49F62D76AD}"/>
                  </a:ext>
                </a:extLst>
              </p:cNvPr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Mentee 3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" name="Google Shape;312;p16">
                <a:extLst>
                  <a:ext uri="{FF2B5EF4-FFF2-40B4-BE49-F238E27FC236}">
                    <a16:creationId xmlns:a16="http://schemas.microsoft.com/office/drawing/2014/main" id="{0EEEB8EE-B7A4-D24D-28B4-9C91A6D1DDA9}"/>
                  </a:ext>
                </a:extLst>
              </p:cNvPr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Subbukutty B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711619104049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" name="Google Shape;313;p16">
              <a:extLst>
                <a:ext uri="{FF2B5EF4-FFF2-40B4-BE49-F238E27FC236}">
                  <a16:creationId xmlns:a16="http://schemas.microsoft.com/office/drawing/2014/main" id="{A0691285-0E62-5033-0C1A-3B3579FF8DAA}"/>
                </a:ext>
              </a:extLst>
            </p:cNvPr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FBAB4AA-2EC6-2D8D-7C10-FCE96907F352}"/>
              </a:ext>
            </a:extLst>
          </p:cNvPr>
          <p:cNvSpPr txBox="1"/>
          <p:nvPr/>
        </p:nvSpPr>
        <p:spPr>
          <a:xfrm>
            <a:off x="8738713" y="4697401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696" name="Google Shape;696;p22"/>
          <p:cNvGrpSpPr/>
          <p:nvPr/>
        </p:nvGrpSpPr>
        <p:grpSpPr>
          <a:xfrm>
            <a:off x="472068" y="961538"/>
            <a:ext cx="2518200" cy="331800"/>
            <a:chOff x="457200" y="959300"/>
            <a:chExt cx="2518200" cy="331800"/>
          </a:xfrm>
        </p:grpSpPr>
        <p:sp>
          <p:nvSpPr>
            <p:cNvPr id="698" name="Google Shape;698;p22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3291666"/>
            <a:ext cx="2518200" cy="331800"/>
            <a:chOff x="457200" y="2970300"/>
            <a:chExt cx="2518200" cy="331800"/>
          </a:xfrm>
        </p:grpSpPr>
        <p:sp>
          <p:nvSpPr>
            <p:cNvPr id="703" name="Google Shape;703;p22"/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set Decision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2397228"/>
            <a:ext cx="2518200" cy="331800"/>
            <a:chOff x="457200" y="1964800"/>
            <a:chExt cx="2518200" cy="331800"/>
          </a:xfrm>
        </p:grpSpPr>
        <p:sp>
          <p:nvSpPr>
            <p:cNvPr id="708" name="Google Shape;708;p22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Literature Survey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4045239"/>
            <a:ext cx="2518200" cy="331800"/>
            <a:chOff x="457200" y="3975800"/>
            <a:chExt cx="2518200" cy="331800"/>
          </a:xfrm>
        </p:grpSpPr>
        <p:sp>
          <p:nvSpPr>
            <p:cNvPr id="713" name="Google Shape;713;p22"/>
            <p:cNvSpPr txBox="1"/>
            <p:nvPr/>
          </p:nvSpPr>
          <p:spPr>
            <a:xfrm>
              <a:off x="914400" y="3975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331800"/>
            <a:chOff x="6168600" y="959300"/>
            <a:chExt cx="2518200" cy="331800"/>
          </a:xfrm>
        </p:grpSpPr>
        <p:sp>
          <p:nvSpPr>
            <p:cNvPr id="718" name="Google Shape;718;p22"/>
            <p:cNvSpPr txBox="1"/>
            <p:nvPr/>
          </p:nvSpPr>
          <p:spPr>
            <a:xfrm>
              <a:off x="61686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5959992" y="3148716"/>
            <a:ext cx="2726808" cy="331800"/>
            <a:chOff x="5959992" y="2970300"/>
            <a:chExt cx="2726808" cy="331800"/>
          </a:xfrm>
        </p:grpSpPr>
        <p:sp>
          <p:nvSpPr>
            <p:cNvPr id="723" name="Google Shape;723;p22"/>
            <p:cNvSpPr txBox="1"/>
            <p:nvPr/>
          </p:nvSpPr>
          <p:spPr>
            <a:xfrm>
              <a:off x="5959992" y="2970300"/>
              <a:ext cx="226960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Source Code &amp;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Sample Outputs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56577" y="2388506"/>
            <a:ext cx="2518200" cy="331800"/>
            <a:chOff x="6168600" y="1964800"/>
            <a:chExt cx="2518200" cy="331800"/>
          </a:xfrm>
        </p:grpSpPr>
        <p:sp>
          <p:nvSpPr>
            <p:cNvPr id="728" name="Google Shape;728;p22"/>
            <p:cNvSpPr txBox="1"/>
            <p:nvPr/>
          </p:nvSpPr>
          <p:spPr>
            <a:xfrm>
              <a:off x="61686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Methodology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4005536"/>
            <a:ext cx="2518200" cy="331800"/>
            <a:chOff x="6168600" y="3975800"/>
            <a:chExt cx="2518200" cy="331800"/>
          </a:xfrm>
        </p:grpSpPr>
        <p:sp>
          <p:nvSpPr>
            <p:cNvPr id="733" name="Google Shape;733;p22"/>
            <p:cNvSpPr txBox="1"/>
            <p:nvPr/>
          </p:nvSpPr>
          <p:spPr>
            <a:xfrm>
              <a:off x="6168600" y="3975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Bibliography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" name="Google Shape;696;p22">
            <a:extLst>
              <a:ext uri="{FF2B5EF4-FFF2-40B4-BE49-F238E27FC236}">
                <a16:creationId xmlns:a16="http://schemas.microsoft.com/office/drawing/2014/main" id="{0E642D35-1661-5A33-936D-8123252D77C9}"/>
              </a:ext>
            </a:extLst>
          </p:cNvPr>
          <p:cNvGrpSpPr/>
          <p:nvPr/>
        </p:nvGrpSpPr>
        <p:grpSpPr>
          <a:xfrm>
            <a:off x="457200" y="1643655"/>
            <a:ext cx="2518200" cy="331800"/>
            <a:chOff x="457200" y="959300"/>
            <a:chExt cx="2518200" cy="331800"/>
          </a:xfrm>
        </p:grpSpPr>
        <p:sp>
          <p:nvSpPr>
            <p:cNvPr id="80" name="Google Shape;698;p22">
              <a:extLst>
                <a:ext uri="{FF2B5EF4-FFF2-40B4-BE49-F238E27FC236}">
                  <a16:creationId xmlns:a16="http://schemas.microsoft.com/office/drawing/2014/main" id="{D632892F-0416-1B4E-5ED9-9109828049FF}"/>
                </a:ext>
              </a:extLst>
            </p:cNvPr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Existing Solution</a:t>
              </a:r>
              <a:endParaRPr lang="en-I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700;p22">
              <a:extLst>
                <a:ext uri="{FF2B5EF4-FFF2-40B4-BE49-F238E27FC236}">
                  <a16:creationId xmlns:a16="http://schemas.microsoft.com/office/drawing/2014/main" id="{260622B6-D17C-AC94-55FB-F3517CC1AFC8}"/>
                </a:ext>
              </a:extLst>
            </p:cNvPr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" name="Google Shape;716;p22">
            <a:extLst>
              <a:ext uri="{FF2B5EF4-FFF2-40B4-BE49-F238E27FC236}">
                <a16:creationId xmlns:a16="http://schemas.microsoft.com/office/drawing/2014/main" id="{8F9C37A2-0641-1F21-5DB4-669F0E0A6667}"/>
              </a:ext>
            </a:extLst>
          </p:cNvPr>
          <p:cNvGrpSpPr/>
          <p:nvPr/>
        </p:nvGrpSpPr>
        <p:grpSpPr>
          <a:xfrm>
            <a:off x="6168600" y="1662984"/>
            <a:ext cx="2518200" cy="331800"/>
            <a:chOff x="6168600" y="959300"/>
            <a:chExt cx="2518200" cy="331800"/>
          </a:xfrm>
        </p:grpSpPr>
        <p:sp>
          <p:nvSpPr>
            <p:cNvPr id="83" name="Google Shape;718;p22">
              <a:extLst>
                <a:ext uri="{FF2B5EF4-FFF2-40B4-BE49-F238E27FC236}">
                  <a16:creationId xmlns:a16="http://schemas.microsoft.com/office/drawing/2014/main" id="{146E4930-E850-4902-19A4-5BD8AEB9635F}"/>
                </a:ext>
              </a:extLst>
            </p:cNvPr>
            <p:cNvSpPr txBox="1"/>
            <p:nvPr/>
          </p:nvSpPr>
          <p:spPr>
            <a:xfrm>
              <a:off x="61686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Propsed Solution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" name="Google Shape;720;p22">
              <a:extLst>
                <a:ext uri="{FF2B5EF4-FFF2-40B4-BE49-F238E27FC236}">
                  <a16:creationId xmlns:a16="http://schemas.microsoft.com/office/drawing/2014/main" id="{06F3A623-4059-1386-4AFA-0C5D5E7D0521}"/>
                </a:ext>
              </a:extLst>
            </p:cNvPr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7C6B1B-E300-90F5-CD38-0A34CA5ED365}"/>
              </a:ext>
            </a:extLst>
          </p:cNvPr>
          <p:cNvSpPr txBox="1"/>
          <p:nvPr/>
        </p:nvSpPr>
        <p:spPr>
          <a:xfrm>
            <a:off x="8674877" y="46753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44B105-B67B-1CB5-D543-83C796911DFB}"/>
              </a:ext>
            </a:extLst>
          </p:cNvPr>
          <p:cNvGrpSpPr/>
          <p:nvPr/>
        </p:nvGrpSpPr>
        <p:grpSpPr>
          <a:xfrm>
            <a:off x="4936307" y="1221269"/>
            <a:ext cx="3819600" cy="2908894"/>
            <a:chOff x="457175" y="1257848"/>
            <a:chExt cx="3819600" cy="2908894"/>
          </a:xfrm>
        </p:grpSpPr>
        <p:sp>
          <p:nvSpPr>
            <p:cNvPr id="333" name="Google Shape;333;p17"/>
            <p:cNvSpPr/>
            <p:nvPr/>
          </p:nvSpPr>
          <p:spPr>
            <a:xfrm>
              <a:off x="457175" y="1604442"/>
              <a:ext cx="3819600" cy="25623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560097" y="1257848"/>
              <a:ext cx="784800" cy="784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7" name="Google Shape;337;p17"/>
            <p:cNvGrpSpPr/>
            <p:nvPr/>
          </p:nvGrpSpPr>
          <p:grpSpPr>
            <a:xfrm>
              <a:off x="737083" y="1427225"/>
              <a:ext cx="451273" cy="472011"/>
              <a:chOff x="1420792" y="136283"/>
              <a:chExt cx="5008583" cy="5238750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3807425" y="2386825"/>
                <a:ext cx="135575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4230" h="12279" extrusionOk="0">
                    <a:moveTo>
                      <a:pt x="5628" y="0"/>
                    </a:moveTo>
                    <a:lnTo>
                      <a:pt x="5219" y="1740"/>
                    </a:lnTo>
                    <a:lnTo>
                      <a:pt x="4707" y="3377"/>
                    </a:lnTo>
                    <a:lnTo>
                      <a:pt x="4093" y="5014"/>
                    </a:lnTo>
                    <a:lnTo>
                      <a:pt x="3480" y="6549"/>
                    </a:lnTo>
                    <a:lnTo>
                      <a:pt x="2661" y="8083"/>
                    </a:lnTo>
                    <a:lnTo>
                      <a:pt x="1842" y="9516"/>
                    </a:lnTo>
                    <a:lnTo>
                      <a:pt x="922" y="10948"/>
                    </a:lnTo>
                    <a:lnTo>
                      <a:pt x="1" y="12279"/>
                    </a:lnTo>
                    <a:lnTo>
                      <a:pt x="51058" y="12279"/>
                    </a:lnTo>
                    <a:lnTo>
                      <a:pt x="52081" y="9209"/>
                    </a:lnTo>
                    <a:lnTo>
                      <a:pt x="53002" y="6242"/>
                    </a:lnTo>
                    <a:lnTo>
                      <a:pt x="53718" y="3172"/>
                    </a:lnTo>
                    <a:lnTo>
                      <a:pt x="542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735625" y="1772900"/>
                <a:ext cx="9209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836" extrusionOk="0">
                    <a:moveTo>
                      <a:pt x="24558" y="12279"/>
                    </a:moveTo>
                    <a:lnTo>
                      <a:pt x="24558" y="24557"/>
                    </a:lnTo>
                    <a:lnTo>
                      <a:pt x="12279" y="24557"/>
                    </a:lnTo>
                    <a:lnTo>
                      <a:pt x="12279" y="12279"/>
                    </a:lnTo>
                    <a:close/>
                    <a:moveTo>
                      <a:pt x="18418" y="1"/>
                    </a:moveTo>
                    <a:lnTo>
                      <a:pt x="16474" y="103"/>
                    </a:lnTo>
                    <a:lnTo>
                      <a:pt x="14735" y="410"/>
                    </a:lnTo>
                    <a:lnTo>
                      <a:pt x="12893" y="819"/>
                    </a:lnTo>
                    <a:lnTo>
                      <a:pt x="11256" y="1433"/>
                    </a:lnTo>
                    <a:lnTo>
                      <a:pt x="9619" y="2252"/>
                    </a:lnTo>
                    <a:lnTo>
                      <a:pt x="8084" y="3173"/>
                    </a:lnTo>
                    <a:lnTo>
                      <a:pt x="6652" y="4196"/>
                    </a:lnTo>
                    <a:lnTo>
                      <a:pt x="5424" y="5424"/>
                    </a:lnTo>
                    <a:lnTo>
                      <a:pt x="4196" y="6754"/>
                    </a:lnTo>
                    <a:lnTo>
                      <a:pt x="3173" y="8084"/>
                    </a:lnTo>
                    <a:lnTo>
                      <a:pt x="2252" y="9619"/>
                    </a:lnTo>
                    <a:lnTo>
                      <a:pt x="1433" y="11256"/>
                    </a:lnTo>
                    <a:lnTo>
                      <a:pt x="819" y="12995"/>
                    </a:lnTo>
                    <a:lnTo>
                      <a:pt x="410" y="14735"/>
                    </a:lnTo>
                    <a:lnTo>
                      <a:pt x="103" y="16576"/>
                    </a:lnTo>
                    <a:lnTo>
                      <a:pt x="1" y="18418"/>
                    </a:lnTo>
                    <a:lnTo>
                      <a:pt x="103" y="20362"/>
                    </a:lnTo>
                    <a:lnTo>
                      <a:pt x="410" y="22204"/>
                    </a:lnTo>
                    <a:lnTo>
                      <a:pt x="819" y="23943"/>
                    </a:lnTo>
                    <a:lnTo>
                      <a:pt x="1433" y="25580"/>
                    </a:lnTo>
                    <a:lnTo>
                      <a:pt x="2252" y="27218"/>
                    </a:lnTo>
                    <a:lnTo>
                      <a:pt x="3173" y="28752"/>
                    </a:lnTo>
                    <a:lnTo>
                      <a:pt x="4196" y="30185"/>
                    </a:lnTo>
                    <a:lnTo>
                      <a:pt x="5424" y="31515"/>
                    </a:lnTo>
                    <a:lnTo>
                      <a:pt x="6652" y="32640"/>
                    </a:lnTo>
                    <a:lnTo>
                      <a:pt x="8084" y="33766"/>
                    </a:lnTo>
                    <a:lnTo>
                      <a:pt x="9619" y="34687"/>
                    </a:lnTo>
                    <a:lnTo>
                      <a:pt x="11256" y="35403"/>
                    </a:lnTo>
                    <a:lnTo>
                      <a:pt x="12893" y="36017"/>
                    </a:lnTo>
                    <a:lnTo>
                      <a:pt x="14735" y="36529"/>
                    </a:lnTo>
                    <a:lnTo>
                      <a:pt x="16474" y="36733"/>
                    </a:lnTo>
                    <a:lnTo>
                      <a:pt x="18418" y="36836"/>
                    </a:lnTo>
                    <a:lnTo>
                      <a:pt x="20260" y="36733"/>
                    </a:lnTo>
                    <a:lnTo>
                      <a:pt x="22102" y="36529"/>
                    </a:lnTo>
                    <a:lnTo>
                      <a:pt x="23944" y="36017"/>
                    </a:lnTo>
                    <a:lnTo>
                      <a:pt x="25581" y="35403"/>
                    </a:lnTo>
                    <a:lnTo>
                      <a:pt x="27218" y="34687"/>
                    </a:lnTo>
                    <a:lnTo>
                      <a:pt x="28753" y="33766"/>
                    </a:lnTo>
                    <a:lnTo>
                      <a:pt x="30185" y="32640"/>
                    </a:lnTo>
                    <a:lnTo>
                      <a:pt x="31413" y="31515"/>
                    </a:lnTo>
                    <a:lnTo>
                      <a:pt x="32641" y="30185"/>
                    </a:lnTo>
                    <a:lnTo>
                      <a:pt x="33664" y="28752"/>
                    </a:lnTo>
                    <a:lnTo>
                      <a:pt x="34585" y="27218"/>
                    </a:lnTo>
                    <a:lnTo>
                      <a:pt x="35403" y="25580"/>
                    </a:lnTo>
                    <a:lnTo>
                      <a:pt x="36017" y="23943"/>
                    </a:lnTo>
                    <a:lnTo>
                      <a:pt x="36427" y="22204"/>
                    </a:lnTo>
                    <a:lnTo>
                      <a:pt x="36734" y="20362"/>
                    </a:lnTo>
                    <a:lnTo>
                      <a:pt x="36836" y="18418"/>
                    </a:lnTo>
                    <a:lnTo>
                      <a:pt x="36734" y="16576"/>
                    </a:lnTo>
                    <a:lnTo>
                      <a:pt x="36427" y="14735"/>
                    </a:lnTo>
                    <a:lnTo>
                      <a:pt x="36017" y="12995"/>
                    </a:lnTo>
                    <a:lnTo>
                      <a:pt x="35403" y="11256"/>
                    </a:lnTo>
                    <a:lnTo>
                      <a:pt x="34585" y="9619"/>
                    </a:lnTo>
                    <a:lnTo>
                      <a:pt x="33664" y="8084"/>
                    </a:lnTo>
                    <a:lnTo>
                      <a:pt x="32641" y="6754"/>
                    </a:lnTo>
                    <a:lnTo>
                      <a:pt x="31413" y="5424"/>
                    </a:lnTo>
                    <a:lnTo>
                      <a:pt x="30185" y="4196"/>
                    </a:lnTo>
                    <a:lnTo>
                      <a:pt x="28753" y="3173"/>
                    </a:lnTo>
                    <a:lnTo>
                      <a:pt x="27218" y="2252"/>
                    </a:lnTo>
                    <a:lnTo>
                      <a:pt x="25581" y="1433"/>
                    </a:lnTo>
                    <a:lnTo>
                      <a:pt x="23944" y="819"/>
                    </a:lnTo>
                    <a:lnTo>
                      <a:pt x="22102" y="410"/>
                    </a:lnTo>
                    <a:lnTo>
                      <a:pt x="20260" y="103"/>
                    </a:lnTo>
                    <a:lnTo>
                      <a:pt x="18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1420792" y="136283"/>
                <a:ext cx="3893277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55731" h="209550" extrusionOk="0">
                    <a:moveTo>
                      <a:pt x="86358" y="0"/>
                    </a:moveTo>
                    <a:lnTo>
                      <a:pt x="82879" y="102"/>
                    </a:lnTo>
                    <a:lnTo>
                      <a:pt x="79502" y="307"/>
                    </a:lnTo>
                    <a:lnTo>
                      <a:pt x="76228" y="716"/>
                    </a:lnTo>
                    <a:lnTo>
                      <a:pt x="72851" y="1228"/>
                    </a:lnTo>
                    <a:lnTo>
                      <a:pt x="69679" y="1842"/>
                    </a:lnTo>
                    <a:lnTo>
                      <a:pt x="66508" y="2660"/>
                    </a:lnTo>
                    <a:lnTo>
                      <a:pt x="63438" y="3581"/>
                    </a:lnTo>
                    <a:lnTo>
                      <a:pt x="60368" y="4604"/>
                    </a:lnTo>
                    <a:lnTo>
                      <a:pt x="57401" y="5832"/>
                    </a:lnTo>
                    <a:lnTo>
                      <a:pt x="54536" y="7060"/>
                    </a:lnTo>
                    <a:lnTo>
                      <a:pt x="51671" y="8493"/>
                    </a:lnTo>
                    <a:lnTo>
                      <a:pt x="48909" y="10027"/>
                    </a:lnTo>
                    <a:lnTo>
                      <a:pt x="46248" y="11664"/>
                    </a:lnTo>
                    <a:lnTo>
                      <a:pt x="43690" y="13404"/>
                    </a:lnTo>
                    <a:lnTo>
                      <a:pt x="41235" y="15246"/>
                    </a:lnTo>
                    <a:lnTo>
                      <a:pt x="38779" y="17190"/>
                    </a:lnTo>
                    <a:lnTo>
                      <a:pt x="36426" y="19236"/>
                    </a:lnTo>
                    <a:lnTo>
                      <a:pt x="34277" y="21385"/>
                    </a:lnTo>
                    <a:lnTo>
                      <a:pt x="32128" y="23636"/>
                    </a:lnTo>
                    <a:lnTo>
                      <a:pt x="30082" y="25989"/>
                    </a:lnTo>
                    <a:lnTo>
                      <a:pt x="28138" y="28342"/>
                    </a:lnTo>
                    <a:lnTo>
                      <a:pt x="26296" y="30798"/>
                    </a:lnTo>
                    <a:lnTo>
                      <a:pt x="24557" y="33356"/>
                    </a:lnTo>
                    <a:lnTo>
                      <a:pt x="22920" y="35914"/>
                    </a:lnTo>
                    <a:lnTo>
                      <a:pt x="21385" y="38574"/>
                    </a:lnTo>
                    <a:lnTo>
                      <a:pt x="20055" y="41235"/>
                    </a:lnTo>
                    <a:lnTo>
                      <a:pt x="18724" y="43997"/>
                    </a:lnTo>
                    <a:lnTo>
                      <a:pt x="17599" y="46862"/>
                    </a:lnTo>
                    <a:lnTo>
                      <a:pt x="16576" y="49727"/>
                    </a:lnTo>
                    <a:lnTo>
                      <a:pt x="15655" y="52694"/>
                    </a:lnTo>
                    <a:lnTo>
                      <a:pt x="14836" y="55559"/>
                    </a:lnTo>
                    <a:lnTo>
                      <a:pt x="14120" y="58629"/>
                    </a:lnTo>
                    <a:lnTo>
                      <a:pt x="13711" y="60778"/>
                    </a:lnTo>
                    <a:lnTo>
                      <a:pt x="13404" y="62926"/>
                    </a:lnTo>
                    <a:lnTo>
                      <a:pt x="13097" y="65177"/>
                    </a:lnTo>
                    <a:lnTo>
                      <a:pt x="12892" y="67326"/>
                    </a:lnTo>
                    <a:lnTo>
                      <a:pt x="12790" y="69475"/>
                    </a:lnTo>
                    <a:lnTo>
                      <a:pt x="12688" y="71624"/>
                    </a:lnTo>
                    <a:lnTo>
                      <a:pt x="12688" y="73772"/>
                    </a:lnTo>
                    <a:lnTo>
                      <a:pt x="12688" y="75921"/>
                    </a:lnTo>
                    <a:lnTo>
                      <a:pt x="12790" y="78070"/>
                    </a:lnTo>
                    <a:lnTo>
                      <a:pt x="12995" y="80218"/>
                    </a:lnTo>
                    <a:lnTo>
                      <a:pt x="13199" y="82367"/>
                    </a:lnTo>
                    <a:lnTo>
                      <a:pt x="13506" y="84516"/>
                    </a:lnTo>
                    <a:lnTo>
                      <a:pt x="13813" y="86562"/>
                    </a:lnTo>
                    <a:lnTo>
                      <a:pt x="14222" y="88711"/>
                    </a:lnTo>
                    <a:lnTo>
                      <a:pt x="14734" y="90757"/>
                    </a:lnTo>
                    <a:lnTo>
                      <a:pt x="15246" y="92804"/>
                    </a:lnTo>
                    <a:lnTo>
                      <a:pt x="0" y="118383"/>
                    </a:lnTo>
                    <a:lnTo>
                      <a:pt x="24966" y="136187"/>
                    </a:lnTo>
                    <a:lnTo>
                      <a:pt x="24966" y="171896"/>
                    </a:lnTo>
                    <a:lnTo>
                      <a:pt x="49523" y="171896"/>
                    </a:lnTo>
                    <a:lnTo>
                      <a:pt x="49523" y="209550"/>
                    </a:lnTo>
                    <a:lnTo>
                      <a:pt x="135471" y="209550"/>
                    </a:lnTo>
                    <a:lnTo>
                      <a:pt x="135471" y="184072"/>
                    </a:lnTo>
                    <a:lnTo>
                      <a:pt x="135573" y="179775"/>
                    </a:lnTo>
                    <a:lnTo>
                      <a:pt x="135675" y="175478"/>
                    </a:lnTo>
                    <a:lnTo>
                      <a:pt x="135982" y="171078"/>
                    </a:lnTo>
                    <a:lnTo>
                      <a:pt x="136392" y="166678"/>
                    </a:lnTo>
                    <a:lnTo>
                      <a:pt x="136903" y="162278"/>
                    </a:lnTo>
                    <a:lnTo>
                      <a:pt x="137620" y="157776"/>
                    </a:lnTo>
                    <a:lnTo>
                      <a:pt x="138336" y="153274"/>
                    </a:lnTo>
                    <a:lnTo>
                      <a:pt x="139257" y="148670"/>
                    </a:lnTo>
                    <a:lnTo>
                      <a:pt x="140280" y="144066"/>
                    </a:lnTo>
                    <a:lnTo>
                      <a:pt x="141405" y="139359"/>
                    </a:lnTo>
                    <a:lnTo>
                      <a:pt x="142735" y="134652"/>
                    </a:lnTo>
                    <a:lnTo>
                      <a:pt x="144066" y="129946"/>
                    </a:lnTo>
                    <a:lnTo>
                      <a:pt x="145600" y="125137"/>
                    </a:lnTo>
                    <a:lnTo>
                      <a:pt x="147238" y="120328"/>
                    </a:lnTo>
                    <a:lnTo>
                      <a:pt x="149079" y="115416"/>
                    </a:lnTo>
                    <a:lnTo>
                      <a:pt x="150921" y="110505"/>
                    </a:lnTo>
                    <a:lnTo>
                      <a:pt x="78684" y="110505"/>
                    </a:lnTo>
                    <a:lnTo>
                      <a:pt x="77046" y="110403"/>
                    </a:lnTo>
                    <a:lnTo>
                      <a:pt x="75512" y="110198"/>
                    </a:lnTo>
                    <a:lnTo>
                      <a:pt x="73977" y="109891"/>
                    </a:lnTo>
                    <a:lnTo>
                      <a:pt x="72544" y="109584"/>
                    </a:lnTo>
                    <a:lnTo>
                      <a:pt x="71112" y="109175"/>
                    </a:lnTo>
                    <a:lnTo>
                      <a:pt x="69679" y="108663"/>
                    </a:lnTo>
                    <a:lnTo>
                      <a:pt x="68247" y="108152"/>
                    </a:lnTo>
                    <a:lnTo>
                      <a:pt x="66917" y="107538"/>
                    </a:lnTo>
                    <a:lnTo>
                      <a:pt x="65587" y="106821"/>
                    </a:lnTo>
                    <a:lnTo>
                      <a:pt x="64257" y="106105"/>
                    </a:lnTo>
                    <a:lnTo>
                      <a:pt x="63029" y="105287"/>
                    </a:lnTo>
                    <a:lnTo>
                      <a:pt x="61801" y="104468"/>
                    </a:lnTo>
                    <a:lnTo>
                      <a:pt x="60675" y="103547"/>
                    </a:lnTo>
                    <a:lnTo>
                      <a:pt x="59550" y="102524"/>
                    </a:lnTo>
                    <a:lnTo>
                      <a:pt x="58527" y="101501"/>
                    </a:lnTo>
                    <a:lnTo>
                      <a:pt x="57503" y="100478"/>
                    </a:lnTo>
                    <a:lnTo>
                      <a:pt x="56480" y="99352"/>
                    </a:lnTo>
                    <a:lnTo>
                      <a:pt x="55662" y="98227"/>
                    </a:lnTo>
                    <a:lnTo>
                      <a:pt x="54741" y="96999"/>
                    </a:lnTo>
                    <a:lnTo>
                      <a:pt x="53922" y="95771"/>
                    </a:lnTo>
                    <a:lnTo>
                      <a:pt x="53206" y="94441"/>
                    </a:lnTo>
                    <a:lnTo>
                      <a:pt x="52592" y="93111"/>
                    </a:lnTo>
                    <a:lnTo>
                      <a:pt x="51978" y="91780"/>
                    </a:lnTo>
                    <a:lnTo>
                      <a:pt x="51364" y="90348"/>
                    </a:lnTo>
                    <a:lnTo>
                      <a:pt x="50853" y="88916"/>
                    </a:lnTo>
                    <a:lnTo>
                      <a:pt x="50443" y="87483"/>
                    </a:lnTo>
                    <a:lnTo>
                      <a:pt x="50136" y="86051"/>
                    </a:lnTo>
                    <a:lnTo>
                      <a:pt x="49830" y="84516"/>
                    </a:lnTo>
                    <a:lnTo>
                      <a:pt x="49625" y="82981"/>
                    </a:lnTo>
                    <a:lnTo>
                      <a:pt x="49523" y="81446"/>
                    </a:lnTo>
                    <a:lnTo>
                      <a:pt x="49523" y="79809"/>
                    </a:lnTo>
                    <a:lnTo>
                      <a:pt x="49523" y="78274"/>
                    </a:lnTo>
                    <a:lnTo>
                      <a:pt x="49625" y="76740"/>
                    </a:lnTo>
                    <a:lnTo>
                      <a:pt x="49830" y="75205"/>
                    </a:lnTo>
                    <a:lnTo>
                      <a:pt x="50136" y="73670"/>
                    </a:lnTo>
                    <a:lnTo>
                      <a:pt x="50443" y="72135"/>
                    </a:lnTo>
                    <a:lnTo>
                      <a:pt x="50853" y="70703"/>
                    </a:lnTo>
                    <a:lnTo>
                      <a:pt x="51364" y="69270"/>
                    </a:lnTo>
                    <a:lnTo>
                      <a:pt x="51978" y="67838"/>
                    </a:lnTo>
                    <a:lnTo>
                      <a:pt x="52592" y="66508"/>
                    </a:lnTo>
                    <a:lnTo>
                      <a:pt x="53206" y="65177"/>
                    </a:lnTo>
                    <a:lnTo>
                      <a:pt x="53922" y="63950"/>
                    </a:lnTo>
                    <a:lnTo>
                      <a:pt x="54741" y="62722"/>
                    </a:lnTo>
                    <a:lnTo>
                      <a:pt x="55662" y="61494"/>
                    </a:lnTo>
                    <a:lnTo>
                      <a:pt x="56480" y="60266"/>
                    </a:lnTo>
                    <a:lnTo>
                      <a:pt x="57503" y="59243"/>
                    </a:lnTo>
                    <a:lnTo>
                      <a:pt x="58527" y="58117"/>
                    </a:lnTo>
                    <a:lnTo>
                      <a:pt x="59550" y="57094"/>
                    </a:lnTo>
                    <a:lnTo>
                      <a:pt x="60675" y="56173"/>
                    </a:lnTo>
                    <a:lnTo>
                      <a:pt x="61801" y="55252"/>
                    </a:lnTo>
                    <a:lnTo>
                      <a:pt x="63029" y="54332"/>
                    </a:lnTo>
                    <a:lnTo>
                      <a:pt x="64257" y="53615"/>
                    </a:lnTo>
                    <a:lnTo>
                      <a:pt x="65587" y="52797"/>
                    </a:lnTo>
                    <a:lnTo>
                      <a:pt x="66917" y="52183"/>
                    </a:lnTo>
                    <a:lnTo>
                      <a:pt x="68247" y="51569"/>
                    </a:lnTo>
                    <a:lnTo>
                      <a:pt x="69679" y="50955"/>
                    </a:lnTo>
                    <a:lnTo>
                      <a:pt x="71112" y="50546"/>
                    </a:lnTo>
                    <a:lnTo>
                      <a:pt x="72544" y="50136"/>
                    </a:lnTo>
                    <a:lnTo>
                      <a:pt x="73977" y="49727"/>
                    </a:lnTo>
                    <a:lnTo>
                      <a:pt x="75512" y="49523"/>
                    </a:lnTo>
                    <a:lnTo>
                      <a:pt x="77046" y="49318"/>
                    </a:lnTo>
                    <a:lnTo>
                      <a:pt x="78684" y="49216"/>
                    </a:lnTo>
                    <a:lnTo>
                      <a:pt x="80218" y="49113"/>
                    </a:lnTo>
                    <a:lnTo>
                      <a:pt x="155730" y="49113"/>
                    </a:lnTo>
                    <a:lnTo>
                      <a:pt x="154707" y="46453"/>
                    </a:lnTo>
                    <a:lnTo>
                      <a:pt x="153684" y="43895"/>
                    </a:lnTo>
                    <a:lnTo>
                      <a:pt x="152456" y="41337"/>
                    </a:lnTo>
                    <a:lnTo>
                      <a:pt x="151228" y="38881"/>
                    </a:lnTo>
                    <a:lnTo>
                      <a:pt x="149898" y="36426"/>
                    </a:lnTo>
                    <a:lnTo>
                      <a:pt x="148363" y="34072"/>
                    </a:lnTo>
                    <a:lnTo>
                      <a:pt x="146828" y="31719"/>
                    </a:lnTo>
                    <a:lnTo>
                      <a:pt x="145191" y="29468"/>
                    </a:lnTo>
                    <a:lnTo>
                      <a:pt x="143554" y="27319"/>
                    </a:lnTo>
                    <a:lnTo>
                      <a:pt x="141712" y="25171"/>
                    </a:lnTo>
                    <a:lnTo>
                      <a:pt x="139871" y="23124"/>
                    </a:lnTo>
                    <a:lnTo>
                      <a:pt x="137926" y="21078"/>
                    </a:lnTo>
                    <a:lnTo>
                      <a:pt x="135880" y="19236"/>
                    </a:lnTo>
                    <a:lnTo>
                      <a:pt x="133834" y="17394"/>
                    </a:lnTo>
                    <a:lnTo>
                      <a:pt x="131685" y="15655"/>
                    </a:lnTo>
                    <a:lnTo>
                      <a:pt x="129434" y="13915"/>
                    </a:lnTo>
                    <a:lnTo>
                      <a:pt x="127081" y="12381"/>
                    </a:lnTo>
                    <a:lnTo>
                      <a:pt x="124727" y="10846"/>
                    </a:lnTo>
                    <a:lnTo>
                      <a:pt x="122374" y="9413"/>
                    </a:lnTo>
                    <a:lnTo>
                      <a:pt x="119918" y="8083"/>
                    </a:lnTo>
                    <a:lnTo>
                      <a:pt x="117360" y="6855"/>
                    </a:lnTo>
                    <a:lnTo>
                      <a:pt x="114700" y="5730"/>
                    </a:lnTo>
                    <a:lnTo>
                      <a:pt x="112142" y="4707"/>
                    </a:lnTo>
                    <a:lnTo>
                      <a:pt x="109379" y="3786"/>
                    </a:lnTo>
                    <a:lnTo>
                      <a:pt x="106719" y="2865"/>
                    </a:lnTo>
                    <a:lnTo>
                      <a:pt x="103854" y="2149"/>
                    </a:lnTo>
                    <a:lnTo>
                      <a:pt x="101092" y="1535"/>
                    </a:lnTo>
                    <a:lnTo>
                      <a:pt x="98227" y="1023"/>
                    </a:lnTo>
                    <a:lnTo>
                      <a:pt x="95259" y="614"/>
                    </a:lnTo>
                    <a:lnTo>
                      <a:pt x="92292" y="307"/>
                    </a:lnTo>
                    <a:lnTo>
                      <a:pt x="89325" y="102"/>
                    </a:lnTo>
                    <a:lnTo>
                      <a:pt x="86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3807425" y="1772900"/>
                <a:ext cx="138390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5356" h="12279" extrusionOk="0">
                    <a:moveTo>
                      <a:pt x="1" y="1"/>
                    </a:moveTo>
                    <a:lnTo>
                      <a:pt x="922" y="1433"/>
                    </a:lnTo>
                    <a:lnTo>
                      <a:pt x="1842" y="2763"/>
                    </a:lnTo>
                    <a:lnTo>
                      <a:pt x="2661" y="4298"/>
                    </a:lnTo>
                    <a:lnTo>
                      <a:pt x="3480" y="5833"/>
                    </a:lnTo>
                    <a:lnTo>
                      <a:pt x="4093" y="7368"/>
                    </a:lnTo>
                    <a:lnTo>
                      <a:pt x="4707" y="9005"/>
                    </a:lnTo>
                    <a:lnTo>
                      <a:pt x="5219" y="10642"/>
                    </a:lnTo>
                    <a:lnTo>
                      <a:pt x="5628" y="12279"/>
                    </a:lnTo>
                    <a:lnTo>
                      <a:pt x="55355" y="12279"/>
                    </a:lnTo>
                    <a:lnTo>
                      <a:pt x="55253" y="9209"/>
                    </a:lnTo>
                    <a:lnTo>
                      <a:pt x="55048" y="6140"/>
                    </a:lnTo>
                    <a:lnTo>
                      <a:pt x="54742" y="3070"/>
                    </a:lnTo>
                    <a:lnTo>
                      <a:pt x="542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5083875" y="545075"/>
                <a:ext cx="1345500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3820" h="49114" extrusionOk="0">
                    <a:moveTo>
                      <a:pt x="34993" y="0"/>
                    </a:moveTo>
                    <a:lnTo>
                      <a:pt x="33152" y="103"/>
                    </a:lnTo>
                    <a:lnTo>
                      <a:pt x="31310" y="410"/>
                    </a:lnTo>
                    <a:lnTo>
                      <a:pt x="29468" y="819"/>
                    </a:lnTo>
                    <a:lnTo>
                      <a:pt x="27831" y="1433"/>
                    </a:lnTo>
                    <a:lnTo>
                      <a:pt x="26194" y="2251"/>
                    </a:lnTo>
                    <a:lnTo>
                      <a:pt x="24659" y="3172"/>
                    </a:lnTo>
                    <a:lnTo>
                      <a:pt x="23227" y="4195"/>
                    </a:lnTo>
                    <a:lnTo>
                      <a:pt x="21999" y="5423"/>
                    </a:lnTo>
                    <a:lnTo>
                      <a:pt x="20771" y="6753"/>
                    </a:lnTo>
                    <a:lnTo>
                      <a:pt x="19748" y="8186"/>
                    </a:lnTo>
                    <a:lnTo>
                      <a:pt x="18827" y="9618"/>
                    </a:lnTo>
                    <a:lnTo>
                      <a:pt x="18008" y="11255"/>
                    </a:lnTo>
                    <a:lnTo>
                      <a:pt x="17394" y="12995"/>
                    </a:lnTo>
                    <a:lnTo>
                      <a:pt x="16985" y="14734"/>
                    </a:lnTo>
                    <a:lnTo>
                      <a:pt x="16678" y="16576"/>
                    </a:lnTo>
                    <a:lnTo>
                      <a:pt x="16576" y="18418"/>
                    </a:lnTo>
                    <a:lnTo>
                      <a:pt x="16678" y="20567"/>
                    </a:lnTo>
                    <a:lnTo>
                      <a:pt x="16985" y="22511"/>
                    </a:lnTo>
                    <a:lnTo>
                      <a:pt x="17599" y="24455"/>
                    </a:lnTo>
                    <a:lnTo>
                      <a:pt x="18315" y="26399"/>
                    </a:lnTo>
                    <a:lnTo>
                      <a:pt x="7879" y="36835"/>
                    </a:lnTo>
                    <a:lnTo>
                      <a:pt x="0" y="36835"/>
                    </a:lnTo>
                    <a:lnTo>
                      <a:pt x="1023" y="39803"/>
                    </a:lnTo>
                    <a:lnTo>
                      <a:pt x="1944" y="42872"/>
                    </a:lnTo>
                    <a:lnTo>
                      <a:pt x="2660" y="45942"/>
                    </a:lnTo>
                    <a:lnTo>
                      <a:pt x="3172" y="49114"/>
                    </a:lnTo>
                    <a:lnTo>
                      <a:pt x="12995" y="49114"/>
                    </a:lnTo>
                    <a:lnTo>
                      <a:pt x="27115" y="35096"/>
                    </a:lnTo>
                    <a:lnTo>
                      <a:pt x="28956" y="35812"/>
                    </a:lnTo>
                    <a:lnTo>
                      <a:pt x="30900" y="36426"/>
                    </a:lnTo>
                    <a:lnTo>
                      <a:pt x="32845" y="36733"/>
                    </a:lnTo>
                    <a:lnTo>
                      <a:pt x="34993" y="36835"/>
                    </a:lnTo>
                    <a:lnTo>
                      <a:pt x="36835" y="36733"/>
                    </a:lnTo>
                    <a:lnTo>
                      <a:pt x="38677" y="36528"/>
                    </a:lnTo>
                    <a:lnTo>
                      <a:pt x="40518" y="36017"/>
                    </a:lnTo>
                    <a:lnTo>
                      <a:pt x="42258" y="35403"/>
                    </a:lnTo>
                    <a:lnTo>
                      <a:pt x="43895" y="34584"/>
                    </a:lnTo>
                    <a:lnTo>
                      <a:pt x="45430" y="33663"/>
                    </a:lnTo>
                    <a:lnTo>
                      <a:pt x="46862" y="32640"/>
                    </a:lnTo>
                    <a:lnTo>
                      <a:pt x="48192" y="31412"/>
                    </a:lnTo>
                    <a:lnTo>
                      <a:pt x="49420" y="30185"/>
                    </a:lnTo>
                    <a:lnTo>
                      <a:pt x="50546" y="28752"/>
                    </a:lnTo>
                    <a:lnTo>
                      <a:pt x="51467" y="27217"/>
                    </a:lnTo>
                    <a:lnTo>
                      <a:pt x="52285" y="25580"/>
                    </a:lnTo>
                    <a:lnTo>
                      <a:pt x="52899" y="23943"/>
                    </a:lnTo>
                    <a:lnTo>
                      <a:pt x="53411" y="22101"/>
                    </a:lnTo>
                    <a:lnTo>
                      <a:pt x="53718" y="20362"/>
                    </a:lnTo>
                    <a:lnTo>
                      <a:pt x="53820" y="18418"/>
                    </a:lnTo>
                    <a:lnTo>
                      <a:pt x="53718" y="16576"/>
                    </a:lnTo>
                    <a:lnTo>
                      <a:pt x="53411" y="14734"/>
                    </a:lnTo>
                    <a:lnTo>
                      <a:pt x="52899" y="12995"/>
                    </a:lnTo>
                    <a:lnTo>
                      <a:pt x="52285" y="11255"/>
                    </a:lnTo>
                    <a:lnTo>
                      <a:pt x="51467" y="9618"/>
                    </a:lnTo>
                    <a:lnTo>
                      <a:pt x="50546" y="8186"/>
                    </a:lnTo>
                    <a:lnTo>
                      <a:pt x="49420" y="6753"/>
                    </a:lnTo>
                    <a:lnTo>
                      <a:pt x="48192" y="5423"/>
                    </a:lnTo>
                    <a:lnTo>
                      <a:pt x="46862" y="4195"/>
                    </a:lnTo>
                    <a:lnTo>
                      <a:pt x="45430" y="3172"/>
                    </a:lnTo>
                    <a:lnTo>
                      <a:pt x="43895" y="2251"/>
                    </a:lnTo>
                    <a:lnTo>
                      <a:pt x="42258" y="1433"/>
                    </a:lnTo>
                    <a:lnTo>
                      <a:pt x="40518" y="819"/>
                    </a:lnTo>
                    <a:lnTo>
                      <a:pt x="38677" y="410"/>
                    </a:lnTo>
                    <a:lnTo>
                      <a:pt x="36835" y="103"/>
                    </a:lnTo>
                    <a:lnTo>
                      <a:pt x="349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5163150" y="1772900"/>
                <a:ext cx="1266225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50649" h="36836" extrusionOk="0">
                    <a:moveTo>
                      <a:pt x="31822" y="1"/>
                    </a:moveTo>
                    <a:lnTo>
                      <a:pt x="30287" y="103"/>
                    </a:lnTo>
                    <a:lnTo>
                      <a:pt x="28855" y="205"/>
                    </a:lnTo>
                    <a:lnTo>
                      <a:pt x="27423" y="512"/>
                    </a:lnTo>
                    <a:lnTo>
                      <a:pt x="26092" y="921"/>
                    </a:lnTo>
                    <a:lnTo>
                      <a:pt x="24762" y="1433"/>
                    </a:lnTo>
                    <a:lnTo>
                      <a:pt x="23432" y="2047"/>
                    </a:lnTo>
                    <a:lnTo>
                      <a:pt x="22204" y="2661"/>
                    </a:lnTo>
                    <a:lnTo>
                      <a:pt x="21079" y="3479"/>
                    </a:lnTo>
                    <a:lnTo>
                      <a:pt x="19953" y="4298"/>
                    </a:lnTo>
                    <a:lnTo>
                      <a:pt x="18930" y="5321"/>
                    </a:lnTo>
                    <a:lnTo>
                      <a:pt x="18009" y="6242"/>
                    </a:lnTo>
                    <a:lnTo>
                      <a:pt x="17088" y="7368"/>
                    </a:lnTo>
                    <a:lnTo>
                      <a:pt x="16270" y="8493"/>
                    </a:lnTo>
                    <a:lnTo>
                      <a:pt x="15553" y="9721"/>
                    </a:lnTo>
                    <a:lnTo>
                      <a:pt x="14940" y="10949"/>
                    </a:lnTo>
                    <a:lnTo>
                      <a:pt x="14428" y="12279"/>
                    </a:lnTo>
                    <a:lnTo>
                      <a:pt x="1126" y="12279"/>
                    </a:lnTo>
                    <a:lnTo>
                      <a:pt x="1024" y="15451"/>
                    </a:lnTo>
                    <a:lnTo>
                      <a:pt x="819" y="18520"/>
                    </a:lnTo>
                    <a:lnTo>
                      <a:pt x="513" y="21488"/>
                    </a:lnTo>
                    <a:lnTo>
                      <a:pt x="1" y="24557"/>
                    </a:lnTo>
                    <a:lnTo>
                      <a:pt x="14428" y="24557"/>
                    </a:lnTo>
                    <a:lnTo>
                      <a:pt x="14940" y="25887"/>
                    </a:lnTo>
                    <a:lnTo>
                      <a:pt x="15553" y="27115"/>
                    </a:lnTo>
                    <a:lnTo>
                      <a:pt x="16270" y="28343"/>
                    </a:lnTo>
                    <a:lnTo>
                      <a:pt x="17088" y="29469"/>
                    </a:lnTo>
                    <a:lnTo>
                      <a:pt x="18009" y="30594"/>
                    </a:lnTo>
                    <a:lnTo>
                      <a:pt x="18930" y="31617"/>
                    </a:lnTo>
                    <a:lnTo>
                      <a:pt x="19953" y="32538"/>
                    </a:lnTo>
                    <a:lnTo>
                      <a:pt x="21079" y="33357"/>
                    </a:lnTo>
                    <a:lnTo>
                      <a:pt x="22204" y="34175"/>
                    </a:lnTo>
                    <a:lnTo>
                      <a:pt x="23432" y="34891"/>
                    </a:lnTo>
                    <a:lnTo>
                      <a:pt x="24762" y="35403"/>
                    </a:lnTo>
                    <a:lnTo>
                      <a:pt x="26092" y="35915"/>
                    </a:lnTo>
                    <a:lnTo>
                      <a:pt x="27423" y="36324"/>
                    </a:lnTo>
                    <a:lnTo>
                      <a:pt x="28855" y="36631"/>
                    </a:lnTo>
                    <a:lnTo>
                      <a:pt x="30287" y="36836"/>
                    </a:lnTo>
                    <a:lnTo>
                      <a:pt x="31822" y="36836"/>
                    </a:lnTo>
                    <a:lnTo>
                      <a:pt x="33664" y="36733"/>
                    </a:lnTo>
                    <a:lnTo>
                      <a:pt x="35506" y="36529"/>
                    </a:lnTo>
                    <a:lnTo>
                      <a:pt x="37347" y="36017"/>
                    </a:lnTo>
                    <a:lnTo>
                      <a:pt x="39087" y="35403"/>
                    </a:lnTo>
                    <a:lnTo>
                      <a:pt x="40724" y="34585"/>
                    </a:lnTo>
                    <a:lnTo>
                      <a:pt x="42259" y="33664"/>
                    </a:lnTo>
                    <a:lnTo>
                      <a:pt x="43691" y="32640"/>
                    </a:lnTo>
                    <a:lnTo>
                      <a:pt x="45021" y="31413"/>
                    </a:lnTo>
                    <a:lnTo>
                      <a:pt x="46249" y="30185"/>
                    </a:lnTo>
                    <a:lnTo>
                      <a:pt x="47375" y="28752"/>
                    </a:lnTo>
                    <a:lnTo>
                      <a:pt x="48296" y="27218"/>
                    </a:lnTo>
                    <a:lnTo>
                      <a:pt x="49114" y="25580"/>
                    </a:lnTo>
                    <a:lnTo>
                      <a:pt x="49728" y="23943"/>
                    </a:lnTo>
                    <a:lnTo>
                      <a:pt x="50240" y="22102"/>
                    </a:lnTo>
                    <a:lnTo>
                      <a:pt x="50547" y="20362"/>
                    </a:lnTo>
                    <a:lnTo>
                      <a:pt x="50649" y="18418"/>
                    </a:lnTo>
                    <a:lnTo>
                      <a:pt x="50547" y="16576"/>
                    </a:lnTo>
                    <a:lnTo>
                      <a:pt x="50240" y="14735"/>
                    </a:lnTo>
                    <a:lnTo>
                      <a:pt x="49728" y="12995"/>
                    </a:lnTo>
                    <a:lnTo>
                      <a:pt x="49114" y="11256"/>
                    </a:lnTo>
                    <a:lnTo>
                      <a:pt x="48296" y="9619"/>
                    </a:lnTo>
                    <a:lnTo>
                      <a:pt x="47375" y="8186"/>
                    </a:lnTo>
                    <a:lnTo>
                      <a:pt x="46249" y="6754"/>
                    </a:lnTo>
                    <a:lnTo>
                      <a:pt x="45021" y="5424"/>
                    </a:lnTo>
                    <a:lnTo>
                      <a:pt x="43691" y="4196"/>
                    </a:lnTo>
                    <a:lnTo>
                      <a:pt x="42259" y="3173"/>
                    </a:lnTo>
                    <a:lnTo>
                      <a:pt x="40724" y="2252"/>
                    </a:lnTo>
                    <a:lnTo>
                      <a:pt x="39087" y="1433"/>
                    </a:lnTo>
                    <a:lnTo>
                      <a:pt x="37347" y="819"/>
                    </a:lnTo>
                    <a:lnTo>
                      <a:pt x="35506" y="410"/>
                    </a:lnTo>
                    <a:lnTo>
                      <a:pt x="33664" y="103"/>
                    </a:lnTo>
                    <a:lnTo>
                      <a:pt x="3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4963650" y="2693775"/>
                <a:ext cx="1465725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8629" h="49114" extrusionOk="0">
                    <a:moveTo>
                      <a:pt x="4809" y="1"/>
                    </a:moveTo>
                    <a:lnTo>
                      <a:pt x="4400" y="1228"/>
                    </a:lnTo>
                    <a:lnTo>
                      <a:pt x="3990" y="2354"/>
                    </a:lnTo>
                    <a:lnTo>
                      <a:pt x="2967" y="4810"/>
                    </a:lnTo>
                    <a:lnTo>
                      <a:pt x="1637" y="7981"/>
                    </a:lnTo>
                    <a:lnTo>
                      <a:pt x="0" y="12279"/>
                    </a:lnTo>
                    <a:lnTo>
                      <a:pt x="12688" y="12279"/>
                    </a:lnTo>
                    <a:lnTo>
                      <a:pt x="23124" y="22818"/>
                    </a:lnTo>
                    <a:lnTo>
                      <a:pt x="22408" y="24660"/>
                    </a:lnTo>
                    <a:lnTo>
                      <a:pt x="21794" y="26604"/>
                    </a:lnTo>
                    <a:lnTo>
                      <a:pt x="21487" y="28650"/>
                    </a:lnTo>
                    <a:lnTo>
                      <a:pt x="21385" y="30696"/>
                    </a:lnTo>
                    <a:lnTo>
                      <a:pt x="21487" y="32640"/>
                    </a:lnTo>
                    <a:lnTo>
                      <a:pt x="21794" y="34380"/>
                    </a:lnTo>
                    <a:lnTo>
                      <a:pt x="22203" y="36222"/>
                    </a:lnTo>
                    <a:lnTo>
                      <a:pt x="22817" y="37859"/>
                    </a:lnTo>
                    <a:lnTo>
                      <a:pt x="23636" y="39496"/>
                    </a:lnTo>
                    <a:lnTo>
                      <a:pt x="24557" y="41031"/>
                    </a:lnTo>
                    <a:lnTo>
                      <a:pt x="25580" y="42463"/>
                    </a:lnTo>
                    <a:lnTo>
                      <a:pt x="26808" y="43691"/>
                    </a:lnTo>
                    <a:lnTo>
                      <a:pt x="28036" y="44919"/>
                    </a:lnTo>
                    <a:lnTo>
                      <a:pt x="29468" y="45942"/>
                    </a:lnTo>
                    <a:lnTo>
                      <a:pt x="31003" y="46863"/>
                    </a:lnTo>
                    <a:lnTo>
                      <a:pt x="32640" y="47681"/>
                    </a:lnTo>
                    <a:lnTo>
                      <a:pt x="34277" y="48295"/>
                    </a:lnTo>
                    <a:lnTo>
                      <a:pt x="36119" y="48807"/>
                    </a:lnTo>
                    <a:lnTo>
                      <a:pt x="37961" y="49012"/>
                    </a:lnTo>
                    <a:lnTo>
                      <a:pt x="39802" y="49114"/>
                    </a:lnTo>
                    <a:lnTo>
                      <a:pt x="41644" y="49012"/>
                    </a:lnTo>
                    <a:lnTo>
                      <a:pt x="43486" y="48807"/>
                    </a:lnTo>
                    <a:lnTo>
                      <a:pt x="45327" y="48295"/>
                    </a:lnTo>
                    <a:lnTo>
                      <a:pt x="47067" y="47681"/>
                    </a:lnTo>
                    <a:lnTo>
                      <a:pt x="48704" y="46863"/>
                    </a:lnTo>
                    <a:lnTo>
                      <a:pt x="50239" y="45942"/>
                    </a:lnTo>
                    <a:lnTo>
                      <a:pt x="51671" y="44919"/>
                    </a:lnTo>
                    <a:lnTo>
                      <a:pt x="53001" y="43691"/>
                    </a:lnTo>
                    <a:lnTo>
                      <a:pt x="54229" y="42463"/>
                    </a:lnTo>
                    <a:lnTo>
                      <a:pt x="55355" y="41031"/>
                    </a:lnTo>
                    <a:lnTo>
                      <a:pt x="56276" y="39496"/>
                    </a:lnTo>
                    <a:lnTo>
                      <a:pt x="57094" y="37859"/>
                    </a:lnTo>
                    <a:lnTo>
                      <a:pt x="57708" y="36222"/>
                    </a:lnTo>
                    <a:lnTo>
                      <a:pt x="58220" y="34380"/>
                    </a:lnTo>
                    <a:lnTo>
                      <a:pt x="58527" y="32640"/>
                    </a:lnTo>
                    <a:lnTo>
                      <a:pt x="58629" y="30696"/>
                    </a:lnTo>
                    <a:lnTo>
                      <a:pt x="58527" y="28855"/>
                    </a:lnTo>
                    <a:lnTo>
                      <a:pt x="58220" y="27013"/>
                    </a:lnTo>
                    <a:lnTo>
                      <a:pt x="57708" y="25273"/>
                    </a:lnTo>
                    <a:lnTo>
                      <a:pt x="57094" y="23534"/>
                    </a:lnTo>
                    <a:lnTo>
                      <a:pt x="56276" y="21897"/>
                    </a:lnTo>
                    <a:lnTo>
                      <a:pt x="55355" y="20464"/>
                    </a:lnTo>
                    <a:lnTo>
                      <a:pt x="54229" y="19032"/>
                    </a:lnTo>
                    <a:lnTo>
                      <a:pt x="53001" y="17702"/>
                    </a:lnTo>
                    <a:lnTo>
                      <a:pt x="51671" y="16474"/>
                    </a:lnTo>
                    <a:lnTo>
                      <a:pt x="50239" y="15451"/>
                    </a:lnTo>
                    <a:lnTo>
                      <a:pt x="48704" y="14530"/>
                    </a:lnTo>
                    <a:lnTo>
                      <a:pt x="47067" y="13711"/>
                    </a:lnTo>
                    <a:lnTo>
                      <a:pt x="45327" y="13097"/>
                    </a:lnTo>
                    <a:lnTo>
                      <a:pt x="43486" y="12688"/>
                    </a:lnTo>
                    <a:lnTo>
                      <a:pt x="41644" y="12381"/>
                    </a:lnTo>
                    <a:lnTo>
                      <a:pt x="39802" y="12279"/>
                    </a:lnTo>
                    <a:lnTo>
                      <a:pt x="37654" y="12381"/>
                    </a:lnTo>
                    <a:lnTo>
                      <a:pt x="35709" y="12790"/>
                    </a:lnTo>
                    <a:lnTo>
                      <a:pt x="33765" y="13302"/>
                    </a:lnTo>
                    <a:lnTo>
                      <a:pt x="31924" y="14121"/>
                    </a:lnTo>
                    <a:lnTo>
                      <a:pt x="178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7"/>
            <p:cNvGrpSpPr/>
            <p:nvPr/>
          </p:nvGrpSpPr>
          <p:grpSpPr>
            <a:xfrm>
              <a:off x="695359" y="2277452"/>
              <a:ext cx="3512309" cy="1429327"/>
              <a:chOff x="695359" y="2220302"/>
              <a:chExt cx="3512309" cy="1429327"/>
            </a:xfrm>
          </p:grpSpPr>
          <p:sp>
            <p:nvSpPr>
              <p:cNvPr id="350" name="Google Shape;350;p17"/>
              <p:cNvSpPr txBox="1"/>
              <p:nvPr/>
            </p:nvSpPr>
            <p:spPr>
              <a:xfrm>
                <a:off x="695359" y="2220302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Financial Distress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1" name="Google Shape;351;p17"/>
              <p:cNvSpPr txBox="1"/>
              <p:nvPr/>
            </p:nvSpPr>
            <p:spPr>
              <a:xfrm>
                <a:off x="695388" y="2516229"/>
                <a:ext cx="351228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IN" dirty="0">
                    <a:latin typeface="Roboto"/>
                    <a:ea typeface="Roboto"/>
                    <a:cs typeface="Roboto"/>
                    <a:sym typeface="Roboto"/>
                  </a:rPr>
                  <a:t>When revenues or income no longer cover the financial obligations of an individual or an organization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Often a harbinger of bankruptcy and can cause lasting damage to one’s credit worthiness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84ED55-CE51-6B9C-02BE-53A0AF0DB4DD}"/>
              </a:ext>
            </a:extLst>
          </p:cNvPr>
          <p:cNvGrpSpPr/>
          <p:nvPr/>
        </p:nvGrpSpPr>
        <p:grpSpPr>
          <a:xfrm>
            <a:off x="360869" y="1229284"/>
            <a:ext cx="3819600" cy="2968075"/>
            <a:chOff x="4849576" y="1280150"/>
            <a:chExt cx="3819600" cy="2968075"/>
          </a:xfrm>
        </p:grpSpPr>
        <p:sp>
          <p:nvSpPr>
            <p:cNvPr id="332" name="Google Shape;332;p17"/>
            <p:cNvSpPr/>
            <p:nvPr/>
          </p:nvSpPr>
          <p:spPr>
            <a:xfrm>
              <a:off x="4849576" y="1685925"/>
              <a:ext cx="3819600" cy="25623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960660" y="1280150"/>
              <a:ext cx="784800" cy="784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45" name="Google Shape;345;p17"/>
            <p:cNvGrpSpPr/>
            <p:nvPr/>
          </p:nvGrpSpPr>
          <p:grpSpPr>
            <a:xfrm>
              <a:off x="5052757" y="1389015"/>
              <a:ext cx="572448" cy="570010"/>
              <a:chOff x="-44552163" y="3145923"/>
              <a:chExt cx="364827" cy="363294"/>
            </a:xfrm>
          </p:grpSpPr>
          <p:sp>
            <p:nvSpPr>
              <p:cNvPr id="347" name="Google Shape;347;p17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-44552163" y="3145923"/>
                <a:ext cx="364827" cy="363294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52" name="Google Shape;352;p17"/>
            <p:cNvGrpSpPr/>
            <p:nvPr/>
          </p:nvGrpSpPr>
          <p:grpSpPr>
            <a:xfrm>
              <a:off x="5114996" y="2359226"/>
              <a:ext cx="3343204" cy="1488799"/>
              <a:chOff x="5114996" y="2302076"/>
              <a:chExt cx="3343204" cy="1488799"/>
            </a:xfrm>
          </p:grpSpPr>
          <p:sp>
            <p:nvSpPr>
              <p:cNvPr id="353" name="Google Shape;353;p17"/>
              <p:cNvSpPr txBox="1"/>
              <p:nvPr/>
            </p:nvSpPr>
            <p:spPr>
              <a:xfrm>
                <a:off x="5114996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Machine learning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4" name="Google Shape;354;p17"/>
              <p:cNvSpPr txBox="1"/>
              <p:nvPr/>
            </p:nvSpPr>
            <p:spPr>
              <a:xfrm>
                <a:off x="5115000" y="2657475"/>
                <a:ext cx="33432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 sz="1500" dirty="0">
                    <a:latin typeface="Roboto"/>
                    <a:ea typeface="Roboto"/>
                    <a:cs typeface="Roboto"/>
                    <a:sym typeface="Roboto"/>
                  </a:rPr>
                  <a:t>It’s an application of AI</a:t>
                </a:r>
                <a:endParaRPr sz="15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 sz="1500" dirty="0">
                    <a:latin typeface="Roboto"/>
                    <a:ea typeface="Roboto"/>
                    <a:cs typeface="Roboto"/>
                    <a:sym typeface="Roboto"/>
                  </a:rPr>
                  <a:t>Computers observe and analyze</a:t>
                </a:r>
                <a:endParaRPr sz="15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 sz="1500" dirty="0">
                    <a:latin typeface="Roboto"/>
                    <a:ea typeface="Roboto"/>
                    <a:cs typeface="Roboto"/>
                    <a:sym typeface="Roboto"/>
                  </a:rPr>
                  <a:t>Predict based on previous patterns</a:t>
                </a:r>
                <a:endParaRPr sz="15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 sz="1500" dirty="0">
                    <a:latin typeface="Roboto"/>
                    <a:ea typeface="Roboto"/>
                    <a:cs typeface="Roboto"/>
                    <a:sym typeface="Roboto"/>
                  </a:rPr>
                  <a:t>Pre-programmed algorithms</a:t>
                </a:r>
                <a:endParaRPr sz="15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6D6FCB-B833-CD00-9C87-418EEA1F4A31}"/>
              </a:ext>
            </a:extLst>
          </p:cNvPr>
          <p:cNvSpPr txBox="1"/>
          <p:nvPr/>
        </p:nvSpPr>
        <p:spPr>
          <a:xfrm>
            <a:off x="8694751" y="47240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770" name="Google Shape;770;p23"/>
          <p:cNvGrpSpPr/>
          <p:nvPr/>
        </p:nvGrpSpPr>
        <p:grpSpPr>
          <a:xfrm>
            <a:off x="2318190" y="1301762"/>
            <a:ext cx="5728530" cy="978142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To build a predictive model that can accurately predict the likelihood of financial distress of companies which are listed </a:t>
              </a:r>
              <a:r>
                <a:rPr lang="en-IN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in NSE and BSE</a:t>
              </a:r>
              <a:endParaRPr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70;p23">
            <a:extLst>
              <a:ext uri="{FF2B5EF4-FFF2-40B4-BE49-F238E27FC236}">
                <a16:creationId xmlns:a16="http://schemas.microsoft.com/office/drawing/2014/main" id="{E12CF76F-9F1A-9BA1-83DC-3BE0EBF4EE2B}"/>
              </a:ext>
            </a:extLst>
          </p:cNvPr>
          <p:cNvGrpSpPr/>
          <p:nvPr/>
        </p:nvGrpSpPr>
        <p:grpSpPr>
          <a:xfrm>
            <a:off x="2318190" y="2946198"/>
            <a:ext cx="5728530" cy="978142"/>
            <a:chOff x="6483000" y="1338363"/>
            <a:chExt cx="2203788" cy="483000"/>
          </a:xfrm>
        </p:grpSpPr>
        <p:sp>
          <p:nvSpPr>
            <p:cNvPr id="3" name="Google Shape;771;p23">
              <a:extLst>
                <a:ext uri="{FF2B5EF4-FFF2-40B4-BE49-F238E27FC236}">
                  <a16:creationId xmlns:a16="http://schemas.microsoft.com/office/drawing/2014/main" id="{80034831-2C25-50CB-7EEA-66DF010E733D}"/>
                </a:ext>
              </a:extLst>
            </p:cNvPr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To think whether the investor should invest in that company or not</a:t>
              </a:r>
              <a:endParaRPr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4" name="Google Shape;769;p23">
              <a:extLst>
                <a:ext uri="{FF2B5EF4-FFF2-40B4-BE49-F238E27FC236}">
                  <a16:creationId xmlns:a16="http://schemas.microsoft.com/office/drawing/2014/main" id="{0A5B3590-E694-4480-C0D8-CC659F6DB794}"/>
                </a:ext>
              </a:extLst>
            </p:cNvPr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E823AB9-CA98-A3CE-0234-9EDF02F76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16607" y="1619980"/>
            <a:ext cx="1903540" cy="1903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BBC56-7628-5E81-1290-6E3DC9F446E2}"/>
              </a:ext>
            </a:extLst>
          </p:cNvPr>
          <p:cNvSpPr txBox="1"/>
          <p:nvPr/>
        </p:nvSpPr>
        <p:spPr>
          <a:xfrm>
            <a:off x="8694751" y="4691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 panose="020B0503050000020004" pitchFamily="34" charset="0"/>
              </a:rPr>
              <a:t>Existing Solution</a:t>
            </a:r>
            <a:endParaRPr dirty="0">
              <a:latin typeface="Fira Sans Extra Condensed" panose="020B05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BC3606-ECCC-2A52-5AAE-1CE3576ABA7A}"/>
              </a:ext>
            </a:extLst>
          </p:cNvPr>
          <p:cNvGrpSpPr/>
          <p:nvPr/>
        </p:nvGrpSpPr>
        <p:grpSpPr>
          <a:xfrm>
            <a:off x="2313155" y="1042533"/>
            <a:ext cx="4666374" cy="3795674"/>
            <a:chOff x="3243713" y="1147801"/>
            <a:chExt cx="2668512" cy="346987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56" name="Google Shape;1856;p37"/>
            <p:cNvSpPr/>
            <p:nvPr/>
          </p:nvSpPr>
          <p:spPr>
            <a:xfrm>
              <a:off x="3243725" y="1417275"/>
              <a:ext cx="2668500" cy="3200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3243713" y="1147801"/>
              <a:ext cx="2668500" cy="5607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70" name="Google Shape;1870;p37"/>
            <p:cNvGrpSpPr/>
            <p:nvPr/>
          </p:nvGrpSpPr>
          <p:grpSpPr>
            <a:xfrm>
              <a:off x="3457736" y="1262250"/>
              <a:ext cx="2240400" cy="1755224"/>
              <a:chOff x="3457736" y="1376550"/>
              <a:chExt cx="2240400" cy="1755224"/>
            </a:xfrm>
            <a:grpFill/>
          </p:grpSpPr>
          <p:sp>
            <p:nvSpPr>
              <p:cNvPr id="1871" name="Google Shape;1871;p37"/>
              <p:cNvSpPr txBox="1"/>
              <p:nvPr/>
            </p:nvSpPr>
            <p:spPr>
              <a:xfrm>
                <a:off x="3457736" y="1376550"/>
                <a:ext cx="2240400" cy="33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tx1"/>
                    </a:solidFill>
                    <a:latin typeface="Alatsi" pitchFamily="2" charset="0"/>
                    <a:ea typeface="Fira Sans Extra Condensed"/>
                    <a:cs typeface="Fira Sans Extra Condensed"/>
                    <a:sym typeface="Fira Sans Extra Condensed"/>
                  </a:rPr>
                  <a:t>Altman Z-Score </a:t>
                </a:r>
                <a:endParaRPr sz="1800" b="1" dirty="0">
                  <a:solidFill>
                    <a:schemeClr val="tx1"/>
                  </a:solidFill>
                  <a:latin typeface="Alatsi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3457736" y="1998374"/>
                <a:ext cx="2240400" cy="11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>
                  <a:buSzPts val="1400"/>
                  <a:buFont typeface="Roboto"/>
                  <a:buChar char="●"/>
                </a:pPr>
                <a:r>
                  <a:rPr lang="en-IN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A formula to determine whether a company is headed for bankruptcy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Altman Z-Score = </a:t>
                </a:r>
              </a:p>
              <a:p>
                <a:pPr algn="l"/>
                <a:r>
                  <a:rPr lang="en-US" sz="1600" b="1" dirty="0">
                    <a:solidFill>
                      <a:srgbClr val="11111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       </a:t>
                </a:r>
                <a:r>
                  <a:rPr lang="en-US" sz="1600" b="1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1.2A + 1.4B + 3.3C + 0.6D + 1.0E</a:t>
                </a:r>
              </a:p>
              <a:p>
                <a:pPr algn="l"/>
                <a:r>
                  <a:rPr lang="en-US" dirty="0">
                    <a:solidFill>
                      <a:srgbClr val="11111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</a:t>
                </a:r>
                <a:r>
                  <a:rPr lang="en-US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here</a:t>
                </a:r>
                <a:r>
                  <a:rPr lang="en-US" dirty="0">
                    <a:solidFill>
                      <a:srgbClr val="11111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,</a:t>
                </a:r>
                <a:endParaRPr lang="en-US" b="0" i="0" dirty="0">
                  <a:solidFill>
                    <a:srgbClr val="11111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 = working capital / total assets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B = retained earnings / total assets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 = earnings before interest and tax / total assets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 = market value of equity / total liabilities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E = sales / total assets</a:t>
                </a:r>
              </a:p>
              <a:p>
                <a:pPr marL="2540" lvl="0">
                  <a:buSzPts val="1400"/>
                </a:pPr>
                <a:endParaRPr lang="en-IN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F53672-8E9A-56B2-C43C-D145AFEA1453}"/>
              </a:ext>
            </a:extLst>
          </p:cNvPr>
          <p:cNvSpPr txBox="1"/>
          <p:nvPr/>
        </p:nvSpPr>
        <p:spPr>
          <a:xfrm>
            <a:off x="8670898" y="4684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476562" y="1177137"/>
            <a:ext cx="8218288" cy="3936225"/>
          </a:xfrm>
          <a:prstGeom prst="rect">
            <a:avLst/>
          </a:prstGeom>
          <a:solidFill>
            <a:schemeClr val="accent3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1" name="Google Shape;1861;p37"/>
          <p:cNvSpPr/>
          <p:nvPr/>
        </p:nvSpPr>
        <p:spPr>
          <a:xfrm>
            <a:off x="410867" y="1111469"/>
            <a:ext cx="8229600" cy="5607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74174" y="49801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Fira Sans Extra Condensed" panose="020B0503050000020004" pitchFamily="34" charset="0"/>
                <a:cs typeface="Times New Roman" panose="02020603050405020304" pitchFamily="18" charset="0"/>
              </a:rPr>
              <a:t>P</a:t>
            </a:r>
            <a:r>
              <a:rPr lang="en" dirty="0">
                <a:solidFill>
                  <a:schemeClr val="tx1"/>
                </a:solidFill>
                <a:latin typeface="Fira Sans Extra Condensed" panose="020B0503050000020004" pitchFamily="34" charset="0"/>
                <a:cs typeface="Times New Roman" panose="02020603050405020304" pitchFamily="18" charset="0"/>
              </a:rPr>
              <a:t>roposed Solution</a:t>
            </a:r>
            <a:endParaRPr dirty="0">
              <a:solidFill>
                <a:schemeClr val="tx1"/>
              </a:solidFill>
              <a:latin typeface="Fira Sans Extra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27EB0-5ABC-3E76-F1A3-93177C7F2E0C}"/>
              </a:ext>
            </a:extLst>
          </p:cNvPr>
          <p:cNvSpPr txBox="1"/>
          <p:nvPr/>
        </p:nvSpPr>
        <p:spPr>
          <a:xfrm>
            <a:off x="596564" y="1958182"/>
            <a:ext cx="78651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Collect the financial data of all companies which are listed in the NSE and BSE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 the financial ratios of the companies from the annual report that they have submitted for public view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 a dataset based on financial ratios and train the model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Google Shape;1871;p37">
            <a:extLst>
              <a:ext uri="{FF2B5EF4-FFF2-40B4-BE49-F238E27FC236}">
                <a16:creationId xmlns:a16="http://schemas.microsoft.com/office/drawing/2014/main" id="{04DB9945-96CC-314C-F19B-7A792D014ABF}"/>
              </a:ext>
            </a:extLst>
          </p:cNvPr>
          <p:cNvSpPr txBox="1"/>
          <p:nvPr/>
        </p:nvSpPr>
        <p:spPr>
          <a:xfrm>
            <a:off x="2613071" y="1244421"/>
            <a:ext cx="3917743" cy="36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latsi" pitchFamily="2" charset="0"/>
                <a:ea typeface="Fira Sans Extra Condensed"/>
                <a:cs typeface="Fira Sans Extra Condensed"/>
                <a:sym typeface="Fira Sans Extra Condensed"/>
              </a:rPr>
              <a:t>Prediction using ML</a:t>
            </a:r>
            <a:endParaRPr sz="1800" b="1" dirty="0">
              <a:solidFill>
                <a:schemeClr val="lt1"/>
              </a:solidFill>
              <a:latin typeface="Alatsi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D5168-5F10-7923-4DD7-86D76984A57D}"/>
              </a:ext>
            </a:extLst>
          </p:cNvPr>
          <p:cNvSpPr txBox="1"/>
          <p:nvPr/>
        </p:nvSpPr>
        <p:spPr>
          <a:xfrm>
            <a:off x="8696937" y="46835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391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260;p44">
            <a:extLst>
              <a:ext uri="{FF2B5EF4-FFF2-40B4-BE49-F238E27FC236}">
                <a16:creationId xmlns:a16="http://schemas.microsoft.com/office/drawing/2014/main" id="{43C1996D-74FB-E98C-48BB-8F5C237D66FD}"/>
              </a:ext>
            </a:extLst>
          </p:cNvPr>
          <p:cNvSpPr/>
          <p:nvPr/>
        </p:nvSpPr>
        <p:spPr>
          <a:xfrm>
            <a:off x="4876800" y="2853935"/>
            <a:ext cx="3819600" cy="1903095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376228" y="25865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Extra Condensed" panose="020B0503050000020004" pitchFamily="34" charset="0"/>
              </a:rPr>
              <a:t>Literature Survey</a:t>
            </a:r>
            <a:endParaRPr dirty="0">
              <a:latin typeface="Fira Sans Extra Condensed" panose="020B0503050000020004" pitchFamily="34" charset="0"/>
            </a:endParaRPr>
          </a:p>
        </p:txBody>
      </p:sp>
      <p:sp>
        <p:nvSpPr>
          <p:cNvPr id="2260" name="Google Shape;2260;p44"/>
          <p:cNvSpPr/>
          <p:nvPr/>
        </p:nvSpPr>
        <p:spPr>
          <a:xfrm>
            <a:off x="580741" y="756285"/>
            <a:ext cx="3819600" cy="190309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3" name="Google Shape;2263;p44"/>
          <p:cNvSpPr txBox="1"/>
          <p:nvPr/>
        </p:nvSpPr>
        <p:spPr>
          <a:xfrm>
            <a:off x="702469" y="865115"/>
            <a:ext cx="33432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indent="-317500" algn="just">
              <a:buSzPts val="14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Financial distress analysis in Indian Automobile Industry - Judging Financial Health of 12 Companies from Auto Ancillary Sector of India using Altman’s Z Score Model by Mrs. Rakhi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Raizada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Shrivastav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Dr.Srini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R. Srinivasan - 2021</a:t>
            </a:r>
          </a:p>
          <a:p>
            <a:pPr marL="32004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265" name="Google Shape;2265;p44"/>
          <p:cNvSpPr txBox="1"/>
          <p:nvPr/>
        </p:nvSpPr>
        <p:spPr>
          <a:xfrm>
            <a:off x="5114996" y="2842976"/>
            <a:ext cx="2114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2260;p44">
            <a:extLst>
              <a:ext uri="{FF2B5EF4-FFF2-40B4-BE49-F238E27FC236}">
                <a16:creationId xmlns:a16="http://schemas.microsoft.com/office/drawing/2014/main" id="{AF159BCA-2236-F707-C9B7-B9D66DB1F1D4}"/>
              </a:ext>
            </a:extLst>
          </p:cNvPr>
          <p:cNvSpPr/>
          <p:nvPr/>
        </p:nvSpPr>
        <p:spPr>
          <a:xfrm>
            <a:off x="580741" y="2853935"/>
            <a:ext cx="3819600" cy="1903095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2260;p44">
            <a:extLst>
              <a:ext uri="{FF2B5EF4-FFF2-40B4-BE49-F238E27FC236}">
                <a16:creationId xmlns:a16="http://schemas.microsoft.com/office/drawing/2014/main" id="{82C464CE-DE98-E877-536B-C814EEFE5C6E}"/>
              </a:ext>
            </a:extLst>
          </p:cNvPr>
          <p:cNvSpPr/>
          <p:nvPr/>
        </p:nvSpPr>
        <p:spPr>
          <a:xfrm>
            <a:off x="4876800" y="756284"/>
            <a:ext cx="3819600" cy="1903095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F42443-D1C0-A97B-9CEE-D43B5D121535}"/>
              </a:ext>
            </a:extLst>
          </p:cNvPr>
          <p:cNvCxnSpPr>
            <a:cxnSpLocks/>
          </p:cNvCxnSpPr>
          <p:nvPr/>
        </p:nvCxnSpPr>
        <p:spPr>
          <a:xfrm flipV="1">
            <a:off x="4400341" y="1581599"/>
            <a:ext cx="476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24AB11-7EA6-A27C-3AAD-6B66EA98D0E2}"/>
              </a:ext>
            </a:extLst>
          </p:cNvPr>
          <p:cNvCxnSpPr>
            <a:cxnSpLocks/>
          </p:cNvCxnSpPr>
          <p:nvPr/>
        </p:nvCxnSpPr>
        <p:spPr>
          <a:xfrm flipH="1">
            <a:off x="4400340" y="3803346"/>
            <a:ext cx="476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Google Shape;2263;p44">
            <a:extLst>
              <a:ext uri="{FF2B5EF4-FFF2-40B4-BE49-F238E27FC236}">
                <a16:creationId xmlns:a16="http://schemas.microsoft.com/office/drawing/2014/main" id="{3D95F1C1-394D-E752-EDF1-996ED13FD826}"/>
              </a:ext>
            </a:extLst>
          </p:cNvPr>
          <p:cNvSpPr txBox="1"/>
          <p:nvPr/>
        </p:nvSpPr>
        <p:spPr>
          <a:xfrm>
            <a:off x="5220059" y="1361719"/>
            <a:ext cx="3343200" cy="69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indent="-317500" algn="just">
              <a:buSzPts val="14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Altman Z-Score formula to find financial distress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Google Shape;2263;p44">
            <a:extLst>
              <a:ext uri="{FF2B5EF4-FFF2-40B4-BE49-F238E27FC236}">
                <a16:creationId xmlns:a16="http://schemas.microsoft.com/office/drawing/2014/main" id="{FC0DA376-6EB2-BBF3-5530-5CD5FB79E270}"/>
              </a:ext>
            </a:extLst>
          </p:cNvPr>
          <p:cNvSpPr txBox="1"/>
          <p:nvPr/>
        </p:nvSpPr>
        <p:spPr>
          <a:xfrm>
            <a:off x="818911" y="3457234"/>
            <a:ext cx="3343200" cy="69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indent="-317500" algn="just">
              <a:buSzPts val="14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Financial ratios such as solvency ratio, profitability ratio and others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" name="Google Shape;2263;p44">
            <a:extLst>
              <a:ext uri="{FF2B5EF4-FFF2-40B4-BE49-F238E27FC236}">
                <a16:creationId xmlns:a16="http://schemas.microsoft.com/office/drawing/2014/main" id="{68D93DBC-8325-DBDD-5428-F6F528390198}"/>
              </a:ext>
            </a:extLst>
          </p:cNvPr>
          <p:cNvSpPr txBox="1"/>
          <p:nvPr/>
        </p:nvSpPr>
        <p:spPr>
          <a:xfrm>
            <a:off x="5114996" y="3236645"/>
            <a:ext cx="33432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indent="-317500" algn="just">
              <a:buSzPts val="1400"/>
              <a:buFont typeface="Roboto"/>
              <a:buChar char="●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Detection of Financial Distress In The Indian Automobile Industry by  Ajay Kumar Patel, Shikha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Jalota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Swati Sharma - 2021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747B6-4349-5821-DCCA-F96C5D3EE2C9}"/>
              </a:ext>
            </a:extLst>
          </p:cNvPr>
          <p:cNvSpPr txBox="1"/>
          <p:nvPr/>
        </p:nvSpPr>
        <p:spPr>
          <a:xfrm>
            <a:off x="8688449" y="46912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B3E6C04-4B75-E95D-7CD1-856E2C9B7F88}"/>
              </a:ext>
            </a:extLst>
          </p:cNvPr>
          <p:cNvSpPr/>
          <p:nvPr/>
        </p:nvSpPr>
        <p:spPr>
          <a:xfrm>
            <a:off x="5791324" y="2568990"/>
            <a:ext cx="2988345" cy="1489558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280E570-8455-4B4E-20E6-C5B735C35017}"/>
              </a:ext>
            </a:extLst>
          </p:cNvPr>
          <p:cNvSpPr/>
          <p:nvPr/>
        </p:nvSpPr>
        <p:spPr>
          <a:xfrm>
            <a:off x="788015" y="2568990"/>
            <a:ext cx="2728516" cy="1502825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39159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IN" dirty="0" err="1"/>
              <a:t>ethodology</a:t>
            </a:r>
            <a:endParaRPr dirty="0"/>
          </a:p>
        </p:txBody>
      </p:sp>
      <p:grpSp>
        <p:nvGrpSpPr>
          <p:cNvPr id="485" name="Google Shape;485;p19"/>
          <p:cNvGrpSpPr/>
          <p:nvPr/>
        </p:nvGrpSpPr>
        <p:grpSpPr>
          <a:xfrm>
            <a:off x="788015" y="1211750"/>
            <a:ext cx="2569858" cy="3178613"/>
            <a:chOff x="788015" y="1211750"/>
            <a:chExt cx="2569858" cy="31786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1018142" y="2955937"/>
              <a:ext cx="2339731" cy="6734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ind the financial ratios for the bankrupted and non-bankrupted companies.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106697" y="1225002"/>
            <a:ext cx="2460829" cy="3178613"/>
            <a:chOff x="6106697" y="1211750"/>
            <a:chExt cx="2460829" cy="31786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106697" y="2496069"/>
              <a:ext cx="2460829" cy="1154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ith bankrupted com</a:t>
              </a: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pa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ny’s value as a training set, predict the finanacial distress to other companies using ML algorithms.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15" name="Google Shape;515;p19"/>
          <p:cNvCxnSpPr>
            <a:cxnSpLocks/>
            <a:stCxn id="488" idx="6"/>
          </p:cNvCxnSpPr>
          <p:nvPr/>
        </p:nvCxnSpPr>
        <p:spPr>
          <a:xfrm>
            <a:off x="2171035" y="1604150"/>
            <a:ext cx="1991242" cy="326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cxnSpLocks/>
            <a:stCxn id="492" idx="2"/>
          </p:cNvCxnSpPr>
          <p:nvPr/>
        </p:nvCxnSpPr>
        <p:spPr>
          <a:xfrm flipH="1">
            <a:off x="4624202" y="1617402"/>
            <a:ext cx="2348783" cy="194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 flipH="1">
            <a:off x="1778600" y="1996550"/>
            <a:ext cx="35" cy="4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2009802"/>
            <a:ext cx="15" cy="415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7D4837-38B1-DC72-7A6F-13FD154F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96228" y="538577"/>
            <a:ext cx="4447142" cy="2223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45106-B3BD-14B1-E9F7-B1702F037D94}"/>
              </a:ext>
            </a:extLst>
          </p:cNvPr>
          <p:cNvSpPr txBox="1"/>
          <p:nvPr/>
        </p:nvSpPr>
        <p:spPr>
          <a:xfrm>
            <a:off x="8692562" y="47008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3378789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1451</TotalTime>
  <Words>914</Words>
  <Application>Microsoft Office PowerPoint</Application>
  <PresentationFormat>On-screen Show (16:9)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Alatsi</vt:lpstr>
      <vt:lpstr>Arial</vt:lpstr>
      <vt:lpstr>Fira Sans Extra Condensed</vt:lpstr>
      <vt:lpstr>Fira Sans Extra Condensed SemiBold</vt:lpstr>
      <vt:lpstr>Roboto</vt:lpstr>
      <vt:lpstr>Wingdings</vt:lpstr>
      <vt:lpstr>Machine Learning Infographics by Slidesgo</vt:lpstr>
      <vt:lpstr>Financial Distress Prediction using Machine Learning</vt:lpstr>
      <vt:lpstr>Team</vt:lpstr>
      <vt:lpstr>Contents</vt:lpstr>
      <vt:lpstr>Introduction</vt:lpstr>
      <vt:lpstr>Problem Statement</vt:lpstr>
      <vt:lpstr>Existing Solution</vt:lpstr>
      <vt:lpstr>Proposed Solution</vt:lpstr>
      <vt:lpstr>Literature Survey</vt:lpstr>
      <vt:lpstr>Methodology</vt:lpstr>
      <vt:lpstr>Data set</vt:lpstr>
      <vt:lpstr>Data set</vt:lpstr>
      <vt:lpstr>PowerPoint Presentation</vt:lpstr>
      <vt:lpstr>Source Code</vt:lpstr>
      <vt:lpstr>Conclusion and Future work</vt:lpstr>
      <vt:lpstr>Bibliography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Distress Prediction using Machine Learning</dc:title>
  <dc:creator>Sivasamy E</dc:creator>
  <cp:lastModifiedBy>Sivasamy E</cp:lastModifiedBy>
  <cp:revision>17</cp:revision>
  <dcterms:modified xsi:type="dcterms:W3CDTF">2023-09-18T13:04:15Z</dcterms:modified>
</cp:coreProperties>
</file>