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8" r:id="rId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902" y="8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1afd3e376c_1_2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11afd3e376c_1_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968429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ubTitle" idx="1"/>
          </p:nvPr>
        </p:nvSpPr>
        <p:spPr>
          <a:xfrm>
            <a:off x="1143000" y="2701529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623888" y="1282303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623888" y="3442097"/>
            <a:ext cx="7886700" cy="11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629841" y="1260872"/>
            <a:ext cx="38685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629841" y="1878806"/>
            <a:ext cx="3868500" cy="2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400" cy="2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810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/>
          <p:nvPr/>
        </p:nvSpPr>
        <p:spPr>
          <a:xfrm>
            <a:off x="2782875" y="1251875"/>
            <a:ext cx="1809600" cy="37836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accent1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ctrTitle"/>
          </p:nvPr>
        </p:nvSpPr>
        <p:spPr>
          <a:xfrm>
            <a:off x="1873770" y="-1"/>
            <a:ext cx="5181780" cy="8060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GB" sz="1500" b="1" dirty="0">
                <a:latin typeface="+mn-lt"/>
              </a:rPr>
              <a:t>Application: Dessert E-Commerce</a:t>
            </a:r>
            <a:br>
              <a:rPr lang="en-GB" sz="1500" b="1" dirty="0">
                <a:latin typeface="+mn-lt"/>
              </a:rPr>
            </a:br>
            <a:r>
              <a:rPr lang="en-GB" sz="1500" b="1" dirty="0">
                <a:latin typeface="+mn-lt"/>
              </a:rPr>
              <a:t>Type: Application Architecture</a:t>
            </a:r>
            <a:br>
              <a:rPr lang="en-GB" sz="1500" b="1" dirty="0">
                <a:latin typeface="+mn-lt"/>
              </a:rPr>
            </a:br>
            <a:r>
              <a:rPr lang="en-GB" sz="1500" b="1" dirty="0">
                <a:latin typeface="+mn-lt"/>
              </a:rPr>
              <a:t>View: Logical View</a:t>
            </a:r>
            <a:br>
              <a:rPr lang="en-GB" sz="1500" b="1" dirty="0">
                <a:latin typeface="+mn-lt"/>
              </a:rPr>
            </a:br>
            <a:r>
              <a:rPr lang="en-GB" sz="1500" b="1" dirty="0">
                <a:latin typeface="+mn-lt"/>
              </a:rPr>
              <a:t>Style: Layered Architecture Pattern</a:t>
            </a:r>
            <a:endParaRPr dirty="0">
              <a:latin typeface="+mn-lt"/>
            </a:endParaRPr>
          </a:p>
        </p:txBody>
      </p:sp>
      <p:pic>
        <p:nvPicPr>
          <p:cNvPr id="131" name="Google Shape;131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8006" y="1149096"/>
            <a:ext cx="211666" cy="325501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5"/>
          <p:cNvSpPr txBox="1"/>
          <p:nvPr/>
        </p:nvSpPr>
        <p:spPr>
          <a:xfrm>
            <a:off x="229275" y="819000"/>
            <a:ext cx="6084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0" i="0" u="none" strike="noStrike" cap="none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Users</a:t>
            </a:r>
            <a:endParaRPr sz="1100">
              <a:latin typeface="+mn-lt"/>
            </a:endParaRPr>
          </a:p>
        </p:txBody>
      </p:sp>
      <p:sp>
        <p:nvSpPr>
          <p:cNvPr id="133" name="Google Shape;133;p25"/>
          <p:cNvSpPr txBox="1"/>
          <p:nvPr/>
        </p:nvSpPr>
        <p:spPr>
          <a:xfrm>
            <a:off x="1155975" y="830625"/>
            <a:ext cx="1572600" cy="500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Delivery Channels</a:t>
            </a:r>
            <a:endParaRPr sz="1100">
              <a:latin typeface="+mn-lt"/>
            </a:endParaRPr>
          </a:p>
        </p:txBody>
      </p:sp>
      <p:sp>
        <p:nvSpPr>
          <p:cNvPr id="134" name="Google Shape;134;p25"/>
          <p:cNvSpPr txBox="1"/>
          <p:nvPr/>
        </p:nvSpPr>
        <p:spPr>
          <a:xfrm>
            <a:off x="2741350" y="823150"/>
            <a:ext cx="2003100" cy="500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Core Business Processes</a:t>
            </a:r>
            <a:endParaRPr sz="1100">
              <a:latin typeface="+mn-lt"/>
            </a:endParaRPr>
          </a:p>
        </p:txBody>
      </p:sp>
      <p:sp>
        <p:nvSpPr>
          <p:cNvPr id="135" name="Google Shape;135;p25"/>
          <p:cNvSpPr txBox="1"/>
          <p:nvPr/>
        </p:nvSpPr>
        <p:spPr>
          <a:xfrm>
            <a:off x="4816524" y="830625"/>
            <a:ext cx="18372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Data And Information</a:t>
            </a:r>
            <a:endParaRPr sz="1100">
              <a:latin typeface="+mn-lt"/>
            </a:endParaRPr>
          </a:p>
        </p:txBody>
      </p:sp>
      <p:sp>
        <p:nvSpPr>
          <p:cNvPr id="136" name="Google Shape;136;p25"/>
          <p:cNvSpPr txBox="1"/>
          <p:nvPr/>
        </p:nvSpPr>
        <p:spPr>
          <a:xfrm>
            <a:off x="7112625" y="828350"/>
            <a:ext cx="1715700" cy="500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Technology Enablers</a:t>
            </a:r>
            <a:endParaRPr sz="1100">
              <a:latin typeface="+mn-lt"/>
            </a:endParaRPr>
          </a:p>
        </p:txBody>
      </p:sp>
      <p:cxnSp>
        <p:nvCxnSpPr>
          <p:cNvPr id="137" name="Google Shape;137;p25"/>
          <p:cNvCxnSpPr/>
          <p:nvPr/>
        </p:nvCxnSpPr>
        <p:spPr>
          <a:xfrm>
            <a:off x="1280929" y="1080092"/>
            <a:ext cx="1317300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138" name="Google Shape;138;p25"/>
          <p:cNvCxnSpPr/>
          <p:nvPr/>
        </p:nvCxnSpPr>
        <p:spPr>
          <a:xfrm>
            <a:off x="4816531" y="1074793"/>
            <a:ext cx="1829100" cy="57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139" name="Google Shape;139;p25"/>
          <p:cNvCxnSpPr/>
          <p:nvPr/>
        </p:nvCxnSpPr>
        <p:spPr>
          <a:xfrm>
            <a:off x="2817554" y="1081148"/>
            <a:ext cx="1837200" cy="21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140" name="Google Shape;140;p25"/>
          <p:cNvCxnSpPr/>
          <p:nvPr/>
        </p:nvCxnSpPr>
        <p:spPr>
          <a:xfrm>
            <a:off x="6915075" y="1091375"/>
            <a:ext cx="2085600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141" name="Google Shape;141;p25"/>
          <p:cNvCxnSpPr/>
          <p:nvPr/>
        </p:nvCxnSpPr>
        <p:spPr>
          <a:xfrm rot="10800000" flipH="1">
            <a:off x="141675" y="1071325"/>
            <a:ext cx="815400" cy="75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sp>
        <p:nvSpPr>
          <p:cNvPr id="143" name="Google Shape;143;p25"/>
          <p:cNvSpPr/>
          <p:nvPr/>
        </p:nvSpPr>
        <p:spPr>
          <a:xfrm>
            <a:off x="1303230" y="2236342"/>
            <a:ext cx="1294800" cy="422700"/>
          </a:xfrm>
          <a:prstGeom prst="roundRect">
            <a:avLst>
              <a:gd name="adj" fmla="val 16667"/>
            </a:avLst>
          </a:prstGeom>
          <a:solidFill>
            <a:srgbClr val="1F386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chemeClr val="lt1"/>
                </a:solidFill>
                <a:latin typeface="+mn-lt"/>
                <a:ea typeface="Calibri"/>
                <a:cs typeface="Calibri"/>
                <a:sym typeface="Calibri"/>
              </a:rPr>
              <a:t>Browser</a:t>
            </a:r>
            <a:br>
              <a:rPr lang="en-GB" sz="1200" dirty="0">
                <a:solidFill>
                  <a:schemeClr val="lt1"/>
                </a:solidFill>
                <a:latin typeface="+mn-lt"/>
                <a:ea typeface="Calibri"/>
                <a:cs typeface="Calibri"/>
                <a:sym typeface="Calibri"/>
              </a:rPr>
            </a:br>
            <a:r>
              <a:rPr lang="en-GB" sz="1200" dirty="0">
                <a:solidFill>
                  <a:schemeClr val="lt1"/>
                </a:solidFill>
                <a:latin typeface="+mn-lt"/>
                <a:ea typeface="Calibri"/>
                <a:cs typeface="Calibri"/>
                <a:sym typeface="Calibri"/>
              </a:rPr>
              <a:t>Web Application</a:t>
            </a:r>
          </a:p>
        </p:txBody>
      </p:sp>
      <p:sp>
        <p:nvSpPr>
          <p:cNvPr id="144" name="Google Shape;144;p25"/>
          <p:cNvSpPr/>
          <p:nvPr/>
        </p:nvSpPr>
        <p:spPr>
          <a:xfrm>
            <a:off x="3075085" y="1440157"/>
            <a:ext cx="1294800" cy="422700"/>
          </a:xfrm>
          <a:prstGeom prst="roundRect">
            <a:avLst>
              <a:gd name="adj" fmla="val 16667"/>
            </a:avLst>
          </a:prstGeom>
          <a:solidFill>
            <a:srgbClr val="1F386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chemeClr val="lt1"/>
                </a:solidFill>
                <a:latin typeface="+mn-lt"/>
                <a:ea typeface="Calibri"/>
                <a:cs typeface="Calibri"/>
                <a:sym typeface="Calibri"/>
              </a:rPr>
              <a:t>Order Management</a:t>
            </a:r>
            <a:endParaRPr sz="1100" dirty="0">
              <a:latin typeface="+mn-lt"/>
            </a:endParaRPr>
          </a:p>
        </p:txBody>
      </p:sp>
      <p:cxnSp>
        <p:nvCxnSpPr>
          <p:cNvPr id="145" name="Google Shape;145;p25"/>
          <p:cNvCxnSpPr/>
          <p:nvPr/>
        </p:nvCxnSpPr>
        <p:spPr>
          <a:xfrm rot="10800000" flipH="1">
            <a:off x="6659850" y="2947875"/>
            <a:ext cx="230700" cy="60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146" name="Google Shape;146;p25"/>
          <p:cNvCxnSpPr/>
          <p:nvPr/>
        </p:nvCxnSpPr>
        <p:spPr>
          <a:xfrm>
            <a:off x="4592507" y="2945666"/>
            <a:ext cx="252900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sp>
        <p:nvSpPr>
          <p:cNvPr id="147" name="Google Shape;147;p25"/>
          <p:cNvSpPr txBox="1"/>
          <p:nvPr/>
        </p:nvSpPr>
        <p:spPr>
          <a:xfrm>
            <a:off x="210677" y="1259122"/>
            <a:ext cx="879062" cy="392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latin typeface="+mn-l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Customer</a:t>
            </a:r>
            <a:endParaRPr sz="1000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  <p:pic>
        <p:nvPicPr>
          <p:cNvPr id="148" name="Google Shape;148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4873" y="1605176"/>
            <a:ext cx="255335" cy="359754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5"/>
          <p:cNvSpPr txBox="1"/>
          <p:nvPr/>
        </p:nvSpPr>
        <p:spPr>
          <a:xfrm>
            <a:off x="52676" y="1919012"/>
            <a:ext cx="1442379" cy="561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Order Process &amp; </a:t>
            </a:r>
            <a:br>
              <a:rPr lang="en-GB" sz="90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</a:br>
            <a:r>
              <a:rPr lang="en-GB" sz="90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Delivery Management</a:t>
            </a:r>
            <a:endParaRPr sz="900" dirty="0">
              <a:latin typeface="+mn-l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  <p:pic>
        <p:nvPicPr>
          <p:cNvPr id="150" name="Google Shape;150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0745" y="2298674"/>
            <a:ext cx="255335" cy="333765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5"/>
          <p:cNvSpPr txBox="1"/>
          <p:nvPr/>
        </p:nvSpPr>
        <p:spPr>
          <a:xfrm>
            <a:off x="0" y="2612255"/>
            <a:ext cx="1669984" cy="561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Dessert Manufacturing &amp; Packaging</a:t>
            </a:r>
            <a:endParaRPr sz="900" dirty="0">
              <a:latin typeface="+mn-l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  <p:pic>
        <p:nvPicPr>
          <p:cNvPr id="152" name="Google Shape;152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8079" y="2958200"/>
            <a:ext cx="298001" cy="37095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5"/>
          <p:cNvSpPr txBox="1"/>
          <p:nvPr/>
        </p:nvSpPr>
        <p:spPr>
          <a:xfrm>
            <a:off x="-143561" y="3303348"/>
            <a:ext cx="1294800" cy="207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Marketing &amp; Sales</a:t>
            </a:r>
            <a:endParaRPr sz="900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  <p:cxnSp>
        <p:nvCxnSpPr>
          <p:cNvPr id="158" name="Google Shape;158;p25"/>
          <p:cNvCxnSpPr/>
          <p:nvPr/>
        </p:nvCxnSpPr>
        <p:spPr>
          <a:xfrm>
            <a:off x="2592800" y="2451200"/>
            <a:ext cx="205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160" name="Google Shape;160;p25"/>
          <p:cNvSpPr/>
          <p:nvPr/>
        </p:nvSpPr>
        <p:spPr>
          <a:xfrm>
            <a:off x="3058029" y="1993949"/>
            <a:ext cx="1294800" cy="422700"/>
          </a:xfrm>
          <a:prstGeom prst="roundRect">
            <a:avLst>
              <a:gd name="adj" fmla="val 16667"/>
            </a:avLst>
          </a:prstGeom>
          <a:solidFill>
            <a:srgbClr val="1F386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bg1"/>
                </a:solidFill>
                <a:latin typeface="+mn-lt"/>
              </a:rPr>
              <a:t>Inventory Management</a:t>
            </a:r>
            <a:endParaRPr sz="11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61" name="Google Shape;161;p25"/>
          <p:cNvSpPr/>
          <p:nvPr/>
        </p:nvSpPr>
        <p:spPr>
          <a:xfrm>
            <a:off x="3075085" y="2586261"/>
            <a:ext cx="1294800" cy="422700"/>
          </a:xfrm>
          <a:prstGeom prst="roundRect">
            <a:avLst>
              <a:gd name="adj" fmla="val 16667"/>
            </a:avLst>
          </a:prstGeom>
          <a:solidFill>
            <a:srgbClr val="1F386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bg1"/>
                </a:solidFill>
                <a:latin typeface="+mn-lt"/>
              </a:rPr>
              <a:t>Payment Process</a:t>
            </a:r>
            <a:br>
              <a:rPr lang="en-US" sz="1100" dirty="0">
                <a:solidFill>
                  <a:schemeClr val="bg1"/>
                </a:solidFill>
                <a:latin typeface="+mn-lt"/>
              </a:rPr>
            </a:br>
            <a:r>
              <a:rPr lang="en-US" sz="1100" dirty="0">
                <a:solidFill>
                  <a:schemeClr val="bg1"/>
                </a:solidFill>
                <a:latin typeface="+mn-lt"/>
              </a:rPr>
              <a:t>Management</a:t>
            </a:r>
            <a:endParaRPr sz="11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62" name="Google Shape;162;p25"/>
          <p:cNvSpPr/>
          <p:nvPr/>
        </p:nvSpPr>
        <p:spPr>
          <a:xfrm>
            <a:off x="3066386" y="3168674"/>
            <a:ext cx="1294800" cy="422700"/>
          </a:xfrm>
          <a:prstGeom prst="roundRect">
            <a:avLst>
              <a:gd name="adj" fmla="val 16667"/>
            </a:avLst>
          </a:prstGeom>
          <a:solidFill>
            <a:srgbClr val="1F386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bg1"/>
                </a:solidFill>
                <a:latin typeface="+mn-lt"/>
              </a:rPr>
              <a:t>Customer Support Management</a:t>
            </a:r>
            <a:endParaRPr sz="1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63" name="Google Shape;163;p25"/>
          <p:cNvSpPr/>
          <p:nvPr/>
        </p:nvSpPr>
        <p:spPr>
          <a:xfrm>
            <a:off x="3075085" y="3761766"/>
            <a:ext cx="1294800" cy="422700"/>
          </a:xfrm>
          <a:prstGeom prst="roundRect">
            <a:avLst>
              <a:gd name="adj" fmla="val 16667"/>
            </a:avLst>
          </a:prstGeom>
          <a:solidFill>
            <a:srgbClr val="1F386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bg1"/>
                </a:solidFill>
                <a:latin typeface="+mn-lt"/>
              </a:rPr>
              <a:t>Feedback Management</a:t>
            </a:r>
            <a:endParaRPr sz="11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64" name="Google Shape;164;p25"/>
          <p:cNvSpPr/>
          <p:nvPr/>
        </p:nvSpPr>
        <p:spPr>
          <a:xfrm>
            <a:off x="3058029" y="4344179"/>
            <a:ext cx="1294800" cy="422700"/>
          </a:xfrm>
          <a:prstGeom prst="roundRect">
            <a:avLst>
              <a:gd name="adj" fmla="val 16667"/>
            </a:avLst>
          </a:prstGeom>
          <a:solidFill>
            <a:srgbClr val="1F386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bg1"/>
                </a:solidFill>
                <a:latin typeface="+mn-lt"/>
              </a:rPr>
              <a:t>Delivery Management</a:t>
            </a:r>
          </a:p>
        </p:txBody>
      </p:sp>
      <p:sp>
        <p:nvSpPr>
          <p:cNvPr id="167" name="Google Shape;167;p25"/>
          <p:cNvSpPr/>
          <p:nvPr/>
        </p:nvSpPr>
        <p:spPr>
          <a:xfrm>
            <a:off x="4840275" y="1251875"/>
            <a:ext cx="1809600" cy="37836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accent1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25"/>
          <p:cNvSpPr/>
          <p:nvPr/>
        </p:nvSpPr>
        <p:spPr>
          <a:xfrm>
            <a:off x="5097675" y="1449261"/>
            <a:ext cx="1294800" cy="422700"/>
          </a:xfrm>
          <a:prstGeom prst="roundRect">
            <a:avLst>
              <a:gd name="adj" fmla="val 16667"/>
            </a:avLst>
          </a:prstGeom>
          <a:solidFill>
            <a:srgbClr val="1F386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bg1"/>
                </a:solidFill>
                <a:latin typeface="+mn-lt"/>
              </a:rPr>
              <a:t>User Data</a:t>
            </a:r>
            <a:endParaRPr sz="11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69" name="Google Shape;169;p25"/>
          <p:cNvSpPr/>
          <p:nvPr/>
        </p:nvSpPr>
        <p:spPr>
          <a:xfrm>
            <a:off x="5097675" y="2020188"/>
            <a:ext cx="1294800" cy="422700"/>
          </a:xfrm>
          <a:prstGeom prst="roundRect">
            <a:avLst>
              <a:gd name="adj" fmla="val 16667"/>
            </a:avLst>
          </a:prstGeom>
          <a:solidFill>
            <a:srgbClr val="1F386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bg1"/>
                </a:solidFill>
              </a:rPr>
              <a:t>Product Data</a:t>
            </a:r>
            <a:endParaRPr sz="11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70" name="Google Shape;170;p25"/>
          <p:cNvSpPr/>
          <p:nvPr/>
        </p:nvSpPr>
        <p:spPr>
          <a:xfrm>
            <a:off x="5109591" y="2586261"/>
            <a:ext cx="1294800" cy="422700"/>
          </a:xfrm>
          <a:prstGeom prst="roundRect">
            <a:avLst>
              <a:gd name="adj" fmla="val 16667"/>
            </a:avLst>
          </a:prstGeom>
          <a:solidFill>
            <a:srgbClr val="1F386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bg1"/>
                </a:solidFill>
              </a:rPr>
              <a:t>Order Data</a:t>
            </a:r>
            <a:endParaRPr sz="11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71" name="Google Shape;171;p25"/>
          <p:cNvSpPr/>
          <p:nvPr/>
        </p:nvSpPr>
        <p:spPr>
          <a:xfrm>
            <a:off x="5132486" y="3088367"/>
            <a:ext cx="1294800" cy="422700"/>
          </a:xfrm>
          <a:prstGeom prst="roundRect">
            <a:avLst>
              <a:gd name="adj" fmla="val 16667"/>
            </a:avLst>
          </a:prstGeom>
          <a:solidFill>
            <a:srgbClr val="1F386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bg1"/>
                </a:solidFill>
              </a:rPr>
              <a:t>Feedback Data</a:t>
            </a:r>
            <a:endParaRPr sz="11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72" name="Google Shape;172;p25"/>
          <p:cNvSpPr/>
          <p:nvPr/>
        </p:nvSpPr>
        <p:spPr>
          <a:xfrm>
            <a:off x="5132486" y="3659294"/>
            <a:ext cx="1294800" cy="422700"/>
          </a:xfrm>
          <a:prstGeom prst="roundRect">
            <a:avLst>
              <a:gd name="adj" fmla="val 16667"/>
            </a:avLst>
          </a:prstGeom>
          <a:solidFill>
            <a:srgbClr val="1F386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bg1"/>
                </a:solidFill>
              </a:rPr>
              <a:t>Location Data</a:t>
            </a:r>
            <a:endParaRPr sz="11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73" name="Google Shape;173;p25"/>
          <p:cNvSpPr/>
          <p:nvPr/>
        </p:nvSpPr>
        <p:spPr>
          <a:xfrm>
            <a:off x="5132486" y="4210516"/>
            <a:ext cx="1294800" cy="422700"/>
          </a:xfrm>
          <a:prstGeom prst="roundRect">
            <a:avLst>
              <a:gd name="adj" fmla="val 16667"/>
            </a:avLst>
          </a:prstGeom>
          <a:solidFill>
            <a:srgbClr val="1F386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bg1"/>
                </a:solidFill>
              </a:rPr>
              <a:t>Delivery Personnel Data</a:t>
            </a:r>
            <a:endParaRPr sz="11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76" name="Google Shape;176;p25"/>
          <p:cNvSpPr/>
          <p:nvPr/>
        </p:nvSpPr>
        <p:spPr>
          <a:xfrm>
            <a:off x="6897675" y="1251875"/>
            <a:ext cx="2113800" cy="37836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accent1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25"/>
          <p:cNvSpPr/>
          <p:nvPr/>
        </p:nvSpPr>
        <p:spPr>
          <a:xfrm>
            <a:off x="7065675" y="2572268"/>
            <a:ext cx="1809600" cy="422700"/>
          </a:xfrm>
          <a:prstGeom prst="roundRect">
            <a:avLst>
              <a:gd name="adj" fmla="val 16667"/>
            </a:avLst>
          </a:prstGeom>
          <a:solidFill>
            <a:srgbClr val="1F386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chemeClr val="lt1"/>
                </a:solidFill>
                <a:latin typeface="+mn-lt"/>
                <a:ea typeface="Calibri"/>
                <a:cs typeface="Calibri"/>
                <a:sym typeface="Calibri"/>
              </a:rPr>
              <a:t>Payment Gateway Integration (Stripe)</a:t>
            </a:r>
            <a:endParaRPr sz="1100" dirty="0">
              <a:latin typeface="+mn-lt"/>
            </a:endParaRPr>
          </a:p>
        </p:txBody>
      </p:sp>
      <p:sp>
        <p:nvSpPr>
          <p:cNvPr id="178" name="Google Shape;178;p25"/>
          <p:cNvSpPr/>
          <p:nvPr/>
        </p:nvSpPr>
        <p:spPr>
          <a:xfrm>
            <a:off x="7055550" y="2083450"/>
            <a:ext cx="1809600" cy="422700"/>
          </a:xfrm>
          <a:prstGeom prst="roundRect">
            <a:avLst>
              <a:gd name="adj" fmla="val 16667"/>
            </a:avLst>
          </a:prstGeom>
          <a:solidFill>
            <a:srgbClr val="1F386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chemeClr val="lt1"/>
                </a:solidFill>
                <a:latin typeface="+mn-lt"/>
                <a:ea typeface="Calibri"/>
                <a:cs typeface="Calibri"/>
                <a:sym typeface="Calibri"/>
              </a:rPr>
              <a:t>Connection for Database (MongoDB)</a:t>
            </a:r>
            <a:endParaRPr sz="1100" dirty="0">
              <a:latin typeface="+mn-lt"/>
            </a:endParaRPr>
          </a:p>
        </p:txBody>
      </p:sp>
      <p:sp>
        <p:nvSpPr>
          <p:cNvPr id="179" name="Google Shape;179;p25"/>
          <p:cNvSpPr/>
          <p:nvPr/>
        </p:nvSpPr>
        <p:spPr>
          <a:xfrm>
            <a:off x="7055550" y="3105668"/>
            <a:ext cx="1809600" cy="422700"/>
          </a:xfrm>
          <a:prstGeom prst="roundRect">
            <a:avLst>
              <a:gd name="adj" fmla="val 16667"/>
            </a:avLst>
          </a:prstGeom>
          <a:solidFill>
            <a:srgbClr val="1F386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lvl="1" algn="ctr"/>
            <a:r>
              <a:rPr lang="en-GB" sz="1100" dirty="0">
                <a:solidFill>
                  <a:schemeClr val="lt1"/>
                </a:solidFill>
                <a:latin typeface="+mn-lt"/>
                <a:ea typeface="Calibri"/>
                <a:cs typeface="Calibri"/>
                <a:sym typeface="Calibri"/>
              </a:rPr>
              <a:t>Location API (Google API)</a:t>
            </a:r>
            <a:endParaRPr sz="1100" dirty="0">
              <a:latin typeface="+mn-lt"/>
            </a:endParaRPr>
          </a:p>
        </p:txBody>
      </p:sp>
      <p:sp>
        <p:nvSpPr>
          <p:cNvPr id="180" name="Google Shape;180;p25"/>
          <p:cNvSpPr/>
          <p:nvPr/>
        </p:nvSpPr>
        <p:spPr>
          <a:xfrm>
            <a:off x="7065675" y="1507841"/>
            <a:ext cx="1809600" cy="422700"/>
          </a:xfrm>
          <a:prstGeom prst="roundRect">
            <a:avLst>
              <a:gd name="adj" fmla="val 16667"/>
            </a:avLst>
          </a:prstGeom>
          <a:solidFill>
            <a:srgbClr val="1F386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chemeClr val="lt1"/>
                </a:solidFill>
                <a:latin typeface="+mn-lt"/>
                <a:ea typeface="Calibri"/>
                <a:cs typeface="Calibri"/>
                <a:sym typeface="Calibri"/>
              </a:rPr>
              <a:t>User Interface (React, </a:t>
            </a:r>
            <a:r>
              <a:rPr lang="en-GB" sz="1100" dirty="0" err="1">
                <a:solidFill>
                  <a:schemeClr val="lt1"/>
                </a:solidFill>
                <a:latin typeface="+mn-lt"/>
                <a:ea typeface="Calibri"/>
                <a:cs typeface="Calibri"/>
                <a:sym typeface="Calibri"/>
              </a:rPr>
              <a:t>Next.Js</a:t>
            </a:r>
            <a:r>
              <a:rPr lang="en-GB" sz="1100" dirty="0">
                <a:solidFill>
                  <a:schemeClr val="lt1"/>
                </a:solidFill>
                <a:latin typeface="+mn-lt"/>
                <a:ea typeface="Calibri"/>
                <a:cs typeface="Calibri"/>
                <a:sym typeface="Calibri"/>
              </a:rPr>
              <a:t>)</a:t>
            </a:r>
            <a:endParaRPr sz="1100" dirty="0">
              <a:latin typeface="+mn-lt"/>
            </a:endParaRPr>
          </a:p>
        </p:txBody>
      </p:sp>
      <p:sp>
        <p:nvSpPr>
          <p:cNvPr id="181" name="Google Shape;181;p25"/>
          <p:cNvSpPr/>
          <p:nvPr/>
        </p:nvSpPr>
        <p:spPr>
          <a:xfrm>
            <a:off x="7055550" y="3683650"/>
            <a:ext cx="1809600" cy="422700"/>
          </a:xfrm>
          <a:prstGeom prst="roundRect">
            <a:avLst>
              <a:gd name="adj" fmla="val 16667"/>
            </a:avLst>
          </a:prstGeom>
          <a:solidFill>
            <a:srgbClr val="1F386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chemeClr val="lt1"/>
                </a:solidFill>
                <a:latin typeface="+mn-lt"/>
                <a:ea typeface="Calibri"/>
                <a:cs typeface="Calibri"/>
                <a:sym typeface="Calibri"/>
              </a:rPr>
              <a:t>Application Hosting Server (AWS EC2)</a:t>
            </a:r>
            <a:endParaRPr sz="1100" dirty="0">
              <a:latin typeface="+mn-lt"/>
            </a:endParaRPr>
          </a:p>
        </p:txBody>
      </p:sp>
      <p:sp>
        <p:nvSpPr>
          <p:cNvPr id="182" name="Google Shape;182;p25"/>
          <p:cNvSpPr/>
          <p:nvPr/>
        </p:nvSpPr>
        <p:spPr>
          <a:xfrm>
            <a:off x="7055550" y="4217050"/>
            <a:ext cx="1809600" cy="422700"/>
          </a:xfrm>
          <a:prstGeom prst="roundRect">
            <a:avLst>
              <a:gd name="adj" fmla="val 16667"/>
            </a:avLst>
          </a:prstGeom>
          <a:solidFill>
            <a:srgbClr val="1F386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chemeClr val="lt1"/>
                </a:solidFill>
                <a:latin typeface="+mn-lt"/>
                <a:ea typeface="Calibri"/>
                <a:cs typeface="Calibri"/>
                <a:sym typeface="Calibri"/>
              </a:rPr>
              <a:t>Delivery Pipeline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 err="1">
                <a:solidFill>
                  <a:schemeClr val="lt1"/>
                </a:solidFill>
                <a:latin typeface="+mn-lt"/>
                <a:ea typeface="Calibri"/>
                <a:cs typeface="Calibri"/>
                <a:sym typeface="Calibri"/>
              </a:rPr>
              <a:t>Github</a:t>
            </a:r>
            <a:r>
              <a:rPr lang="en-GB" sz="1100" dirty="0">
                <a:solidFill>
                  <a:schemeClr val="lt1"/>
                </a:solidFill>
                <a:latin typeface="+mn-lt"/>
                <a:ea typeface="Calibri"/>
                <a:cs typeface="Calibri"/>
                <a:sym typeface="Calibri"/>
              </a:rPr>
              <a:t> &amp; Jenkins</a:t>
            </a:r>
            <a:endParaRPr sz="1100" dirty="0">
              <a:latin typeface="+mn-lt"/>
            </a:endParaRPr>
          </a:p>
        </p:txBody>
      </p:sp>
      <p:pic>
        <p:nvPicPr>
          <p:cNvPr id="3" name="Google Shape;152;p25">
            <a:extLst>
              <a:ext uri="{FF2B5EF4-FFF2-40B4-BE49-F238E27FC236}">
                <a16:creationId xmlns:a16="http://schemas.microsoft.com/office/drawing/2014/main" id="{41447B4C-9FC2-71C6-F845-D4E56FD8DA6F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4978" y="3534122"/>
            <a:ext cx="304201" cy="36933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13DD2E8-C1B6-A3A1-F634-DE0C7166163E}"/>
              </a:ext>
            </a:extLst>
          </p:cNvPr>
          <p:cNvSpPr txBox="1"/>
          <p:nvPr/>
        </p:nvSpPr>
        <p:spPr>
          <a:xfrm>
            <a:off x="-215734" y="3851162"/>
            <a:ext cx="1530216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Finance Management</a:t>
            </a:r>
          </a:p>
        </p:txBody>
      </p:sp>
      <p:pic>
        <p:nvPicPr>
          <p:cNvPr id="6" name="Google Shape;152;p25">
            <a:extLst>
              <a:ext uri="{FF2B5EF4-FFF2-40B4-BE49-F238E27FC236}">
                <a16:creationId xmlns:a16="http://schemas.microsoft.com/office/drawing/2014/main" id="{431399C0-D76C-38A2-D2C8-767FB8F5738B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8841" y="4106350"/>
            <a:ext cx="304201" cy="394516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B18FC20-D204-3C00-AD80-5E549E4680BE}"/>
              </a:ext>
            </a:extLst>
          </p:cNvPr>
          <p:cNvSpPr txBox="1"/>
          <p:nvPr/>
        </p:nvSpPr>
        <p:spPr>
          <a:xfrm>
            <a:off x="-98025" y="4474379"/>
            <a:ext cx="12619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Customer Support &amp; Subscription</a:t>
            </a:r>
          </a:p>
        </p:txBody>
      </p:sp>
      <p:pic>
        <p:nvPicPr>
          <p:cNvPr id="9" name="Google Shape;152;p25">
            <a:extLst>
              <a:ext uri="{FF2B5EF4-FFF2-40B4-BE49-F238E27FC236}">
                <a16:creationId xmlns:a16="http://schemas.microsoft.com/office/drawing/2014/main" id="{9A6D9CE8-2511-59AE-6874-DAB77977DC41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65783" y="3692102"/>
            <a:ext cx="304201" cy="42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F55D144-1C9C-8135-CA44-20B549B902CA}"/>
              </a:ext>
            </a:extLst>
          </p:cNvPr>
          <p:cNvSpPr txBox="1"/>
          <p:nvPr/>
        </p:nvSpPr>
        <p:spPr>
          <a:xfrm>
            <a:off x="1015825" y="4069050"/>
            <a:ext cx="11111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Delivery </a:t>
            </a:r>
            <a:r>
              <a:rPr lang="en-US" sz="900" dirty="0" err="1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Personnal</a:t>
            </a:r>
            <a:endParaRPr lang="en-US" sz="900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  <p:cxnSp>
        <p:nvCxnSpPr>
          <p:cNvPr id="13" name="Google Shape;157;p25">
            <a:extLst>
              <a:ext uri="{FF2B5EF4-FFF2-40B4-BE49-F238E27FC236}">
                <a16:creationId xmlns:a16="http://schemas.microsoft.com/office/drawing/2014/main" id="{24C5C5FD-84AA-EC0D-9FAC-81C19C660E67}"/>
              </a:ext>
            </a:extLst>
          </p:cNvPr>
          <p:cNvCxnSpPr>
            <a:cxnSpLocks/>
          </p:cNvCxnSpPr>
          <p:nvPr/>
        </p:nvCxnSpPr>
        <p:spPr>
          <a:xfrm>
            <a:off x="627205" y="1250019"/>
            <a:ext cx="719934" cy="975996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15" name="Google Shape;157;p25">
            <a:extLst>
              <a:ext uri="{FF2B5EF4-FFF2-40B4-BE49-F238E27FC236}">
                <a16:creationId xmlns:a16="http://schemas.microsoft.com/office/drawing/2014/main" id="{CEB9384D-BB15-70B8-8F56-F3880297E4F5}"/>
              </a:ext>
            </a:extLst>
          </p:cNvPr>
          <p:cNvCxnSpPr>
            <a:cxnSpLocks/>
          </p:cNvCxnSpPr>
          <p:nvPr/>
        </p:nvCxnSpPr>
        <p:spPr>
          <a:xfrm>
            <a:off x="672667" y="1617572"/>
            <a:ext cx="661554" cy="605328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2" name="Google Shape;157;p25">
            <a:extLst>
              <a:ext uri="{FF2B5EF4-FFF2-40B4-BE49-F238E27FC236}">
                <a16:creationId xmlns:a16="http://schemas.microsoft.com/office/drawing/2014/main" id="{AE8B134B-A25B-8B48-1E15-64DCCC0C4EC7}"/>
              </a:ext>
            </a:extLst>
          </p:cNvPr>
          <p:cNvCxnSpPr>
            <a:cxnSpLocks/>
            <a:stCxn id="150" idx="3"/>
          </p:cNvCxnSpPr>
          <p:nvPr/>
        </p:nvCxnSpPr>
        <p:spPr>
          <a:xfrm flipV="1">
            <a:off x="596080" y="2255867"/>
            <a:ext cx="718402" cy="20969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19" name="Google Shape;157;p25">
            <a:extLst>
              <a:ext uri="{FF2B5EF4-FFF2-40B4-BE49-F238E27FC236}">
                <a16:creationId xmlns:a16="http://schemas.microsoft.com/office/drawing/2014/main" id="{DD91AF33-FFDB-5A7C-30D5-DB49EF3EED8B}"/>
              </a:ext>
            </a:extLst>
          </p:cNvPr>
          <p:cNvCxnSpPr>
            <a:cxnSpLocks/>
          </p:cNvCxnSpPr>
          <p:nvPr/>
        </p:nvCxnSpPr>
        <p:spPr>
          <a:xfrm flipV="1">
            <a:off x="672667" y="2677944"/>
            <a:ext cx="1081792" cy="383571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25" name="Google Shape;157;p25">
            <a:extLst>
              <a:ext uri="{FF2B5EF4-FFF2-40B4-BE49-F238E27FC236}">
                <a16:creationId xmlns:a16="http://schemas.microsoft.com/office/drawing/2014/main" id="{5C89485C-7D99-E6E1-CD92-74B80C53D6CD}"/>
              </a:ext>
            </a:extLst>
          </p:cNvPr>
          <p:cNvCxnSpPr>
            <a:cxnSpLocks/>
          </p:cNvCxnSpPr>
          <p:nvPr/>
        </p:nvCxnSpPr>
        <p:spPr>
          <a:xfrm flipH="1">
            <a:off x="1708971" y="2677944"/>
            <a:ext cx="34652" cy="988633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0" name="Google Shape;157;p25">
            <a:extLst>
              <a:ext uri="{FF2B5EF4-FFF2-40B4-BE49-F238E27FC236}">
                <a16:creationId xmlns:a16="http://schemas.microsoft.com/office/drawing/2014/main" id="{2995B1FA-3F53-DE81-29C3-A972D5796AEF}"/>
              </a:ext>
            </a:extLst>
          </p:cNvPr>
          <p:cNvCxnSpPr>
            <a:cxnSpLocks/>
          </p:cNvCxnSpPr>
          <p:nvPr/>
        </p:nvCxnSpPr>
        <p:spPr>
          <a:xfrm flipV="1">
            <a:off x="780925" y="2695039"/>
            <a:ext cx="925168" cy="1066727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4" name="Google Shape;157;p25">
            <a:extLst>
              <a:ext uri="{FF2B5EF4-FFF2-40B4-BE49-F238E27FC236}">
                <a16:creationId xmlns:a16="http://schemas.microsoft.com/office/drawing/2014/main" id="{A908B639-B572-690D-F4CC-E07C4B9E00C9}"/>
              </a:ext>
            </a:extLst>
          </p:cNvPr>
          <p:cNvCxnSpPr>
            <a:cxnSpLocks/>
            <a:stCxn id="12" idx="1"/>
          </p:cNvCxnSpPr>
          <p:nvPr/>
        </p:nvCxnSpPr>
        <p:spPr>
          <a:xfrm flipV="1">
            <a:off x="1015825" y="2641947"/>
            <a:ext cx="762417" cy="161176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2489594236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416</TotalTime>
  <Words>124</Words>
  <Application>Microsoft Office PowerPoint</Application>
  <PresentationFormat>On-screen Show (16:9)</PresentationFormat>
  <Paragraphs>34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Application: Dessert E-Commerce Type: Application Architecture View: Logical View Style: Layered Architecture Pattern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Application: FoodPantry Type: Application Architecture View: Logical View Style: Layered Architecture Pattern</dc:title>
  <dc:creator>Avadhi Shah</dc:creator>
  <cp:lastModifiedBy>Avadhi Shah</cp:lastModifiedBy>
  <cp:revision>3</cp:revision>
  <dcterms:modified xsi:type="dcterms:W3CDTF">2024-10-04T05:40:27Z</dcterms:modified>
</cp:coreProperties>
</file>