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0" roundtripDataSignature="AMtx7mjMSWhFNDdb3MCARWHy+U3VW688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3" name="Google Shape;10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7" name="Google Shape;107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8" name="Google Shape;108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5" name="Google Shape;11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9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1" name="Google Shape;51;p1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2" name="Google Shape;52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1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9" name="Google Shape;59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"/>
          <p:cNvSpPr/>
          <p:nvPr/>
        </p:nvSpPr>
        <p:spPr>
          <a:xfrm>
            <a:off x="2782875" y="1251875"/>
            <a:ext cx="1809600" cy="3783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 txBox="1"/>
          <p:nvPr>
            <p:ph type="ctrTitle"/>
          </p:nvPr>
        </p:nvSpPr>
        <p:spPr>
          <a:xfrm>
            <a:off x="1873770" y="-1"/>
            <a:ext cx="5181780" cy="8060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Application: </a:t>
            </a: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Whisk &amp; Drizzle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Type: Application Architecture</a:t>
            </a:r>
            <a:br>
              <a:rPr b="1" lang="en-US" sz="1500">
                <a:latin typeface="Arial"/>
                <a:ea typeface="Arial"/>
                <a:cs typeface="Arial"/>
                <a:sym typeface="Arial"/>
              </a:rPr>
            </a:b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View: Logical View</a:t>
            </a:r>
            <a:br>
              <a:rPr b="1" lang="en-US" sz="1500">
                <a:latin typeface="Arial"/>
                <a:ea typeface="Arial"/>
                <a:cs typeface="Arial"/>
                <a:sym typeface="Arial"/>
              </a:rPr>
            </a:b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Style: Layered Architecture Pattern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006" y="1149096"/>
            <a:ext cx="211666" cy="325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"/>
          <p:cNvSpPr txBox="1"/>
          <p:nvPr/>
        </p:nvSpPr>
        <p:spPr>
          <a:xfrm>
            <a:off x="229275" y="819000"/>
            <a:ext cx="608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 txBox="1"/>
          <p:nvPr/>
        </p:nvSpPr>
        <p:spPr>
          <a:xfrm>
            <a:off x="1155975" y="830625"/>
            <a:ext cx="1572600" cy="50010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Delivery Channels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 txBox="1"/>
          <p:nvPr/>
        </p:nvSpPr>
        <p:spPr>
          <a:xfrm>
            <a:off x="2741350" y="823150"/>
            <a:ext cx="2003100" cy="50010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 Business Processes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 txBox="1"/>
          <p:nvPr/>
        </p:nvSpPr>
        <p:spPr>
          <a:xfrm>
            <a:off x="4816524" y="830625"/>
            <a:ext cx="18372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And Information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 txBox="1"/>
          <p:nvPr/>
        </p:nvSpPr>
        <p:spPr>
          <a:xfrm>
            <a:off x="7112625" y="828350"/>
            <a:ext cx="1715700" cy="50010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Technology Enablers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" name="Google Shape;131;p1"/>
          <p:cNvCxnSpPr/>
          <p:nvPr/>
        </p:nvCxnSpPr>
        <p:spPr>
          <a:xfrm>
            <a:off x="1280929" y="1080092"/>
            <a:ext cx="13173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32" name="Google Shape;132;p1"/>
          <p:cNvCxnSpPr/>
          <p:nvPr/>
        </p:nvCxnSpPr>
        <p:spPr>
          <a:xfrm>
            <a:off x="4816531" y="1074793"/>
            <a:ext cx="1829100" cy="5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33" name="Google Shape;133;p1"/>
          <p:cNvCxnSpPr/>
          <p:nvPr/>
        </p:nvCxnSpPr>
        <p:spPr>
          <a:xfrm>
            <a:off x="2817554" y="1081148"/>
            <a:ext cx="1837200" cy="2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34" name="Google Shape;134;p1"/>
          <p:cNvCxnSpPr/>
          <p:nvPr/>
        </p:nvCxnSpPr>
        <p:spPr>
          <a:xfrm>
            <a:off x="6915075" y="1091375"/>
            <a:ext cx="20856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35" name="Google Shape;135;p1"/>
          <p:cNvCxnSpPr/>
          <p:nvPr/>
        </p:nvCxnSpPr>
        <p:spPr>
          <a:xfrm flipH="1" rot="10800000">
            <a:off x="141675" y="1071325"/>
            <a:ext cx="815400" cy="7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36" name="Google Shape;136;p1"/>
          <p:cNvSpPr/>
          <p:nvPr/>
        </p:nvSpPr>
        <p:spPr>
          <a:xfrm>
            <a:off x="1303230" y="2236342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Browser</a:t>
            </a:r>
            <a:b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 Application</a:t>
            </a:r>
            <a:endParaRPr/>
          </a:p>
        </p:txBody>
      </p:sp>
      <p:sp>
        <p:nvSpPr>
          <p:cNvPr id="137" name="Google Shape;137;p1"/>
          <p:cNvSpPr/>
          <p:nvPr/>
        </p:nvSpPr>
        <p:spPr>
          <a:xfrm>
            <a:off x="3075085" y="1440157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Order Management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1"/>
          <p:cNvCxnSpPr/>
          <p:nvPr/>
        </p:nvCxnSpPr>
        <p:spPr>
          <a:xfrm flipH="1" rot="10800000">
            <a:off x="6659850" y="2947875"/>
            <a:ext cx="230700" cy="6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39" name="Google Shape;139;p1"/>
          <p:cNvCxnSpPr/>
          <p:nvPr/>
        </p:nvCxnSpPr>
        <p:spPr>
          <a:xfrm>
            <a:off x="4592507" y="2945666"/>
            <a:ext cx="2529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40" name="Google Shape;140;p1"/>
          <p:cNvSpPr txBox="1"/>
          <p:nvPr/>
        </p:nvSpPr>
        <p:spPr>
          <a:xfrm>
            <a:off x="210677" y="1259122"/>
            <a:ext cx="879062" cy="3923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873" y="1605176"/>
            <a:ext cx="255335" cy="35975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"/>
          <p:cNvSpPr txBox="1"/>
          <p:nvPr/>
        </p:nvSpPr>
        <p:spPr>
          <a:xfrm>
            <a:off x="52676" y="1919012"/>
            <a:ext cx="1442379" cy="5616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Process &amp; </a:t>
            </a:r>
            <a:b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Delivery Management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745" y="2298674"/>
            <a:ext cx="255335" cy="33376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"/>
          <p:cNvSpPr txBox="1"/>
          <p:nvPr/>
        </p:nvSpPr>
        <p:spPr>
          <a:xfrm>
            <a:off x="0" y="2612255"/>
            <a:ext cx="1669984" cy="5616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Dessert Manufacturing &amp; Packaging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079" y="2958200"/>
            <a:ext cx="298001" cy="3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"/>
          <p:cNvSpPr txBox="1"/>
          <p:nvPr/>
        </p:nvSpPr>
        <p:spPr>
          <a:xfrm>
            <a:off x="-143561" y="3303348"/>
            <a:ext cx="1294800" cy="2077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Marketing &amp; Sales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" name="Google Shape;147;p1"/>
          <p:cNvCxnSpPr/>
          <p:nvPr/>
        </p:nvCxnSpPr>
        <p:spPr>
          <a:xfrm>
            <a:off x="2592800" y="2451200"/>
            <a:ext cx="20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48" name="Google Shape;148;p1"/>
          <p:cNvSpPr/>
          <p:nvPr/>
        </p:nvSpPr>
        <p:spPr>
          <a:xfrm>
            <a:off x="3058029" y="1993949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Inventory Management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3075085" y="2586261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Payment Process</a:t>
            </a:r>
            <a:b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Management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3066386" y="3168674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Customer Support Management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"/>
          <p:cNvSpPr/>
          <p:nvPr/>
        </p:nvSpPr>
        <p:spPr>
          <a:xfrm>
            <a:off x="3075085" y="3761766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Feedback Management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"/>
          <p:cNvSpPr/>
          <p:nvPr/>
        </p:nvSpPr>
        <p:spPr>
          <a:xfrm>
            <a:off x="3058029" y="4344179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Delivery Management</a:t>
            </a:r>
            <a:endParaRPr/>
          </a:p>
        </p:txBody>
      </p:sp>
      <p:sp>
        <p:nvSpPr>
          <p:cNvPr id="153" name="Google Shape;153;p1"/>
          <p:cNvSpPr/>
          <p:nvPr/>
        </p:nvSpPr>
        <p:spPr>
          <a:xfrm>
            <a:off x="4840275" y="1251875"/>
            <a:ext cx="1809600" cy="3783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"/>
          <p:cNvSpPr/>
          <p:nvPr/>
        </p:nvSpPr>
        <p:spPr>
          <a:xfrm>
            <a:off x="5097675" y="1449261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 Data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"/>
          <p:cNvSpPr/>
          <p:nvPr/>
        </p:nvSpPr>
        <p:spPr>
          <a:xfrm>
            <a:off x="5097675" y="2020188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Product Data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"/>
          <p:cNvSpPr/>
          <p:nvPr/>
        </p:nvSpPr>
        <p:spPr>
          <a:xfrm>
            <a:off x="5109591" y="2586261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Order Data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"/>
          <p:cNvSpPr/>
          <p:nvPr/>
        </p:nvSpPr>
        <p:spPr>
          <a:xfrm>
            <a:off x="5132486" y="3088367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Feedback Data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"/>
          <p:cNvSpPr/>
          <p:nvPr/>
        </p:nvSpPr>
        <p:spPr>
          <a:xfrm>
            <a:off x="5132486" y="3659294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Location Data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"/>
          <p:cNvSpPr/>
          <p:nvPr/>
        </p:nvSpPr>
        <p:spPr>
          <a:xfrm>
            <a:off x="5132486" y="4210516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Delivery Personnel Data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6897675" y="1251875"/>
            <a:ext cx="2113800" cy="3783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"/>
          <p:cNvSpPr/>
          <p:nvPr/>
        </p:nvSpPr>
        <p:spPr>
          <a:xfrm>
            <a:off x="7065675" y="2572268"/>
            <a:ext cx="18096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Payment Gateway Integration (Stripe)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7055550" y="2083450"/>
            <a:ext cx="18096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Connection for Database (MongoDB)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"/>
          <p:cNvSpPr/>
          <p:nvPr/>
        </p:nvSpPr>
        <p:spPr>
          <a:xfrm>
            <a:off x="7055550" y="3105668"/>
            <a:ext cx="18096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Location API (Google API)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7065675" y="1507841"/>
            <a:ext cx="18096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 Interface (React, Next.Js)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"/>
          <p:cNvSpPr/>
          <p:nvPr/>
        </p:nvSpPr>
        <p:spPr>
          <a:xfrm>
            <a:off x="7055550" y="3683650"/>
            <a:ext cx="18096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Application Hosting Server (AWS EC2)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7055550" y="4217050"/>
            <a:ext cx="18096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Delivery Pipeline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Github &amp; Jenkins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978" y="3534122"/>
            <a:ext cx="304201" cy="36933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"/>
          <p:cNvSpPr txBox="1"/>
          <p:nvPr/>
        </p:nvSpPr>
        <p:spPr>
          <a:xfrm>
            <a:off x="-215734" y="3851162"/>
            <a:ext cx="153021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Finance Management</a:t>
            </a:r>
            <a:endParaRPr/>
          </a:p>
        </p:txBody>
      </p:sp>
      <p:pic>
        <p:nvPicPr>
          <p:cNvPr id="169" name="Google Shape;16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841" y="4106350"/>
            <a:ext cx="304201" cy="394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"/>
          <p:cNvSpPr txBox="1"/>
          <p:nvPr/>
        </p:nvSpPr>
        <p:spPr>
          <a:xfrm>
            <a:off x="-98025" y="4474379"/>
            <a:ext cx="12619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Support &amp; Subscription</a:t>
            </a:r>
            <a:endParaRPr/>
          </a:p>
        </p:txBody>
      </p:sp>
      <p:pic>
        <p:nvPicPr>
          <p:cNvPr id="171" name="Google Shape;17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5783" y="3692102"/>
            <a:ext cx="304201" cy="42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"/>
          <p:cNvSpPr txBox="1"/>
          <p:nvPr/>
        </p:nvSpPr>
        <p:spPr>
          <a:xfrm>
            <a:off x="1015825" y="4069050"/>
            <a:ext cx="111111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Delivery Personal</a:t>
            </a:r>
            <a:endParaRPr/>
          </a:p>
        </p:txBody>
      </p:sp>
      <p:cxnSp>
        <p:nvCxnSpPr>
          <p:cNvPr id="173" name="Google Shape;173;p1"/>
          <p:cNvCxnSpPr/>
          <p:nvPr/>
        </p:nvCxnSpPr>
        <p:spPr>
          <a:xfrm>
            <a:off x="627205" y="1250019"/>
            <a:ext cx="719934" cy="975996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74" name="Google Shape;174;p1"/>
          <p:cNvCxnSpPr/>
          <p:nvPr/>
        </p:nvCxnSpPr>
        <p:spPr>
          <a:xfrm>
            <a:off x="672667" y="1617572"/>
            <a:ext cx="661554" cy="605328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75" name="Google Shape;175;p1"/>
          <p:cNvCxnSpPr>
            <a:stCxn id="143" idx="3"/>
          </p:cNvCxnSpPr>
          <p:nvPr/>
        </p:nvCxnSpPr>
        <p:spPr>
          <a:xfrm flipH="1" rot="10800000">
            <a:off x="596080" y="2255857"/>
            <a:ext cx="718500" cy="20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76" name="Google Shape;176;p1"/>
          <p:cNvCxnSpPr/>
          <p:nvPr/>
        </p:nvCxnSpPr>
        <p:spPr>
          <a:xfrm flipH="1" rot="10800000">
            <a:off x="672667" y="2677944"/>
            <a:ext cx="1081792" cy="383571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77" name="Google Shape;177;p1"/>
          <p:cNvCxnSpPr/>
          <p:nvPr/>
        </p:nvCxnSpPr>
        <p:spPr>
          <a:xfrm flipH="1">
            <a:off x="1708971" y="2677944"/>
            <a:ext cx="34652" cy="988633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78" name="Google Shape;178;p1"/>
          <p:cNvCxnSpPr/>
          <p:nvPr/>
        </p:nvCxnSpPr>
        <p:spPr>
          <a:xfrm flipH="1" rot="10800000">
            <a:off x="780925" y="2695039"/>
            <a:ext cx="925168" cy="1066727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79" name="Google Shape;179;p1"/>
          <p:cNvCxnSpPr>
            <a:stCxn id="172" idx="1"/>
          </p:cNvCxnSpPr>
          <p:nvPr/>
        </p:nvCxnSpPr>
        <p:spPr>
          <a:xfrm flipH="1" rot="10800000">
            <a:off x="1015825" y="2641866"/>
            <a:ext cx="762300" cy="154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"/>
          <p:cNvSpPr txBox="1"/>
          <p:nvPr>
            <p:ph type="title"/>
          </p:nvPr>
        </p:nvSpPr>
        <p:spPr>
          <a:xfrm>
            <a:off x="471488" y="52039"/>
            <a:ext cx="5915100" cy="89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/>
              <a:t>Application: </a:t>
            </a:r>
            <a:r>
              <a:rPr lang="en-US" sz="1800"/>
              <a:t>Whisk &amp; Drizzle</a:t>
            </a:r>
            <a:br>
              <a:rPr lang="en-US" sz="1800"/>
            </a:br>
            <a:r>
              <a:rPr lang="en-US" sz="1800"/>
              <a:t>Type: Application Architecture</a:t>
            </a:r>
            <a:br>
              <a:rPr lang="en-US" sz="1800"/>
            </a:br>
            <a:r>
              <a:rPr lang="en-US" sz="1800"/>
              <a:t>View: Process View</a:t>
            </a:r>
            <a:br>
              <a:rPr lang="en-US" sz="1800"/>
            </a:br>
            <a:r>
              <a:rPr lang="en-US" sz="1800"/>
              <a:t>Style: Client-Server Pattern</a:t>
            </a:r>
            <a:endParaRPr/>
          </a:p>
        </p:txBody>
      </p:sp>
      <p:pic>
        <p:nvPicPr>
          <p:cNvPr descr="Diagram&#10;&#10;Description automatically generated" id="185" name="Google Shape;18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420" y="1270392"/>
            <a:ext cx="8371234" cy="3600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"/>
          <p:cNvSpPr/>
          <p:nvPr/>
        </p:nvSpPr>
        <p:spPr>
          <a:xfrm>
            <a:off x="547141" y="269822"/>
            <a:ext cx="2211049" cy="2750695"/>
          </a:xfrm>
          <a:prstGeom prst="rect">
            <a:avLst/>
          </a:prstGeom>
          <a:noFill/>
          <a:ln cap="flat" cmpd="sng" w="25400">
            <a:solidFill>
              <a:srgbClr val="1C30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"/>
          <p:cNvSpPr txBox="1"/>
          <p:nvPr/>
        </p:nvSpPr>
        <p:spPr>
          <a:xfrm>
            <a:off x="794479" y="607102"/>
            <a:ext cx="171637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 (UI LAYER)</a:t>
            </a:r>
            <a:endParaRPr/>
          </a:p>
        </p:txBody>
      </p:sp>
      <p:sp>
        <p:nvSpPr>
          <p:cNvPr id="192" name="Google Shape;192;p3"/>
          <p:cNvSpPr txBox="1"/>
          <p:nvPr/>
        </p:nvSpPr>
        <p:spPr>
          <a:xfrm>
            <a:off x="719528" y="853323"/>
            <a:ext cx="1896256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Customers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Delivery Personal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Super Users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(Admins: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Process &amp; </a:t>
            </a:r>
            <a:b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Delivery Management,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Dessert Manufacturing &amp; Packaging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Marketing &amp; Sales</a:t>
            </a:r>
            <a:b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Finance Management</a:t>
            </a:r>
            <a:b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Support &amp; Subscription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3"/>
          <p:cNvCxnSpPr/>
          <p:nvPr/>
        </p:nvCxnSpPr>
        <p:spPr>
          <a:xfrm>
            <a:off x="2825646" y="1521502"/>
            <a:ext cx="1379095" cy="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4" name="Google Shape;194;p3"/>
          <p:cNvSpPr txBox="1"/>
          <p:nvPr/>
        </p:nvSpPr>
        <p:spPr>
          <a:xfrm>
            <a:off x="2810656" y="869032"/>
            <a:ext cx="1394085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 (over TCP/IP) + Web Sockets (for Real-time Updates)</a:t>
            </a:r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204741" y="269823"/>
            <a:ext cx="2211049" cy="1971208"/>
          </a:xfrm>
          <a:prstGeom prst="rect">
            <a:avLst/>
          </a:prstGeom>
          <a:noFill/>
          <a:ln cap="flat" cmpd="sng" w="25400">
            <a:solidFill>
              <a:srgbClr val="1C30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"/>
          <p:cNvSpPr txBox="1"/>
          <p:nvPr/>
        </p:nvSpPr>
        <p:spPr>
          <a:xfrm>
            <a:off x="4414603" y="547141"/>
            <a:ext cx="169388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Applications Logic Layer</a:t>
            </a:r>
            <a:endParaRPr/>
          </a:p>
        </p:txBody>
      </p:sp>
      <p:sp>
        <p:nvSpPr>
          <p:cNvPr id="197" name="Google Shape;197;p3"/>
          <p:cNvSpPr txBox="1"/>
          <p:nvPr/>
        </p:nvSpPr>
        <p:spPr>
          <a:xfrm>
            <a:off x="4362137" y="793362"/>
            <a:ext cx="1881266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Business Logic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Order Processing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Inventory Management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Payment Gateway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Google Maps API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(for Location)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8" name="Google Shape;198;p3"/>
          <p:cNvCxnSpPr/>
          <p:nvPr/>
        </p:nvCxnSpPr>
        <p:spPr>
          <a:xfrm>
            <a:off x="4819336" y="2223289"/>
            <a:ext cx="0" cy="847938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9" name="Google Shape;199;p3"/>
          <p:cNvSpPr/>
          <p:nvPr/>
        </p:nvSpPr>
        <p:spPr>
          <a:xfrm>
            <a:off x="3207897" y="3071227"/>
            <a:ext cx="1753848" cy="1650671"/>
          </a:xfrm>
          <a:prstGeom prst="rect">
            <a:avLst/>
          </a:prstGeom>
          <a:noFill/>
          <a:ln cap="flat" cmpd="sng" w="25400">
            <a:solidFill>
              <a:srgbClr val="1C30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"/>
          <p:cNvSpPr txBox="1"/>
          <p:nvPr/>
        </p:nvSpPr>
        <p:spPr>
          <a:xfrm>
            <a:off x="3327817" y="3249913"/>
            <a:ext cx="14915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Access Layer (APIs)</a:t>
            </a:r>
            <a:endParaRPr/>
          </a:p>
        </p:txBody>
      </p:sp>
      <p:sp>
        <p:nvSpPr>
          <p:cNvPr id="201" name="Google Shape;201;p3"/>
          <p:cNvSpPr txBox="1"/>
          <p:nvPr/>
        </p:nvSpPr>
        <p:spPr>
          <a:xfrm>
            <a:off x="4961742" y="2416925"/>
            <a:ext cx="1281661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Middleware between App &amp; DB)</a:t>
            </a:r>
            <a:endParaRPr/>
          </a:p>
        </p:txBody>
      </p:sp>
      <p:sp>
        <p:nvSpPr>
          <p:cNvPr id="202" name="Google Shape;202;p3"/>
          <p:cNvSpPr txBox="1"/>
          <p:nvPr/>
        </p:nvSpPr>
        <p:spPr>
          <a:xfrm>
            <a:off x="3327815" y="3611474"/>
            <a:ext cx="149152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Retrieves and updates 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Communicates with DB Layer</a:t>
            </a:r>
            <a:endParaRPr/>
          </a:p>
        </p:txBody>
      </p:sp>
      <p:sp>
        <p:nvSpPr>
          <p:cNvPr id="203" name="Google Shape;203;p3"/>
          <p:cNvSpPr/>
          <p:nvPr/>
        </p:nvSpPr>
        <p:spPr>
          <a:xfrm>
            <a:off x="6340837" y="3020517"/>
            <a:ext cx="1753848" cy="1650671"/>
          </a:xfrm>
          <a:prstGeom prst="rect">
            <a:avLst/>
          </a:prstGeom>
          <a:noFill/>
          <a:ln cap="flat" cmpd="sng" w="25400">
            <a:solidFill>
              <a:srgbClr val="1C30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p3"/>
          <p:cNvCxnSpPr/>
          <p:nvPr/>
        </p:nvCxnSpPr>
        <p:spPr>
          <a:xfrm>
            <a:off x="4961742" y="3787515"/>
            <a:ext cx="1379095" cy="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5" name="Google Shape;205;p3"/>
          <p:cNvSpPr txBox="1"/>
          <p:nvPr/>
        </p:nvSpPr>
        <p:spPr>
          <a:xfrm>
            <a:off x="4257206" y="2416925"/>
            <a:ext cx="175384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"/>
          <p:cNvSpPr txBox="1"/>
          <p:nvPr/>
        </p:nvSpPr>
        <p:spPr>
          <a:xfrm>
            <a:off x="4991704" y="3314686"/>
            <a:ext cx="12816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MongoDB queries &amp; File Storage Access</a:t>
            </a:r>
            <a:endParaRPr/>
          </a:p>
        </p:txBody>
      </p:sp>
      <p:sp>
        <p:nvSpPr>
          <p:cNvPr id="207" name="Google Shape;207;p3"/>
          <p:cNvSpPr txBox="1"/>
          <p:nvPr/>
        </p:nvSpPr>
        <p:spPr>
          <a:xfrm>
            <a:off x="6483245" y="3081858"/>
            <a:ext cx="14915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and Storage Layer</a:t>
            </a:r>
            <a:endParaRPr/>
          </a:p>
        </p:txBody>
      </p:sp>
      <p:sp>
        <p:nvSpPr>
          <p:cNvPr id="208" name="Google Shape;208;p3"/>
          <p:cNvSpPr txBox="1"/>
          <p:nvPr/>
        </p:nvSpPr>
        <p:spPr>
          <a:xfrm>
            <a:off x="6438265" y="3479738"/>
            <a:ext cx="149152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User Data (MongoDB)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Orders, Inventory        Data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Payment Records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Media Files (Storage Server)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Avadhi Shah</dc:creator>
</cp:coreProperties>
</file>