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1"/>
          <p:cNvSpPr/>
          <p:nvPr/>
        </p:nvSpPr>
        <p:spPr>
          <a:xfrm>
            <a:off x="347470" y="887584"/>
            <a:ext cx="2004823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5" name="Straight Connector 3"/>
          <p:cNvSpPr/>
          <p:nvPr/>
        </p:nvSpPr>
        <p:spPr>
          <a:xfrm>
            <a:off x="347472" y="1270907"/>
            <a:ext cx="2011679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Box 5"/>
          <p:cNvSpPr txBox="1"/>
          <p:nvPr/>
        </p:nvSpPr>
        <p:spPr>
          <a:xfrm>
            <a:off x="857250" y="911278"/>
            <a:ext cx="149961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Suppliers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772495" y="1689186"/>
            <a:ext cx="139903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Dessert suppliers (bakeries)</a:t>
            </a:r>
          </a:p>
        </p:txBody>
      </p:sp>
      <p:sp>
        <p:nvSpPr>
          <p:cNvPr id="98" name="TextBox 8"/>
          <p:cNvSpPr txBox="1"/>
          <p:nvPr/>
        </p:nvSpPr>
        <p:spPr>
          <a:xfrm>
            <a:off x="769245" y="2438298"/>
            <a:ext cx="139903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Packaging suppliers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768668" y="3182465"/>
            <a:ext cx="129845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Technology providers (Stripe, AWS, Twilio)</a:t>
            </a:r>
          </a:p>
        </p:txBody>
      </p:sp>
      <p:sp>
        <p:nvSpPr>
          <p:cNvPr id="100" name="Straight Connector 12"/>
          <p:cNvSpPr/>
          <p:nvPr/>
        </p:nvSpPr>
        <p:spPr>
          <a:xfrm flipH="1">
            <a:off x="347471" y="1219055"/>
            <a:ext cx="1" cy="4992904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Straight Connector 16"/>
          <p:cNvSpPr/>
          <p:nvPr/>
        </p:nvSpPr>
        <p:spPr>
          <a:xfrm flipH="1">
            <a:off x="2313532" y="1219054"/>
            <a:ext cx="29622" cy="4992905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Rectangle: Rounded Corners 36"/>
          <p:cNvSpPr/>
          <p:nvPr/>
        </p:nvSpPr>
        <p:spPr>
          <a:xfrm>
            <a:off x="2576322" y="887583"/>
            <a:ext cx="2011683" cy="38332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3" name="Straight Connector 37"/>
          <p:cNvSpPr/>
          <p:nvPr/>
        </p:nvSpPr>
        <p:spPr>
          <a:xfrm>
            <a:off x="2576323" y="1270907"/>
            <a:ext cx="2011680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TextBox 38"/>
          <p:cNvSpPr txBox="1"/>
          <p:nvPr/>
        </p:nvSpPr>
        <p:spPr>
          <a:xfrm>
            <a:off x="3249550" y="911278"/>
            <a:ext cx="149961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Inputs</a:t>
            </a:r>
          </a:p>
        </p:txBody>
      </p:sp>
      <p:sp>
        <p:nvSpPr>
          <p:cNvPr id="105" name="TextBox 39"/>
          <p:cNvSpPr txBox="1"/>
          <p:nvPr/>
        </p:nvSpPr>
        <p:spPr>
          <a:xfrm>
            <a:off x="3123397" y="1714737"/>
            <a:ext cx="13990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Dessert products</a:t>
            </a:r>
          </a:p>
        </p:txBody>
      </p:sp>
      <p:sp>
        <p:nvSpPr>
          <p:cNvPr id="106" name="TextBox 40"/>
          <p:cNvSpPr txBox="1"/>
          <p:nvPr/>
        </p:nvSpPr>
        <p:spPr>
          <a:xfrm>
            <a:off x="3143252" y="2385766"/>
            <a:ext cx="139903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Packaging materials</a:t>
            </a:r>
          </a:p>
        </p:txBody>
      </p:sp>
      <p:sp>
        <p:nvSpPr>
          <p:cNvPr id="107" name="TextBox 41"/>
          <p:cNvSpPr txBox="1"/>
          <p:nvPr/>
        </p:nvSpPr>
        <p:spPr>
          <a:xfrm>
            <a:off x="3121535" y="3154716"/>
            <a:ext cx="129844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Customer orders</a:t>
            </a:r>
          </a:p>
        </p:txBody>
      </p:sp>
      <p:sp>
        <p:nvSpPr>
          <p:cNvPr id="108" name="Straight Connector 42"/>
          <p:cNvSpPr/>
          <p:nvPr/>
        </p:nvSpPr>
        <p:spPr>
          <a:xfrm flipH="1">
            <a:off x="2576322" y="1207255"/>
            <a:ext cx="1" cy="5012256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Rectangle: Rounded Corners 52"/>
          <p:cNvSpPr/>
          <p:nvPr/>
        </p:nvSpPr>
        <p:spPr>
          <a:xfrm>
            <a:off x="4773169" y="887584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0" name="Straight Connector 53"/>
          <p:cNvSpPr/>
          <p:nvPr/>
        </p:nvSpPr>
        <p:spPr>
          <a:xfrm>
            <a:off x="4773169" y="1270907"/>
            <a:ext cx="2011680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TextBox 54"/>
          <p:cNvSpPr txBox="1"/>
          <p:nvPr/>
        </p:nvSpPr>
        <p:spPr>
          <a:xfrm>
            <a:off x="5369814" y="911278"/>
            <a:ext cx="149961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Process</a:t>
            </a:r>
          </a:p>
        </p:txBody>
      </p:sp>
      <p:sp>
        <p:nvSpPr>
          <p:cNvPr id="112" name="Straight Connector 58"/>
          <p:cNvSpPr/>
          <p:nvPr/>
        </p:nvSpPr>
        <p:spPr>
          <a:xfrm flipH="1">
            <a:off x="4756040" y="1172427"/>
            <a:ext cx="26275" cy="5054637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Connector 59"/>
          <p:cNvSpPr/>
          <p:nvPr/>
        </p:nvSpPr>
        <p:spPr>
          <a:xfrm>
            <a:off x="6777991" y="1219054"/>
            <a:ext cx="27841" cy="500801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Rectangle: Rounded Corners 60"/>
          <p:cNvSpPr/>
          <p:nvPr/>
        </p:nvSpPr>
        <p:spPr>
          <a:xfrm>
            <a:off x="6988305" y="887584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5" name="Straight Connector 61"/>
          <p:cNvSpPr/>
          <p:nvPr/>
        </p:nvSpPr>
        <p:spPr>
          <a:xfrm>
            <a:off x="6988305" y="1270907"/>
            <a:ext cx="2011680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TextBox 62"/>
          <p:cNvSpPr txBox="1"/>
          <p:nvPr/>
        </p:nvSpPr>
        <p:spPr>
          <a:xfrm>
            <a:off x="7523234" y="911278"/>
            <a:ext cx="1499617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Outputs</a:t>
            </a:r>
          </a:p>
        </p:txBody>
      </p:sp>
      <p:sp>
        <p:nvSpPr>
          <p:cNvPr id="117" name="TextBox 63"/>
          <p:cNvSpPr txBox="1"/>
          <p:nvPr/>
        </p:nvSpPr>
        <p:spPr>
          <a:xfrm>
            <a:off x="7536957" y="1706171"/>
            <a:ext cx="13990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Customized desserts delivered or ready for pickup</a:t>
            </a:r>
          </a:p>
        </p:txBody>
      </p:sp>
      <p:sp>
        <p:nvSpPr>
          <p:cNvPr id="118" name="TextBox 64"/>
          <p:cNvSpPr txBox="1"/>
          <p:nvPr/>
        </p:nvSpPr>
        <p:spPr>
          <a:xfrm>
            <a:off x="7544374" y="2550392"/>
            <a:ext cx="139903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Order confirmations</a:t>
            </a:r>
          </a:p>
        </p:txBody>
      </p:sp>
      <p:sp>
        <p:nvSpPr>
          <p:cNvPr id="119" name="TextBox 65"/>
          <p:cNvSpPr txBox="1"/>
          <p:nvPr/>
        </p:nvSpPr>
        <p:spPr>
          <a:xfrm>
            <a:off x="7474394" y="5063230"/>
            <a:ext cx="13601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200"/>
            </a:lvl1pPr>
          </a:lstStyle>
          <a:p>
            <a:r>
              <a:t>Real-time updates</a:t>
            </a:r>
          </a:p>
        </p:txBody>
      </p:sp>
      <p:sp>
        <p:nvSpPr>
          <p:cNvPr id="120" name="Straight Connector 66"/>
          <p:cNvSpPr/>
          <p:nvPr/>
        </p:nvSpPr>
        <p:spPr>
          <a:xfrm flipH="1">
            <a:off x="6988305" y="1219055"/>
            <a:ext cx="1" cy="5000457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67"/>
          <p:cNvSpPr/>
          <p:nvPr/>
        </p:nvSpPr>
        <p:spPr>
          <a:xfrm>
            <a:off x="8993126" y="1219055"/>
            <a:ext cx="26406" cy="5000457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Rectangle: Rounded Corners 68"/>
          <p:cNvSpPr/>
          <p:nvPr/>
        </p:nvSpPr>
        <p:spPr>
          <a:xfrm>
            <a:off x="9375647" y="883058"/>
            <a:ext cx="2004822" cy="39319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3" name="Straight Connector 69"/>
          <p:cNvSpPr/>
          <p:nvPr/>
        </p:nvSpPr>
        <p:spPr>
          <a:xfrm>
            <a:off x="9392036" y="1267146"/>
            <a:ext cx="2011679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70"/>
          <p:cNvSpPr txBox="1"/>
          <p:nvPr/>
        </p:nvSpPr>
        <p:spPr>
          <a:xfrm>
            <a:off x="9835133" y="910073"/>
            <a:ext cx="149961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r>
              <a:t>Customers</a:t>
            </a:r>
          </a:p>
        </p:txBody>
      </p:sp>
      <p:sp>
        <p:nvSpPr>
          <p:cNvPr id="125" name="TextBox 71"/>
          <p:cNvSpPr txBox="1"/>
          <p:nvPr/>
        </p:nvSpPr>
        <p:spPr>
          <a:xfrm>
            <a:off x="9834793" y="1709649"/>
            <a:ext cx="139903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Dessert buyers aged (within a 10-mile radius)</a:t>
            </a:r>
          </a:p>
        </p:txBody>
      </p:sp>
      <p:sp>
        <p:nvSpPr>
          <p:cNvPr id="126" name="TextBox 72"/>
          <p:cNvSpPr txBox="1"/>
          <p:nvPr/>
        </p:nvSpPr>
        <p:spPr>
          <a:xfrm>
            <a:off x="9858031" y="2694262"/>
            <a:ext cx="139903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In-store pickup customers</a:t>
            </a:r>
          </a:p>
        </p:txBody>
      </p:sp>
      <p:sp>
        <p:nvSpPr>
          <p:cNvPr id="127" name="Straight Connector 74"/>
          <p:cNvSpPr/>
          <p:nvPr/>
        </p:nvSpPr>
        <p:spPr>
          <a:xfrm>
            <a:off x="9369898" y="1217849"/>
            <a:ext cx="6135" cy="4994109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Straight Connector 75"/>
          <p:cNvSpPr/>
          <p:nvPr/>
        </p:nvSpPr>
        <p:spPr>
          <a:xfrm>
            <a:off x="11361423" y="1242748"/>
            <a:ext cx="50296" cy="4976764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TextBox 78"/>
          <p:cNvSpPr txBox="1"/>
          <p:nvPr/>
        </p:nvSpPr>
        <p:spPr>
          <a:xfrm>
            <a:off x="3123396" y="3723059"/>
            <a:ext cx="106298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Payment data (via Stripe, banks)</a:t>
            </a:r>
          </a:p>
        </p:txBody>
      </p:sp>
      <p:sp>
        <p:nvSpPr>
          <p:cNvPr id="130" name="TextBox 79"/>
          <p:cNvSpPr txBox="1"/>
          <p:nvPr/>
        </p:nvSpPr>
        <p:spPr>
          <a:xfrm>
            <a:off x="3121535" y="4656028"/>
            <a:ext cx="142189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Delivery vehicles</a:t>
            </a:r>
          </a:p>
        </p:txBody>
      </p:sp>
      <p:sp>
        <p:nvSpPr>
          <p:cNvPr id="131" name="Straight Connector 85"/>
          <p:cNvSpPr/>
          <p:nvPr/>
        </p:nvSpPr>
        <p:spPr>
          <a:xfrm>
            <a:off x="347471" y="6211958"/>
            <a:ext cx="1972824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traight Connector 88"/>
          <p:cNvSpPr/>
          <p:nvPr/>
        </p:nvSpPr>
        <p:spPr>
          <a:xfrm>
            <a:off x="2568967" y="6219511"/>
            <a:ext cx="2019038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Straight Connector 91"/>
          <p:cNvSpPr/>
          <p:nvPr/>
        </p:nvSpPr>
        <p:spPr>
          <a:xfrm>
            <a:off x="4582290" y="1242748"/>
            <a:ext cx="6874" cy="4976764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traight Connector 98"/>
          <p:cNvSpPr/>
          <p:nvPr/>
        </p:nvSpPr>
        <p:spPr>
          <a:xfrm>
            <a:off x="6980304" y="6219511"/>
            <a:ext cx="2059688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03"/>
          <p:cNvSpPr/>
          <p:nvPr/>
        </p:nvSpPr>
        <p:spPr>
          <a:xfrm>
            <a:off x="9376033" y="6219511"/>
            <a:ext cx="2035686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38" name="Rectangle 107"/>
          <p:cNvGrpSpPr/>
          <p:nvPr/>
        </p:nvGrpSpPr>
        <p:grpSpPr>
          <a:xfrm>
            <a:off x="4874895" y="1449589"/>
            <a:ext cx="1816231" cy="447042"/>
            <a:chOff x="0" y="0"/>
            <a:chExt cx="1816230" cy="447040"/>
          </a:xfrm>
        </p:grpSpPr>
        <p:sp>
          <p:nvSpPr>
            <p:cNvPr id="136" name="Rectangle"/>
            <p:cNvSpPr/>
            <p:nvPr/>
          </p:nvSpPr>
          <p:spPr>
            <a:xfrm>
              <a:off x="0" y="31949"/>
              <a:ext cx="1816231" cy="383143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Customer browses and places an order"/>
            <p:cNvSpPr txBox="1"/>
            <p:nvPr/>
          </p:nvSpPr>
          <p:spPr>
            <a:xfrm>
              <a:off x="55244" y="-1"/>
              <a:ext cx="170574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Customer browses and places an order</a:t>
              </a:r>
            </a:p>
          </p:txBody>
        </p:sp>
      </p:grpSp>
      <p:grpSp>
        <p:nvGrpSpPr>
          <p:cNvPr id="141" name="Rectangle 110"/>
          <p:cNvGrpSpPr/>
          <p:nvPr/>
        </p:nvGrpSpPr>
        <p:grpSpPr>
          <a:xfrm>
            <a:off x="4874895" y="2101181"/>
            <a:ext cx="1800224" cy="549283"/>
            <a:chOff x="0" y="0"/>
            <a:chExt cx="1800223" cy="549281"/>
          </a:xfrm>
        </p:grpSpPr>
        <p:sp>
          <p:nvSpPr>
            <p:cNvPr id="139" name="Rectangle"/>
            <p:cNvSpPr/>
            <p:nvPr/>
          </p:nvSpPr>
          <p:spPr>
            <a:xfrm>
              <a:off x="-1" y="0"/>
              <a:ext cx="1800225" cy="549282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Customization and payment processing"/>
            <p:cNvSpPr txBox="1"/>
            <p:nvPr/>
          </p:nvSpPr>
          <p:spPr>
            <a:xfrm>
              <a:off x="55244" y="51120"/>
              <a:ext cx="168973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Customization and payment processing</a:t>
              </a:r>
            </a:p>
          </p:txBody>
        </p:sp>
      </p:grpSp>
      <p:grpSp>
        <p:nvGrpSpPr>
          <p:cNvPr id="144" name="Rectangle 111"/>
          <p:cNvGrpSpPr/>
          <p:nvPr/>
        </p:nvGrpSpPr>
        <p:grpSpPr>
          <a:xfrm>
            <a:off x="4874895" y="3639681"/>
            <a:ext cx="1810514" cy="269241"/>
            <a:chOff x="0" y="0"/>
            <a:chExt cx="1810512" cy="269240"/>
          </a:xfrm>
        </p:grpSpPr>
        <p:sp>
          <p:nvSpPr>
            <p:cNvPr id="142" name="Rectangle"/>
            <p:cNvSpPr/>
            <p:nvPr/>
          </p:nvSpPr>
          <p:spPr>
            <a:xfrm>
              <a:off x="0" y="2678"/>
              <a:ext cx="1810513" cy="263884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Order preparation"/>
            <p:cNvSpPr txBox="1"/>
            <p:nvPr/>
          </p:nvSpPr>
          <p:spPr>
            <a:xfrm>
              <a:off x="55244" y="-1"/>
              <a:ext cx="1700024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Order preparation</a:t>
              </a:r>
            </a:p>
          </p:txBody>
        </p:sp>
      </p:grpSp>
      <p:grpSp>
        <p:nvGrpSpPr>
          <p:cNvPr id="147" name="Rectangle 112"/>
          <p:cNvGrpSpPr/>
          <p:nvPr/>
        </p:nvGrpSpPr>
        <p:grpSpPr>
          <a:xfrm>
            <a:off x="4876313" y="4132170"/>
            <a:ext cx="1805374" cy="447041"/>
            <a:chOff x="0" y="0"/>
            <a:chExt cx="1805372" cy="447040"/>
          </a:xfrm>
        </p:grpSpPr>
        <p:sp>
          <p:nvSpPr>
            <p:cNvPr id="145" name="Rectangle"/>
            <p:cNvSpPr/>
            <p:nvPr/>
          </p:nvSpPr>
          <p:spPr>
            <a:xfrm>
              <a:off x="0" y="32132"/>
              <a:ext cx="1805373" cy="382776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Delivery or pickup coordination"/>
            <p:cNvSpPr txBox="1"/>
            <p:nvPr/>
          </p:nvSpPr>
          <p:spPr>
            <a:xfrm>
              <a:off x="55244" y="-1"/>
              <a:ext cx="1694884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Delivery or pickup coordination</a:t>
              </a:r>
            </a:p>
          </p:txBody>
        </p:sp>
      </p:grpSp>
      <p:grpSp>
        <p:nvGrpSpPr>
          <p:cNvPr id="150" name="Rectangle 113"/>
          <p:cNvGrpSpPr/>
          <p:nvPr/>
        </p:nvGrpSpPr>
        <p:grpSpPr>
          <a:xfrm>
            <a:off x="4873700" y="5398032"/>
            <a:ext cx="1802772" cy="447041"/>
            <a:chOff x="0" y="0"/>
            <a:chExt cx="1802770" cy="447040"/>
          </a:xfrm>
        </p:grpSpPr>
        <p:sp>
          <p:nvSpPr>
            <p:cNvPr id="148" name="Rectangle"/>
            <p:cNvSpPr/>
            <p:nvPr/>
          </p:nvSpPr>
          <p:spPr>
            <a:xfrm>
              <a:off x="0" y="26923"/>
              <a:ext cx="1802771" cy="393194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9" name="Notifications sent to customer"/>
            <p:cNvSpPr txBox="1"/>
            <p:nvPr/>
          </p:nvSpPr>
          <p:spPr>
            <a:xfrm>
              <a:off x="55244" y="0"/>
              <a:ext cx="169228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Notifications sent to customer</a:t>
              </a:r>
            </a:p>
          </p:txBody>
        </p:sp>
      </p:grpSp>
      <p:sp>
        <p:nvSpPr>
          <p:cNvPr id="151" name="Arrow: Down 2"/>
          <p:cNvSpPr/>
          <p:nvPr/>
        </p:nvSpPr>
        <p:spPr>
          <a:xfrm rot="16200000">
            <a:off x="7136787" y="1847074"/>
            <a:ext cx="205966" cy="41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>
            <a:solidFill>
              <a:srgbClr val="8ED97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Arrow: Down 4"/>
          <p:cNvSpPr/>
          <p:nvPr/>
        </p:nvSpPr>
        <p:spPr>
          <a:xfrm rot="16200000">
            <a:off x="7132208" y="2483153"/>
            <a:ext cx="205966" cy="41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>
            <a:solidFill>
              <a:srgbClr val="8ED97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Arrow: Down 6"/>
          <p:cNvSpPr/>
          <p:nvPr/>
        </p:nvSpPr>
        <p:spPr>
          <a:xfrm rot="16200000">
            <a:off x="7122048" y="3361134"/>
            <a:ext cx="205966" cy="41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>
            <a:solidFill>
              <a:srgbClr val="8ED97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4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8" y="1728832"/>
            <a:ext cx="238220" cy="336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8" descr="Picture 18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flipH="1">
            <a:off x="2518423" y="2448819"/>
            <a:ext cx="631698" cy="35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9" descr="Picture 19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flipH="1">
            <a:off x="2516901" y="3092007"/>
            <a:ext cx="631698" cy="352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20" descr="Picture 20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flipH="1">
            <a:off x="2525626" y="3840527"/>
            <a:ext cx="631698" cy="35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1" descr="Picture 21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flipH="1">
            <a:off x="2516901" y="4625837"/>
            <a:ext cx="631698" cy="35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22" descr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8" y="2511279"/>
            <a:ext cx="238220" cy="336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18" y="3312607"/>
            <a:ext cx="238220" cy="336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92036" y="1834240"/>
            <a:ext cx="378774" cy="321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26" descr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392036" y="2746700"/>
            <a:ext cx="397039" cy="337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10"/>
          <p:cNvSpPr txBox="1"/>
          <p:nvPr/>
        </p:nvSpPr>
        <p:spPr>
          <a:xfrm>
            <a:off x="3150880" y="5166307"/>
            <a:ext cx="1072858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200"/>
            </a:pPr>
            <a:endParaRPr/>
          </a:p>
        </p:txBody>
      </p:sp>
      <p:grpSp>
        <p:nvGrpSpPr>
          <p:cNvPr id="166" name="Rectangle 13"/>
          <p:cNvGrpSpPr/>
          <p:nvPr/>
        </p:nvGrpSpPr>
        <p:grpSpPr>
          <a:xfrm>
            <a:off x="4874895" y="2879718"/>
            <a:ext cx="1802922" cy="515405"/>
            <a:chOff x="0" y="0"/>
            <a:chExt cx="1802920" cy="515404"/>
          </a:xfrm>
        </p:grpSpPr>
        <p:sp>
          <p:nvSpPr>
            <p:cNvPr id="164" name="Rectangle"/>
            <p:cNvSpPr/>
            <p:nvPr/>
          </p:nvSpPr>
          <p:spPr>
            <a:xfrm>
              <a:off x="0" y="-1"/>
              <a:ext cx="1802921" cy="515406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Marketing campaigns on social media"/>
            <p:cNvSpPr txBox="1"/>
            <p:nvPr/>
          </p:nvSpPr>
          <p:spPr>
            <a:xfrm>
              <a:off x="55245" y="34182"/>
              <a:ext cx="1692432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Marketing campaigns on social media</a:t>
              </a:r>
            </a:p>
          </p:txBody>
        </p:sp>
      </p:grpSp>
      <p:grpSp>
        <p:nvGrpSpPr>
          <p:cNvPr id="169" name="Rectangle 14"/>
          <p:cNvGrpSpPr/>
          <p:nvPr/>
        </p:nvGrpSpPr>
        <p:grpSpPr>
          <a:xfrm>
            <a:off x="4882882" y="4741813"/>
            <a:ext cx="1792237" cy="447041"/>
            <a:chOff x="0" y="0"/>
            <a:chExt cx="1792235" cy="447040"/>
          </a:xfrm>
        </p:grpSpPr>
        <p:sp>
          <p:nvSpPr>
            <p:cNvPr id="167" name="Rectangle"/>
            <p:cNvSpPr/>
            <p:nvPr/>
          </p:nvSpPr>
          <p:spPr>
            <a:xfrm>
              <a:off x="0" y="26058"/>
              <a:ext cx="1792236" cy="394924"/>
            </a:xfrm>
            <a:prstGeom prst="rect">
              <a:avLst/>
            </a:prstGeom>
            <a:solidFill>
              <a:srgbClr val="CCDFEF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Financial management via banks"/>
            <p:cNvSpPr txBox="1"/>
            <p:nvPr/>
          </p:nvSpPr>
          <p:spPr>
            <a:xfrm>
              <a:off x="55244" y="0"/>
              <a:ext cx="1681747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Financial management via banks</a:t>
              </a:r>
            </a:p>
          </p:txBody>
        </p:sp>
      </p:grpSp>
      <p:sp>
        <p:nvSpPr>
          <p:cNvPr id="170" name="TextBox 29"/>
          <p:cNvSpPr txBox="1"/>
          <p:nvPr/>
        </p:nvSpPr>
        <p:spPr>
          <a:xfrm>
            <a:off x="7526751" y="4081705"/>
            <a:ext cx="13104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Social media promotions, ads, and customer engagement</a:t>
            </a:r>
          </a:p>
        </p:txBody>
      </p:sp>
      <p:sp>
        <p:nvSpPr>
          <p:cNvPr id="171" name="TextBox 31"/>
          <p:cNvSpPr txBox="1"/>
          <p:nvPr/>
        </p:nvSpPr>
        <p:spPr>
          <a:xfrm>
            <a:off x="7550413" y="3109178"/>
            <a:ext cx="136017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Financial reporting and secure payment transactions</a:t>
            </a:r>
          </a:p>
        </p:txBody>
      </p:sp>
      <p:sp>
        <p:nvSpPr>
          <p:cNvPr id="172" name="TextBox 33"/>
          <p:cNvSpPr txBox="1"/>
          <p:nvPr/>
        </p:nvSpPr>
        <p:spPr>
          <a:xfrm>
            <a:off x="9858031" y="3293464"/>
            <a:ext cx="117461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Social media followers and potential customers engaged through marketing campaigns</a:t>
            </a:r>
          </a:p>
        </p:txBody>
      </p:sp>
      <p:pic>
        <p:nvPicPr>
          <p:cNvPr id="173" name="Picture 34" descr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16074" y="3734208"/>
            <a:ext cx="397038" cy="33706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Arrow: Down 35"/>
          <p:cNvSpPr/>
          <p:nvPr/>
        </p:nvSpPr>
        <p:spPr>
          <a:xfrm rot="16200000">
            <a:off x="7136787" y="4220478"/>
            <a:ext cx="205966" cy="41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>
            <a:solidFill>
              <a:srgbClr val="8ED97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Arrow: Down 43"/>
          <p:cNvSpPr/>
          <p:nvPr/>
        </p:nvSpPr>
        <p:spPr>
          <a:xfrm rot="16200000">
            <a:off x="7144697" y="4983114"/>
            <a:ext cx="205966" cy="411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3"/>
                </a:moveTo>
                <a:lnTo>
                  <a:pt x="5400" y="141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4173"/>
                </a:lnTo>
                <a:lnTo>
                  <a:pt x="21600" y="141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8ED973"/>
          </a:solidFill>
          <a:ln w="19050">
            <a:solidFill>
              <a:srgbClr val="8ED97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traight Arrow Connector 57"/>
          <p:cNvSpPr/>
          <p:nvPr/>
        </p:nvSpPr>
        <p:spPr>
          <a:xfrm>
            <a:off x="5771867" y="1873485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Straight Arrow Connector 80"/>
          <p:cNvSpPr/>
          <p:nvPr/>
        </p:nvSpPr>
        <p:spPr>
          <a:xfrm>
            <a:off x="5773011" y="2664025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Straight Arrow Connector 83"/>
          <p:cNvSpPr/>
          <p:nvPr/>
        </p:nvSpPr>
        <p:spPr>
          <a:xfrm>
            <a:off x="5764445" y="4538928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Straight Arrow Connector 105"/>
          <p:cNvSpPr/>
          <p:nvPr/>
        </p:nvSpPr>
        <p:spPr>
          <a:xfrm>
            <a:off x="5767871" y="3392283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Straight Arrow Connector 106"/>
          <p:cNvSpPr/>
          <p:nvPr/>
        </p:nvSpPr>
        <p:spPr>
          <a:xfrm>
            <a:off x="5764445" y="3914878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Straight Arrow Connector 108"/>
          <p:cNvSpPr/>
          <p:nvPr/>
        </p:nvSpPr>
        <p:spPr>
          <a:xfrm>
            <a:off x="5770157" y="5180063"/>
            <a:ext cx="1713" cy="23650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Straight Connector 121"/>
          <p:cNvSpPr/>
          <p:nvPr/>
        </p:nvSpPr>
        <p:spPr>
          <a:xfrm>
            <a:off x="4756039" y="6227064"/>
            <a:ext cx="2049792" cy="1"/>
          </a:xfrm>
          <a:prstGeom prst="line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4" name="Picture 137" descr="Picture 137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 flipH="1">
            <a:off x="2530986" y="1657953"/>
            <a:ext cx="631698" cy="35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15"/>
          <p:cNvSpPr txBox="1"/>
          <p:nvPr/>
        </p:nvSpPr>
        <p:spPr>
          <a:xfrm>
            <a:off x="774576" y="3942026"/>
            <a:ext cx="129845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Social media platforms (Instagram, Facebook)</a:t>
            </a:r>
          </a:p>
        </p:txBody>
      </p:sp>
      <p:sp>
        <p:nvSpPr>
          <p:cNvPr id="186" name="TextBox 17"/>
          <p:cNvSpPr txBox="1"/>
          <p:nvPr/>
        </p:nvSpPr>
        <p:spPr>
          <a:xfrm>
            <a:off x="775209" y="4965332"/>
            <a:ext cx="142657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Banks (for financial transactions)</a:t>
            </a:r>
          </a:p>
        </p:txBody>
      </p:sp>
      <p:pic>
        <p:nvPicPr>
          <p:cNvPr id="187" name="Picture 24" descr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" y="4118290"/>
            <a:ext cx="238220" cy="336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27" descr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" y="5004494"/>
            <a:ext cx="238220" cy="336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DHWARAKESH RAVI SHANKAR</cp:lastModifiedBy>
  <cp:revision>1</cp:revision>
  <dcterms:modified xsi:type="dcterms:W3CDTF">2024-09-22T20:13:07Z</dcterms:modified>
</cp:coreProperties>
</file>