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7653F7-3E99-4ABF-8785-28ED3AF8986E}" v="9" dt="2024-04-03T08:07:22.151"/>
    <p1510:client id="{2397DB2A-CCC7-4C11-9B5A-E60EB02C9B50}" v="1" dt="2024-04-03T09:07:40.307"/>
    <p1510:client id="{5FBD6C5E-7626-A15D-D6DA-DB196A1BA49A}" v="41" dt="2024-04-03T08:17:52.992"/>
    <p1510:client id="{ADFDD0E8-97C4-AB9F-9433-D0A47478F835}" v="42" dt="2024-04-03T09:21:30.481"/>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87" autoAdjust="0"/>
    <p:restoredTop sz="94660"/>
  </p:normalViewPr>
  <p:slideViewPr>
    <p:cSldViewPr snapToGrid="0">
      <p:cViewPr varScale="1">
        <p:scale>
          <a:sx n="72" d="100"/>
          <a:sy n="72" d="100"/>
        </p:scale>
        <p:origin x="91" y="509"/>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r>
              <a:rPr lang="en-US"/>
              <a:t>Click to edit Master subtitle style</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body" idx="1"/>
          </p:nvPr>
        </p:nvSpPr>
        <p:spPr/>
        <p:txBody>
          <a:bodyPr lIns="0" tIns="0" rIns="0" bIns="0"/>
          <a:lstStyle>
            <a:lvl1pPr>
              <a:defRPr/>
            </a:lvl1pPr>
          </a:lstStyle>
          <a:p>
            <a:pPr lvl="0"/>
            <a:r>
              <a:rPr lang="en-US"/>
              <a:t>Click to edit Master text styles</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pPr lvl="0"/>
            <a:r>
              <a:rPr lang="en-US"/>
              <a:t>Click to edit Master text styles</a:t>
            </a: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pPr lvl="0"/>
            <a:r>
              <a:rPr lang="en-US"/>
              <a:t>Click to edit Master text styles</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2162175" y="2797757"/>
            <a:ext cx="8229600" cy="509114"/>
          </a:xfrm>
          <a:prstGeom prst="rect">
            <a:avLst/>
          </a:prstGeom>
        </p:spPr>
        <p:txBody>
          <a:bodyPr vert="horz" wrap="square" lIns="0" tIns="16510" rIns="0" bIns="0" rtlCol="0" anchor="t">
            <a:spAutoFit/>
          </a:bodyPr>
          <a:lstStyle/>
          <a:p>
            <a:pPr marL="12700">
              <a:spcBef>
                <a:spcPts val="130"/>
              </a:spcBef>
            </a:pPr>
            <a:r>
              <a:rPr sz="3200" dirty="0">
                <a:latin typeface="Trebuchet MS"/>
                <a:cs typeface="Trebuchet MS"/>
              </a:rPr>
              <a:t>Student</a:t>
            </a:r>
            <a:r>
              <a:rPr sz="3200" spc="-114" dirty="0">
                <a:latin typeface="Trebuchet MS"/>
                <a:cs typeface="Trebuchet MS"/>
              </a:rPr>
              <a:t> </a:t>
            </a:r>
            <a:r>
              <a:rPr sz="3200" spc="-20" dirty="0">
                <a:latin typeface="Trebuchet MS"/>
                <a:cs typeface="Trebuchet MS"/>
              </a:rPr>
              <a:t>Name</a:t>
            </a:r>
            <a:r>
              <a:rPr lang="en-US" sz="3200" spc="-20" dirty="0">
                <a:latin typeface="Trebuchet MS"/>
                <a:cs typeface="Trebuchet MS"/>
              </a:rPr>
              <a:t>: SIVA SANKARI S</a:t>
            </a:r>
            <a:endParaRPr sz="3200" dirty="0">
              <a:latin typeface="Trebuchet MS"/>
              <a:cs typeface="Trebuchet MS"/>
            </a:endParaRPr>
          </a:p>
        </p:txBody>
      </p:sp>
      <p:sp>
        <p:nvSpPr>
          <p:cNvPr id="8" name="object 8"/>
          <p:cNvSpPr txBox="1"/>
          <p:nvPr/>
        </p:nvSpPr>
        <p:spPr>
          <a:xfrm>
            <a:off x="2162175" y="3952881"/>
            <a:ext cx="2278380" cy="382156"/>
          </a:xfrm>
          <a:prstGeom prst="rect">
            <a:avLst/>
          </a:prstGeom>
        </p:spPr>
        <p:txBody>
          <a:bodyPr vert="horz" wrap="square" lIns="0" tIns="12700" rIns="0" bIns="0" rtlCol="0">
            <a:spAutoFit/>
          </a:bodyPr>
          <a:lstStyle/>
          <a:p>
            <a:pPr marL="12700">
              <a:lnSpc>
                <a:spcPct val="100000"/>
              </a:lnSpc>
              <a:spcBef>
                <a:spcPts val="100"/>
              </a:spcBef>
            </a:pPr>
            <a:r>
              <a:rPr sz="2400" b="1">
                <a:solidFill>
                  <a:srgbClr val="2D936B"/>
                </a:solidFill>
                <a:latin typeface="Trebuchet MS"/>
                <a:cs typeface="Trebuchet MS"/>
              </a:rPr>
              <a:t>Final</a:t>
            </a:r>
            <a:r>
              <a:rPr sz="2400" b="1" spc="-40">
                <a:solidFill>
                  <a:srgbClr val="2D936B"/>
                </a:solidFill>
                <a:latin typeface="Trebuchet MS"/>
                <a:cs typeface="Trebuchet MS"/>
              </a:rPr>
              <a:t> </a:t>
            </a:r>
            <a:r>
              <a:rPr sz="2400" b="1" spc="-1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3259" y="6545357"/>
            <a:ext cx="1773555" cy="166370"/>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a:solidFill>
                  <a:srgbClr val="006FC0"/>
                </a:solidFill>
                <a:uFill>
                  <a:solidFill>
                    <a:srgbClr val="006FC0"/>
                  </a:solidFill>
                </a:uFill>
                <a:latin typeface="Trebuchet MS"/>
                <a:cs typeface="Trebuchet MS"/>
                <a:hlinkClick r:id="rId3"/>
              </a:rPr>
              <a:t>Demo</a:t>
            </a:r>
            <a:r>
              <a:rPr sz="2000" u="sng" spc="10">
                <a:solidFill>
                  <a:srgbClr val="006FC0"/>
                </a:solidFill>
                <a:uFill>
                  <a:solidFill>
                    <a:srgbClr val="006FC0"/>
                  </a:solidFill>
                </a:uFill>
                <a:latin typeface="Trebuchet MS"/>
                <a:cs typeface="Trebuchet MS"/>
                <a:hlinkClick r:id="rId3"/>
              </a:rPr>
              <a:t> </a:t>
            </a:r>
            <a:r>
              <a:rPr sz="2000" u="sng" spc="-2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pic>
        <p:nvPicPr>
          <p:cNvPr id="11" name="Picture 10" descr="Natural Language Processing with Python &amp; nltk Cheat Sheet by murenei ...">
            <a:extLst>
              <a:ext uri="{FF2B5EF4-FFF2-40B4-BE49-F238E27FC236}">
                <a16:creationId xmlns:a16="http://schemas.microsoft.com/office/drawing/2014/main" id="{612AD34F-741E-8962-D4F5-AE1161BA05A3}"/>
              </a:ext>
            </a:extLst>
          </p:cNvPr>
          <p:cNvPicPr>
            <a:picLocks noChangeAspect="1"/>
          </p:cNvPicPr>
          <p:nvPr/>
        </p:nvPicPr>
        <p:blipFill>
          <a:blip r:embed="rId4"/>
          <a:stretch>
            <a:fillRect/>
          </a:stretch>
        </p:blipFill>
        <p:spPr>
          <a:xfrm>
            <a:off x="715617" y="1382974"/>
            <a:ext cx="5989982" cy="44233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2D888-EDA4-A63A-063E-8690029A8391}"/>
              </a:ext>
            </a:extLst>
          </p:cNvPr>
          <p:cNvSpPr>
            <a:spLocks noGrp="1"/>
          </p:cNvSpPr>
          <p:nvPr>
            <p:ph type="title"/>
          </p:nvPr>
        </p:nvSpPr>
        <p:spPr>
          <a:xfrm>
            <a:off x="558165" y="385444"/>
            <a:ext cx="9764395" cy="738664"/>
          </a:xfrm>
        </p:spPr>
        <p:txBody>
          <a:bodyPr/>
          <a:lstStyle/>
          <a:p>
            <a:r>
              <a:rPr lang="en-US"/>
              <a:t>CONCLUSION</a:t>
            </a:r>
          </a:p>
        </p:txBody>
      </p:sp>
      <p:sp>
        <p:nvSpPr>
          <p:cNvPr id="4" name="TextBox 3">
            <a:extLst>
              <a:ext uri="{FF2B5EF4-FFF2-40B4-BE49-F238E27FC236}">
                <a16:creationId xmlns:a16="http://schemas.microsoft.com/office/drawing/2014/main" id="{70F459B5-1B51-DC36-3081-09CEBB74D350}"/>
              </a:ext>
            </a:extLst>
          </p:cNvPr>
          <p:cNvSpPr txBox="1"/>
          <p:nvPr/>
        </p:nvSpPr>
        <p:spPr>
          <a:xfrm>
            <a:off x="527183" y="1943100"/>
            <a:ext cx="6376035" cy="2971800"/>
          </a:xfrm>
          <a:prstGeom prst="rect">
            <a:avLst/>
          </a:prstGeom>
          <a:noFill/>
        </p:spPr>
        <p:txBody>
          <a:bodyPr wrap="square">
            <a:spAutoFit/>
          </a:bodyPr>
          <a:lstStyle/>
          <a:p>
            <a:endParaRPr lang="en-US"/>
          </a:p>
          <a:p>
            <a:r>
              <a:rPr lang="en-US"/>
              <a:t>In conclusion, our natural language processing (NLP) project has successfully developed a state-of-the-art sentiment analysis model. By automating the analysis of customer feedback, businesses can now gain actionable insights at scale, leading to improved decision-making, product enhancements, and enhanced customer satisfaction. With our NLP solution, businesses can stay ahead of market trends, address customer needs effectively, and drive long-term success in today's competitive landscape.</a:t>
            </a:r>
          </a:p>
        </p:txBody>
      </p:sp>
    </p:spTree>
    <p:extLst>
      <p:ext uri="{BB962C8B-B14F-4D97-AF65-F5344CB8AC3E}">
        <p14:creationId xmlns:p14="http://schemas.microsoft.com/office/powerpoint/2010/main" val="1899338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709" y="6501"/>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3735317"/>
          </a:xfrm>
          <a:prstGeom prst="rect">
            <a:avLst/>
          </a:prstGeom>
        </p:spPr>
        <p:txBody>
          <a:bodyPr vert="horz" wrap="square" lIns="0" tIns="460692" rIns="0" bIns="0" rtlCol="0">
            <a:spAutoFit/>
          </a:bodyPr>
          <a:lstStyle/>
          <a:p>
            <a:pPr marL="193675" algn="ctr">
              <a:lnSpc>
                <a:spcPct val="100000"/>
              </a:lnSpc>
              <a:spcBef>
                <a:spcPts val="130"/>
              </a:spcBef>
            </a:pPr>
            <a:r>
              <a:rPr sz="4250"/>
              <a:t>PROJECT</a:t>
            </a:r>
            <a:r>
              <a:rPr sz="4250" spc="-90"/>
              <a:t> </a:t>
            </a:r>
            <a:r>
              <a:rPr sz="4250" spc="-10"/>
              <a:t>TITLE</a:t>
            </a:r>
            <a:br>
              <a:rPr lang="en-US" sz="4250" spc="-10"/>
            </a:br>
            <a:br>
              <a:rPr lang="en-US" sz="4250" spc="-10"/>
            </a:br>
            <a:br>
              <a:rPr lang="en-US" sz="4250" spc="-10"/>
            </a:br>
            <a:br>
              <a:rPr lang="en-US" sz="4250" spc="-10"/>
            </a:br>
            <a:r>
              <a:rPr lang="en-US" sz="4250" b="0" spc="-10"/>
              <a:t>NATURAL LANGUAGE PROCESSING</a:t>
            </a:r>
            <a:endParaRPr sz="4250" b="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9764395" cy="5921749"/>
          </a:xfrm>
          <a:prstGeom prst="rect">
            <a:avLst/>
          </a:prstGeom>
        </p:spPr>
        <p:txBody>
          <a:bodyPr vert="horz" wrap="square" lIns="0" tIns="73279" rIns="0" bIns="0" rtlCol="0" anchor="t">
            <a:spAutoFit/>
          </a:bodyPr>
          <a:lstStyle/>
          <a:p>
            <a:pPr marL="193675" algn="l">
              <a:spcBef>
                <a:spcPts val="105"/>
              </a:spcBef>
            </a:pPr>
            <a:r>
              <a:rPr spc="-10" dirty="0"/>
              <a:t>AGENDA</a:t>
            </a:r>
            <a:br>
              <a:rPr lang="en-US" spc="-10" dirty="0"/>
            </a:br>
            <a:br>
              <a:rPr lang="en-US" spc="-10" dirty="0"/>
            </a:br>
            <a:r>
              <a:rPr lang="en-US" b="0" spc="-10" dirty="0"/>
              <a:t>                </a:t>
            </a:r>
            <a:r>
              <a:rPr lang="en-US" sz="2000" b="0" spc="-10" dirty="0"/>
              <a:t>1.Problem statement</a:t>
            </a:r>
            <a:br>
              <a:rPr lang="en-US" sz="2000" b="0" spc="-10" dirty="0"/>
            </a:br>
            <a:r>
              <a:rPr lang="en-US" sz="2000" b="0" spc="-10" dirty="0"/>
              <a:t>                                       2.Project overview</a:t>
            </a:r>
            <a:br>
              <a:rPr lang="en-US" sz="2000" b="0" spc="-10" dirty="0"/>
            </a:br>
            <a:r>
              <a:rPr lang="en-US" sz="2000" b="0" spc="-10" dirty="0"/>
              <a:t>                                       3.End users</a:t>
            </a:r>
            <a:br>
              <a:rPr lang="en-US" sz="2000" b="0" spc="-10" dirty="0"/>
            </a:br>
            <a:r>
              <a:rPr lang="en-US" sz="2000" b="0" spc="-10" dirty="0"/>
              <a:t>                                       4.Our solution and proposition</a:t>
            </a:r>
            <a:br>
              <a:rPr lang="en-US" sz="2000" b="0" spc="-10" dirty="0"/>
            </a:br>
            <a:r>
              <a:rPr lang="en-US" sz="2000" b="0" spc="-10" dirty="0"/>
              <a:t>                                       5. Key features</a:t>
            </a:r>
            <a:br>
              <a:rPr lang="en-US" sz="2000" b="0" spc="-10" dirty="0"/>
            </a:br>
            <a:r>
              <a:rPr lang="en-US" sz="2000" b="0" spc="-10" dirty="0"/>
              <a:t>                                       6. Modelling approach</a:t>
            </a:r>
            <a:br>
              <a:rPr lang="en-US" sz="2000" b="0" spc="-10" dirty="0"/>
            </a:br>
            <a:r>
              <a:rPr lang="en-US" sz="2000" b="0" spc="-10" dirty="0"/>
              <a:t>                                     7. Results and evaluation</a:t>
            </a:r>
            <a:br>
              <a:rPr lang="en-US" sz="2000" b="0" spc="-10" dirty="0"/>
            </a:br>
            <a:r>
              <a:rPr lang="en-US" sz="2000" b="0" spc="-10" dirty="0"/>
              <a:t>                                       8. Conclusion</a:t>
            </a:r>
            <a:br>
              <a:rPr lang="en-US" b="0" spc="-10" dirty="0"/>
            </a:br>
            <a:br>
              <a:rPr lang="en-US" spc="-10" dirty="0"/>
            </a:br>
            <a:endParaRPr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28116" y="460954"/>
            <a:ext cx="10618153" cy="717247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US" sz="4000" spc="-10"/>
              <a:t>   </a:t>
            </a:r>
            <a:r>
              <a:rPr sz="4000" spc="-10"/>
              <a:t>PROBLEM</a:t>
            </a:r>
            <a:r>
              <a:rPr lang="en-US" sz="4000" spc="-10"/>
              <a:t> </a:t>
            </a:r>
            <a:r>
              <a:rPr sz="4000" spc="-75"/>
              <a:t>STATEMENT</a:t>
            </a:r>
            <a:br>
              <a:rPr lang="en-US" sz="1000" spc="-75"/>
            </a:br>
            <a:br>
              <a:rPr lang="en-US" sz="4250" spc="-75"/>
            </a:br>
            <a:br>
              <a:rPr lang="en-US" sz="4250" spc="-75"/>
            </a:br>
            <a:br>
              <a:rPr lang="en-US" sz="4250" spc="-75"/>
            </a:br>
            <a:br>
              <a:rPr lang="en-US" sz="4250" spc="-75"/>
            </a:br>
            <a:br>
              <a:rPr lang="en-US" sz="4250" spc="-75"/>
            </a:br>
            <a:br>
              <a:rPr lang="en-US" sz="4250" spc="-75"/>
            </a:br>
            <a:br>
              <a:rPr lang="en-US" sz="4250" spc="-75"/>
            </a:br>
            <a:br>
              <a:rPr lang="en-US" sz="4250" spc="-75"/>
            </a:br>
            <a:br>
              <a:rPr lang="en-US" sz="4250" spc="-75"/>
            </a:b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a:p>
        </p:txBody>
      </p:sp>
      <p:sp>
        <p:nvSpPr>
          <p:cNvPr id="12" name="Rectangle 2">
            <a:extLst>
              <a:ext uri="{FF2B5EF4-FFF2-40B4-BE49-F238E27FC236}">
                <a16:creationId xmlns:a16="http://schemas.microsoft.com/office/drawing/2014/main" id="{B737E2C9-4AD2-6CDD-1427-AADD7C612084}"/>
              </a:ext>
            </a:extLst>
          </p:cNvPr>
          <p:cNvSpPr>
            <a:spLocks noChangeArrowheads="1"/>
          </p:cNvSpPr>
          <p:nvPr/>
        </p:nvSpPr>
        <p:spPr bwMode="auto">
          <a:xfrm>
            <a:off x="0" y="0"/>
            <a:ext cx="41529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3">
            <a:extLst>
              <a:ext uri="{FF2B5EF4-FFF2-40B4-BE49-F238E27FC236}">
                <a16:creationId xmlns:a16="http://schemas.microsoft.com/office/drawing/2014/main" id="{42A2C6BC-898B-ECF4-F0DE-827468DFDCF3}"/>
              </a:ext>
            </a:extLst>
          </p:cNvPr>
          <p:cNvSpPr>
            <a:spLocks noChangeArrowheads="1"/>
          </p:cNvSpPr>
          <p:nvPr/>
        </p:nvSpPr>
        <p:spPr bwMode="auto">
          <a:xfrm>
            <a:off x="571500" y="2246700"/>
            <a:ext cx="71628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Develop a sentiment analysis model for classifying customer reviews into positive, neutral, or negative sentiments. The model will analyze text data from various sources such as e-commerce websites and social media platforms. Leveraging NLP techniques, the model aims to provide actionable insights to businesses by automating the sentiment analysis process. The project will involve data collection, preprocessing, model development, evaluation, and deployment into production environments. The ultimate goal is to enhance understanding of customer sentiment and improve decision-making processes based on customer feedback.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4">
            <a:extLst>
              <a:ext uri="{FF2B5EF4-FFF2-40B4-BE49-F238E27FC236}">
                <a16:creationId xmlns:a16="http://schemas.microsoft.com/office/drawing/2014/main" id="{D6148176-1816-491F-049F-193B0FB93FFF}"/>
              </a:ext>
            </a:extLst>
          </p:cNvPr>
          <p:cNvSpPr>
            <a:spLocks noChangeArrowheads="1"/>
          </p:cNvSpPr>
          <p:nvPr/>
        </p:nvSpPr>
        <p:spPr bwMode="auto">
          <a:xfrm>
            <a:off x="152400" y="152400"/>
            <a:ext cx="41529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7200" y="807316"/>
            <a:ext cx="7436147" cy="4787208"/>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000" spc="-10"/>
              <a:t>PROJECT</a:t>
            </a:r>
            <a:r>
              <a:rPr lang="en-US" sz="4000" spc="-10"/>
              <a:t> </a:t>
            </a:r>
            <a:r>
              <a:rPr sz="4000" spc="-10"/>
              <a:t>OVERVIEW</a:t>
            </a:r>
            <a:br>
              <a:rPr lang="en-US" sz="4000" spc="-10"/>
            </a:br>
            <a:br>
              <a:rPr lang="en-US" sz="900" spc="-10"/>
            </a:br>
            <a:br>
              <a:rPr lang="en-US" sz="1800" spc="-10"/>
            </a:br>
            <a:br>
              <a:rPr lang="en-US" sz="1800" spc="-10"/>
            </a:br>
            <a:br>
              <a:rPr lang="en-US" sz="1800" spc="-10"/>
            </a:br>
            <a:br>
              <a:rPr lang="en-US" sz="1800" spc="-10"/>
            </a:br>
            <a:br>
              <a:rPr lang="en-US" sz="1800" spc="-10"/>
            </a:br>
            <a:r>
              <a:rPr lang="en-US" sz="1800" b="0" spc="-10"/>
              <a:t>Develop a sentiment analysis model to categorize customer reviews into positive, neutral, or negative sentiments. Utilizing NLP techniques, the model aims to automate the analysis of text data from various sources like e-commerce platforms and social media. The project aims to provide actionable insights to businesses by accurately classifying customer feedback.</a:t>
            </a:r>
            <a:br>
              <a:rPr lang="en-US" sz="900" b="0" spc="-10"/>
            </a:br>
            <a:br>
              <a:rPr lang="en-US" sz="900" b="0" spc="-10"/>
            </a:br>
            <a:br>
              <a:rPr lang="en-US" sz="900" spc="-10"/>
            </a:br>
            <a:br>
              <a:rPr lang="en-US" sz="900" spc="-10"/>
            </a:br>
            <a:br>
              <a:rPr lang="en-US" sz="900" spc="-10"/>
            </a:br>
            <a:br>
              <a:rPr lang="en-US" sz="900" spc="-10"/>
            </a:br>
            <a:br>
              <a:rPr lang="en-US" sz="900" spc="-10"/>
            </a:br>
            <a:endParaRPr sz="90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58165" y="385444"/>
            <a:ext cx="5995035" cy="9945927"/>
          </a:xfrm>
          <a:prstGeom prst="rect">
            <a:avLst/>
          </a:prstGeom>
        </p:spPr>
        <p:txBody>
          <a:bodyPr vert="horz" wrap="square" lIns="0" tIns="522858" rIns="0" bIns="0" rtlCol="0">
            <a:spAutoFit/>
          </a:bodyPr>
          <a:lstStyle/>
          <a:p>
            <a:pPr marL="153670">
              <a:lnSpc>
                <a:spcPct val="100000"/>
              </a:lnSpc>
              <a:spcBef>
                <a:spcPts val="130"/>
              </a:spcBef>
            </a:pPr>
            <a:r>
              <a:rPr lang="en-US" sz="3600"/>
              <a:t>WHO</a:t>
            </a:r>
            <a:r>
              <a:rPr lang="en-US" sz="3600" spc="-245"/>
              <a:t> </a:t>
            </a:r>
            <a:r>
              <a:rPr lang="en-US" sz="3600"/>
              <a:t>ARE</a:t>
            </a:r>
            <a:r>
              <a:rPr lang="en-US" sz="3600" spc="-70"/>
              <a:t> </a:t>
            </a:r>
            <a:r>
              <a:rPr lang="en-US" sz="3600"/>
              <a:t>THE</a:t>
            </a:r>
            <a:r>
              <a:rPr lang="en-US" sz="3600" spc="-55"/>
              <a:t> </a:t>
            </a:r>
            <a:r>
              <a:rPr lang="en-US" sz="3600"/>
              <a:t>END</a:t>
            </a:r>
            <a:r>
              <a:rPr lang="en-US" sz="3600" spc="-70"/>
              <a:t> </a:t>
            </a:r>
            <a:r>
              <a:rPr lang="en-US" sz="3600" spc="-10"/>
              <a:t>USERS?</a:t>
            </a:r>
            <a:br>
              <a:rPr lang="en-US" sz="3600" spc="-10"/>
            </a:br>
            <a:br>
              <a:rPr lang="en-US" sz="1000" spc="-10"/>
            </a:br>
            <a:br>
              <a:rPr lang="en-US" sz="1000" spc="-10"/>
            </a:br>
            <a:br>
              <a:rPr lang="en-US" sz="1000" spc="-10"/>
            </a:br>
            <a:br>
              <a:rPr lang="en-US" sz="1000" spc="-10"/>
            </a:br>
            <a:br>
              <a:rPr lang="en-US" sz="1000" spc="-10"/>
            </a:br>
            <a:r>
              <a:rPr lang="en-US" sz="1400" spc="-10"/>
              <a:t>Business Stakeholders</a:t>
            </a:r>
            <a:r>
              <a:rPr lang="en-US" sz="1400" b="0" spc="-10"/>
              <a:t>: Such as marketing managers, product managers, and customer service representatives who utilize sentiment analysis insights to understand customer feedback and make data-driven decisions.</a:t>
            </a:r>
            <a:br>
              <a:rPr lang="en-US" sz="1400" b="0" spc="-10"/>
            </a:br>
            <a:br>
              <a:rPr lang="en-US" sz="1400" b="0" spc="-10"/>
            </a:br>
            <a:r>
              <a:rPr lang="en-US" sz="1400" spc="-10"/>
              <a:t>Data Analysts and Data Scientists</a:t>
            </a:r>
            <a:r>
              <a:rPr lang="en-US" sz="1400" b="0" spc="-10"/>
              <a:t>: Who develop, train, and evaluate the sentiment analysis model, as well as interpret its results to derive meaningful insights for the business.</a:t>
            </a:r>
            <a:br>
              <a:rPr lang="en-US" sz="1400" b="0" spc="-10"/>
            </a:br>
            <a:br>
              <a:rPr lang="en-US" sz="1400" b="0" spc="-10"/>
            </a:br>
            <a:r>
              <a:rPr lang="en-US" sz="1400" spc="-10"/>
              <a:t>Software Developers</a:t>
            </a:r>
            <a:r>
              <a:rPr lang="en-US" sz="1400" b="0" spc="-10"/>
              <a:t>: Who integrate the sentiment analysis functionality into existing business systems or develop standalone applications for real-time analysis of customer feedback.</a:t>
            </a:r>
            <a:br>
              <a:rPr lang="en-US" sz="1400" b="0" spc="-10"/>
            </a:br>
            <a:br>
              <a:rPr lang="en-US" sz="1400" b="0" spc="-10"/>
            </a:br>
            <a:r>
              <a:rPr lang="en-US" sz="1400" spc="-10"/>
              <a:t>Customers</a:t>
            </a:r>
            <a:r>
              <a:rPr lang="en-US" sz="1400" b="0" spc="-10"/>
              <a:t>: Indirectly benefit from the project as businesses use the insights gained from sentiment analysis to improve products, services, and overall customer experience.</a:t>
            </a:r>
            <a:br>
              <a:rPr lang="en-US" sz="1400" b="0" spc="-10"/>
            </a:br>
            <a:br>
              <a:rPr lang="en-US" sz="1400" b="0" spc="-10"/>
            </a:br>
            <a:br>
              <a:rPr lang="en-US" sz="3200" spc="-10"/>
            </a:br>
            <a:br>
              <a:rPr lang="en-US" sz="3200" spc="-10"/>
            </a:br>
            <a:br>
              <a:rPr lang="en-US" sz="3200" spc="-10"/>
            </a:br>
            <a:br>
              <a:rPr lang="en-US" sz="3200" spc="-10"/>
            </a:br>
            <a:br>
              <a:rPr lang="en-US" sz="3200" spc="-10"/>
            </a:br>
            <a:br>
              <a:rPr lang="en-US" sz="3200" spc="-10"/>
            </a:br>
            <a:br>
              <a:rPr lang="en-US" sz="3200" spc="-10"/>
            </a:br>
            <a:br>
              <a:rPr lang="en-US" sz="3200" spc="-10"/>
            </a:br>
            <a:endParaRPr lang="en-US"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984968"/>
            <a:ext cx="1905000" cy="1901232"/>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968500" y="-152400"/>
            <a:ext cx="7620000" cy="7415492"/>
          </a:xfrm>
          <a:prstGeom prst="rect">
            <a:avLst/>
          </a:prstGeom>
        </p:spPr>
        <p:txBody>
          <a:bodyPr vert="horz" wrap="square" lIns="0" tIns="485775" rIns="0" bIns="0" rtlCol="0">
            <a:spAutoFit/>
          </a:bodyPr>
          <a:lstStyle/>
          <a:p>
            <a:pPr marL="12700">
              <a:lnSpc>
                <a:spcPct val="100000"/>
              </a:lnSpc>
              <a:spcBef>
                <a:spcPts val="105"/>
              </a:spcBef>
            </a:pPr>
            <a:r>
              <a:rPr lang="en-US" sz="2800"/>
              <a:t>YOUR SOLUTION AND VALUE PROPOSITION</a:t>
            </a:r>
            <a:br>
              <a:rPr lang="en-US" sz="2800"/>
            </a:br>
            <a:r>
              <a:rPr lang="en-US" sz="1200"/>
              <a:t>Solution:</a:t>
            </a:r>
            <a:br>
              <a:rPr lang="en-US" sz="1000"/>
            </a:br>
            <a:br>
              <a:rPr lang="en-US" sz="1200"/>
            </a:br>
            <a:r>
              <a:rPr lang="en-US" sz="1200" b="0"/>
              <a:t>Our solution involves developing a robust sentiment analysis model using advanced natural language processing (NLP) techniques. By leveraging state-of-the-art algorithms and models, we enable businesses to automatically analyze and classify customer feedback from various sources, such as e-commerce platforms and social media, into positive, neutral, or negative sentiments.</a:t>
            </a:r>
            <a:br>
              <a:rPr lang="en-US" sz="1200" b="0"/>
            </a:br>
            <a:br>
              <a:rPr lang="en-US" sz="1200" b="0"/>
            </a:br>
            <a:br>
              <a:rPr lang="en-US" sz="1200" b="0"/>
            </a:br>
            <a:br>
              <a:rPr lang="en-US" sz="1200" b="0"/>
            </a:br>
            <a:br>
              <a:rPr lang="en-US" sz="1200" b="0"/>
            </a:br>
            <a:br>
              <a:rPr lang="en-US" sz="1200" b="0"/>
            </a:br>
            <a:r>
              <a:rPr lang="en-US" sz="1200"/>
              <a:t>Value Proposition:</a:t>
            </a:r>
            <a:br>
              <a:rPr lang="en-US" sz="1200" b="0"/>
            </a:br>
            <a:br>
              <a:rPr lang="en-US" sz="1200" b="0"/>
            </a:br>
            <a:r>
              <a:rPr lang="en-US" sz="1200"/>
              <a:t>Automated Analysis</a:t>
            </a:r>
            <a:r>
              <a:rPr lang="en-US" sz="1200" b="0"/>
              <a:t>: Our solution automates the process of analyzing vast amounts of textual data, saving businesses valuable time and resources compared to manual analysis methods.</a:t>
            </a:r>
            <a:br>
              <a:rPr lang="en-US" sz="1200" b="0"/>
            </a:br>
            <a:br>
              <a:rPr lang="en-US" sz="1200" b="0"/>
            </a:br>
            <a:r>
              <a:rPr lang="en-US" sz="1200"/>
              <a:t>Actionable Insights: </a:t>
            </a:r>
            <a:r>
              <a:rPr lang="en-US" sz="1200" b="0"/>
              <a:t>By accurately categorizing customer feedback, businesses gain actionable insights into customer sentiment, enabling them to identify trends, address issues, and make data-driven decisions to improve products, services, and customer experience.</a:t>
            </a:r>
            <a:br>
              <a:rPr lang="en-US" sz="1200" b="0"/>
            </a:br>
            <a:br>
              <a:rPr lang="en-US" sz="1200"/>
            </a:br>
            <a:r>
              <a:rPr lang="en-US" sz="1200"/>
              <a:t>Scalability and Efficiency: </a:t>
            </a:r>
            <a:r>
              <a:rPr lang="en-US" sz="1200" b="0"/>
              <a:t>Our NLP model is scalable and can handle large volumes of text data, ensuring efficiency and reliability in sentiment analysis, even as data volumes grow.</a:t>
            </a:r>
            <a:br>
              <a:rPr lang="en-US" sz="1200" b="0"/>
            </a:br>
            <a:br>
              <a:rPr lang="en-US" sz="1200" b="0"/>
            </a:br>
            <a:r>
              <a:rPr lang="en-US" sz="1200"/>
              <a:t>Competitive Advantage: </a:t>
            </a:r>
            <a:r>
              <a:rPr lang="en-US" sz="1200" b="0"/>
              <a:t>Businesses that leverage our solution gain a competitive advantage by staying ahead of market trends, understanding customer preferences, and proactively addressing customer needs based on real-time feedback analysis.</a:t>
            </a:r>
            <a:br>
              <a:rPr lang="en-US" sz="1000" b="0"/>
            </a:br>
            <a:br>
              <a:rPr lang="en-US" sz="1000"/>
            </a:br>
            <a:br>
              <a:rPr lang="en-US" sz="1000"/>
            </a:br>
            <a:br>
              <a:rPr lang="en-US" sz="1000"/>
            </a:br>
            <a:br>
              <a:rPr lang="en-US" sz="1000"/>
            </a:br>
            <a:br>
              <a:rPr lang="en-US" sz="1000"/>
            </a:br>
            <a:br>
              <a:rPr lang="en-US" sz="1000"/>
            </a:br>
            <a:br>
              <a:rPr lang="en-US" sz="1000"/>
            </a:br>
            <a:br>
              <a:rPr lang="en-US" sz="1000"/>
            </a:br>
            <a:br>
              <a:rPr lang="en-US" sz="1000"/>
            </a:br>
            <a:br>
              <a:rPr lang="en-US" sz="1000"/>
            </a:br>
            <a:endParaRPr lang="en-US" sz="10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228600" y="122068"/>
            <a:ext cx="8686800" cy="9029651"/>
          </a:xfrm>
          <a:prstGeom prst="rect">
            <a:avLst/>
          </a:prstGeom>
        </p:spPr>
        <p:txBody>
          <a:bodyPr vert="horz" wrap="square" lIns="0" tIns="286004" rIns="0" bIns="0" rtlCol="0">
            <a:spAutoFit/>
          </a:bodyPr>
          <a:lstStyle/>
          <a:p>
            <a:pPr marL="193675">
              <a:lnSpc>
                <a:spcPct val="100000"/>
              </a:lnSpc>
              <a:spcBef>
                <a:spcPts val="130"/>
              </a:spcBef>
            </a:pPr>
            <a:r>
              <a:rPr sz="4000"/>
              <a:t>THE</a:t>
            </a:r>
            <a:r>
              <a:rPr sz="4000" spc="20"/>
              <a:t> </a:t>
            </a:r>
            <a:r>
              <a:rPr sz="4000"/>
              <a:t>WOW</a:t>
            </a:r>
            <a:r>
              <a:rPr sz="4000" spc="90"/>
              <a:t> </a:t>
            </a:r>
            <a:r>
              <a:rPr sz="4000"/>
              <a:t>IN YOUR </a:t>
            </a:r>
            <a:r>
              <a:rPr sz="4000" spc="-10"/>
              <a:t>SOLUTION</a:t>
            </a:r>
            <a:br>
              <a:rPr lang="en-US" sz="4000" spc="-10"/>
            </a:br>
            <a:br>
              <a:rPr lang="en-US" sz="4000" spc="-10"/>
            </a:br>
            <a:br>
              <a:rPr lang="en-US" sz="1200" spc="-10"/>
            </a:br>
            <a:br>
              <a:rPr lang="en-US" sz="1200" spc="-10"/>
            </a:br>
            <a:r>
              <a:rPr lang="en-US" sz="1600" b="0" spc="-10"/>
              <a:t>Our NLP solution revolutionizes customer feedback analysis by seamlessly transforming unstructured text data into actionable insights. With unparalleled accuracy and efficiency, our sentiment analysis model empowers businesses to understand customer sentiment at scale, driving enhanced decision-making, improved products and services, and ultimately, unparalleled customer satisfaction. Say goodbye to manual analysis and hello to automated, data-driven excellence with our NLP solution.</a:t>
            </a:r>
            <a:br>
              <a:rPr lang="en-US" sz="1600" b="0" spc="-10"/>
            </a:br>
            <a:br>
              <a:rPr lang="en-US" sz="1600" b="0" spc="-10"/>
            </a:br>
            <a:br>
              <a:rPr lang="en-US" sz="1600" spc="-10"/>
            </a:br>
            <a:br>
              <a:rPr lang="en-US" sz="1600" spc="-10"/>
            </a:br>
            <a:br>
              <a:rPr lang="en-US" sz="1600" spc="-10"/>
            </a:br>
            <a:br>
              <a:rPr lang="en-US" sz="1600" spc="-10"/>
            </a:br>
            <a:br>
              <a:rPr lang="en-US" sz="1200" spc="-10"/>
            </a:br>
            <a:br>
              <a:rPr lang="en-US" sz="1200" spc="-10"/>
            </a:br>
            <a:br>
              <a:rPr lang="en-US" sz="1200" spc="-10"/>
            </a:br>
            <a:br>
              <a:rPr lang="en-US" sz="1200" spc="-10"/>
            </a:br>
            <a:br>
              <a:rPr lang="en-US" sz="1200" spc="-10"/>
            </a:br>
            <a:br>
              <a:rPr lang="en-US" sz="1200" spc="-10"/>
            </a:br>
            <a:br>
              <a:rPr lang="en-US" sz="1200" spc="-10"/>
            </a:br>
            <a:br>
              <a:rPr lang="en-US" sz="1200" spc="-10"/>
            </a:br>
            <a:br>
              <a:rPr lang="en-US" sz="1200" spc="-10"/>
            </a:br>
            <a:br>
              <a:rPr lang="en-US" sz="1200" spc="-10"/>
            </a:br>
            <a:br>
              <a:rPr lang="en-US" sz="1200" spc="-10"/>
            </a:br>
            <a:br>
              <a:rPr lang="en-US" sz="1200" spc="-10"/>
            </a:br>
            <a:br>
              <a:rPr lang="en-US" sz="1200" spc="-10"/>
            </a:br>
            <a:br>
              <a:rPr lang="en-US" sz="1200" spc="-10"/>
            </a:br>
            <a:br>
              <a:rPr lang="en-US" sz="1200" spc="-10"/>
            </a:br>
            <a:br>
              <a:rPr lang="en-US" sz="1200" spc="-10"/>
            </a:br>
            <a:br>
              <a:rPr lang="en-US" sz="1200" spc="-10"/>
            </a:br>
            <a:br>
              <a:rPr lang="en-US" sz="1200" spc="-10"/>
            </a:br>
            <a:br>
              <a:rPr lang="en-US" sz="1200" spc="-10"/>
            </a:br>
            <a:br>
              <a:rPr lang="en-US" sz="1200" spc="-10"/>
            </a:br>
            <a:br>
              <a:rPr lang="en-US" sz="1200" spc="-10"/>
            </a:br>
            <a:br>
              <a:rPr lang="en-US" sz="1200" spc="-10"/>
            </a:br>
            <a:br>
              <a:rPr lang="en-US" sz="1200" spc="-10"/>
            </a:br>
            <a:endParaRPr sz="1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a:p>
        </p:txBody>
      </p:sp>
      <p:sp>
        <p:nvSpPr>
          <p:cNvPr id="8" name="object 8"/>
          <p:cNvSpPr txBox="1">
            <a:spLocks noGrp="1"/>
          </p:cNvSpPr>
          <p:nvPr>
            <p:ph type="ctrTitle"/>
          </p:nvPr>
        </p:nvSpPr>
        <p:spPr>
          <a:xfrm>
            <a:off x="739774" y="291147"/>
            <a:ext cx="8613775" cy="752129"/>
          </a:xfrm>
          <a:prstGeom prst="rect">
            <a:avLst/>
          </a:prstGeom>
        </p:spPr>
        <p:txBody>
          <a:bodyPr vert="horz" wrap="square" lIns="0" tIns="13335" rIns="0" bIns="0" rtlCol="0">
            <a:spAutoFit/>
          </a:bodyPr>
          <a:lstStyle/>
          <a:p>
            <a:pPr marL="12700">
              <a:lnSpc>
                <a:spcPct val="100000"/>
              </a:lnSpc>
              <a:spcBef>
                <a:spcPts val="105"/>
              </a:spcBef>
            </a:pPr>
            <a:r>
              <a:rPr lang="en-US" spc="-10"/>
              <a:t>MODELLING</a:t>
            </a:r>
            <a:endParaRPr spc="-10"/>
          </a:p>
        </p:txBody>
      </p:sp>
      <p:sp>
        <p:nvSpPr>
          <p:cNvPr id="11" name="TextBox 10">
            <a:extLst>
              <a:ext uri="{FF2B5EF4-FFF2-40B4-BE49-F238E27FC236}">
                <a16:creationId xmlns:a16="http://schemas.microsoft.com/office/drawing/2014/main" id="{17448D69-D1A5-E8E5-86B4-9FEEA19C8797}"/>
              </a:ext>
            </a:extLst>
          </p:cNvPr>
          <p:cNvSpPr txBox="1"/>
          <p:nvPr/>
        </p:nvSpPr>
        <p:spPr>
          <a:xfrm>
            <a:off x="596727" y="1857374"/>
            <a:ext cx="6718472" cy="2585323"/>
          </a:xfrm>
          <a:prstGeom prst="rect">
            <a:avLst/>
          </a:prstGeom>
          <a:noFill/>
        </p:spPr>
        <p:txBody>
          <a:bodyPr wrap="square">
            <a:spAutoFit/>
          </a:bodyPr>
          <a:lstStyle/>
          <a:p>
            <a:r>
              <a:rPr lang="en-US"/>
              <a:t>Our natural language processing (NLP) project involves developing a sentiment analysis model using deep learning techniques. The model will be trained on a diverse dataset of customer reviews and will utilize advanced NLP architectures such as LSTM and attention mechanisms to capture semantic relationships in text data. Through iterative experimentation and optimization, we aim to build a highly accurate and scalable NLP model capable of classifying customer sentiment with precision and efficiency.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NM project template</Template>
  <TotalTime>29</TotalTime>
  <Words>929</Words>
  <Application>Microsoft Office PowerPoint</Application>
  <PresentationFormat>Widescreen</PresentationFormat>
  <Paragraphs>39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PROJECT TITLE    NATURAL LANGUAGE PROCESSING</vt:lpstr>
      <vt:lpstr>AGENDA                  1.Problem statement                                        2.Project overview                                        3.End users                                        4.Our solution and proposition                                        5. Key features                                        6. Modelling approach                                      7. Results and evaluation                                        8. Conclusion  </vt:lpstr>
      <vt:lpstr>   PROBLEM STATEMENT          </vt:lpstr>
      <vt:lpstr>PROJECT OVERVIEW       Develop a sentiment analysis model to categorize customer reviews into positive, neutral, or negative sentiments. Utilizing NLP techniques, the model aims to automate the analysis of text data from various sources like e-commerce platforms and social media. The project aims to provide actionable insights to businesses by accurately classifying customer feedback.       </vt:lpstr>
      <vt:lpstr>WHO ARE THE END USERS?      Business Stakeholders: Such as marketing managers, product managers, and customer service representatives who utilize sentiment analysis insights to understand customer feedback and make data-driven decisions.  Data Analysts and Data Scientists: Who develop, train, and evaluate the sentiment analysis model, as well as interpret its results to derive meaningful insights for the business.  Software Developers: Who integrate the sentiment analysis functionality into existing business systems or develop standalone applications for real-time analysis of customer feedback.  Customers: Indirectly benefit from the project as businesses use the insights gained from sentiment analysis to improve products, services, and overall customer experience.          </vt:lpstr>
      <vt:lpstr>YOUR SOLUTION AND VALUE PROPOSITION Solution:  Our solution involves developing a robust sentiment analysis model using advanced natural language processing (NLP) techniques. By leveraging state-of-the-art algorithms and models, we enable businesses to automatically analyze and classify customer feedback from various sources, such as e-commerce platforms and social media, into positive, neutral, or negative sentiments.      Value Proposition:  Automated Analysis: Our solution automates the process of analyzing vast amounts of textual data, saving businesses valuable time and resources compared to manual analysis methods.  Actionable Insights: By accurately categorizing customer feedback, businesses gain actionable insights into customer sentiment, enabling them to identify trends, address issues, and make data-driven decisions to improve products, services, and customer experience.  Scalability and Efficiency: Our NLP model is scalable and can handle large volumes of text data, ensuring efficiency and reliability in sentiment analysis, even as data volumes grow.  Competitive Advantage: Businesses that leverage our solution gain a competitive advantage by staying ahead of market trends, understanding customer preferences, and proactively addressing customer needs based on real-time feedback analysis.           </vt:lpstr>
      <vt:lpstr>THE WOW IN YOUR SOLUTION    Our NLP solution revolutionizes customer feedback analysis by seamlessly transforming unstructured text data into actionable insights. With unparalleled accuracy and efficiency, our sentiment analysis model empowers businesses to understand customer sentiment at scale, driving enhanced decision-making, improved products and services, and ultimately, unparalleled customer satisfaction. Say goodbye to manual analysis and hello to automated, data-driven excellence with our NLP solution.                             </vt:lpstr>
      <vt:lpstr>MODELLING</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Gladson Paul Dhinakaran ㅤ</dc:creator>
  <cp:lastModifiedBy>Gladson Paul Dhinakaran ㅤ</cp:lastModifiedBy>
  <cp:revision>22</cp:revision>
  <dcterms:created xsi:type="dcterms:W3CDTF">2024-04-03T08:24:13Z</dcterms:created>
  <dcterms:modified xsi:type="dcterms:W3CDTF">2024-04-03T09:21:31Z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y fmtid="{D5CDD505-2E9C-101B-9397-08002B2CF9AE}" pid="4" name="Producer">
    <vt:lpwstr>3-Heights(TM) PDF Security Shell 4.8.25.2 (http://www.pdf-tools.com)</vt:lpwstr>
  </property>
</Properties>
</file>