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0"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1"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6918-FB04-6467-A990-4A07C955DE8B}"/>
              </a:ext>
            </a:extLst>
          </p:cNvPr>
          <p:cNvSpPr>
            <a:spLocks noGrp="1"/>
          </p:cNvSpPr>
          <p:nvPr>
            <p:ph type="ctrTitle"/>
          </p:nvPr>
        </p:nvSpPr>
        <p:spPr>
          <a:xfrm>
            <a:off x="1876424" y="291939"/>
            <a:ext cx="8791575" cy="1312927"/>
          </a:xfrm>
        </p:spPr>
        <p:txBody>
          <a:bodyPr>
            <a:normAutofit fontScale="90000"/>
          </a:bodyPr>
          <a:lstStyle/>
          <a:p>
            <a:pPr marL="0" marR="0" lvl="0" indent="0" rtl="0">
              <a:lnSpc>
                <a:spcPct val="100000"/>
              </a:lnSpc>
              <a:spcBef>
                <a:spcPts val="0"/>
              </a:spcBef>
              <a:spcAft>
                <a:spcPts val="0"/>
              </a:spcAft>
            </a:pPr>
            <a:r>
              <a:rPr lang="en-US" sz="4800" b="1" i="0" u="none" strike="noStrike" cap="none" dirty="0">
                <a:solidFill>
                  <a:schemeClr val="tx1">
                    <a:lumMod val="95000"/>
                  </a:schemeClr>
                </a:solidFill>
                <a:latin typeface="Times New Roman"/>
                <a:ea typeface="Times New Roman"/>
                <a:cs typeface="Times New Roman"/>
                <a:sym typeface="Times New Roman"/>
              </a:rPr>
              <a:t>CSA1452</a:t>
            </a:r>
            <a:r>
              <a:rPr lang="en-US" sz="4800" b="1" i="0" u="none" strike="noStrike" cap="none" dirty="0">
                <a:solidFill>
                  <a:schemeClr val="dk1"/>
                </a:solidFill>
                <a:latin typeface="Times New Roman"/>
                <a:ea typeface="Times New Roman"/>
                <a:cs typeface="Times New Roman"/>
                <a:sym typeface="Times New Roman"/>
              </a:rPr>
              <a:t> </a:t>
            </a:r>
            <a:r>
              <a:rPr lang="en-US" sz="4800" b="1" i="0" u="none" strike="noStrike" cap="none" dirty="0">
                <a:latin typeface="Times New Roman"/>
                <a:ea typeface="Times New Roman"/>
                <a:cs typeface="Times New Roman"/>
                <a:sym typeface="Times New Roman"/>
              </a:rPr>
              <a:t>–</a:t>
            </a:r>
            <a:r>
              <a:rPr lang="en-US" sz="4800" b="1" dirty="0">
                <a:solidFill>
                  <a:schemeClr val="tx1">
                    <a:lumMod val="95000"/>
                  </a:schemeClr>
                </a:solidFill>
                <a:latin typeface="Times New Roman"/>
                <a:ea typeface="Times New Roman"/>
                <a:cs typeface="Times New Roman"/>
                <a:sym typeface="Times New Roman"/>
              </a:rPr>
              <a:t>Compiler Design for Dynamic Linking</a:t>
            </a:r>
            <a:r>
              <a:rPr lang="en-US" sz="4800" b="1" i="0" u="none" strike="noStrike" cap="none" dirty="0">
                <a:solidFill>
                  <a:schemeClr val="tx1">
                    <a:lumMod val="95000"/>
                  </a:schemeClr>
                </a:solidFill>
                <a:latin typeface="Times New Roman"/>
                <a:ea typeface="Times New Roman"/>
                <a:cs typeface="Times New Roman"/>
                <a:sym typeface="Times New Roman"/>
              </a:rPr>
              <a:t>-slot A</a:t>
            </a:r>
            <a:endParaRPr lang="en-US" sz="4800" b="1" i="0" u="none" strike="noStrike" cap="none" dirty="0">
              <a:solidFill>
                <a:schemeClr val="dk1"/>
              </a:solidFill>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6E33898B-8908-507B-A180-8E0DBA818F24}"/>
              </a:ext>
            </a:extLst>
          </p:cNvPr>
          <p:cNvSpPr>
            <a:spLocks noGrp="1"/>
          </p:cNvSpPr>
          <p:nvPr>
            <p:ph type="subTitle" idx="1"/>
          </p:nvPr>
        </p:nvSpPr>
        <p:spPr>
          <a:xfrm>
            <a:off x="1876424" y="4338735"/>
            <a:ext cx="8791575" cy="1637522"/>
          </a:xfrm>
        </p:spPr>
        <p:txBody>
          <a:bodyPr/>
          <a:lstStyle/>
          <a:p>
            <a:pPr marL="0" marR="0" lvl="0" indent="0" rtl="0">
              <a:lnSpc>
                <a:spcPct val="100000"/>
              </a:lnSpc>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Guided By,</a:t>
            </a:r>
            <a:r>
              <a:rPr lang="en-US" sz="2000" b="0" i="0" u="none" strike="noStrike" cap="none" dirty="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Project By,</a:t>
            </a:r>
          </a:p>
          <a:p>
            <a:pPr marL="0" marR="0" lvl="0" indent="0" rtl="0">
              <a:lnSpc>
                <a:spcPct val="100000"/>
              </a:lnSpc>
              <a:spcBef>
                <a:spcPts val="0"/>
              </a:spcBef>
              <a:spcAft>
                <a:spcPts val="0"/>
              </a:spcAft>
              <a:buNone/>
            </a:pPr>
            <a:r>
              <a:rPr lang="en-US" spc="-270" dirty="0">
                <a:solidFill>
                  <a:srgbClr val="1C5010"/>
                </a:solidFill>
                <a:latin typeface="Times New Roman"/>
                <a:cs typeface="Times New Roman"/>
              </a:rPr>
              <a:t>              D r.   S a </a:t>
            </a:r>
            <a:r>
              <a:rPr lang="en-US" spc="-270" dirty="0" err="1">
                <a:solidFill>
                  <a:srgbClr val="1C5010"/>
                </a:solidFill>
                <a:latin typeface="Times New Roman"/>
                <a:cs typeface="Times New Roman"/>
              </a:rPr>
              <a:t>i</a:t>
            </a:r>
            <a:r>
              <a:rPr lang="en-US" spc="-270" dirty="0">
                <a:solidFill>
                  <a:srgbClr val="1C5010"/>
                </a:solidFill>
                <a:latin typeface="Times New Roman"/>
                <a:cs typeface="Times New Roman"/>
              </a:rPr>
              <a:t>  r a m.  A                                                                                                                                                M. </a:t>
            </a:r>
            <a:r>
              <a:rPr lang="en-US" spc="-270" dirty="0" err="1">
                <a:solidFill>
                  <a:srgbClr val="1C5010"/>
                </a:solidFill>
                <a:latin typeface="Times New Roman"/>
                <a:cs typeface="Times New Roman"/>
              </a:rPr>
              <a:t>siva</a:t>
            </a:r>
            <a:r>
              <a:rPr lang="en-US" spc="-270" dirty="0">
                <a:solidFill>
                  <a:srgbClr val="1C5010"/>
                </a:solidFill>
                <a:latin typeface="Times New Roman"/>
                <a:cs typeface="Times New Roman"/>
              </a:rPr>
              <a:t>   </a:t>
            </a:r>
            <a:r>
              <a:rPr lang="en-US" spc="-270" dirty="0" err="1">
                <a:solidFill>
                  <a:srgbClr val="1C5010"/>
                </a:solidFill>
                <a:latin typeface="Times New Roman"/>
                <a:cs typeface="Times New Roman"/>
              </a:rPr>
              <a:t>sathwik</a:t>
            </a:r>
            <a:endParaRPr lang="en-US"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None/>
            </a:pPr>
            <a:r>
              <a:rPr lang="en-US" sz="2000" b="0" i="1" u="none" strike="noStrike" cap="none" dirty="0">
                <a:solidFill>
                  <a:schemeClr val="dk1"/>
                </a:solidFill>
                <a:latin typeface="Times New Roman"/>
                <a:ea typeface="Times New Roman"/>
                <a:cs typeface="Times New Roman"/>
                <a:sym typeface="Times New Roman"/>
              </a:rPr>
              <a:t>     (Course Faculty)                                                                       (192211146)</a:t>
            </a:r>
          </a:p>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Compiler Design</a:t>
            </a:r>
            <a:r>
              <a:rPr lang="en-US" sz="2000" b="1" i="0" u="none" strike="noStrike" cap="none" dirty="0">
                <a:solidFill>
                  <a:schemeClr val="dk1"/>
                </a:solidFill>
                <a:latin typeface="Times New Roman"/>
                <a:ea typeface="Times New Roman"/>
                <a:cs typeface="Times New Roman"/>
                <a:sym typeface="Times New Roman"/>
              </a:rPr>
              <a:t>		</a:t>
            </a:r>
            <a:r>
              <a:rPr lang="en-US" b="1"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Computer Science &amp; Engineering</a:t>
            </a:r>
          </a:p>
          <a:p>
            <a:pPr>
              <a:lnSpc>
                <a:spcPct val="100000"/>
              </a:lnSpc>
              <a:spcBef>
                <a:spcPts val="0"/>
              </a:spcBef>
            </a:pPr>
            <a:r>
              <a:rPr lang="en-US" sz="2000" b="0" i="0" u="none" strike="noStrike" cap="none" dirty="0">
                <a:solidFill>
                  <a:schemeClr val="dk1"/>
                </a:solidFill>
                <a:latin typeface="Times New Roman"/>
                <a:ea typeface="Times New Roman"/>
                <a:cs typeface="Times New Roman"/>
                <a:sym typeface="Times New Roman"/>
              </a:rPr>
              <a:t>        SSE, SIMATS</a:t>
            </a:r>
            <a:r>
              <a:rPr lang="en-US" sz="2000" b="0" i="0" u="none" strike="noStrike" cap="none" dirty="0">
                <a:solidFill>
                  <a:srgbClr val="000000"/>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SSE, SIMATS</a:t>
            </a:r>
            <a:endParaRPr lang="en-US" sz="2000" b="0"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None/>
            </a:pPr>
            <a:endParaRPr lang="en-IN" dirty="0"/>
          </a:p>
        </p:txBody>
      </p:sp>
      <p:pic>
        <p:nvPicPr>
          <p:cNvPr id="1026" name="Picture 2" descr="Phases of Compiler">
            <a:extLst>
              <a:ext uri="{FF2B5EF4-FFF2-40B4-BE49-F238E27FC236}">
                <a16:creationId xmlns:a16="http://schemas.microsoft.com/office/drawing/2014/main" id="{54BDD8C7-ED59-47E5-BB71-F52679E81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157" y="2125631"/>
            <a:ext cx="3997292" cy="221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78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95DA-0E79-48B2-E00F-A518976A630E}"/>
              </a:ext>
            </a:extLst>
          </p:cNvPr>
          <p:cNvSpPr>
            <a:spLocks noGrp="1"/>
          </p:cNvSpPr>
          <p:nvPr>
            <p:ph type="title"/>
          </p:nvPr>
        </p:nvSpPr>
        <p:spPr/>
        <p:txBody>
          <a:bodyPr/>
          <a:lstStyle/>
          <a:p>
            <a:r>
              <a:rPr lang="en-IN" b="1" dirty="0"/>
              <a:t>PHASE 2:-</a:t>
            </a:r>
            <a:r>
              <a:rPr lang="en-IN" b="1" i="0" dirty="0">
                <a:solidFill>
                  <a:srgbClr val="0D0D0D"/>
                </a:solidFill>
                <a:effectLst/>
                <a:latin typeface="Söhne"/>
              </a:rPr>
              <a:t>Syntax Analysis (Parsing)</a:t>
            </a:r>
            <a:r>
              <a:rPr lang="en-IN" b="0" i="0" dirty="0">
                <a:solidFill>
                  <a:srgbClr val="0D0D0D"/>
                </a:solidFill>
                <a:effectLst/>
                <a:latin typeface="Söhne"/>
              </a:rPr>
              <a:t>:</a:t>
            </a:r>
            <a:endParaRPr lang="en-IN" b="1" dirty="0"/>
          </a:p>
        </p:txBody>
      </p:sp>
      <p:sp>
        <p:nvSpPr>
          <p:cNvPr id="3" name="Content Placeholder 2">
            <a:extLst>
              <a:ext uri="{FF2B5EF4-FFF2-40B4-BE49-F238E27FC236}">
                <a16:creationId xmlns:a16="http://schemas.microsoft.com/office/drawing/2014/main" id="{1D902E39-63FB-0963-E820-FE6B578D3CB9}"/>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This phase verifies that the tokens produced by the lexical analysis are arranged in a grammatically correct structure according to the language's syntax rules.</a:t>
            </a:r>
          </a:p>
          <a:p>
            <a:pPr algn="l">
              <a:buFont typeface="Arial" panose="020B0604020202020204" pitchFamily="34" charset="0"/>
              <a:buChar char="•"/>
            </a:pPr>
            <a:r>
              <a:rPr lang="en-US" b="0" i="0" dirty="0">
                <a:solidFill>
                  <a:srgbClr val="0D0D0D"/>
                </a:solidFill>
                <a:effectLst/>
                <a:latin typeface="Söhne"/>
              </a:rPr>
              <a:t>Generates a parse tree or abstract syntax tree (AST).</a:t>
            </a:r>
          </a:p>
          <a:p>
            <a:pPr algn="l">
              <a:buFont typeface="Arial" panose="020B0604020202020204" pitchFamily="34" charset="0"/>
              <a:buChar char="•"/>
            </a:pPr>
            <a:r>
              <a:rPr lang="en-US" b="0" i="0" dirty="0">
                <a:solidFill>
                  <a:srgbClr val="0D0D0D"/>
                </a:solidFill>
                <a:effectLst/>
                <a:latin typeface="Söhne"/>
              </a:rPr>
              <a:t>Commonly performed by a parser.</a:t>
            </a:r>
          </a:p>
          <a:p>
            <a:endParaRPr lang="en-IN" dirty="0"/>
          </a:p>
        </p:txBody>
      </p:sp>
    </p:spTree>
    <p:extLst>
      <p:ext uri="{BB962C8B-B14F-4D97-AF65-F5344CB8AC3E}">
        <p14:creationId xmlns:p14="http://schemas.microsoft.com/office/powerpoint/2010/main" val="230105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B483-EE65-C0C1-7F64-D9B54A33477A}"/>
              </a:ext>
            </a:extLst>
          </p:cNvPr>
          <p:cNvSpPr>
            <a:spLocks noGrp="1"/>
          </p:cNvSpPr>
          <p:nvPr>
            <p:ph type="title"/>
          </p:nvPr>
        </p:nvSpPr>
        <p:spPr>
          <a:xfrm>
            <a:off x="1551960" y="96003"/>
            <a:ext cx="9905998" cy="1478570"/>
          </a:xfrm>
        </p:spPr>
        <p:txBody>
          <a:bodyPr/>
          <a:lstStyle/>
          <a:p>
            <a:r>
              <a:rPr lang="en-IN" b="1" dirty="0"/>
              <a:t>PHASE 3:-</a:t>
            </a:r>
            <a:r>
              <a:rPr lang="en-IN" b="1" i="0" dirty="0">
                <a:solidFill>
                  <a:srgbClr val="0D0D0D"/>
                </a:solidFill>
                <a:effectLst/>
                <a:latin typeface="Söhne"/>
              </a:rPr>
              <a:t>Semantic Analysis</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A3D0E91E-118D-DEE3-64BD-27A27910FE49}"/>
              </a:ext>
            </a:extLst>
          </p:cNvPr>
          <p:cNvSpPr>
            <a:spLocks noGrp="1"/>
          </p:cNvSpPr>
          <p:nvPr>
            <p:ph idx="1"/>
          </p:nvPr>
        </p:nvSpPr>
        <p:spPr>
          <a:xfrm>
            <a:off x="1029445" y="1484377"/>
            <a:ext cx="9905999" cy="2583769"/>
          </a:xfrm>
        </p:spPr>
        <p:txBody>
          <a:bodyPr>
            <a:normAutofit fontScale="92500"/>
          </a:bodyPr>
          <a:lstStyle/>
          <a:p>
            <a:pPr algn="l">
              <a:buFont typeface="Arial" panose="020B0604020202020204" pitchFamily="34" charset="0"/>
              <a:buChar char="•"/>
            </a:pPr>
            <a:r>
              <a:rPr lang="en-US" b="0" i="0" dirty="0">
                <a:solidFill>
                  <a:srgbClr val="0D0D0D"/>
                </a:solidFill>
                <a:effectLst/>
                <a:latin typeface="Söhne"/>
              </a:rPr>
              <a:t>Checks the meaning of the statements in the source code beyond the grammar.</a:t>
            </a:r>
          </a:p>
          <a:p>
            <a:pPr algn="l">
              <a:buFont typeface="Arial" panose="020B0604020202020204" pitchFamily="34" charset="0"/>
              <a:buChar char="•"/>
            </a:pPr>
            <a:r>
              <a:rPr lang="en-US" b="0" i="0" dirty="0">
                <a:solidFill>
                  <a:srgbClr val="0D0D0D"/>
                </a:solidFill>
                <a:effectLst/>
                <a:latin typeface="Söhne"/>
              </a:rPr>
              <a:t>Ensures that the code adheres to the semantic rules of the programming language.</a:t>
            </a:r>
          </a:p>
          <a:p>
            <a:pPr algn="l">
              <a:buFont typeface="Arial" panose="020B0604020202020204" pitchFamily="34" charset="0"/>
              <a:buChar char="•"/>
            </a:pPr>
            <a:r>
              <a:rPr lang="en-US" b="0" i="0" dirty="0">
                <a:solidFill>
                  <a:srgbClr val="0D0D0D"/>
                </a:solidFill>
                <a:effectLst/>
                <a:latin typeface="Söhne"/>
              </a:rPr>
              <a:t>Performs type checking, checks for variable usage errors, etc.</a:t>
            </a:r>
          </a:p>
          <a:p>
            <a:pPr algn="l">
              <a:buFont typeface="Arial" panose="020B0604020202020204" pitchFamily="34" charset="0"/>
              <a:buChar char="•"/>
            </a:pPr>
            <a:r>
              <a:rPr lang="en-US" b="0" i="0" dirty="0">
                <a:solidFill>
                  <a:srgbClr val="0D0D0D"/>
                </a:solidFill>
                <a:effectLst/>
                <a:latin typeface="Söhne"/>
              </a:rPr>
              <a:t>May involve symbol table management.</a:t>
            </a:r>
          </a:p>
          <a:p>
            <a:endParaRPr lang="en-IN" dirty="0"/>
          </a:p>
        </p:txBody>
      </p:sp>
      <p:pic>
        <p:nvPicPr>
          <p:cNvPr id="9220" name="Picture 4" descr="Phases of a Compiler - GeeksforGeeks">
            <a:extLst>
              <a:ext uri="{FF2B5EF4-FFF2-40B4-BE49-F238E27FC236}">
                <a16:creationId xmlns:a16="http://schemas.microsoft.com/office/drawing/2014/main" id="{717EAB16-E36E-6CA9-A938-73BEBDDD3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751" y="3429000"/>
            <a:ext cx="3864625" cy="300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82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AC0E-BA22-99CC-4033-466D838B574A}"/>
              </a:ext>
            </a:extLst>
          </p:cNvPr>
          <p:cNvSpPr>
            <a:spLocks noGrp="1"/>
          </p:cNvSpPr>
          <p:nvPr>
            <p:ph type="title"/>
          </p:nvPr>
        </p:nvSpPr>
        <p:spPr>
          <a:xfrm>
            <a:off x="1003042" y="267453"/>
            <a:ext cx="9905998" cy="1478570"/>
          </a:xfrm>
        </p:spPr>
        <p:txBody>
          <a:bodyPr/>
          <a:lstStyle/>
          <a:p>
            <a:r>
              <a:rPr lang="en-IN" b="1" dirty="0"/>
              <a:t>PHASE 4:-</a:t>
            </a:r>
            <a:r>
              <a:rPr lang="en-IN" b="1" i="0" dirty="0">
                <a:solidFill>
                  <a:srgbClr val="0D0D0D"/>
                </a:solidFill>
                <a:effectLst/>
                <a:latin typeface="Söhne"/>
              </a:rPr>
              <a:t>Intermediate Code Generation</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405EEC0A-2A1A-46BB-EE25-412EE0B6938A}"/>
              </a:ext>
            </a:extLst>
          </p:cNvPr>
          <p:cNvSpPr>
            <a:spLocks noGrp="1"/>
          </p:cNvSpPr>
          <p:nvPr>
            <p:ph idx="1"/>
          </p:nvPr>
        </p:nvSpPr>
        <p:spPr>
          <a:xfrm>
            <a:off x="908147" y="1913844"/>
            <a:ext cx="9905999" cy="2847069"/>
          </a:xfrm>
        </p:spPr>
        <p:txBody>
          <a:bodyPr>
            <a:normAutofit lnSpcReduction="10000"/>
          </a:bodyPr>
          <a:lstStyle/>
          <a:p>
            <a:pPr algn="l">
              <a:buFont typeface="Arial" panose="020B0604020202020204" pitchFamily="34" charset="0"/>
              <a:buChar char="•"/>
            </a:pPr>
            <a:r>
              <a:rPr lang="en-US" b="0" i="0" dirty="0">
                <a:solidFill>
                  <a:srgbClr val="0D0D0D"/>
                </a:solidFill>
                <a:effectLst/>
                <a:latin typeface="Söhne"/>
              </a:rPr>
              <a:t>Converts the parse tree or AST into an intermediate representation (IR) or intermediate code.</a:t>
            </a:r>
          </a:p>
          <a:p>
            <a:pPr algn="l">
              <a:buFont typeface="Arial" panose="020B0604020202020204" pitchFamily="34" charset="0"/>
              <a:buChar char="•"/>
            </a:pPr>
            <a:r>
              <a:rPr lang="en-US" b="0" i="0" dirty="0">
                <a:solidFill>
                  <a:srgbClr val="0D0D0D"/>
                </a:solidFill>
                <a:effectLst/>
                <a:latin typeface="Söhne"/>
              </a:rPr>
              <a:t>This representation is independent of the source language but easier to translate into the target machine code.</a:t>
            </a:r>
          </a:p>
          <a:p>
            <a:pPr algn="l">
              <a:buFont typeface="Arial" panose="020B0604020202020204" pitchFamily="34" charset="0"/>
              <a:buChar char="•"/>
            </a:pPr>
            <a:r>
              <a:rPr lang="en-US" b="0" i="0" dirty="0">
                <a:solidFill>
                  <a:srgbClr val="0D0D0D"/>
                </a:solidFill>
                <a:effectLst/>
                <a:latin typeface="Söhne"/>
              </a:rPr>
              <a:t>May involve optimizations at this stage (e.g., constant folding, common subexpression elimination).</a:t>
            </a:r>
          </a:p>
          <a:p>
            <a:endParaRPr lang="en-IN" dirty="0"/>
          </a:p>
        </p:txBody>
      </p:sp>
      <p:pic>
        <p:nvPicPr>
          <p:cNvPr id="8194" name="Picture 2" descr="Compiler - Intermediate Code Generation">
            <a:extLst>
              <a:ext uri="{FF2B5EF4-FFF2-40B4-BE49-F238E27FC236}">
                <a16:creationId xmlns:a16="http://schemas.microsoft.com/office/drawing/2014/main" id="{6855E564-AA13-C0AA-09CD-FDF2D72CD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579" y="5096556"/>
            <a:ext cx="51149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2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1743-211C-F9BA-7D33-487FE3FC0703}"/>
              </a:ext>
            </a:extLst>
          </p:cNvPr>
          <p:cNvSpPr>
            <a:spLocks noGrp="1"/>
          </p:cNvSpPr>
          <p:nvPr>
            <p:ph type="title"/>
          </p:nvPr>
        </p:nvSpPr>
        <p:spPr/>
        <p:txBody>
          <a:bodyPr/>
          <a:lstStyle/>
          <a:p>
            <a:r>
              <a:rPr lang="en-IN" b="1" dirty="0"/>
              <a:t>PHASE 5:-</a:t>
            </a:r>
            <a:r>
              <a:rPr lang="en-IN" b="1" i="0" dirty="0">
                <a:solidFill>
                  <a:srgbClr val="0D0D0D"/>
                </a:solidFill>
                <a:effectLst/>
                <a:latin typeface="Söhne"/>
              </a:rPr>
              <a:t>Optimization</a:t>
            </a:r>
            <a:r>
              <a:rPr lang="en-IN" b="0" i="0" dirty="0">
                <a:solidFill>
                  <a:srgbClr val="0D0D0D"/>
                </a:solidFill>
                <a:effectLst/>
                <a:latin typeface="Söhne"/>
              </a:rPr>
              <a:t>:</a:t>
            </a:r>
            <a:endParaRPr lang="en-IN" b="1" dirty="0"/>
          </a:p>
        </p:txBody>
      </p:sp>
      <p:sp>
        <p:nvSpPr>
          <p:cNvPr id="3" name="Content Placeholder 2">
            <a:extLst>
              <a:ext uri="{FF2B5EF4-FFF2-40B4-BE49-F238E27FC236}">
                <a16:creationId xmlns:a16="http://schemas.microsoft.com/office/drawing/2014/main" id="{1588FCC7-91FF-E333-2BE3-7AB354959D93}"/>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Performs various transformations on the intermediate code to improve the efficiency of the generated code.</a:t>
            </a:r>
          </a:p>
          <a:p>
            <a:pPr algn="l">
              <a:buFont typeface="Arial" panose="020B0604020202020204" pitchFamily="34" charset="0"/>
              <a:buChar char="•"/>
            </a:pPr>
            <a:r>
              <a:rPr lang="en-US" b="0" i="0" dirty="0">
                <a:solidFill>
                  <a:srgbClr val="0D0D0D"/>
                </a:solidFill>
                <a:effectLst/>
                <a:latin typeface="Söhne"/>
              </a:rPr>
              <a:t>Includes optimizations like loop optimization, dead code elimination, register allocation, etc.</a:t>
            </a:r>
          </a:p>
          <a:p>
            <a:pPr algn="l">
              <a:buFont typeface="Arial" panose="020B0604020202020204" pitchFamily="34" charset="0"/>
              <a:buChar char="•"/>
            </a:pPr>
            <a:r>
              <a:rPr lang="en-US" b="0" i="0" dirty="0">
                <a:solidFill>
                  <a:srgbClr val="0D0D0D"/>
                </a:solidFill>
                <a:effectLst/>
                <a:latin typeface="Söhne"/>
              </a:rPr>
              <a:t>Optimization techniques vary widely and can be numerous.</a:t>
            </a:r>
          </a:p>
          <a:p>
            <a:endParaRPr lang="en-IN" dirty="0"/>
          </a:p>
        </p:txBody>
      </p:sp>
    </p:spTree>
    <p:extLst>
      <p:ext uri="{BB962C8B-B14F-4D97-AF65-F5344CB8AC3E}">
        <p14:creationId xmlns:p14="http://schemas.microsoft.com/office/powerpoint/2010/main" val="322723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1030-06A9-5F39-F78C-4FA496EC1ADE}"/>
              </a:ext>
            </a:extLst>
          </p:cNvPr>
          <p:cNvSpPr>
            <a:spLocks noGrp="1"/>
          </p:cNvSpPr>
          <p:nvPr>
            <p:ph type="title"/>
          </p:nvPr>
        </p:nvSpPr>
        <p:spPr/>
        <p:txBody>
          <a:bodyPr/>
          <a:lstStyle/>
          <a:p>
            <a:r>
              <a:rPr lang="en-IN" b="1" dirty="0"/>
              <a:t>PHASE 6:-</a:t>
            </a:r>
            <a:r>
              <a:rPr lang="en-IN" b="1" i="0" dirty="0">
                <a:solidFill>
                  <a:srgbClr val="0D0D0D"/>
                </a:solidFill>
                <a:effectLst/>
                <a:latin typeface="Söhne"/>
              </a:rPr>
              <a:t>Code Generation</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DCF0462B-7E0A-DCDD-0F3E-3BFFFE514AF6}"/>
              </a:ext>
            </a:extLst>
          </p:cNvPr>
          <p:cNvSpPr>
            <a:spLocks noGrp="1"/>
          </p:cNvSpPr>
          <p:nvPr>
            <p:ph idx="1"/>
          </p:nvPr>
        </p:nvSpPr>
        <p:spPr>
          <a:xfrm>
            <a:off x="805510" y="1810949"/>
            <a:ext cx="9905999" cy="3068961"/>
          </a:xfrm>
        </p:spPr>
        <p:txBody>
          <a:bodyPr/>
          <a:lstStyle/>
          <a:p>
            <a:pPr algn="l">
              <a:buFont typeface="Arial" panose="020B0604020202020204" pitchFamily="34" charset="0"/>
              <a:buChar char="•"/>
            </a:pPr>
            <a:r>
              <a:rPr lang="en-US" dirty="0">
                <a:solidFill>
                  <a:srgbClr val="0D0D0D"/>
                </a:solidFill>
                <a:latin typeface="Söhne"/>
              </a:rPr>
              <a:t>T</a:t>
            </a:r>
            <a:r>
              <a:rPr lang="en-US" b="0" i="0" dirty="0">
                <a:solidFill>
                  <a:srgbClr val="0D0D0D"/>
                </a:solidFill>
                <a:effectLst/>
                <a:latin typeface="Söhne"/>
              </a:rPr>
              <a:t>ranslates the optimized intermediate code into the target machine code or another language.</a:t>
            </a:r>
          </a:p>
          <a:p>
            <a:pPr algn="l">
              <a:buFont typeface="Arial" panose="020B0604020202020204" pitchFamily="34" charset="0"/>
              <a:buChar char="•"/>
            </a:pPr>
            <a:r>
              <a:rPr lang="en-US" b="0" i="0" dirty="0">
                <a:solidFill>
                  <a:srgbClr val="0D0D0D"/>
                </a:solidFill>
                <a:effectLst/>
                <a:latin typeface="Söhne"/>
              </a:rPr>
              <a:t>May involve instruction selection, scheduling, and other low-level optimizations.</a:t>
            </a:r>
          </a:p>
          <a:p>
            <a:pPr algn="l">
              <a:buFont typeface="Arial" panose="020B0604020202020204" pitchFamily="34" charset="0"/>
              <a:buChar char="•"/>
            </a:pPr>
            <a:r>
              <a:rPr lang="en-US" b="0" i="0" dirty="0">
                <a:solidFill>
                  <a:srgbClr val="0D0D0D"/>
                </a:solidFill>
                <a:effectLst/>
                <a:latin typeface="Söhne"/>
              </a:rPr>
              <a:t>Output can be machine code, assembly code, or another high-level language.</a:t>
            </a:r>
          </a:p>
          <a:p>
            <a:endParaRPr lang="en-IN" dirty="0"/>
          </a:p>
        </p:txBody>
      </p:sp>
      <p:pic>
        <p:nvPicPr>
          <p:cNvPr id="7170" name="Picture 2" descr="Intermediate Code Generation in Compiler Design - GeeksforGeeks | Videos">
            <a:extLst>
              <a:ext uri="{FF2B5EF4-FFF2-40B4-BE49-F238E27FC236}">
                <a16:creationId xmlns:a16="http://schemas.microsoft.com/office/drawing/2014/main" id="{324571B8-DA04-0564-1DDC-F1AFA321C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27" y="4370669"/>
            <a:ext cx="4217437" cy="237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7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1025-562D-4708-75AB-B7EE6F27FA49}"/>
              </a:ext>
            </a:extLst>
          </p:cNvPr>
          <p:cNvSpPr>
            <a:spLocks noGrp="1"/>
          </p:cNvSpPr>
          <p:nvPr>
            <p:ph type="title"/>
          </p:nvPr>
        </p:nvSpPr>
        <p:spPr/>
        <p:txBody>
          <a:bodyPr/>
          <a:lstStyle/>
          <a:p>
            <a:r>
              <a:rPr lang="en-IN" b="1" dirty="0"/>
              <a:t>PHASE 7:-</a:t>
            </a:r>
            <a:r>
              <a:rPr lang="en-IN" b="1" i="0" dirty="0">
                <a:solidFill>
                  <a:srgbClr val="0D0D0D"/>
                </a:solidFill>
                <a:effectLst/>
                <a:latin typeface="Söhne"/>
              </a:rPr>
              <a:t>Error Handling</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D6955B70-3F08-444F-49CD-F25DA61785CF}"/>
              </a:ext>
            </a:extLst>
          </p:cNvPr>
          <p:cNvSpPr>
            <a:spLocks noGrp="1"/>
          </p:cNvSpPr>
          <p:nvPr>
            <p:ph idx="1"/>
          </p:nvPr>
        </p:nvSpPr>
        <p:spPr>
          <a:xfrm>
            <a:off x="1076098" y="2097088"/>
            <a:ext cx="9905999" cy="3541714"/>
          </a:xfrm>
        </p:spPr>
        <p:txBody>
          <a:bodyPr/>
          <a:lstStyle/>
          <a:p>
            <a:pPr algn="l">
              <a:buFont typeface="Arial" panose="020B0604020202020204" pitchFamily="34" charset="0"/>
              <a:buChar char="•"/>
            </a:pPr>
            <a:r>
              <a:rPr lang="en-US" b="0" i="0" dirty="0">
                <a:solidFill>
                  <a:srgbClr val="0D0D0D"/>
                </a:solidFill>
                <a:effectLst/>
                <a:latin typeface="Söhne"/>
              </a:rPr>
              <a:t>Detects and reports errors found during the compilation process.</a:t>
            </a:r>
          </a:p>
          <a:p>
            <a:pPr algn="l">
              <a:buFont typeface="Arial" panose="020B0604020202020204" pitchFamily="34" charset="0"/>
              <a:buChar char="•"/>
            </a:pPr>
            <a:r>
              <a:rPr lang="en-US" b="0" i="0" dirty="0">
                <a:solidFill>
                  <a:srgbClr val="0D0D0D"/>
                </a:solidFill>
                <a:effectLst/>
                <a:latin typeface="Söhne"/>
              </a:rPr>
              <a:t>Errors can be lexical, syntactical, semantic, or related to code generation.</a:t>
            </a:r>
          </a:p>
          <a:p>
            <a:pPr algn="l">
              <a:buFont typeface="Arial" panose="020B0604020202020204" pitchFamily="34" charset="0"/>
              <a:buChar char="•"/>
            </a:pPr>
            <a:r>
              <a:rPr lang="en-US" b="0" i="0" dirty="0">
                <a:solidFill>
                  <a:srgbClr val="0D0D0D"/>
                </a:solidFill>
                <a:effectLst/>
                <a:latin typeface="Söhne"/>
              </a:rPr>
              <a:t>Provides informative error messages to aid programmers in debugging.</a:t>
            </a:r>
          </a:p>
          <a:p>
            <a:endParaRPr lang="en-IN" dirty="0"/>
          </a:p>
        </p:txBody>
      </p:sp>
      <p:pic>
        <p:nvPicPr>
          <p:cNvPr id="6146" name="Picture 2" descr="Errors in Compiler Design - Coding Ninjas">
            <a:extLst>
              <a:ext uri="{FF2B5EF4-FFF2-40B4-BE49-F238E27FC236}">
                <a16:creationId xmlns:a16="http://schemas.microsoft.com/office/drawing/2014/main" id="{50D0FE6C-BABA-7D89-9E71-F604519E0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501" y="4140023"/>
            <a:ext cx="4020230" cy="225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28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5C98-8EC7-BC84-A765-987DF8684476}"/>
              </a:ext>
            </a:extLst>
          </p:cNvPr>
          <p:cNvSpPr>
            <a:spLocks noGrp="1"/>
          </p:cNvSpPr>
          <p:nvPr>
            <p:ph type="title"/>
          </p:nvPr>
        </p:nvSpPr>
        <p:spPr>
          <a:xfrm>
            <a:off x="1141412" y="114665"/>
            <a:ext cx="9905998" cy="1478570"/>
          </a:xfrm>
        </p:spPr>
        <p:txBody>
          <a:bodyPr/>
          <a:lstStyle/>
          <a:p>
            <a:r>
              <a:rPr lang="en-IN" b="1" dirty="0">
                <a:solidFill>
                  <a:schemeClr val="bg1"/>
                </a:solidFill>
              </a:rPr>
              <a:t>		FRONT END AND BACK END</a:t>
            </a:r>
          </a:p>
        </p:txBody>
      </p:sp>
      <p:sp>
        <p:nvSpPr>
          <p:cNvPr id="3" name="Content Placeholder 2">
            <a:extLst>
              <a:ext uri="{FF2B5EF4-FFF2-40B4-BE49-F238E27FC236}">
                <a16:creationId xmlns:a16="http://schemas.microsoft.com/office/drawing/2014/main" id="{D7BCE96B-0368-D3BD-D969-A3B8EAA2DEA2}"/>
              </a:ext>
            </a:extLst>
          </p:cNvPr>
          <p:cNvSpPr>
            <a:spLocks noGrp="1"/>
          </p:cNvSpPr>
          <p:nvPr>
            <p:ph idx="1"/>
          </p:nvPr>
        </p:nvSpPr>
        <p:spPr>
          <a:xfrm>
            <a:off x="1141412" y="1484377"/>
            <a:ext cx="9905999" cy="4720480"/>
          </a:xfrm>
        </p:spPr>
        <p:txBody>
          <a:bodyPr>
            <a:normAutofit fontScale="85000" lnSpcReduction="20000"/>
          </a:bodyPr>
          <a:lstStyle/>
          <a:p>
            <a:r>
              <a:rPr lang="en-US" dirty="0">
                <a:solidFill>
                  <a:schemeClr val="bg1"/>
                </a:solidFill>
              </a:rPr>
              <a:t>The phases of a compiler are collected into front end and back end.</a:t>
            </a:r>
          </a:p>
          <a:p>
            <a:r>
              <a:rPr lang="en-US" sz="3800" b="1" dirty="0">
                <a:solidFill>
                  <a:schemeClr val="bg1"/>
                </a:solidFill>
              </a:rPr>
              <a:t>FRONT END:-</a:t>
            </a:r>
          </a:p>
          <a:p>
            <a:r>
              <a:rPr lang="en-US" sz="2100" b="0" i="0" dirty="0">
                <a:solidFill>
                  <a:srgbClr val="0D0D0D"/>
                </a:solidFill>
                <a:effectLst/>
                <a:latin typeface="Arial" panose="020B0604020202020204" pitchFamily="34" charset="0"/>
                <a:cs typeface="Arial" panose="020B0604020202020204" pitchFamily="34" charset="0"/>
              </a:rPr>
              <a:t>Front-end compilers, also known as front-end tools</a:t>
            </a:r>
            <a:r>
              <a:rPr lang="en-US" sz="2100" b="1" i="0" dirty="0">
                <a:solidFill>
                  <a:schemeClr val="bg1"/>
                </a:solidFill>
                <a:effectLst/>
                <a:latin typeface="Arial" panose="020B0604020202020204" pitchFamily="34" charset="0"/>
                <a:cs typeface="Arial" panose="020B0604020202020204" pitchFamily="34" charset="0"/>
              </a:rPr>
              <a:t>.</a:t>
            </a:r>
          </a:p>
          <a:p>
            <a:r>
              <a:rPr lang="en-US" sz="2100" b="0" i="0" dirty="0">
                <a:solidFill>
                  <a:srgbClr val="0D0D0D"/>
                </a:solidFill>
                <a:effectLst/>
                <a:latin typeface="Arial" panose="020B0604020202020204" pitchFamily="34" charset="0"/>
                <a:cs typeface="Arial" panose="020B0604020202020204" pitchFamily="34" charset="0"/>
              </a:rPr>
              <a:t>responsible for the initial stages of the compilation process, handling tasks such as lexical analysis, syntax analysis, and semantic analysis.</a:t>
            </a:r>
          </a:p>
          <a:p>
            <a:r>
              <a:rPr lang="en-US" sz="2100" b="0" i="0" dirty="0">
                <a:solidFill>
                  <a:srgbClr val="0D0D0D"/>
                </a:solidFill>
                <a:effectLst/>
                <a:latin typeface="Arial" panose="020B0604020202020204" pitchFamily="34" charset="0"/>
                <a:cs typeface="Arial" panose="020B0604020202020204" pitchFamily="34" charset="0"/>
              </a:rPr>
              <a:t>These components play a crucial role in translating high-level source code into an intermediate representation (IR)</a:t>
            </a:r>
            <a:endParaRPr lang="en-US" sz="2100" b="1" dirty="0">
              <a:solidFill>
                <a:schemeClr val="bg1"/>
              </a:solidFill>
              <a:latin typeface="Arial" panose="020B0604020202020204" pitchFamily="34" charset="0"/>
              <a:cs typeface="Arial" panose="020B0604020202020204" pitchFamily="34" charset="0"/>
            </a:endParaRPr>
          </a:p>
          <a:p>
            <a:r>
              <a:rPr lang="en-US" sz="3400" b="1" dirty="0">
                <a:solidFill>
                  <a:schemeClr val="bg1"/>
                </a:solidFill>
              </a:rPr>
              <a:t>BACK END:- </a:t>
            </a:r>
          </a:p>
          <a:p>
            <a:r>
              <a:rPr lang="en-US" sz="2000" b="0" i="0" dirty="0">
                <a:solidFill>
                  <a:srgbClr val="0D0D0D"/>
                </a:solidFill>
                <a:effectLst/>
                <a:latin typeface="Arial" panose="020B0604020202020204" pitchFamily="34" charset="0"/>
                <a:cs typeface="Arial" panose="020B0604020202020204" pitchFamily="34" charset="0"/>
              </a:rPr>
              <a:t>In the context of compilers, the "back end" refers to the latter stages of the compilation process, specifically focusing on the generation of target code</a:t>
            </a:r>
            <a:r>
              <a:rPr lang="en-US" sz="2000" b="0" i="0" dirty="0">
                <a:solidFill>
                  <a:srgbClr val="0D0D0D"/>
                </a:solidFill>
                <a:effectLst/>
                <a:latin typeface="Söhne"/>
              </a:rPr>
              <a:t>.</a:t>
            </a:r>
          </a:p>
          <a:p>
            <a:r>
              <a:rPr lang="en-US" sz="2300" b="0" i="0" dirty="0">
                <a:solidFill>
                  <a:srgbClr val="0D0D0D"/>
                </a:solidFill>
                <a:effectLst/>
                <a:latin typeface="Arial" panose="020B0604020202020204" pitchFamily="34" charset="0"/>
                <a:cs typeface="Arial" panose="020B0604020202020204" pitchFamily="34" charset="0"/>
              </a:rPr>
              <a:t>the back end of a compiler is responsible for translating the optimized intermediate representation.</a:t>
            </a:r>
          </a:p>
          <a:p>
            <a:endParaRPr lang="en-US" sz="2000" b="1" dirty="0">
              <a:solidFill>
                <a:schemeClr val="bg1"/>
              </a:solidFill>
            </a:endParaRPr>
          </a:p>
          <a:p>
            <a:endParaRPr lang="en-US" sz="2200" b="1" dirty="0">
              <a:solidFill>
                <a:schemeClr val="bg1"/>
              </a:solidFill>
            </a:endParaRPr>
          </a:p>
        </p:txBody>
      </p:sp>
    </p:spTree>
    <p:extLst>
      <p:ext uri="{BB962C8B-B14F-4D97-AF65-F5344CB8AC3E}">
        <p14:creationId xmlns:p14="http://schemas.microsoft.com/office/powerpoint/2010/main" val="45527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127B-3EBF-7ACA-29B4-0A6DD9D31A89}"/>
              </a:ext>
            </a:extLst>
          </p:cNvPr>
          <p:cNvSpPr>
            <a:spLocks noGrp="1"/>
          </p:cNvSpPr>
          <p:nvPr>
            <p:ph type="title"/>
          </p:nvPr>
        </p:nvSpPr>
        <p:spPr/>
        <p:txBody>
          <a:bodyPr/>
          <a:lstStyle/>
          <a:p>
            <a:r>
              <a:rPr lang="en-IN" b="1" dirty="0">
                <a:solidFill>
                  <a:schemeClr val="bg1"/>
                </a:solidFill>
              </a:rPr>
              <a:t>				result</a:t>
            </a:r>
          </a:p>
        </p:txBody>
      </p:sp>
      <p:sp>
        <p:nvSpPr>
          <p:cNvPr id="3" name="Content Placeholder 2">
            <a:extLst>
              <a:ext uri="{FF2B5EF4-FFF2-40B4-BE49-F238E27FC236}">
                <a16:creationId xmlns:a16="http://schemas.microsoft.com/office/drawing/2014/main" id="{02BF112B-3953-EF4E-5D68-15139AE591AA}"/>
              </a:ext>
            </a:extLst>
          </p:cNvPr>
          <p:cNvSpPr>
            <a:spLocks noGrp="1"/>
          </p:cNvSpPr>
          <p:nvPr>
            <p:ph idx="1"/>
          </p:nvPr>
        </p:nvSpPr>
        <p:spPr>
          <a:xfrm>
            <a:off x="1286063" y="2750599"/>
            <a:ext cx="9905999" cy="3541714"/>
          </a:xfrm>
        </p:spPr>
        <p:txBody>
          <a:bodyPr/>
          <a:lstStyle/>
          <a:p>
            <a:r>
              <a:rPr lang="en-US" b="0" i="0" dirty="0">
                <a:solidFill>
                  <a:schemeClr val="bg1"/>
                </a:solidFill>
                <a:effectLst/>
                <a:latin typeface="Söhne"/>
              </a:rPr>
              <a:t>Analyzing the phases of compiler design involves understanding each phase's purpose, challenges, and how they contribute to the overall goal of translating source code into executable code. the phases of compiler design work together to transform source code into efficient and correct executable code. Each phase plays a crucial role in ensuring that the compiled program</a:t>
            </a:r>
          </a:p>
          <a:p>
            <a:endParaRPr lang="en-IN" dirty="0">
              <a:solidFill>
                <a:schemeClr val="bg1"/>
              </a:solidFill>
            </a:endParaRPr>
          </a:p>
        </p:txBody>
      </p:sp>
    </p:spTree>
    <p:extLst>
      <p:ext uri="{BB962C8B-B14F-4D97-AF65-F5344CB8AC3E}">
        <p14:creationId xmlns:p14="http://schemas.microsoft.com/office/powerpoint/2010/main" val="321054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F28-34ED-C2FF-82C3-AB750AEF72BF}"/>
              </a:ext>
            </a:extLst>
          </p:cNvPr>
          <p:cNvSpPr>
            <a:spLocks noGrp="1"/>
          </p:cNvSpPr>
          <p:nvPr>
            <p:ph type="title"/>
          </p:nvPr>
        </p:nvSpPr>
        <p:spPr/>
        <p:txBody>
          <a:bodyPr/>
          <a:lstStyle/>
          <a:p>
            <a:r>
              <a:rPr lang="en-IN" b="1" dirty="0">
                <a:solidFill>
                  <a:schemeClr val="bg1"/>
                </a:solidFill>
              </a:rPr>
              <a:t>			conclusion</a:t>
            </a:r>
          </a:p>
        </p:txBody>
      </p:sp>
      <p:sp>
        <p:nvSpPr>
          <p:cNvPr id="3" name="Content Placeholder 2">
            <a:extLst>
              <a:ext uri="{FF2B5EF4-FFF2-40B4-BE49-F238E27FC236}">
                <a16:creationId xmlns:a16="http://schemas.microsoft.com/office/drawing/2014/main" id="{0880B983-CF17-511F-7B96-5B90F288CF14}"/>
              </a:ext>
            </a:extLst>
          </p:cNvPr>
          <p:cNvSpPr>
            <a:spLocks noGrp="1"/>
          </p:cNvSpPr>
          <p:nvPr>
            <p:ph idx="1"/>
          </p:nvPr>
        </p:nvSpPr>
        <p:spPr>
          <a:xfrm>
            <a:off x="1291229" y="2843588"/>
            <a:ext cx="9905999" cy="3541714"/>
          </a:xfrm>
        </p:spPr>
        <p:txBody>
          <a:bodyPr/>
          <a:lstStyle/>
          <a:p>
            <a:r>
              <a:rPr lang="en-US" b="0" i="0" dirty="0">
                <a:solidFill>
                  <a:schemeClr val="bg1"/>
                </a:solidFill>
                <a:effectLst/>
                <a:latin typeface="Söhne"/>
              </a:rPr>
              <a:t>The phases of compiler design can vary depending on the context and the specific goals of the compiler. However, in a general sense, the conclusion typically involves the successful transformation of source code into executable code. </a:t>
            </a:r>
            <a:endParaRPr lang="en-IN" dirty="0">
              <a:solidFill>
                <a:schemeClr val="bg1"/>
              </a:solidFill>
            </a:endParaRPr>
          </a:p>
        </p:txBody>
      </p:sp>
    </p:spTree>
    <p:extLst>
      <p:ext uri="{BB962C8B-B14F-4D97-AF65-F5344CB8AC3E}">
        <p14:creationId xmlns:p14="http://schemas.microsoft.com/office/powerpoint/2010/main" val="204925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9364-8764-FE8E-CB6F-6A38971C8F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717E6E-DFF7-46D8-CBEF-31F5DF9237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520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160D9-3746-B432-1E26-209E6D70D3BB}"/>
              </a:ext>
            </a:extLst>
          </p:cNvPr>
          <p:cNvSpPr>
            <a:spLocks noGrp="1"/>
          </p:cNvSpPr>
          <p:nvPr>
            <p:ph idx="1"/>
          </p:nvPr>
        </p:nvSpPr>
        <p:spPr>
          <a:xfrm>
            <a:off x="1143000" y="1279103"/>
            <a:ext cx="9905999" cy="2919673"/>
          </a:xfrm>
        </p:spPr>
        <p:txBody>
          <a:bodyPr>
            <a:normAutofit lnSpcReduction="10000"/>
          </a:bodyPr>
          <a:lstStyle/>
          <a:p>
            <a:r>
              <a:rPr lang="en-IN" dirty="0">
                <a:solidFill>
                  <a:schemeClr val="bg1"/>
                </a:solidFill>
              </a:rPr>
              <a:t>The different phases of compiler design include lexical analysis, syntax analysis, semantic analysis, intermediate code generation, code optimization, and code generation. </a:t>
            </a:r>
          </a:p>
          <a:p>
            <a:r>
              <a:rPr lang="en-IN" dirty="0">
                <a:solidFill>
                  <a:schemeClr val="bg1"/>
                </a:solidFill>
              </a:rPr>
              <a:t>Each phase plays a crucial role in the compilation process.</a:t>
            </a:r>
          </a:p>
          <a:p>
            <a:r>
              <a:rPr lang="en-US" dirty="0">
                <a:solidFill>
                  <a:schemeClr val="bg1"/>
                </a:solidFill>
              </a:rPr>
              <a:t>The goal is to produce an executable program that can run on the target hardware.</a:t>
            </a:r>
            <a:endParaRPr lang="en-IN" dirty="0"/>
          </a:p>
        </p:txBody>
      </p:sp>
      <p:sp>
        <p:nvSpPr>
          <p:cNvPr id="4" name="Title 3">
            <a:extLst>
              <a:ext uri="{FF2B5EF4-FFF2-40B4-BE49-F238E27FC236}">
                <a16:creationId xmlns:a16="http://schemas.microsoft.com/office/drawing/2014/main" id="{B05F66D9-86CC-989A-511A-D27F815E4CEC}"/>
              </a:ext>
            </a:extLst>
          </p:cNvPr>
          <p:cNvSpPr>
            <a:spLocks noGrp="1"/>
          </p:cNvSpPr>
          <p:nvPr>
            <p:ph type="title"/>
          </p:nvPr>
        </p:nvSpPr>
        <p:spPr>
          <a:xfrm>
            <a:off x="973462" y="0"/>
            <a:ext cx="9905998" cy="1478570"/>
          </a:xfrm>
        </p:spPr>
        <p:txBody>
          <a:bodyPr/>
          <a:lstStyle/>
          <a:p>
            <a:r>
              <a:rPr lang="en-IN" b="1" dirty="0">
                <a:solidFill>
                  <a:schemeClr val="bg1"/>
                </a:solidFill>
              </a:rPr>
              <a:t>                                 aim</a:t>
            </a:r>
          </a:p>
        </p:txBody>
      </p:sp>
      <p:pic>
        <p:nvPicPr>
          <p:cNvPr id="2054" name="Picture 6" descr="Phases of Compiler - GATE CSE Notes">
            <a:extLst>
              <a:ext uri="{FF2B5EF4-FFF2-40B4-BE49-F238E27FC236}">
                <a16:creationId xmlns:a16="http://schemas.microsoft.com/office/drawing/2014/main" id="{4A9D38E2-F626-0246-283C-28FCFCDFDA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11" t="599" r="14504" b="-599"/>
          <a:stretch/>
        </p:blipFill>
        <p:spPr bwMode="auto">
          <a:xfrm>
            <a:off x="5794309" y="3568959"/>
            <a:ext cx="5169159" cy="31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22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9BE5-2F60-D129-B3F0-E606492AE32C}"/>
              </a:ext>
            </a:extLst>
          </p:cNvPr>
          <p:cNvSpPr>
            <a:spLocks noGrp="1"/>
          </p:cNvSpPr>
          <p:nvPr>
            <p:ph type="title"/>
          </p:nvPr>
        </p:nvSpPr>
        <p:spPr/>
        <p:txBody>
          <a:bodyPr/>
          <a:lstStyle/>
          <a:p>
            <a:r>
              <a:rPr lang="en-IN" dirty="0">
                <a:solidFill>
                  <a:schemeClr val="bg1"/>
                </a:solidFill>
              </a:rPr>
              <a:t> 				</a:t>
            </a:r>
            <a:r>
              <a:rPr lang="en-IN" b="1" dirty="0">
                <a:solidFill>
                  <a:schemeClr val="bg1"/>
                </a:solidFill>
              </a:rPr>
              <a:t>abstract</a:t>
            </a:r>
          </a:p>
        </p:txBody>
      </p:sp>
      <p:sp>
        <p:nvSpPr>
          <p:cNvPr id="3" name="Content Placeholder 2">
            <a:extLst>
              <a:ext uri="{FF2B5EF4-FFF2-40B4-BE49-F238E27FC236}">
                <a16:creationId xmlns:a16="http://schemas.microsoft.com/office/drawing/2014/main" id="{E75AFC55-D5BE-48D9-3671-08034748348E}"/>
              </a:ext>
            </a:extLst>
          </p:cNvPr>
          <p:cNvSpPr>
            <a:spLocks noGrp="1"/>
          </p:cNvSpPr>
          <p:nvPr>
            <p:ph idx="1"/>
          </p:nvPr>
        </p:nvSpPr>
        <p:spPr>
          <a:xfrm>
            <a:off x="1141412" y="1997560"/>
            <a:ext cx="9905999" cy="3989995"/>
          </a:xfrm>
        </p:spPr>
        <p:txBody>
          <a:bodyPr>
            <a:normAutofit fontScale="92500" lnSpcReduction="20000"/>
          </a:bodyPr>
          <a:lstStyle/>
          <a:p>
            <a:r>
              <a:rPr lang="en-US" dirty="0">
                <a:solidFill>
                  <a:schemeClr val="bg1"/>
                </a:solidFill>
              </a:rPr>
              <a:t>The phases of compiler design consist of several steps that transform source code into executable machine code.</a:t>
            </a:r>
          </a:p>
          <a:p>
            <a:r>
              <a:rPr lang="en-US" dirty="0">
                <a:solidFill>
                  <a:schemeClr val="bg1"/>
                </a:solidFill>
              </a:rPr>
              <a:t>These phases include lexical analysis, which breaks the code into tokens.</a:t>
            </a:r>
          </a:p>
          <a:p>
            <a:r>
              <a:rPr lang="en-US" dirty="0">
                <a:solidFill>
                  <a:schemeClr val="bg1"/>
                </a:solidFill>
              </a:rPr>
              <a:t>syntax analysis, which checks the code's grammar and structure.</a:t>
            </a:r>
          </a:p>
          <a:p>
            <a:r>
              <a:rPr lang="en-US" dirty="0">
                <a:solidFill>
                  <a:schemeClr val="bg1"/>
                </a:solidFill>
              </a:rPr>
              <a:t>semantic analysis, which ensures the code's meaning is correct.</a:t>
            </a:r>
          </a:p>
          <a:p>
            <a:r>
              <a:rPr lang="en-US" dirty="0">
                <a:solidFill>
                  <a:schemeClr val="bg1"/>
                </a:solidFill>
              </a:rPr>
              <a:t>code generation, which produces the target machine code.</a:t>
            </a:r>
          </a:p>
          <a:p>
            <a:r>
              <a:rPr lang="en-US" dirty="0">
                <a:solidFill>
                  <a:schemeClr val="bg1"/>
                </a:solidFill>
              </a:rPr>
              <a:t>optimization, which improves the efficiency of the generated code. </a:t>
            </a:r>
          </a:p>
          <a:p>
            <a:r>
              <a:rPr lang="en-US" dirty="0">
                <a:solidFill>
                  <a:schemeClr val="bg1"/>
                </a:solidFill>
              </a:rPr>
              <a:t>Each phase plays a crucial role in the compilation process, ultimately enabling programs to be executed on a computer.</a:t>
            </a:r>
          </a:p>
          <a:p>
            <a:endParaRPr lang="en-IN" dirty="0">
              <a:solidFill>
                <a:schemeClr val="bg1"/>
              </a:solidFill>
            </a:endParaRPr>
          </a:p>
        </p:txBody>
      </p:sp>
    </p:spTree>
    <p:extLst>
      <p:ext uri="{BB962C8B-B14F-4D97-AF65-F5344CB8AC3E}">
        <p14:creationId xmlns:p14="http://schemas.microsoft.com/office/powerpoint/2010/main" val="88327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64CB-A0C5-9881-58F1-9DE37BB291D5}"/>
              </a:ext>
            </a:extLst>
          </p:cNvPr>
          <p:cNvSpPr>
            <a:spLocks noGrp="1"/>
          </p:cNvSpPr>
          <p:nvPr>
            <p:ph type="title"/>
          </p:nvPr>
        </p:nvSpPr>
        <p:spPr>
          <a:xfrm>
            <a:off x="833503" y="179979"/>
            <a:ext cx="9905998" cy="1478570"/>
          </a:xfrm>
        </p:spPr>
        <p:txBody>
          <a:bodyPr/>
          <a:lstStyle/>
          <a:p>
            <a:r>
              <a:rPr lang="en-IN" b="1" dirty="0">
                <a:solidFill>
                  <a:schemeClr val="bg1"/>
                </a:solidFill>
              </a:rPr>
              <a:t>				COMPILER</a:t>
            </a:r>
          </a:p>
        </p:txBody>
      </p:sp>
      <p:sp>
        <p:nvSpPr>
          <p:cNvPr id="3" name="Content Placeholder 2">
            <a:extLst>
              <a:ext uri="{FF2B5EF4-FFF2-40B4-BE49-F238E27FC236}">
                <a16:creationId xmlns:a16="http://schemas.microsoft.com/office/drawing/2014/main" id="{DCE3E455-4FF3-EB5E-D759-5D58E386D78D}"/>
              </a:ext>
            </a:extLst>
          </p:cNvPr>
          <p:cNvSpPr>
            <a:spLocks noGrp="1"/>
          </p:cNvSpPr>
          <p:nvPr>
            <p:ph idx="1"/>
          </p:nvPr>
        </p:nvSpPr>
        <p:spPr>
          <a:xfrm>
            <a:off x="1225388" y="1531160"/>
            <a:ext cx="9905999" cy="3541714"/>
          </a:xfrm>
        </p:spPr>
        <p:txBody>
          <a:bodyPr/>
          <a:lstStyle/>
          <a:p>
            <a:r>
              <a:rPr lang="en-IN" dirty="0"/>
              <a:t> </a:t>
            </a:r>
            <a:r>
              <a:rPr lang="en-US" dirty="0">
                <a:solidFill>
                  <a:schemeClr val="bg1"/>
                </a:solidFill>
              </a:rPr>
              <a:t>compiler is a sophisticated tool that translates high-level programming language code into machine code or another form of code that can be executed by a computer.</a:t>
            </a:r>
          </a:p>
          <a:p>
            <a:r>
              <a:rPr lang="en-US" dirty="0">
                <a:solidFill>
                  <a:schemeClr val="bg1"/>
                </a:solidFill>
              </a:rPr>
              <a:t>It plays a crucial role in software development by enabling programmers to write code in a human-readable format while producing efficient and reliable executable programs.</a:t>
            </a:r>
            <a:endParaRPr lang="en-IN" dirty="0">
              <a:solidFill>
                <a:schemeClr val="bg1"/>
              </a:solidFill>
            </a:endParaRPr>
          </a:p>
        </p:txBody>
      </p:sp>
      <p:pic>
        <p:nvPicPr>
          <p:cNvPr id="11269" name="Picture 5" descr="Introduction of Compiler Design - GeeksforGeeks">
            <a:extLst>
              <a:ext uri="{FF2B5EF4-FFF2-40B4-BE49-F238E27FC236}">
                <a16:creationId xmlns:a16="http://schemas.microsoft.com/office/drawing/2014/main" id="{102A0530-AE77-40EC-FDA7-81B52C77B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756" y="4680591"/>
            <a:ext cx="5189060" cy="173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87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86D1-A73C-2758-1D35-4D66C5B15B0D}"/>
              </a:ext>
            </a:extLst>
          </p:cNvPr>
          <p:cNvSpPr>
            <a:spLocks noGrp="1"/>
          </p:cNvSpPr>
          <p:nvPr>
            <p:ph type="title"/>
          </p:nvPr>
        </p:nvSpPr>
        <p:spPr/>
        <p:txBody>
          <a:bodyPr/>
          <a:lstStyle/>
          <a:p>
            <a:r>
              <a:rPr lang="en-IN" dirty="0">
                <a:solidFill>
                  <a:schemeClr val="bg1"/>
                </a:solidFill>
              </a:rPr>
              <a:t> 		COMPILER VS INTERPRETER</a:t>
            </a:r>
          </a:p>
        </p:txBody>
      </p:sp>
      <p:pic>
        <p:nvPicPr>
          <p:cNvPr id="10242" name="Picture 2" descr="Difference between compiler and interpreter | by Genius Learner | Medium">
            <a:extLst>
              <a:ext uri="{FF2B5EF4-FFF2-40B4-BE49-F238E27FC236}">
                <a16:creationId xmlns:a16="http://schemas.microsoft.com/office/drawing/2014/main" id="{75497BE0-36FC-0356-FF3F-BBF9EFE1A12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90" t="17228" r="1728"/>
          <a:stretch/>
        </p:blipFill>
        <p:spPr bwMode="auto">
          <a:xfrm>
            <a:off x="1875453" y="3125754"/>
            <a:ext cx="7959012" cy="32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82DA-3BCF-8382-189D-827B104D7F89}"/>
              </a:ext>
            </a:extLst>
          </p:cNvPr>
          <p:cNvSpPr>
            <a:spLocks noGrp="1"/>
          </p:cNvSpPr>
          <p:nvPr>
            <p:ph type="title"/>
          </p:nvPr>
        </p:nvSpPr>
        <p:spPr>
          <a:xfrm>
            <a:off x="1290703" y="407022"/>
            <a:ext cx="9905998" cy="1051662"/>
          </a:xfrm>
        </p:spPr>
        <p:txBody>
          <a:bodyPr/>
          <a:lstStyle/>
          <a:p>
            <a:r>
              <a:rPr lang="en-IN" dirty="0">
                <a:solidFill>
                  <a:schemeClr val="bg1"/>
                </a:solidFill>
              </a:rPr>
              <a:t>			</a:t>
            </a:r>
            <a:r>
              <a:rPr lang="en-IN" b="1" dirty="0">
                <a:solidFill>
                  <a:schemeClr val="bg1"/>
                </a:solidFill>
              </a:rPr>
              <a:t>introduction</a:t>
            </a:r>
          </a:p>
        </p:txBody>
      </p:sp>
      <p:sp>
        <p:nvSpPr>
          <p:cNvPr id="3" name="Content Placeholder 2">
            <a:extLst>
              <a:ext uri="{FF2B5EF4-FFF2-40B4-BE49-F238E27FC236}">
                <a16:creationId xmlns:a16="http://schemas.microsoft.com/office/drawing/2014/main" id="{D2450EDE-047D-A157-2C83-7B1B6DEA8F3F}"/>
              </a:ext>
            </a:extLst>
          </p:cNvPr>
          <p:cNvSpPr>
            <a:spLocks noGrp="1"/>
          </p:cNvSpPr>
          <p:nvPr>
            <p:ph idx="1"/>
          </p:nvPr>
        </p:nvSpPr>
        <p:spPr>
          <a:xfrm>
            <a:off x="1290702" y="3089243"/>
            <a:ext cx="9905999" cy="3541714"/>
          </a:xfrm>
        </p:spPr>
        <p:txBody>
          <a:bodyPr/>
          <a:lstStyle/>
          <a:p>
            <a:r>
              <a:rPr lang="en-US" dirty="0">
                <a:solidFill>
                  <a:srgbClr val="0D0D0D"/>
                </a:solidFill>
                <a:latin typeface="Söhne"/>
              </a:rPr>
              <a:t>A</a:t>
            </a:r>
            <a:r>
              <a:rPr lang="en-US" b="0" i="0" dirty="0">
                <a:solidFill>
                  <a:srgbClr val="0D0D0D"/>
                </a:solidFill>
                <a:effectLst/>
                <a:latin typeface="Söhne"/>
              </a:rPr>
              <a:t>nalysis of compiler design typically covers the foundational concepts and techniques involved in building compilers.</a:t>
            </a:r>
          </a:p>
          <a:p>
            <a:r>
              <a:rPr lang="en-US" b="0" i="0" dirty="0">
                <a:solidFill>
                  <a:srgbClr val="0D0D0D"/>
                </a:solidFill>
                <a:effectLst/>
                <a:latin typeface="Söhne"/>
              </a:rPr>
              <a:t>Compiler design is the process of creating a software system that translates source code written in a high-level programming language into equivalent machine code </a:t>
            </a:r>
            <a:r>
              <a:rPr lang="en-US" dirty="0">
                <a:solidFill>
                  <a:srgbClr val="0D0D0D"/>
                </a:solidFill>
                <a:latin typeface="Söhne"/>
              </a:rPr>
              <a:t>.</a:t>
            </a:r>
          </a:p>
          <a:p>
            <a:r>
              <a:rPr lang="en-US" b="0" i="0" dirty="0">
                <a:solidFill>
                  <a:srgbClr val="0D0D0D"/>
                </a:solidFill>
                <a:effectLst/>
                <a:latin typeface="Söhne"/>
              </a:rPr>
              <a:t>It involves a series of stages aimed at analyzing, transforming, and generating code efficiently.</a:t>
            </a:r>
          </a:p>
          <a:p>
            <a:endParaRPr lang="en-US" b="0" i="0" dirty="0">
              <a:solidFill>
                <a:srgbClr val="0D0D0D"/>
              </a:solidFill>
              <a:effectLst/>
              <a:latin typeface="Söhne"/>
            </a:endParaRPr>
          </a:p>
          <a:p>
            <a:endParaRPr lang="en-IN" dirty="0"/>
          </a:p>
        </p:txBody>
      </p:sp>
      <p:pic>
        <p:nvPicPr>
          <p:cNvPr id="3076" name="Picture 4" descr="Phases of Compiler - GATE CSE Notes">
            <a:extLst>
              <a:ext uri="{FF2B5EF4-FFF2-40B4-BE49-F238E27FC236}">
                <a16:creationId xmlns:a16="http://schemas.microsoft.com/office/drawing/2014/main" id="{C78338CC-C197-65E6-97DD-FAF20DBDAF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81" r="3044"/>
          <a:stretch/>
        </p:blipFill>
        <p:spPr bwMode="auto">
          <a:xfrm>
            <a:off x="3065009" y="1791478"/>
            <a:ext cx="6060330" cy="111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8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09F9-5B0A-3F37-EE34-E29E998301AF}"/>
              </a:ext>
            </a:extLst>
          </p:cNvPr>
          <p:cNvSpPr>
            <a:spLocks noGrp="1"/>
          </p:cNvSpPr>
          <p:nvPr>
            <p:ph type="title"/>
          </p:nvPr>
        </p:nvSpPr>
        <p:spPr/>
        <p:txBody>
          <a:bodyPr/>
          <a:lstStyle/>
          <a:p>
            <a:r>
              <a:rPr lang="en-US" sz="3600" dirty="0">
                <a:solidFill>
                  <a:schemeClr val="bg1"/>
                </a:solidFill>
              </a:rPr>
              <a:t>			</a:t>
            </a:r>
            <a:r>
              <a:rPr lang="en-US" sz="3600" b="1" dirty="0">
                <a:solidFill>
                  <a:schemeClr val="bg1"/>
                </a:solidFill>
              </a:rPr>
              <a:t>Literature survey</a:t>
            </a:r>
            <a:endParaRPr lang="en-IN" b="1" dirty="0">
              <a:solidFill>
                <a:schemeClr val="bg1"/>
              </a:solidFill>
            </a:endParaRPr>
          </a:p>
        </p:txBody>
      </p:sp>
      <p:sp>
        <p:nvSpPr>
          <p:cNvPr id="3" name="Content Placeholder 2">
            <a:extLst>
              <a:ext uri="{FF2B5EF4-FFF2-40B4-BE49-F238E27FC236}">
                <a16:creationId xmlns:a16="http://schemas.microsoft.com/office/drawing/2014/main" id="{C0BEB7F6-4184-9833-39A7-21AD3BDCE510}"/>
              </a:ext>
            </a:extLst>
          </p:cNvPr>
          <p:cNvSpPr>
            <a:spLocks noGrp="1"/>
          </p:cNvSpPr>
          <p:nvPr>
            <p:ph idx="1"/>
          </p:nvPr>
        </p:nvSpPr>
        <p:spPr/>
        <p:txBody>
          <a:bodyPr>
            <a:normAutofit lnSpcReduction="10000"/>
          </a:bodyPr>
          <a:lstStyle/>
          <a:p>
            <a:pPr marL="0" indent="0">
              <a:buNone/>
            </a:pPr>
            <a:r>
              <a:rPr lang="en-IN" sz="1600" b="1" dirty="0">
                <a:latin typeface="Arial" panose="020B0604020202020204" pitchFamily="34" charset="0"/>
                <a:cs typeface="Arial" panose="020B0604020202020204" pitchFamily="34" charset="0"/>
              </a:rPr>
              <a:t>AUTHOR-1</a:t>
            </a:r>
            <a:r>
              <a:rPr lang="en-IN" sz="1600" b="1" dirty="0">
                <a:latin typeface="Times New Roman" panose="02020603050405020304" pitchFamily="18" charset="0"/>
                <a:cs typeface="Times New Roman" panose="02020603050405020304" pitchFamily="18" charset="0"/>
              </a:rPr>
              <a:t>:-</a:t>
            </a:r>
          </a:p>
          <a:p>
            <a:r>
              <a:rPr lang="en-IN" sz="1600" b="1" i="0" dirty="0">
                <a:solidFill>
                  <a:srgbClr val="222222"/>
                </a:solidFill>
                <a:effectLst/>
                <a:latin typeface="Arial" panose="020B0604020202020204" pitchFamily="34" charset="0"/>
              </a:rPr>
              <a:t>TITLE:-</a:t>
            </a:r>
            <a:r>
              <a:rPr lang="en-US" sz="1600" b="0" i="0" dirty="0">
                <a:solidFill>
                  <a:srgbClr val="222222"/>
                </a:solidFill>
                <a:effectLst/>
                <a:latin typeface="Arial" panose="020B0604020202020204" pitchFamily="34" charset="0"/>
              </a:rPr>
              <a:t>several types of automated tools used in various </a:t>
            </a:r>
            <a:r>
              <a:rPr lang="en-US" sz="1600" b="1" i="0" dirty="0">
                <a:solidFill>
                  <a:srgbClr val="000000"/>
                </a:solidFill>
                <a:effectLst/>
                <a:latin typeface="Arial" panose="020B0604020202020204" pitchFamily="34" charset="0"/>
              </a:rPr>
              <a:t>phases</a:t>
            </a:r>
            <a:r>
              <a:rPr lang="en-US" sz="1600" b="0" i="0" dirty="0">
                <a:solidFill>
                  <a:srgbClr val="222222"/>
                </a:solidFill>
                <a:effectLst/>
                <a:latin typeface="Arial" panose="020B0604020202020204" pitchFamily="34" charset="0"/>
              </a:rPr>
              <a:t> of a </a:t>
            </a:r>
            <a:r>
              <a:rPr lang="en-US" sz="1600" b="1" i="0" dirty="0">
                <a:solidFill>
                  <a:srgbClr val="000000"/>
                </a:solidFill>
                <a:effectLst/>
                <a:latin typeface="Arial" panose="020B0604020202020204" pitchFamily="34" charset="0"/>
              </a:rPr>
              <a:t>compiler</a:t>
            </a:r>
            <a:r>
              <a:rPr lang="en-US" sz="1600" b="0" i="0" dirty="0">
                <a:solidFill>
                  <a:srgbClr val="222222"/>
                </a:solidFill>
                <a:effectLst/>
                <a:latin typeface="Arial" panose="020B0604020202020204" pitchFamily="34" charset="0"/>
              </a:rPr>
              <a:t> </a:t>
            </a:r>
            <a:r>
              <a:rPr lang="en-US" sz="1600" b="1" i="0" dirty="0">
                <a:solidFill>
                  <a:srgbClr val="000000"/>
                </a:solidFill>
                <a:effectLst/>
                <a:latin typeface="Arial" panose="020B0604020202020204" pitchFamily="34" charset="0"/>
              </a:rPr>
              <a:t>design.</a:t>
            </a:r>
          </a:p>
          <a:p>
            <a:r>
              <a:rPr lang="en-US" sz="1600" b="1" dirty="0">
                <a:solidFill>
                  <a:srgbClr val="000000"/>
                </a:solidFill>
                <a:latin typeface="Arial" panose="020B0604020202020204" pitchFamily="34" charset="0"/>
              </a:rPr>
              <a:t>YEAR:-2022</a:t>
            </a:r>
          </a:p>
          <a:p>
            <a:r>
              <a:rPr lang="en-IN" sz="1600" b="1" dirty="0">
                <a:latin typeface="Arial" panose="020B0604020202020204" pitchFamily="34" charset="0"/>
                <a:cs typeface="Arial" panose="020B0604020202020204" pitchFamily="34" charset="0"/>
              </a:rPr>
              <a:t>AUTH0R 2:-</a:t>
            </a:r>
          </a:p>
          <a:p>
            <a:r>
              <a:rPr lang="en-IN" sz="1600" b="1" dirty="0">
                <a:solidFill>
                  <a:schemeClr val="bg1"/>
                </a:solidFill>
                <a:latin typeface="Arial" panose="020B0604020202020204" pitchFamily="34" charset="0"/>
                <a:cs typeface="Arial" panose="020B0604020202020204" pitchFamily="34" charset="0"/>
              </a:rPr>
              <a:t>TITLE:-</a:t>
            </a:r>
            <a:r>
              <a:rPr lang="en-US" sz="1600" b="0" i="0" dirty="0">
                <a:solidFill>
                  <a:schemeClr val="bg1"/>
                </a:solidFill>
                <a:effectLst/>
                <a:latin typeface="Arial" panose="020B0604020202020204" pitchFamily="34" charset="0"/>
              </a:rPr>
              <a:t>transformation </a:t>
            </a:r>
            <a:r>
              <a:rPr lang="en-US" sz="1600" b="1" i="0" dirty="0">
                <a:solidFill>
                  <a:schemeClr val="bg1"/>
                </a:solidFill>
                <a:effectLst/>
                <a:latin typeface="Arial" panose="020B0604020202020204" pitchFamily="34" charset="0"/>
              </a:rPr>
              <a:t>phase</a:t>
            </a:r>
            <a:r>
              <a:rPr lang="en-US" sz="1600" b="0" i="0" dirty="0">
                <a:solidFill>
                  <a:schemeClr val="bg1"/>
                </a:solidFill>
                <a:effectLst/>
                <a:latin typeface="Arial" panose="020B0604020202020204" pitchFamily="34" charset="0"/>
              </a:rPr>
              <a:t> is presented in much detail in the volume </a:t>
            </a:r>
            <a:r>
              <a:rPr lang="en-US" sz="1600" b="1" i="0" dirty="0">
                <a:solidFill>
                  <a:schemeClr val="bg1"/>
                </a:solidFill>
                <a:effectLst/>
                <a:latin typeface="Arial" panose="020B0604020202020204" pitchFamily="34" charset="0"/>
              </a:rPr>
              <a:t>Analysis</a:t>
            </a:r>
            <a:r>
              <a:rPr lang="en-US" sz="1600" b="0" i="0" dirty="0">
                <a:solidFill>
                  <a:schemeClr val="bg1"/>
                </a:solidFill>
                <a:effectLst/>
                <a:latin typeface="Arial" panose="020B0604020202020204" pitchFamily="34" charset="0"/>
              </a:rPr>
              <a:t> </a:t>
            </a:r>
            <a:endParaRPr lang="en-IN" sz="1600" b="1" dirty="0">
              <a:solidFill>
                <a:schemeClr val="bg1"/>
              </a:solidFill>
              <a:latin typeface="Arial" panose="020B0604020202020204" pitchFamily="34" charset="0"/>
              <a:cs typeface="Arial" panose="020B0604020202020204" pitchFamily="34" charset="0"/>
            </a:endParaRPr>
          </a:p>
          <a:p>
            <a:r>
              <a:rPr lang="en-IN" sz="1600" b="1" dirty="0">
                <a:solidFill>
                  <a:schemeClr val="bg1"/>
                </a:solidFill>
                <a:latin typeface="Arial" panose="020B0604020202020204" pitchFamily="34" charset="0"/>
                <a:cs typeface="Arial" panose="020B0604020202020204" pitchFamily="34" charset="0"/>
              </a:rPr>
              <a:t>YEAR:-2013</a:t>
            </a:r>
          </a:p>
          <a:p>
            <a:r>
              <a:rPr lang="en-IN" sz="1600" b="1" dirty="0">
                <a:latin typeface="Arial" panose="020B0604020202020204" pitchFamily="34" charset="0"/>
                <a:cs typeface="Arial" panose="020B0604020202020204" pitchFamily="34" charset="0"/>
              </a:rPr>
              <a:t>AUTHOR 3:-</a:t>
            </a:r>
          </a:p>
          <a:p>
            <a:r>
              <a:rPr lang="en-IN" sz="1600" b="1" dirty="0">
                <a:solidFill>
                  <a:schemeClr val="bg1"/>
                </a:solidFill>
                <a:latin typeface="Arial" panose="020B0604020202020204" pitchFamily="34" charset="0"/>
                <a:cs typeface="Arial" panose="020B0604020202020204" pitchFamily="34" charset="0"/>
              </a:rPr>
              <a:t>TITLE:-</a:t>
            </a:r>
            <a:r>
              <a:rPr lang="en-IN" sz="1600" b="0" i="0" u="none" strike="noStrike" dirty="0">
                <a:solidFill>
                  <a:schemeClr val="bg1"/>
                </a:solidFill>
                <a:effectLst/>
                <a:latin typeface="Arial" panose="020B0604020202020204" pitchFamily="34" charset="0"/>
              </a:rPr>
              <a:t>Advanced </a:t>
            </a:r>
            <a:r>
              <a:rPr lang="en-IN" sz="1600" b="1" i="0" u="none" strike="noStrike" dirty="0">
                <a:solidFill>
                  <a:schemeClr val="bg1"/>
                </a:solidFill>
                <a:effectLst/>
                <a:latin typeface="Arial" panose="020B0604020202020204" pitchFamily="34" charset="0"/>
              </a:rPr>
              <a:t>compiler design </a:t>
            </a:r>
            <a:r>
              <a:rPr lang="en-IN" sz="1600" b="0" i="0" u="none" strike="noStrike" dirty="0">
                <a:solidFill>
                  <a:schemeClr val="bg1"/>
                </a:solidFill>
                <a:effectLst/>
                <a:latin typeface="Arial" panose="020B0604020202020204" pitchFamily="34" charset="0"/>
              </a:rPr>
              <a:t>implementation.</a:t>
            </a:r>
          </a:p>
          <a:p>
            <a:r>
              <a:rPr lang="en-IN" sz="1600" b="1" dirty="0">
                <a:solidFill>
                  <a:schemeClr val="bg1"/>
                </a:solidFill>
                <a:latin typeface="Arial" panose="020B0604020202020204" pitchFamily="34" charset="0"/>
              </a:rPr>
              <a:t>YEAR:-1997</a:t>
            </a:r>
            <a:endParaRPr lang="en-IN" sz="1600" b="1" i="0" dirty="0">
              <a:solidFill>
                <a:schemeClr val="bg1"/>
              </a:solidFill>
              <a:effectLst/>
              <a:latin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BE9D1F93-F15C-F719-489F-140B576C68DC}"/>
              </a:ext>
            </a:extLst>
          </p:cNvPr>
          <p:cNvSpPr>
            <a:spLocks noChangeArrowheads="1"/>
          </p:cNvSpPr>
          <p:nvPr/>
        </p:nvSpPr>
        <p:spPr bwMode="auto">
          <a:xfrm>
            <a:off x="0" y="-138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7ADA8A-3BAB-94C5-FDBB-2F3900634BDA}"/>
              </a:ext>
            </a:extLst>
          </p:cNvPr>
          <p:cNvSpPr>
            <a:spLocks noChangeArrowheads="1"/>
          </p:cNvSpPr>
          <p:nvPr/>
        </p:nvSpPr>
        <p:spPr bwMode="auto">
          <a:xfrm>
            <a:off x="152400" y="90843"/>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77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7857-3831-3167-4901-A798558CDFCD}"/>
              </a:ext>
            </a:extLst>
          </p:cNvPr>
          <p:cNvSpPr>
            <a:spLocks noGrp="1"/>
          </p:cNvSpPr>
          <p:nvPr>
            <p:ph type="title"/>
          </p:nvPr>
        </p:nvSpPr>
        <p:spPr/>
        <p:txBody>
          <a:bodyPr>
            <a:normAutofit/>
          </a:bodyPr>
          <a:lstStyle/>
          <a:p>
            <a:r>
              <a:rPr lang="en-IN" b="1" dirty="0">
                <a:solidFill>
                  <a:schemeClr val="bg1"/>
                </a:solidFill>
              </a:rPr>
              <a:t>      			ARCHITECTURE</a:t>
            </a:r>
          </a:p>
        </p:txBody>
      </p:sp>
      <p:pic>
        <p:nvPicPr>
          <p:cNvPr id="5122" name="Picture 2" descr="Phases of Compiler with Example: Compilation Process &amp; Steps">
            <a:extLst>
              <a:ext uri="{FF2B5EF4-FFF2-40B4-BE49-F238E27FC236}">
                <a16:creationId xmlns:a16="http://schemas.microsoft.com/office/drawing/2014/main" id="{D2427B0A-3D62-8C43-6453-953389EB8A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2650365"/>
            <a:ext cx="9906000" cy="273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1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AC81-EECB-2B28-E1B2-F3E2CCDFB158}"/>
              </a:ext>
            </a:extLst>
          </p:cNvPr>
          <p:cNvSpPr>
            <a:spLocks noGrp="1"/>
          </p:cNvSpPr>
          <p:nvPr>
            <p:ph type="title"/>
          </p:nvPr>
        </p:nvSpPr>
        <p:spPr/>
        <p:txBody>
          <a:bodyPr/>
          <a:lstStyle/>
          <a:p>
            <a:r>
              <a:rPr lang="en-IN" b="1" dirty="0"/>
              <a:t>PHASE 1:-</a:t>
            </a:r>
            <a:r>
              <a:rPr lang="en-IN" b="1" i="0" dirty="0">
                <a:solidFill>
                  <a:srgbClr val="0D0D0D"/>
                </a:solidFill>
                <a:effectLst/>
                <a:latin typeface="Söhne"/>
              </a:rPr>
              <a:t>Lexical Analysis (Scanning)</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013611D5-EAC5-3FAB-D6C0-08B2235025D8}"/>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The input to this phase is the source code.</a:t>
            </a:r>
          </a:p>
          <a:p>
            <a:pPr algn="l">
              <a:buFont typeface="Arial" panose="020B0604020202020204" pitchFamily="34" charset="0"/>
              <a:buChar char="•"/>
            </a:pPr>
            <a:r>
              <a:rPr lang="en-US" b="0" i="0" dirty="0">
                <a:solidFill>
                  <a:srgbClr val="0D0D0D"/>
                </a:solidFill>
                <a:effectLst/>
                <a:latin typeface="Söhne"/>
              </a:rPr>
              <a:t>It breaks the source code into a sequence of lexemes or tokens.</a:t>
            </a:r>
          </a:p>
          <a:p>
            <a:pPr algn="l">
              <a:buFont typeface="Arial" panose="020B0604020202020204" pitchFamily="34" charset="0"/>
              <a:buChar char="•"/>
            </a:pPr>
            <a:r>
              <a:rPr lang="en-US" b="0" i="0" dirty="0">
                <a:solidFill>
                  <a:srgbClr val="0D0D0D"/>
                </a:solidFill>
                <a:effectLst/>
                <a:latin typeface="Söhne"/>
              </a:rPr>
              <a:t>Commonly performed by a </a:t>
            </a:r>
            <a:r>
              <a:rPr lang="en-US" b="0" i="0" dirty="0" err="1">
                <a:solidFill>
                  <a:srgbClr val="0D0D0D"/>
                </a:solidFill>
                <a:effectLst/>
                <a:latin typeface="Söhne"/>
              </a:rPr>
              <a:t>lexer</a:t>
            </a:r>
            <a:r>
              <a:rPr lang="en-US" b="0" i="0" dirty="0">
                <a:solidFill>
                  <a:srgbClr val="0D0D0D"/>
                </a:solidFill>
                <a:effectLst/>
                <a:latin typeface="Söhne"/>
              </a:rPr>
              <a:t> or scanner.</a:t>
            </a:r>
          </a:p>
          <a:p>
            <a:pPr algn="l">
              <a:buFont typeface="Arial" panose="020B0604020202020204" pitchFamily="34" charset="0"/>
              <a:buChar char="•"/>
            </a:pPr>
            <a:r>
              <a:rPr lang="en-US" b="0" i="0" dirty="0">
                <a:solidFill>
                  <a:srgbClr val="0D0D0D"/>
                </a:solidFill>
                <a:effectLst/>
                <a:latin typeface="Söhne"/>
              </a:rPr>
              <a:t>Discards white spaces and comments.</a:t>
            </a:r>
          </a:p>
          <a:p>
            <a:pPr marL="0" indent="0">
              <a:buNone/>
            </a:pPr>
            <a:endParaRPr lang="en-IN" dirty="0"/>
          </a:p>
        </p:txBody>
      </p:sp>
    </p:spTree>
    <p:extLst>
      <p:ext uri="{BB962C8B-B14F-4D97-AF65-F5344CB8AC3E}">
        <p14:creationId xmlns:p14="http://schemas.microsoft.com/office/powerpoint/2010/main" val="3660252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93</TotalTime>
  <Words>979</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Söhne</vt:lpstr>
      <vt:lpstr>Times New Roman</vt:lpstr>
      <vt:lpstr>Tw Cen MT</vt:lpstr>
      <vt:lpstr>Circuit</vt:lpstr>
      <vt:lpstr>CSA1452 –Compiler Design for Dynamic Linking-slot A</vt:lpstr>
      <vt:lpstr>                                 aim</vt:lpstr>
      <vt:lpstr>     abstract</vt:lpstr>
      <vt:lpstr>    COMPILER</vt:lpstr>
      <vt:lpstr>   COMPILER VS INTERPRETER</vt:lpstr>
      <vt:lpstr>   introduction</vt:lpstr>
      <vt:lpstr>   Literature survey</vt:lpstr>
      <vt:lpstr>         ARCHITECTURE</vt:lpstr>
      <vt:lpstr>PHASE 1:-Lexical Analysis (Scanning):</vt:lpstr>
      <vt:lpstr>PHASE 2:-Syntax Analysis (Parsing):</vt:lpstr>
      <vt:lpstr>PHASE 3:-Semantic Analysis:</vt:lpstr>
      <vt:lpstr>PHASE 4:-Intermediate Code Generation:</vt:lpstr>
      <vt:lpstr>PHASE 5:-Optimization:</vt:lpstr>
      <vt:lpstr>PHASE 6:-Code Generation:</vt:lpstr>
      <vt:lpstr>PHASE 7:-Error Handling:</vt:lpstr>
      <vt:lpstr>  FRONT END AND BACK END</vt:lpstr>
      <vt:lpstr>    result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CSA1452 –Compiler Design for Dynamic Linking-slot A</dc:title>
  <dc:creator>SRI HARSHA UDATHA</dc:creator>
  <cp:lastModifiedBy>muni vardhan</cp:lastModifiedBy>
  <cp:revision>2</cp:revision>
  <dcterms:created xsi:type="dcterms:W3CDTF">2024-02-25T16:26:00Z</dcterms:created>
  <dcterms:modified xsi:type="dcterms:W3CDTF">2024-02-26T16:35:38Z</dcterms:modified>
</cp:coreProperties>
</file>