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defaultTextStyle>
    <a:defPPr lvl="0"/>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2" name="Google Shape;22;p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3" name="Google Shape;23;p1"/>
          <p:cNvSpPr/>
          <p:nvPr/>
        </p:nvSpPr>
        <p:spPr>
          <a:xfrm>
            <a:off x="0" y="0"/>
            <a:ext cx="14630400" cy="8229600"/>
          </a:xfrm>
          <a:prstGeom prst="rect">
            <a:avLst/>
          </a:prstGeom>
          <a:solidFill>
            <a:srgbClr val="FBFCFE">
              <a:alpha val="8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2037993" y="2748439"/>
            <a:ext cx="9684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Blueprint of a Smart Public Restroom</a:t>
            </a:r>
            <a:endParaRPr b="0" i="0" sz="4374" u="none" cap="none" strike="noStrike">
              <a:solidFill>
                <a:schemeClr val="dk1"/>
              </a:solidFill>
              <a:latin typeface="Calibri"/>
              <a:ea typeface="Calibri"/>
              <a:cs typeface="Calibri"/>
              <a:sym typeface="Calibri"/>
            </a:endParaRPr>
          </a:p>
        </p:txBody>
      </p:sp>
      <p:sp>
        <p:nvSpPr>
          <p:cNvPr id="25" name="Google Shape;25;p1"/>
          <p:cNvSpPr/>
          <p:nvPr/>
        </p:nvSpPr>
        <p:spPr>
          <a:xfrm>
            <a:off x="2037993" y="3776067"/>
            <a:ext cx="10554300" cy="1066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Discover the benefits and features of implementing smart technology in public restrooms. From automated systems and energy-efficient measures to enhanced user experiences and security measures, learn how smart restrooms are revolutionizing public facilities.</a:t>
            </a:r>
            <a:endParaRPr b="0" i="0" sz="1750" u="none" cap="none" strike="noStrike">
              <a:solidFill>
                <a:schemeClr val="dk1"/>
              </a:solidFill>
              <a:latin typeface="Calibri"/>
              <a:ea typeface="Calibri"/>
              <a:cs typeface="Calibri"/>
              <a:sym typeface="Calibri"/>
            </a:endParaRPr>
          </a:p>
        </p:txBody>
      </p:sp>
      <p:sp>
        <p:nvSpPr>
          <p:cNvPr id="26" name="Google Shape;26;p1"/>
          <p:cNvSpPr/>
          <p:nvPr/>
        </p:nvSpPr>
        <p:spPr>
          <a:xfrm>
            <a:off x="2037993" y="5108853"/>
            <a:ext cx="355500" cy="355500"/>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037993" y="2834640"/>
            <a:ext cx="9189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Purpose of Smart Public Restrooms</a:t>
            </a:r>
            <a:endParaRPr b="0" i="0" sz="4374" u="none" cap="none" strike="noStrike">
              <a:solidFill>
                <a:schemeClr val="dk1"/>
              </a:solidFill>
              <a:latin typeface="Calibri"/>
              <a:ea typeface="Calibri"/>
              <a:cs typeface="Calibri"/>
              <a:sym typeface="Calibri"/>
            </a:endParaRPr>
          </a:p>
        </p:txBody>
      </p:sp>
      <p:sp>
        <p:nvSpPr>
          <p:cNvPr id="31" name="Google Shape;31;p2"/>
          <p:cNvSpPr/>
          <p:nvPr/>
        </p:nvSpPr>
        <p:spPr>
          <a:xfrm>
            <a:off x="2037993" y="3973354"/>
            <a:ext cx="105543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public restrooms go beyond just providing hygiene facilities. They aim to create sustainable, efficient, and user-friendly spaces that enhance the overall restroom experience. By incorporating advanced technology, these restrooms improve cleanliness, reduce maintenance costs, and promote a sense of well-being for users.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3"/>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037993" y="1726525"/>
            <a:ext cx="105543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Benefits of Implementing Smart Technology in Restrooms</a:t>
            </a:r>
            <a:endParaRPr b="0" i="0" sz="4374" u="none" cap="none" strike="noStrike">
              <a:solidFill>
                <a:schemeClr val="dk1"/>
              </a:solidFill>
              <a:latin typeface="Calibri"/>
              <a:ea typeface="Calibri"/>
              <a:cs typeface="Calibri"/>
              <a:sym typeface="Calibri"/>
            </a:endParaRPr>
          </a:p>
        </p:txBody>
      </p:sp>
      <p:sp>
        <p:nvSpPr>
          <p:cNvPr id="36" name="Google Shape;36;p3"/>
          <p:cNvSpPr/>
          <p:nvPr/>
        </p:nvSpPr>
        <p:spPr>
          <a:xfrm>
            <a:off x="2037993" y="3733205"/>
            <a:ext cx="499800" cy="499800"/>
          </a:xfrm>
          <a:prstGeom prst="roundRect">
            <a:avLst>
              <a:gd fmla="val 26667" name="adj"/>
            </a:avLst>
          </a:prstGeom>
          <a:solidFill>
            <a:srgbClr val="E7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219325" y="3774877"/>
            <a:ext cx="137100" cy="416400"/>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1</a:t>
            </a:r>
            <a:endParaRPr b="0" i="0" sz="2624" u="none" cap="none" strike="noStrike">
              <a:solidFill>
                <a:schemeClr val="dk1"/>
              </a:solidFill>
              <a:latin typeface="Calibri"/>
              <a:ea typeface="Calibri"/>
              <a:cs typeface="Calibri"/>
              <a:sym typeface="Calibri"/>
            </a:endParaRPr>
          </a:p>
        </p:txBody>
      </p:sp>
      <p:sp>
        <p:nvSpPr>
          <p:cNvPr id="38" name="Google Shape;38;p3"/>
          <p:cNvSpPr/>
          <p:nvPr/>
        </p:nvSpPr>
        <p:spPr>
          <a:xfrm>
            <a:off x="2760107" y="3809524"/>
            <a:ext cx="2648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b="0" i="0" lang="en-US" sz="2187" u="none" cap="none" strike="noStrike">
                <a:solidFill>
                  <a:srgbClr val="476FD6"/>
                </a:solidFill>
                <a:latin typeface="Roboto Slab"/>
                <a:ea typeface="Roboto Slab"/>
                <a:cs typeface="Roboto Slab"/>
                <a:sym typeface="Roboto Slab"/>
              </a:rPr>
              <a:t>Improved Efficiency</a:t>
            </a:r>
            <a:endParaRPr b="0" i="0" sz="2187" u="none" cap="none" strike="noStrike">
              <a:solidFill>
                <a:schemeClr val="dk1"/>
              </a:solidFill>
              <a:latin typeface="Calibri"/>
              <a:ea typeface="Calibri"/>
              <a:cs typeface="Calibri"/>
              <a:sym typeface="Calibri"/>
            </a:endParaRPr>
          </a:p>
        </p:txBody>
      </p:sp>
      <p:sp>
        <p:nvSpPr>
          <p:cNvPr id="39" name="Google Shape;39;p3"/>
          <p:cNvSpPr/>
          <p:nvPr/>
        </p:nvSpPr>
        <p:spPr>
          <a:xfrm>
            <a:off x="2760107" y="4726067"/>
            <a:ext cx="2648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Automated flushing and handwashing systems help conserve water and reduce wastage.</a:t>
            </a:r>
            <a:endParaRPr b="0" i="0" sz="1750" u="none" cap="none" strike="noStrike">
              <a:solidFill>
                <a:schemeClr val="dk1"/>
              </a:solidFill>
              <a:latin typeface="Calibri"/>
              <a:ea typeface="Calibri"/>
              <a:cs typeface="Calibri"/>
              <a:sym typeface="Calibri"/>
            </a:endParaRPr>
          </a:p>
        </p:txBody>
      </p:sp>
      <p:sp>
        <p:nvSpPr>
          <p:cNvPr id="40" name="Google Shape;40;p3"/>
          <p:cNvSpPr/>
          <p:nvPr/>
        </p:nvSpPr>
        <p:spPr>
          <a:xfrm>
            <a:off x="5630228" y="3733205"/>
            <a:ext cx="499800" cy="499800"/>
          </a:xfrm>
          <a:prstGeom prst="roundRect">
            <a:avLst>
              <a:gd fmla="val 26667" name="adj"/>
            </a:avLst>
          </a:prstGeom>
          <a:solidFill>
            <a:srgbClr val="E7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788700" y="3774877"/>
            <a:ext cx="183000" cy="416400"/>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2</a:t>
            </a:r>
            <a:endParaRPr b="0" i="0" sz="2624" u="none" cap="none" strike="noStrike">
              <a:solidFill>
                <a:schemeClr val="dk1"/>
              </a:solidFill>
              <a:latin typeface="Calibri"/>
              <a:ea typeface="Calibri"/>
              <a:cs typeface="Calibri"/>
              <a:sym typeface="Calibri"/>
            </a:endParaRPr>
          </a:p>
        </p:txBody>
      </p:sp>
      <p:sp>
        <p:nvSpPr>
          <p:cNvPr id="42" name="Google Shape;42;p3"/>
          <p:cNvSpPr/>
          <p:nvPr/>
        </p:nvSpPr>
        <p:spPr>
          <a:xfrm>
            <a:off x="6352342" y="3809524"/>
            <a:ext cx="24993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b="0" i="0" lang="en-US" sz="2187" u="none" cap="none" strike="noStrike">
                <a:solidFill>
                  <a:srgbClr val="476FD6"/>
                </a:solidFill>
                <a:latin typeface="Roboto Slab"/>
                <a:ea typeface="Roboto Slab"/>
                <a:cs typeface="Roboto Slab"/>
                <a:sym typeface="Roboto Slab"/>
              </a:rPr>
              <a:t>Enhanced Hygiene</a:t>
            </a:r>
            <a:endParaRPr b="0" i="0" sz="2187" u="none" cap="none" strike="noStrike">
              <a:solidFill>
                <a:schemeClr val="dk1"/>
              </a:solidFill>
              <a:latin typeface="Calibri"/>
              <a:ea typeface="Calibri"/>
              <a:cs typeface="Calibri"/>
              <a:sym typeface="Calibri"/>
            </a:endParaRPr>
          </a:p>
        </p:txBody>
      </p:sp>
      <p:sp>
        <p:nvSpPr>
          <p:cNvPr id="43" name="Google Shape;43;p3"/>
          <p:cNvSpPr/>
          <p:nvPr/>
        </p:nvSpPr>
        <p:spPr>
          <a:xfrm>
            <a:off x="6352342" y="4378881"/>
            <a:ext cx="2648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Touchless fixtures and sensors minimize contact with surfaces, promoting a germ-free environment.</a:t>
            </a:r>
            <a:endParaRPr b="0" i="0" sz="1750" u="none" cap="none" strike="noStrike">
              <a:solidFill>
                <a:schemeClr val="dk1"/>
              </a:solidFill>
              <a:latin typeface="Calibri"/>
              <a:ea typeface="Calibri"/>
              <a:cs typeface="Calibri"/>
              <a:sym typeface="Calibri"/>
            </a:endParaRPr>
          </a:p>
        </p:txBody>
      </p:sp>
      <p:sp>
        <p:nvSpPr>
          <p:cNvPr id="44" name="Google Shape;44;p3"/>
          <p:cNvSpPr/>
          <p:nvPr/>
        </p:nvSpPr>
        <p:spPr>
          <a:xfrm>
            <a:off x="9222462" y="3733205"/>
            <a:ext cx="499800" cy="499800"/>
          </a:xfrm>
          <a:prstGeom prst="roundRect">
            <a:avLst>
              <a:gd fmla="val 26667" name="adj"/>
            </a:avLst>
          </a:prstGeom>
          <a:solidFill>
            <a:srgbClr val="E7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9380934" y="3774877"/>
            <a:ext cx="183000" cy="416400"/>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3</a:t>
            </a:r>
            <a:endParaRPr b="0" i="0" sz="2624" u="none" cap="none" strike="noStrike">
              <a:solidFill>
                <a:schemeClr val="dk1"/>
              </a:solidFill>
              <a:latin typeface="Calibri"/>
              <a:ea typeface="Calibri"/>
              <a:cs typeface="Calibri"/>
              <a:sym typeface="Calibri"/>
            </a:endParaRPr>
          </a:p>
        </p:txBody>
      </p:sp>
      <p:sp>
        <p:nvSpPr>
          <p:cNvPr id="46" name="Google Shape;46;p3"/>
          <p:cNvSpPr/>
          <p:nvPr/>
        </p:nvSpPr>
        <p:spPr>
          <a:xfrm>
            <a:off x="9944576" y="3809524"/>
            <a:ext cx="2648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b="0" i="0" lang="en-US" sz="2187" u="none" cap="none" strike="noStrike">
                <a:solidFill>
                  <a:srgbClr val="476FD6"/>
                </a:solidFill>
                <a:latin typeface="Roboto Slab"/>
                <a:ea typeface="Roboto Slab"/>
                <a:cs typeface="Roboto Slab"/>
                <a:sym typeface="Roboto Slab"/>
              </a:rPr>
              <a:t>Energy Conservation</a:t>
            </a:r>
            <a:endParaRPr b="0" i="0" sz="2187" u="none" cap="none" strike="noStrike">
              <a:solidFill>
                <a:schemeClr val="dk1"/>
              </a:solidFill>
              <a:latin typeface="Calibri"/>
              <a:ea typeface="Calibri"/>
              <a:cs typeface="Calibri"/>
              <a:sym typeface="Calibri"/>
            </a:endParaRPr>
          </a:p>
        </p:txBody>
      </p:sp>
      <p:sp>
        <p:nvSpPr>
          <p:cNvPr id="47" name="Google Shape;47;p3"/>
          <p:cNvSpPr/>
          <p:nvPr/>
        </p:nvSpPr>
        <p:spPr>
          <a:xfrm>
            <a:off x="9944576" y="4726067"/>
            <a:ext cx="26481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Energy-efficient lighting and water management systems reduce energy consumption and promote sustainability.</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4"/>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2037993" y="816054"/>
            <a:ext cx="94794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Smart Features of a Public Restroom</a:t>
            </a:r>
            <a:endParaRPr b="0" i="0" sz="4374" u="none" cap="none" strike="noStrike">
              <a:solidFill>
                <a:schemeClr val="dk1"/>
              </a:solidFill>
              <a:latin typeface="Calibri"/>
              <a:ea typeface="Calibri"/>
              <a:cs typeface="Calibri"/>
              <a:sym typeface="Calibri"/>
            </a:endParaRPr>
          </a:p>
        </p:txBody>
      </p:sp>
      <p:sp>
        <p:nvSpPr>
          <p:cNvPr id="52" name="Google Shape;52;p4"/>
          <p:cNvSpPr/>
          <p:nvPr/>
        </p:nvSpPr>
        <p:spPr>
          <a:xfrm>
            <a:off x="2037993" y="2065853"/>
            <a:ext cx="2232000" cy="16659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Automated Flushing and Handwashing Systems</a:t>
            </a:r>
            <a:endParaRPr b="0" i="0" sz="2624" u="none" cap="none" strike="noStrike">
              <a:solidFill>
                <a:schemeClr val="dk1"/>
              </a:solidFill>
              <a:latin typeface="Calibri"/>
              <a:ea typeface="Calibri"/>
              <a:cs typeface="Calibri"/>
              <a:sym typeface="Calibri"/>
            </a:endParaRPr>
          </a:p>
        </p:txBody>
      </p:sp>
      <p:sp>
        <p:nvSpPr>
          <p:cNvPr id="53" name="Google Shape;53;p4"/>
          <p:cNvSpPr/>
          <p:nvPr/>
        </p:nvSpPr>
        <p:spPr>
          <a:xfrm>
            <a:off x="2037993" y="3953947"/>
            <a:ext cx="2232000" cy="2843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restrooms utilize sensors to detect user presence, automatically flushing toilets and activating handwashing systems for enhanced sanitation.</a:t>
            </a:r>
            <a:endParaRPr b="0" i="0" sz="1750" u="none" cap="none" strike="noStrike">
              <a:solidFill>
                <a:schemeClr val="dk1"/>
              </a:solidFill>
              <a:latin typeface="Calibri"/>
              <a:ea typeface="Calibri"/>
              <a:cs typeface="Calibri"/>
              <a:sym typeface="Calibri"/>
            </a:endParaRPr>
          </a:p>
        </p:txBody>
      </p:sp>
      <p:sp>
        <p:nvSpPr>
          <p:cNvPr id="54" name="Google Shape;54;p4"/>
          <p:cNvSpPr/>
          <p:nvPr/>
        </p:nvSpPr>
        <p:spPr>
          <a:xfrm>
            <a:off x="4819650" y="2065853"/>
            <a:ext cx="2232000" cy="16659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Occupancy Monitoring and Queue Management</a:t>
            </a:r>
            <a:endParaRPr b="0" i="0" sz="2624" u="none" cap="none" strike="noStrike">
              <a:solidFill>
                <a:schemeClr val="dk1"/>
              </a:solidFill>
              <a:latin typeface="Calibri"/>
              <a:ea typeface="Calibri"/>
              <a:cs typeface="Calibri"/>
              <a:sym typeface="Calibri"/>
            </a:endParaRPr>
          </a:p>
        </p:txBody>
      </p:sp>
      <p:sp>
        <p:nvSpPr>
          <p:cNvPr id="55" name="Google Shape;55;p4"/>
          <p:cNvSpPr/>
          <p:nvPr/>
        </p:nvSpPr>
        <p:spPr>
          <a:xfrm>
            <a:off x="4819650" y="3953947"/>
            <a:ext cx="22320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Real-time occupancy monitoring helps manage queues and ensures that restroom facilities are readily available for users.</a:t>
            </a:r>
            <a:endParaRPr b="0" i="0" sz="1750" u="none" cap="none" strike="noStrike">
              <a:solidFill>
                <a:schemeClr val="dk1"/>
              </a:solidFill>
              <a:latin typeface="Calibri"/>
              <a:ea typeface="Calibri"/>
              <a:cs typeface="Calibri"/>
              <a:sym typeface="Calibri"/>
            </a:endParaRPr>
          </a:p>
        </p:txBody>
      </p:sp>
      <p:sp>
        <p:nvSpPr>
          <p:cNvPr id="56" name="Google Shape;56;p4"/>
          <p:cNvSpPr/>
          <p:nvPr/>
        </p:nvSpPr>
        <p:spPr>
          <a:xfrm>
            <a:off x="7601307" y="2065853"/>
            <a:ext cx="2232000" cy="12495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Touchless Fixtures and Sensors</a:t>
            </a:r>
            <a:endParaRPr b="0" i="0" sz="2624" u="none" cap="none" strike="noStrike">
              <a:solidFill>
                <a:schemeClr val="dk1"/>
              </a:solidFill>
              <a:latin typeface="Calibri"/>
              <a:ea typeface="Calibri"/>
              <a:cs typeface="Calibri"/>
              <a:sym typeface="Calibri"/>
            </a:endParaRPr>
          </a:p>
        </p:txBody>
      </p:sp>
      <p:sp>
        <p:nvSpPr>
          <p:cNvPr id="57" name="Google Shape;57;p4"/>
          <p:cNvSpPr/>
          <p:nvPr/>
        </p:nvSpPr>
        <p:spPr>
          <a:xfrm>
            <a:off x="7601307" y="3537466"/>
            <a:ext cx="2232000" cy="2487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Touchless faucets, soap dispensers, and hand dryers reduce the risk of cross-contamination and provide a hygienic restroom experience.</a:t>
            </a:r>
            <a:endParaRPr b="0" i="0" sz="1750" u="none" cap="none" strike="noStrike">
              <a:solidFill>
                <a:schemeClr val="dk1"/>
              </a:solidFill>
              <a:latin typeface="Calibri"/>
              <a:ea typeface="Calibri"/>
              <a:cs typeface="Calibri"/>
              <a:sym typeface="Calibri"/>
            </a:endParaRPr>
          </a:p>
        </p:txBody>
      </p:sp>
      <p:sp>
        <p:nvSpPr>
          <p:cNvPr id="58" name="Google Shape;58;p4"/>
          <p:cNvSpPr/>
          <p:nvPr/>
        </p:nvSpPr>
        <p:spPr>
          <a:xfrm>
            <a:off x="10382964" y="2065853"/>
            <a:ext cx="2232000" cy="20823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Energy-Efficient Lighting and Water Management</a:t>
            </a:r>
            <a:endParaRPr b="0" i="0" sz="2624" u="none" cap="none" strike="noStrike">
              <a:solidFill>
                <a:schemeClr val="dk1"/>
              </a:solidFill>
              <a:latin typeface="Calibri"/>
              <a:ea typeface="Calibri"/>
              <a:cs typeface="Calibri"/>
              <a:sym typeface="Calibri"/>
            </a:endParaRPr>
          </a:p>
        </p:txBody>
      </p:sp>
      <p:sp>
        <p:nvSpPr>
          <p:cNvPr id="59" name="Google Shape;59;p4"/>
          <p:cNvSpPr/>
          <p:nvPr/>
        </p:nvSpPr>
        <p:spPr>
          <a:xfrm>
            <a:off x="10382964" y="4370427"/>
            <a:ext cx="2232000" cy="2843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lighting systems adjust brightness based on occupancy, while water management systems optimize usage for reduced consumption.</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2037993" y="2151578"/>
            <a:ext cx="77190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Maintenance and Monitoring</a:t>
            </a:r>
            <a:endParaRPr b="0" i="0" sz="4374" u="none" cap="none" strike="noStrike">
              <a:solidFill>
                <a:schemeClr val="dk1"/>
              </a:solidFill>
              <a:latin typeface="Calibri"/>
              <a:ea typeface="Calibri"/>
              <a:cs typeface="Calibri"/>
              <a:sym typeface="Calibri"/>
            </a:endParaRPr>
          </a:p>
        </p:txBody>
      </p:sp>
      <p:sp>
        <p:nvSpPr>
          <p:cNvPr id="64" name="Google Shape;64;p5"/>
          <p:cNvSpPr/>
          <p:nvPr/>
        </p:nvSpPr>
        <p:spPr>
          <a:xfrm>
            <a:off x="2037993" y="3401378"/>
            <a:ext cx="5006100" cy="8331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Remote Monitoring of Restroom Conditions</a:t>
            </a:r>
            <a:endParaRPr b="0" i="0" sz="2624" u="none" cap="none" strike="noStrike">
              <a:solidFill>
                <a:schemeClr val="dk1"/>
              </a:solidFill>
              <a:latin typeface="Calibri"/>
              <a:ea typeface="Calibri"/>
              <a:cs typeface="Calibri"/>
              <a:sym typeface="Calibri"/>
            </a:endParaRPr>
          </a:p>
        </p:txBody>
      </p:sp>
      <p:sp>
        <p:nvSpPr>
          <p:cNvPr id="65" name="Google Shape;65;p5"/>
          <p:cNvSpPr/>
          <p:nvPr/>
        </p:nvSpPr>
        <p:spPr>
          <a:xfrm>
            <a:off x="2037993" y="4456509"/>
            <a:ext cx="5006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Using IoT technology, restroom conditions can be monitored remotely to ensure cleanliness, supply availability, and address any maintenance issues promptly.</a:t>
            </a:r>
            <a:endParaRPr b="0" i="0" sz="1750" u="none" cap="none" strike="noStrike">
              <a:solidFill>
                <a:schemeClr val="dk1"/>
              </a:solidFill>
              <a:latin typeface="Calibri"/>
              <a:ea typeface="Calibri"/>
              <a:cs typeface="Calibri"/>
              <a:sym typeface="Calibri"/>
            </a:endParaRPr>
          </a:p>
        </p:txBody>
      </p:sp>
      <p:sp>
        <p:nvSpPr>
          <p:cNvPr id="66" name="Google Shape;66;p5"/>
          <p:cNvSpPr/>
          <p:nvPr/>
        </p:nvSpPr>
        <p:spPr>
          <a:xfrm>
            <a:off x="7593806" y="3401378"/>
            <a:ext cx="5006100" cy="8331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Predictive Maintenance and Automated Cleaning Schedules</a:t>
            </a:r>
            <a:endParaRPr b="0" i="0" sz="2624" u="none" cap="none" strike="noStrike">
              <a:solidFill>
                <a:schemeClr val="dk1"/>
              </a:solidFill>
              <a:latin typeface="Calibri"/>
              <a:ea typeface="Calibri"/>
              <a:cs typeface="Calibri"/>
              <a:sym typeface="Calibri"/>
            </a:endParaRPr>
          </a:p>
        </p:txBody>
      </p:sp>
      <p:sp>
        <p:nvSpPr>
          <p:cNvPr id="67" name="Google Shape;67;p5"/>
          <p:cNvSpPr/>
          <p:nvPr/>
        </p:nvSpPr>
        <p:spPr>
          <a:xfrm>
            <a:off x="7593806" y="4456509"/>
            <a:ext cx="5006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 systems analyze usage patterns to predict maintenance requirements and automatically schedule cleaning tasks for efficient operations.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037993" y="1557338"/>
            <a:ext cx="7094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Enhanced User Experience</a:t>
            </a:r>
            <a:endParaRPr b="0" i="0" sz="4374" u="none" cap="none" strike="noStrike">
              <a:solidFill>
                <a:schemeClr val="dk1"/>
              </a:solidFill>
              <a:latin typeface="Calibri"/>
              <a:ea typeface="Calibri"/>
              <a:cs typeface="Calibri"/>
              <a:sym typeface="Calibri"/>
            </a:endParaRPr>
          </a:p>
        </p:txBody>
      </p:sp>
      <p:sp>
        <p:nvSpPr>
          <p:cNvPr id="72" name="Google Shape;72;p6"/>
          <p:cNvSpPr/>
          <p:nvPr/>
        </p:nvSpPr>
        <p:spPr>
          <a:xfrm>
            <a:off x="2037993" y="2807137"/>
            <a:ext cx="3156300" cy="12495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Availability of Amenities and Facilities</a:t>
            </a:r>
            <a:endParaRPr b="0" i="0" sz="2624" u="none" cap="none" strike="noStrike">
              <a:solidFill>
                <a:schemeClr val="dk1"/>
              </a:solidFill>
              <a:latin typeface="Calibri"/>
              <a:ea typeface="Calibri"/>
              <a:cs typeface="Calibri"/>
              <a:sym typeface="Calibri"/>
            </a:endParaRPr>
          </a:p>
        </p:txBody>
      </p:sp>
      <p:sp>
        <p:nvSpPr>
          <p:cNvPr id="73" name="Google Shape;73;p6"/>
          <p:cNvSpPr/>
          <p:nvPr/>
        </p:nvSpPr>
        <p:spPr>
          <a:xfrm>
            <a:off x="2037993" y="4278749"/>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restrooms provide real-time information on amenities, such as baby changing stations, accessible facilities, and availability of essential supplies.</a:t>
            </a:r>
            <a:endParaRPr b="0" i="0" sz="1750" u="none" cap="none" strike="noStrike">
              <a:solidFill>
                <a:schemeClr val="dk1"/>
              </a:solidFill>
              <a:latin typeface="Calibri"/>
              <a:ea typeface="Calibri"/>
              <a:cs typeface="Calibri"/>
              <a:sym typeface="Calibri"/>
            </a:endParaRPr>
          </a:p>
        </p:txBody>
      </p:sp>
      <p:sp>
        <p:nvSpPr>
          <p:cNvPr id="74" name="Google Shape;74;p6"/>
          <p:cNvSpPr/>
          <p:nvPr/>
        </p:nvSpPr>
        <p:spPr>
          <a:xfrm>
            <a:off x="5743932" y="2807137"/>
            <a:ext cx="3156300" cy="16659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Integration with Mobile Apps for Real-Time Information</a:t>
            </a:r>
            <a:endParaRPr b="0" i="0" sz="2624" u="none" cap="none" strike="noStrike">
              <a:solidFill>
                <a:schemeClr val="dk1"/>
              </a:solidFill>
              <a:latin typeface="Calibri"/>
              <a:ea typeface="Calibri"/>
              <a:cs typeface="Calibri"/>
              <a:sym typeface="Calibri"/>
            </a:endParaRPr>
          </a:p>
        </p:txBody>
      </p:sp>
      <p:sp>
        <p:nvSpPr>
          <p:cNvPr id="75" name="Google Shape;75;p6"/>
          <p:cNvSpPr/>
          <p:nvPr/>
        </p:nvSpPr>
        <p:spPr>
          <a:xfrm>
            <a:off x="5743932" y="4695230"/>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Users can access mobile apps to check restroom availability, receive notifications on waiting times, and access additional services or promotions.</a:t>
            </a:r>
            <a:endParaRPr b="0" i="0" sz="1750" u="none" cap="none" strike="noStrike">
              <a:solidFill>
                <a:schemeClr val="dk1"/>
              </a:solidFill>
              <a:latin typeface="Calibri"/>
              <a:ea typeface="Calibri"/>
              <a:cs typeface="Calibri"/>
              <a:sym typeface="Calibri"/>
            </a:endParaRPr>
          </a:p>
        </p:txBody>
      </p:sp>
      <p:sp>
        <p:nvSpPr>
          <p:cNvPr id="76" name="Google Shape;76;p6"/>
          <p:cNvSpPr/>
          <p:nvPr/>
        </p:nvSpPr>
        <p:spPr>
          <a:xfrm>
            <a:off x="9449872" y="2807137"/>
            <a:ext cx="3156300" cy="12495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Customization Options for User Preferences</a:t>
            </a:r>
            <a:endParaRPr b="0" i="0" sz="2624" u="none" cap="none" strike="noStrike">
              <a:solidFill>
                <a:schemeClr val="dk1"/>
              </a:solidFill>
              <a:latin typeface="Calibri"/>
              <a:ea typeface="Calibri"/>
              <a:cs typeface="Calibri"/>
              <a:sym typeface="Calibri"/>
            </a:endParaRPr>
          </a:p>
        </p:txBody>
      </p:sp>
      <p:sp>
        <p:nvSpPr>
          <p:cNvPr id="77" name="Google Shape;77;p6"/>
          <p:cNvSpPr/>
          <p:nvPr/>
        </p:nvSpPr>
        <p:spPr>
          <a:xfrm>
            <a:off x="9449872" y="4278749"/>
            <a:ext cx="3156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restrooms allow users to personalize their experience by adjusting settings such as water temperature, lighting, and hand dryer strength.</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037993" y="2151578"/>
            <a:ext cx="7757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Security and Safety Measures</a:t>
            </a:r>
            <a:endParaRPr b="0" i="0" sz="4374" u="none" cap="none" strike="noStrike">
              <a:solidFill>
                <a:schemeClr val="dk1"/>
              </a:solidFill>
              <a:latin typeface="Calibri"/>
              <a:ea typeface="Calibri"/>
              <a:cs typeface="Calibri"/>
              <a:sym typeface="Calibri"/>
            </a:endParaRPr>
          </a:p>
        </p:txBody>
      </p:sp>
      <p:sp>
        <p:nvSpPr>
          <p:cNvPr id="82" name="Google Shape;82;p7"/>
          <p:cNvSpPr/>
          <p:nvPr/>
        </p:nvSpPr>
        <p:spPr>
          <a:xfrm>
            <a:off x="2037993" y="3401378"/>
            <a:ext cx="5006100" cy="8331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Surveillance Cameras and Emergency Alert Systems</a:t>
            </a:r>
            <a:endParaRPr b="0" i="0" sz="2624" u="none" cap="none" strike="noStrike">
              <a:solidFill>
                <a:schemeClr val="dk1"/>
              </a:solidFill>
              <a:latin typeface="Calibri"/>
              <a:ea typeface="Calibri"/>
              <a:cs typeface="Calibri"/>
              <a:sym typeface="Calibri"/>
            </a:endParaRPr>
          </a:p>
        </p:txBody>
      </p:sp>
      <p:sp>
        <p:nvSpPr>
          <p:cNvPr id="83" name="Google Shape;83;p7"/>
          <p:cNvSpPr/>
          <p:nvPr/>
        </p:nvSpPr>
        <p:spPr>
          <a:xfrm>
            <a:off x="2037993" y="4456509"/>
            <a:ext cx="5006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Strategically placed surveillance cameras and emergency alert systems enhance safety, deter vandalism, and provide reassurance to restroom users.</a:t>
            </a:r>
            <a:endParaRPr b="0" i="0" sz="1750" u="none" cap="none" strike="noStrike">
              <a:solidFill>
                <a:schemeClr val="dk1"/>
              </a:solidFill>
              <a:latin typeface="Calibri"/>
              <a:ea typeface="Calibri"/>
              <a:cs typeface="Calibri"/>
              <a:sym typeface="Calibri"/>
            </a:endParaRPr>
          </a:p>
        </p:txBody>
      </p:sp>
      <p:sp>
        <p:nvSpPr>
          <p:cNvPr id="84" name="Google Shape;84;p7"/>
          <p:cNvSpPr/>
          <p:nvPr/>
        </p:nvSpPr>
        <p:spPr>
          <a:xfrm>
            <a:off x="7593806" y="3401378"/>
            <a:ext cx="5006100" cy="8331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76FD6"/>
              </a:buClr>
              <a:buSzPts val="2624"/>
              <a:buFont typeface="Roboto Slab"/>
              <a:buNone/>
            </a:pPr>
            <a:r>
              <a:rPr b="0" i="0" lang="en-US" sz="2624" u="none" cap="none" strike="noStrike">
                <a:solidFill>
                  <a:srgbClr val="476FD6"/>
                </a:solidFill>
                <a:latin typeface="Roboto Slab"/>
                <a:ea typeface="Roboto Slab"/>
                <a:cs typeface="Roboto Slab"/>
                <a:sym typeface="Roboto Slab"/>
              </a:rPr>
              <a:t>Fire Safety and Hygiene Protocols</a:t>
            </a:r>
            <a:endParaRPr b="0" i="0" sz="2624" u="none" cap="none" strike="noStrike">
              <a:solidFill>
                <a:schemeClr val="dk1"/>
              </a:solidFill>
              <a:latin typeface="Calibri"/>
              <a:ea typeface="Calibri"/>
              <a:cs typeface="Calibri"/>
              <a:sym typeface="Calibri"/>
            </a:endParaRPr>
          </a:p>
        </p:txBody>
      </p:sp>
      <p:sp>
        <p:nvSpPr>
          <p:cNvPr id="85" name="Google Shape;85;p7"/>
          <p:cNvSpPr/>
          <p:nvPr/>
        </p:nvSpPr>
        <p:spPr>
          <a:xfrm>
            <a:off x="7593806" y="4456509"/>
            <a:ext cx="5006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restrooms incorporate fire safety measures, such as smoke detectors and fire suppression systems, along with strict adherence to hygiene protocols.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037993" y="998696"/>
            <a:ext cx="105543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Cost and Implementation Considerations</a:t>
            </a:r>
            <a:endParaRPr b="0" i="0" sz="4374" u="none" cap="none" strike="noStrike">
              <a:solidFill>
                <a:schemeClr val="dk1"/>
              </a:solidFill>
              <a:latin typeface="Calibri"/>
              <a:ea typeface="Calibri"/>
              <a:cs typeface="Calibri"/>
              <a:sym typeface="Calibri"/>
            </a:endParaRPr>
          </a:p>
        </p:txBody>
      </p:sp>
      <p:sp>
        <p:nvSpPr>
          <p:cNvPr id="90" name="Google Shape;90;p8"/>
          <p:cNvSpPr/>
          <p:nvPr/>
        </p:nvSpPr>
        <p:spPr>
          <a:xfrm>
            <a:off x="2037993" y="2831783"/>
            <a:ext cx="10554300" cy="1347900"/>
          </a:xfrm>
          <a:prstGeom prst="rect">
            <a:avLst/>
          </a:prstGeom>
          <a:solidFill>
            <a:srgbClr val="E7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260163" y="2972633"/>
            <a:ext cx="48291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Initial Investment</a:t>
            </a:r>
            <a:endParaRPr b="0" i="0" sz="1750" u="none" cap="none" strike="noStrike">
              <a:solidFill>
                <a:schemeClr val="dk1"/>
              </a:solidFill>
              <a:latin typeface="Calibri"/>
              <a:ea typeface="Calibri"/>
              <a:cs typeface="Calibri"/>
              <a:sym typeface="Calibri"/>
            </a:endParaRPr>
          </a:p>
        </p:txBody>
      </p:sp>
      <p:sp>
        <p:nvSpPr>
          <p:cNvPr id="92" name="Google Shape;92;p8"/>
          <p:cNvSpPr/>
          <p:nvPr/>
        </p:nvSpPr>
        <p:spPr>
          <a:xfrm>
            <a:off x="7541181" y="2972633"/>
            <a:ext cx="4829100" cy="1066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The implementation of a smart public restroom requires an initial investment in infrastructure, technology, and integration.</a:t>
            </a:r>
            <a:endParaRPr b="0" i="0" sz="1750" u="none" cap="none" strike="noStrike">
              <a:solidFill>
                <a:schemeClr val="dk1"/>
              </a:solidFill>
              <a:latin typeface="Calibri"/>
              <a:ea typeface="Calibri"/>
              <a:cs typeface="Calibri"/>
              <a:sym typeface="Calibri"/>
            </a:endParaRPr>
          </a:p>
        </p:txBody>
      </p:sp>
      <p:sp>
        <p:nvSpPr>
          <p:cNvPr id="93" name="Google Shape;93;p8"/>
          <p:cNvSpPr/>
          <p:nvPr/>
        </p:nvSpPr>
        <p:spPr>
          <a:xfrm>
            <a:off x="2260163" y="4320540"/>
            <a:ext cx="48291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ROI Analysis</a:t>
            </a:r>
            <a:endParaRPr b="0" i="0" sz="1750" u="none" cap="none" strike="noStrike">
              <a:solidFill>
                <a:schemeClr val="dk1"/>
              </a:solidFill>
              <a:latin typeface="Calibri"/>
              <a:ea typeface="Calibri"/>
              <a:cs typeface="Calibri"/>
              <a:sym typeface="Calibri"/>
            </a:endParaRPr>
          </a:p>
        </p:txBody>
      </p:sp>
      <p:sp>
        <p:nvSpPr>
          <p:cNvPr id="94" name="Google Shape;94;p8"/>
          <p:cNvSpPr/>
          <p:nvPr/>
        </p:nvSpPr>
        <p:spPr>
          <a:xfrm>
            <a:off x="7541181" y="4320540"/>
            <a:ext cx="4829100" cy="1066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An analysis of the return on investment considers long-term cost savings, increased efficiency, and improved user satisfaction.</a:t>
            </a:r>
            <a:endParaRPr b="0" i="0" sz="1750" u="none" cap="none" strike="noStrike">
              <a:solidFill>
                <a:schemeClr val="dk1"/>
              </a:solidFill>
              <a:latin typeface="Calibri"/>
              <a:ea typeface="Calibri"/>
              <a:cs typeface="Calibri"/>
              <a:sym typeface="Calibri"/>
            </a:endParaRPr>
          </a:p>
        </p:txBody>
      </p:sp>
      <p:sp>
        <p:nvSpPr>
          <p:cNvPr id="95" name="Google Shape;95;p8"/>
          <p:cNvSpPr/>
          <p:nvPr/>
        </p:nvSpPr>
        <p:spPr>
          <a:xfrm>
            <a:off x="2037993" y="5527596"/>
            <a:ext cx="10554300" cy="1703400"/>
          </a:xfrm>
          <a:prstGeom prst="rect">
            <a:avLst/>
          </a:prstGeom>
          <a:solidFill>
            <a:srgbClr val="E7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2260163" y="5668447"/>
            <a:ext cx="48291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Infrastructure Requirements</a:t>
            </a:r>
            <a:endParaRPr b="0" i="0" sz="1750" u="none" cap="none" strike="noStrike">
              <a:solidFill>
                <a:schemeClr val="dk1"/>
              </a:solidFill>
              <a:latin typeface="Calibri"/>
              <a:ea typeface="Calibri"/>
              <a:cs typeface="Calibri"/>
              <a:sym typeface="Calibri"/>
            </a:endParaRPr>
          </a:p>
        </p:txBody>
      </p:sp>
      <p:sp>
        <p:nvSpPr>
          <p:cNvPr id="97" name="Google Shape;97;p8"/>
          <p:cNvSpPr/>
          <p:nvPr/>
        </p:nvSpPr>
        <p:spPr>
          <a:xfrm>
            <a:off x="7541181" y="5668447"/>
            <a:ext cx="48291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restrooms require appropriate infrastructure, including reliable connectivity, power sources, and compatibility with existing systems.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2037993" y="2834640"/>
            <a:ext cx="4443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Conclusion</a:t>
            </a:r>
            <a:endParaRPr b="0" i="0" sz="4374" u="none" cap="none" strike="noStrike">
              <a:solidFill>
                <a:schemeClr val="dk1"/>
              </a:solidFill>
              <a:latin typeface="Calibri"/>
              <a:ea typeface="Calibri"/>
              <a:cs typeface="Calibri"/>
              <a:sym typeface="Calibri"/>
            </a:endParaRPr>
          </a:p>
        </p:txBody>
      </p:sp>
      <p:sp>
        <p:nvSpPr>
          <p:cNvPr id="102" name="Google Shape;102;p9"/>
          <p:cNvSpPr/>
          <p:nvPr/>
        </p:nvSpPr>
        <p:spPr>
          <a:xfrm>
            <a:off x="2037993" y="3973354"/>
            <a:ext cx="105543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Smart public restrooms offer a myriad of benefits, from improved efficiency and hygiene to enhanced user experiences and safety measures. With continuous advancements in technology, the possibilities for smart public restrooms are boundless. Embrace the future of public facilities and revolutionize restroom experiences.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