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nos Thanos" initials="TT" lastIdx="2" clrIdx="0">
    <p:extLst>
      <p:ext uri="{19B8F6BF-5375-455C-9EA6-DF929625EA0E}">
        <p15:presenceInfo xmlns:p15="http://schemas.microsoft.com/office/powerpoint/2012/main" userId="a29aae50e603cd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os Thanos" userId="a29aae50e603cd41" providerId="LiveId" clId="{943837FD-4BE1-433A-B381-65C300D57173}"/>
    <pc:docChg chg="undo redo custSel addSld delSld modSld">
      <pc:chgData name="Thanos Thanos" userId="a29aae50e603cd41" providerId="LiveId" clId="{943837FD-4BE1-433A-B381-65C300D57173}" dt="2024-08-31T11:30:37.118" v="6622" actId="1076"/>
      <pc:docMkLst>
        <pc:docMk/>
      </pc:docMkLst>
      <pc:sldChg chg="modSp mod">
        <pc:chgData name="Thanos Thanos" userId="a29aae50e603cd41" providerId="LiveId" clId="{943837FD-4BE1-433A-B381-65C300D57173}" dt="2024-08-31T10:59:53.406" v="6616" actId="20577"/>
        <pc:sldMkLst>
          <pc:docMk/>
          <pc:sldMk cId="0" sldId="256"/>
        </pc:sldMkLst>
        <pc:spChg chg="mod">
          <ac:chgData name="Thanos Thanos" userId="a29aae50e603cd41" providerId="LiveId" clId="{943837FD-4BE1-433A-B381-65C300D57173}" dt="2024-08-31T10:59:53.406" v="6616" actId="20577"/>
          <ac:spMkLst>
            <pc:docMk/>
            <pc:sldMk cId="0" sldId="256"/>
            <ac:spMk id="14" creationId="{D55ADE35-C35B-07C1-F5AA-C33B3DDB802E}"/>
          </ac:spMkLst>
        </pc:spChg>
      </pc:sldChg>
      <pc:sldChg chg="addSp modSp mod modNotesTx">
        <pc:chgData name="Thanos Thanos" userId="a29aae50e603cd41" providerId="LiveId" clId="{943837FD-4BE1-433A-B381-65C300D57173}" dt="2024-08-29T17:39:12.509" v="1577" actId="255"/>
        <pc:sldMkLst>
          <pc:docMk/>
          <pc:sldMk cId="0" sldId="259"/>
        </pc:sldMkLst>
        <pc:spChg chg="mod">
          <ac:chgData name="Thanos Thanos" userId="a29aae50e603cd41" providerId="LiveId" clId="{943837FD-4BE1-433A-B381-65C300D57173}" dt="2024-08-29T16:49:47.579" v="1238" actId="14100"/>
          <ac:spMkLst>
            <pc:docMk/>
            <pc:sldMk cId="0" sldId="259"/>
            <ac:spMk id="7" creationId="{00000000-0000-0000-0000-000000000000}"/>
          </ac:spMkLst>
        </pc:spChg>
        <pc:spChg chg="add mod">
          <ac:chgData name="Thanos Thanos" userId="a29aae50e603cd41" providerId="LiveId" clId="{943837FD-4BE1-433A-B381-65C300D57173}" dt="2024-08-29T17:39:12.509" v="1577" actId="255"/>
          <ac:spMkLst>
            <pc:docMk/>
            <pc:sldMk cId="0" sldId="259"/>
            <ac:spMk id="11" creationId="{3DD10B74-174B-3F28-346F-ACD8DF0DC0E2}"/>
          </ac:spMkLst>
        </pc:spChg>
      </pc:sldChg>
      <pc:sldChg chg="addSp delSp modSp mod chgLayout">
        <pc:chgData name="Thanos Thanos" userId="a29aae50e603cd41" providerId="LiveId" clId="{943837FD-4BE1-433A-B381-65C300D57173}" dt="2024-08-29T17:38:34.371" v="1576" actId="255"/>
        <pc:sldMkLst>
          <pc:docMk/>
          <pc:sldMk cId="0" sldId="260"/>
        </pc:sldMkLst>
        <pc:spChg chg="mod ord">
          <ac:chgData name="Thanos Thanos" userId="a29aae50e603cd41" providerId="LiveId" clId="{943837FD-4BE1-433A-B381-65C300D57173}" dt="2024-08-29T17:31:02.766" v="1286" actId="6264"/>
          <ac:spMkLst>
            <pc:docMk/>
            <pc:sldMk cId="0" sldId="260"/>
            <ac:spMk id="7" creationId="{00000000-0000-0000-0000-000000000000}"/>
          </ac:spMkLst>
        </pc:spChg>
        <pc:spChg chg="mod ord">
          <ac:chgData name="Thanos Thanos" userId="a29aae50e603cd41" providerId="LiveId" clId="{943837FD-4BE1-433A-B381-65C300D57173}" dt="2024-08-29T17:31:02.766" v="1286" actId="6264"/>
          <ac:spMkLst>
            <pc:docMk/>
            <pc:sldMk cId="0" sldId="260"/>
            <ac:spMk id="10" creationId="{00000000-0000-0000-0000-000000000000}"/>
          </ac:spMkLst>
        </pc:spChg>
        <pc:spChg chg="del mod">
          <ac:chgData name="Thanos Thanos" userId="a29aae50e603cd41" providerId="LiveId" clId="{943837FD-4BE1-433A-B381-65C300D57173}" dt="2024-08-29T17:30:15.625" v="1281" actId="478"/>
          <ac:spMkLst>
            <pc:docMk/>
            <pc:sldMk cId="0" sldId="260"/>
            <ac:spMk id="11" creationId="{F050B57B-77CA-84FA-9910-3F41C17BBB48}"/>
          </ac:spMkLst>
        </pc:spChg>
        <pc:spChg chg="add del">
          <ac:chgData name="Thanos Thanos" userId="a29aae50e603cd41" providerId="LiveId" clId="{943837FD-4BE1-433A-B381-65C300D57173}" dt="2024-08-29T17:30:52.245" v="1285" actId="22"/>
          <ac:spMkLst>
            <pc:docMk/>
            <pc:sldMk cId="0" sldId="260"/>
            <ac:spMk id="12" creationId="{54D69B18-C7BB-6EED-FEDD-344BF1C0910B}"/>
          </ac:spMkLst>
        </pc:spChg>
        <pc:spChg chg="add del mod">
          <ac:chgData name="Thanos Thanos" userId="a29aae50e603cd41" providerId="LiveId" clId="{943837FD-4BE1-433A-B381-65C300D57173}" dt="2024-08-29T17:31:02.766" v="1286" actId="6264"/>
          <ac:spMkLst>
            <pc:docMk/>
            <pc:sldMk cId="0" sldId="260"/>
            <ac:spMk id="15" creationId="{B79E6C7B-5955-9F18-95CB-5A3BAAF08000}"/>
          </ac:spMkLst>
        </pc:spChg>
        <pc:spChg chg="add del mod">
          <ac:chgData name="Thanos Thanos" userId="a29aae50e603cd41" providerId="LiveId" clId="{943837FD-4BE1-433A-B381-65C300D57173}" dt="2024-08-29T17:31:02.766" v="1286" actId="6264"/>
          <ac:spMkLst>
            <pc:docMk/>
            <pc:sldMk cId="0" sldId="260"/>
            <ac:spMk id="16" creationId="{BC34D537-1337-1892-260A-E8C8C12A718A}"/>
          </ac:spMkLst>
        </pc:spChg>
        <pc:spChg chg="add mod">
          <ac:chgData name="Thanos Thanos" userId="a29aae50e603cd41" providerId="LiveId" clId="{943837FD-4BE1-433A-B381-65C300D57173}" dt="2024-08-29T17:38:34.371" v="1576" actId="255"/>
          <ac:spMkLst>
            <pc:docMk/>
            <pc:sldMk cId="0" sldId="260"/>
            <ac:spMk id="18" creationId="{7285F4F5-4566-0FB4-C3C5-4FBA8A0C1B32}"/>
          </ac:spMkLst>
        </pc:spChg>
        <pc:picChg chg="add del">
          <ac:chgData name="Thanos Thanos" userId="a29aae50e603cd41" providerId="LiveId" clId="{943837FD-4BE1-433A-B381-65C300D57173}" dt="2024-08-29T17:30:51.937" v="1284" actId="22"/>
          <ac:picMkLst>
            <pc:docMk/>
            <pc:sldMk cId="0" sldId="260"/>
            <ac:picMk id="14" creationId="{05E1C01F-95D9-546E-ABC2-EED1E1420885}"/>
          </ac:picMkLst>
        </pc:picChg>
      </pc:sldChg>
      <pc:sldChg chg="addSp modSp mod">
        <pc:chgData name="Thanos Thanos" userId="a29aae50e603cd41" providerId="LiveId" clId="{943837FD-4BE1-433A-B381-65C300D57173}" dt="2024-08-29T18:12:21.276" v="1986" actId="255"/>
        <pc:sldMkLst>
          <pc:docMk/>
          <pc:sldMk cId="0" sldId="261"/>
        </pc:sldMkLst>
        <pc:spChg chg="add mod">
          <ac:chgData name="Thanos Thanos" userId="a29aae50e603cd41" providerId="LiveId" clId="{943837FD-4BE1-433A-B381-65C300D57173}" dt="2024-08-29T18:12:21.276" v="1986" actId="255"/>
          <ac:spMkLst>
            <pc:docMk/>
            <pc:sldMk cId="0" sldId="261"/>
            <ac:spMk id="9" creationId="{AAFC71D5-D56C-7E68-4A0D-255B6BA43F02}"/>
          </ac:spMkLst>
        </pc:spChg>
      </pc:sldChg>
      <pc:sldChg chg="addSp modSp mod modNotesTx">
        <pc:chgData name="Thanos Thanos" userId="a29aae50e603cd41" providerId="LiveId" clId="{943837FD-4BE1-433A-B381-65C300D57173}" dt="2024-08-29T18:29:16.756" v="3212" actId="20577"/>
        <pc:sldMkLst>
          <pc:docMk/>
          <pc:sldMk cId="0" sldId="262"/>
        </pc:sldMkLst>
        <pc:spChg chg="add mod">
          <ac:chgData name="Thanos Thanos" userId="a29aae50e603cd41" providerId="LiveId" clId="{943837FD-4BE1-433A-B381-65C300D57173}" dt="2024-08-29T18:29:16.756" v="3212" actId="20577"/>
          <ac:spMkLst>
            <pc:docMk/>
            <pc:sldMk cId="0" sldId="262"/>
            <ac:spMk id="10" creationId="{4B125928-1968-0143-F3DD-21FCC8D51E2A}"/>
          </ac:spMkLst>
        </pc:spChg>
      </pc:sldChg>
      <pc:sldChg chg="modSp mod">
        <pc:chgData name="Thanos Thanos" userId="a29aae50e603cd41" providerId="LiveId" clId="{943837FD-4BE1-433A-B381-65C300D57173}" dt="2024-08-29T18:55:36.670" v="3845" actId="255"/>
        <pc:sldMkLst>
          <pc:docMk/>
          <pc:sldMk cId="0" sldId="263"/>
        </pc:sldMkLst>
        <pc:spChg chg="mod">
          <ac:chgData name="Thanos Thanos" userId="a29aae50e603cd41" providerId="LiveId" clId="{943837FD-4BE1-433A-B381-65C300D57173}" dt="2024-08-29T18:55:36.670" v="3845" actId="255"/>
          <ac:spMkLst>
            <pc:docMk/>
            <pc:sldMk cId="0" sldId="263"/>
            <ac:spMk id="9" creationId="{FAD9CEB2-36E1-0550-426B-2FAF97882044}"/>
          </ac:spMkLst>
        </pc:spChg>
      </pc:sldChg>
      <pc:sldChg chg="addSp delSp modSp mod">
        <pc:chgData name="Thanos Thanos" userId="a29aae50e603cd41" providerId="LiveId" clId="{943837FD-4BE1-433A-B381-65C300D57173}" dt="2024-08-31T04:53:21.929" v="5256" actId="20577"/>
        <pc:sldMkLst>
          <pc:docMk/>
          <pc:sldMk cId="0" sldId="264"/>
        </pc:sldMkLst>
        <pc:spChg chg="add del mod">
          <ac:chgData name="Thanos Thanos" userId="a29aae50e603cd41" providerId="LiveId" clId="{943837FD-4BE1-433A-B381-65C300D57173}" dt="2024-08-31T04:27:50.847" v="3855" actId="478"/>
          <ac:spMkLst>
            <pc:docMk/>
            <pc:sldMk cId="0" sldId="264"/>
            <ac:spMk id="3" creationId="{EE4625BF-AFC0-8685-93EA-395C5FBA722F}"/>
          </ac:spMkLst>
        </pc:spChg>
        <pc:spChg chg="add mod">
          <ac:chgData name="Thanos Thanos" userId="a29aae50e603cd41" providerId="LiveId" clId="{943837FD-4BE1-433A-B381-65C300D57173}" dt="2024-08-31T04:53:21.929" v="5256" actId="20577"/>
          <ac:spMkLst>
            <pc:docMk/>
            <pc:sldMk cId="0" sldId="264"/>
            <ac:spMk id="7" creationId="{86422FA5-1360-07AE-05B6-0BA8120742CF}"/>
          </ac:spMkLst>
        </pc:spChg>
      </pc:sldChg>
      <pc:sldChg chg="addSp delSp modSp mod">
        <pc:chgData name="Thanos Thanos" userId="a29aae50e603cd41" providerId="LiveId" clId="{943837FD-4BE1-433A-B381-65C300D57173}" dt="2024-08-31T11:30:37.118" v="6622" actId="1076"/>
        <pc:sldMkLst>
          <pc:docMk/>
          <pc:sldMk cId="0" sldId="265"/>
        </pc:sldMkLst>
        <pc:spChg chg="add del">
          <ac:chgData name="Thanos Thanos" userId="a29aae50e603cd41" providerId="LiveId" clId="{943837FD-4BE1-433A-B381-65C300D57173}" dt="2024-08-31T07:14:25.441" v="6458" actId="478"/>
          <ac:spMkLst>
            <pc:docMk/>
            <pc:sldMk cId="0" sldId="265"/>
            <ac:spMk id="10" creationId="{4F735010-7939-7CD2-D92D-F07F68FB1597}"/>
          </ac:spMkLst>
        </pc:spChg>
        <pc:picChg chg="add del mod">
          <ac:chgData name="Thanos Thanos" userId="a29aae50e603cd41" providerId="LiveId" clId="{943837FD-4BE1-433A-B381-65C300D57173}" dt="2024-08-31T11:29:39.450" v="6617" actId="21"/>
          <ac:picMkLst>
            <pc:docMk/>
            <pc:sldMk cId="0" sldId="265"/>
            <ac:picMk id="2" creationId="{126C9252-5B61-BEFA-C7F9-B160DAAED724}"/>
          </ac:picMkLst>
        </pc:picChg>
        <pc:picChg chg="add del mod">
          <ac:chgData name="Thanos Thanos" userId="a29aae50e603cd41" providerId="LiveId" clId="{943837FD-4BE1-433A-B381-65C300D57173}" dt="2024-08-31T06:09:22.552" v="6452" actId="21"/>
          <ac:picMkLst>
            <pc:docMk/>
            <pc:sldMk cId="0" sldId="265"/>
            <ac:picMk id="2" creationId="{CDB285D7-BF22-CE55-7483-47AEC816E901}"/>
          </ac:picMkLst>
        </pc:picChg>
        <pc:picChg chg="add del mod">
          <ac:chgData name="Thanos Thanos" userId="a29aae50e603cd41" providerId="LiveId" clId="{943837FD-4BE1-433A-B381-65C300D57173}" dt="2024-08-31T07:14:20.606" v="6457" actId="21"/>
          <ac:picMkLst>
            <pc:docMk/>
            <pc:sldMk cId="0" sldId="265"/>
            <ac:picMk id="8" creationId="{86DAAFF0-ED47-5E4D-7F58-FA9AB33CF931}"/>
          </ac:picMkLst>
        </pc:picChg>
        <pc:picChg chg="add mod">
          <ac:chgData name="Thanos Thanos" userId="a29aae50e603cd41" providerId="LiveId" clId="{943837FD-4BE1-433A-B381-65C300D57173}" dt="2024-08-31T11:30:37.118" v="6622" actId="1076"/>
          <ac:picMkLst>
            <pc:docMk/>
            <pc:sldMk cId="0" sldId="265"/>
            <ac:picMk id="8" creationId="{B268E81A-724E-3250-594F-970D16DAD308}"/>
          </ac:picMkLst>
        </pc:picChg>
        <pc:picChg chg="add">
          <ac:chgData name="Thanos Thanos" userId="a29aae50e603cd41" providerId="LiveId" clId="{943837FD-4BE1-433A-B381-65C300D57173}" dt="2024-08-31T06:39:42.796" v="6456"/>
          <ac:picMkLst>
            <pc:docMk/>
            <pc:sldMk cId="0" sldId="265"/>
            <ac:picMk id="11" creationId="{7BEC5FB2-2B35-FEC9-5D01-C178A93D46B7}"/>
          </ac:picMkLst>
        </pc:picChg>
        <pc:picChg chg="add del mod">
          <ac:chgData name="Thanos Thanos" userId="a29aae50e603cd41" providerId="LiveId" clId="{943837FD-4BE1-433A-B381-65C300D57173}" dt="2024-08-31T10:50:20.023" v="6594" actId="21"/>
          <ac:picMkLst>
            <pc:docMk/>
            <pc:sldMk cId="0" sldId="265"/>
            <ac:picMk id="12" creationId="{1CDE1B9A-AB30-860C-62A3-12059954A945}"/>
          </ac:picMkLst>
        </pc:picChg>
      </pc:sldChg>
      <pc:sldChg chg="addSp modSp mod">
        <pc:chgData name="Thanos Thanos" userId="a29aae50e603cd41" providerId="LiveId" clId="{943837FD-4BE1-433A-B381-65C300D57173}" dt="2024-08-31T09:34:48.611" v="6593" actId="20577"/>
        <pc:sldMkLst>
          <pc:docMk/>
          <pc:sldMk cId="2986442291" sldId="268"/>
        </pc:sldMkLst>
        <pc:spChg chg="add mod">
          <ac:chgData name="Thanos Thanos" userId="a29aae50e603cd41" providerId="LiveId" clId="{943837FD-4BE1-433A-B381-65C300D57173}" dt="2024-08-31T09:34:48.611" v="6593" actId="20577"/>
          <ac:spMkLst>
            <pc:docMk/>
            <pc:sldMk cId="2986442291" sldId="268"/>
            <ac:spMk id="4" creationId="{B21F4C5F-E6ED-911E-00B4-8E654040586A}"/>
          </ac:spMkLst>
        </pc:spChg>
      </pc:sldChg>
      <pc:sldChg chg="addSp modSp mod">
        <pc:chgData name="Thanos Thanos" userId="a29aae50e603cd41" providerId="LiveId" clId="{943837FD-4BE1-433A-B381-65C300D57173}" dt="2024-08-29T18:48:02.633" v="3749" actId="255"/>
        <pc:sldMkLst>
          <pc:docMk/>
          <pc:sldMk cId="2720660618" sldId="269"/>
        </pc:sldMkLst>
        <pc:spChg chg="add mod">
          <ac:chgData name="Thanos Thanos" userId="a29aae50e603cd41" providerId="LiveId" clId="{943837FD-4BE1-433A-B381-65C300D57173}" dt="2024-08-29T18:48:02.633" v="3749" actId="255"/>
          <ac:spMkLst>
            <pc:docMk/>
            <pc:sldMk cId="2720660618" sldId="269"/>
            <ac:spMk id="4" creationId="{569621A2-430D-C90D-DB3F-6FCB79700E6E}"/>
          </ac:spMkLst>
        </pc:spChg>
      </pc:sldChg>
      <pc:sldChg chg="modSp new mod">
        <pc:chgData name="Thanos Thanos" userId="a29aae50e603cd41" providerId="LiveId" clId="{943837FD-4BE1-433A-B381-65C300D57173}" dt="2024-08-31T05:07:03.862" v="6068" actId="20577"/>
        <pc:sldMkLst>
          <pc:docMk/>
          <pc:sldMk cId="4242832380" sldId="270"/>
        </pc:sldMkLst>
        <pc:spChg chg="mod">
          <ac:chgData name="Thanos Thanos" userId="a29aae50e603cd41" providerId="LiveId" clId="{943837FD-4BE1-433A-B381-65C300D57173}" dt="2024-08-31T05:07:03.862" v="6068" actId="20577"/>
          <ac:spMkLst>
            <pc:docMk/>
            <pc:sldMk cId="4242832380" sldId="270"/>
            <ac:spMk id="3" creationId="{4FF3E5A8-2D98-DFAE-AA76-44D9C55D0A91}"/>
          </ac:spMkLst>
        </pc:spChg>
      </pc:sldChg>
      <pc:sldChg chg="new del">
        <pc:chgData name="Thanos Thanos" userId="a29aae50e603cd41" providerId="LiveId" clId="{943837FD-4BE1-433A-B381-65C300D57173}" dt="2024-08-31T05:07:51.220" v="6070" actId="680"/>
        <pc:sldMkLst>
          <pc:docMk/>
          <pc:sldMk cId="4210056724" sldId="271"/>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8-29T23:43:02.714" idx="2">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85515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94451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omments" Target="../comments/commen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NAME:M.SIVASHANKARAN</a:t>
            </a:r>
          </a:p>
          <a:p>
            <a:r>
              <a:rPr lang="en-US" sz="2400" dirty="0"/>
              <a:t>REGISTER NO:312212112</a:t>
            </a:r>
          </a:p>
          <a:p>
            <a:r>
              <a:rPr lang="en-US" sz="2400" dirty="0"/>
              <a:t>DEPARTMENT:B.COM(GENERAL)</a:t>
            </a:r>
          </a:p>
          <a:p>
            <a:r>
              <a:rPr lang="en-US" sz="2400" dirty="0"/>
              <a:t>COLLEGE: MAR GREGORIOS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86422FA5-1360-07AE-05B6-0BA8120742CF}"/>
              </a:ext>
            </a:extLst>
          </p:cNvPr>
          <p:cNvSpPr txBox="1"/>
          <p:nvPr/>
        </p:nvSpPr>
        <p:spPr>
          <a:xfrm>
            <a:off x="777875" y="1600200"/>
            <a:ext cx="7924800" cy="4154984"/>
          </a:xfrm>
          <a:prstGeom prst="rect">
            <a:avLst/>
          </a:prstGeom>
          <a:noFill/>
        </p:spPr>
        <p:txBody>
          <a:bodyPr wrap="square">
            <a:spAutoFit/>
          </a:bodyPr>
          <a:lstStyle/>
          <a:p>
            <a:pPr marL="285750" indent="-285750">
              <a:buFont typeface="Wingdings" panose="05000000000000000000" pitchFamily="2" charset="2"/>
              <a:buChar char="Ø"/>
            </a:pPr>
            <a:r>
              <a:rPr lang="en-US" sz="2400" b="1" dirty="0"/>
              <a:t>DATA COLLECTION :</a:t>
            </a:r>
          </a:p>
          <a:p>
            <a:r>
              <a:rPr lang="en-US" sz="2000" dirty="0"/>
              <a:t>                 </a:t>
            </a:r>
            <a:r>
              <a:rPr lang="en-US" sz="2000" b="1" dirty="0"/>
              <a:t>1</a:t>
            </a:r>
            <a:r>
              <a:rPr lang="en-US" sz="2000" dirty="0"/>
              <a:t>.Data collection create or select tools for gathering data. Such </a:t>
            </a:r>
          </a:p>
          <a:p>
            <a:r>
              <a:rPr lang="en-US" sz="2000" dirty="0"/>
              <a:t>                     as, performance appraisal, surveys, tracking system.</a:t>
            </a:r>
          </a:p>
          <a:p>
            <a:r>
              <a:rPr lang="en-US" sz="2000" dirty="0"/>
              <a:t>                 </a:t>
            </a:r>
            <a:r>
              <a:rPr lang="en-US" sz="2000" b="1" dirty="0"/>
              <a:t>2</a:t>
            </a:r>
            <a:r>
              <a:rPr lang="en-US" sz="2000" dirty="0"/>
              <a:t>. The effectiveness of your data collection method and making</a:t>
            </a:r>
          </a:p>
          <a:p>
            <a:r>
              <a:rPr lang="en-US" sz="2000" dirty="0"/>
              <a:t>                      informed decisions.    </a:t>
            </a:r>
          </a:p>
          <a:p>
            <a:endParaRPr lang="en-US" dirty="0"/>
          </a:p>
          <a:p>
            <a:pPr marL="285750" indent="-285750">
              <a:buFont typeface="Wingdings" panose="05000000000000000000" pitchFamily="2" charset="2"/>
              <a:buChar char="Ø"/>
            </a:pPr>
            <a:r>
              <a:rPr lang="en-US" sz="2400" b="1" dirty="0"/>
              <a:t>FEATURE COLLECTION :</a:t>
            </a:r>
          </a:p>
          <a:p>
            <a:pPr algn="just"/>
            <a:r>
              <a:rPr lang="en-US" sz="2000" dirty="0"/>
              <a:t>                  </a:t>
            </a:r>
            <a:r>
              <a:rPr lang="en-US" sz="2000" b="1" dirty="0"/>
              <a:t> 1</a:t>
            </a:r>
            <a:r>
              <a:rPr lang="en-US" sz="2000" dirty="0"/>
              <a:t>.The feature of employee performance analysis  to  the  data</a:t>
            </a:r>
          </a:p>
          <a:p>
            <a:pPr algn="just"/>
            <a:r>
              <a:rPr lang="en-US" sz="2000" dirty="0"/>
              <a:t>                      technological advancement and evolving workplace dynamics.</a:t>
            </a:r>
          </a:p>
          <a:p>
            <a:pPr algn="just"/>
            <a:r>
              <a:rPr lang="en-US" sz="2000" dirty="0"/>
              <a:t>                   </a:t>
            </a:r>
            <a:r>
              <a:rPr lang="en-US" sz="2000" b="1" dirty="0"/>
              <a:t>2</a:t>
            </a:r>
            <a:r>
              <a:rPr lang="en-US" sz="2000" dirty="0"/>
              <a:t>.These current trends will help organization maintain effective</a:t>
            </a:r>
          </a:p>
          <a:p>
            <a:pPr algn="just"/>
            <a:r>
              <a:rPr lang="en-US" sz="2000" dirty="0"/>
              <a:t>                      and fair employee performance analysis to change work</a:t>
            </a:r>
          </a:p>
          <a:p>
            <a:pPr algn="just"/>
            <a:r>
              <a:rPr lang="en-US" sz="2000" dirty="0"/>
              <a:t>                      environment and technology.</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9DC5-0D4D-60FB-B50B-2C411C51084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FF3E5A8-2D98-DFAE-AA76-44D9C55D0A91}"/>
              </a:ext>
            </a:extLst>
          </p:cNvPr>
          <p:cNvSpPr>
            <a:spLocks noGrp="1"/>
          </p:cNvSpPr>
          <p:nvPr>
            <p:ph type="body" idx="1"/>
          </p:nvPr>
        </p:nvSpPr>
        <p:spPr>
          <a:xfrm>
            <a:off x="609600" y="1577340"/>
            <a:ext cx="10972800" cy="3877985"/>
          </a:xfrm>
        </p:spPr>
        <p:txBody>
          <a:bodyPr/>
          <a:lstStyle/>
          <a:p>
            <a:pPr marL="285750" indent="-285750">
              <a:buFont typeface="Wingdings" panose="05000000000000000000" pitchFamily="2" charset="2"/>
              <a:buChar char="Ø"/>
            </a:pPr>
            <a:r>
              <a:rPr lang="en-US" sz="2400" b="1" dirty="0"/>
              <a:t>DATA COLLECTION:</a:t>
            </a:r>
          </a:p>
          <a:p>
            <a:r>
              <a:rPr lang="en-US" dirty="0"/>
              <a:t>               </a:t>
            </a:r>
            <a:r>
              <a:rPr lang="en-US" sz="2000" b="1" dirty="0"/>
              <a:t>1</a:t>
            </a:r>
            <a:r>
              <a:rPr lang="en-US" sz="2000" dirty="0"/>
              <a:t>. In Microsoft excel is a powerful data connection, cleaning, and shaping technology</a:t>
            </a:r>
          </a:p>
          <a:p>
            <a:r>
              <a:rPr lang="en-US" sz="2000" dirty="0"/>
              <a:t>                  that is a core part of the Microsoft modern analytics suite of business  intelligence</a:t>
            </a:r>
          </a:p>
          <a:p>
            <a:r>
              <a:rPr lang="en-US" sz="2000" dirty="0"/>
              <a:t>                  tools.</a:t>
            </a:r>
          </a:p>
          <a:p>
            <a:r>
              <a:rPr lang="en-US" sz="2000" dirty="0"/>
              <a:t>              </a:t>
            </a:r>
            <a:r>
              <a:rPr lang="en-US" sz="2000" b="1" dirty="0"/>
              <a:t>2</a:t>
            </a:r>
            <a:r>
              <a:rPr lang="en-US" sz="2000" dirty="0"/>
              <a:t>. Data cleaning is the process of fixing or removing data that’s inaccurate, duplicated,</a:t>
            </a:r>
          </a:p>
          <a:p>
            <a:r>
              <a:rPr lang="en-US" sz="2000" dirty="0"/>
              <a:t>                   or outside the some errors might be hard to avoid. </a:t>
            </a:r>
          </a:p>
          <a:p>
            <a:endParaRPr lang="en-US" sz="2000" dirty="0"/>
          </a:p>
          <a:p>
            <a:pPr marL="342900" indent="-342900">
              <a:buFont typeface="Wingdings" panose="05000000000000000000" pitchFamily="2" charset="2"/>
              <a:buChar char="Ø"/>
            </a:pPr>
            <a:r>
              <a:rPr lang="en-US" sz="2400" b="1" dirty="0"/>
              <a:t>PERFORMACE LEVEL:</a:t>
            </a:r>
          </a:p>
          <a:p>
            <a:r>
              <a:rPr lang="en-US" sz="2400" b="1" dirty="0"/>
              <a:t>             1</a:t>
            </a:r>
            <a:r>
              <a:rPr lang="en-US" sz="2000" b="1" dirty="0"/>
              <a:t>. </a:t>
            </a:r>
            <a:r>
              <a:rPr lang="en-US" sz="2000" dirty="0"/>
              <a:t>The performance levels help in evaluating employee contribution, setting goals, and</a:t>
            </a:r>
          </a:p>
          <a:p>
            <a:r>
              <a:rPr lang="en-US" sz="2000" dirty="0"/>
              <a:t>                     identification areas for improvement.</a:t>
            </a:r>
          </a:p>
          <a:p>
            <a:r>
              <a:rPr lang="en-US" sz="2000" dirty="0"/>
              <a:t>                </a:t>
            </a:r>
            <a:r>
              <a:rPr lang="en-US" sz="2000" b="1" dirty="0"/>
              <a:t>2. </a:t>
            </a:r>
            <a:r>
              <a:rPr lang="en-US" sz="2000" dirty="0"/>
              <a:t>they performance level and using effectively, organizations can enhance employee    </a:t>
            </a:r>
          </a:p>
          <a:p>
            <a:r>
              <a:rPr lang="en-US" sz="2000" dirty="0"/>
              <a:t>                    development, drive better performance and achieve strategic goals. </a:t>
            </a:r>
            <a:endParaRPr lang="en-US" sz="2400" dirty="0"/>
          </a:p>
        </p:txBody>
      </p:sp>
    </p:spTree>
    <p:extLst>
      <p:ext uri="{BB962C8B-B14F-4D97-AF65-F5344CB8AC3E}">
        <p14:creationId xmlns:p14="http://schemas.microsoft.com/office/powerpoint/2010/main" val="424283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B268E81A-724E-3250-594F-970D16DAD308}"/>
              </a:ext>
            </a:extLst>
          </p:cNvPr>
          <p:cNvPicPr>
            <a:picLocks noChangeAspect="1"/>
          </p:cNvPicPr>
          <p:nvPr/>
        </p:nvPicPr>
        <p:blipFill>
          <a:blip r:embed="rId3"/>
          <a:stretch>
            <a:fillRect/>
          </a:stretch>
        </p:blipFill>
        <p:spPr>
          <a:xfrm>
            <a:off x="714985" y="1415800"/>
            <a:ext cx="7618962" cy="45794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1F4C5F-E6ED-911E-00B4-8E654040586A}"/>
              </a:ext>
            </a:extLst>
          </p:cNvPr>
          <p:cNvSpPr txBox="1"/>
          <p:nvPr/>
        </p:nvSpPr>
        <p:spPr>
          <a:xfrm>
            <a:off x="729932" y="2133600"/>
            <a:ext cx="7652068" cy="3046988"/>
          </a:xfrm>
          <a:prstGeom prst="rect">
            <a:avLst/>
          </a:prstGeom>
          <a:noFill/>
        </p:spPr>
        <p:txBody>
          <a:bodyPr wrap="square">
            <a:spAutoFit/>
          </a:bodyPr>
          <a:lstStyle/>
          <a:p>
            <a:pPr marL="285750" indent="-285750">
              <a:buFont typeface="Wingdings" panose="05000000000000000000" pitchFamily="2" charset="2"/>
              <a:buChar char="§"/>
            </a:pPr>
            <a:r>
              <a:rPr lang="en-US" sz="2400" dirty="0"/>
              <a:t>Our project  successfully  developed by a  employee   performance analysis.</a:t>
            </a:r>
          </a:p>
          <a:p>
            <a:pPr marL="285750" indent="-285750">
              <a:buFont typeface="Wingdings" panose="05000000000000000000" pitchFamily="2" charset="2"/>
              <a:buChar char="§"/>
            </a:pPr>
            <a:r>
              <a:rPr lang="en-US" sz="2400" dirty="0"/>
              <a:t>High performance consistently demonstrate strong skills, </a:t>
            </a:r>
          </a:p>
          <a:p>
            <a:r>
              <a:rPr lang="en-US" sz="2400" dirty="0"/>
              <a:t>     dedication, and alignment with  company goals to be </a:t>
            </a:r>
          </a:p>
          <a:p>
            <a:r>
              <a:rPr lang="en-US" sz="2400" dirty="0"/>
              <a:t>     contributing  to analysis. </a:t>
            </a:r>
          </a:p>
          <a:p>
            <a:pPr marL="342900" indent="-342900">
              <a:buFont typeface="Wingdings" panose="05000000000000000000" pitchFamily="2" charset="2"/>
              <a:buChar char="§"/>
            </a:pPr>
            <a:r>
              <a:rPr lang="en-US" sz="2400" dirty="0"/>
              <a:t>Using excel for analyzing employee performance through pivot table and bar chart provides a method for gaining insights into data.</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66801"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a:t>
            </a:r>
            <a:r>
              <a:rPr lang="en-US" sz="4250" dirty="0"/>
              <a:t>	</a:t>
            </a:r>
            <a:r>
              <a:rPr lang="en-US" sz="4250" spc="10" dirty="0" err="1"/>
              <a:t>S</a:t>
            </a:r>
            <a:r>
              <a:rPr lang="en-US" sz="4250" spc="-370" dirty="0" err="1"/>
              <a:t>T</a:t>
            </a:r>
            <a:r>
              <a:rPr lang="en-US" sz="4250" spc="-375" dirty="0" err="1"/>
              <a:t>A</a:t>
            </a:r>
            <a:r>
              <a:rPr lang="en-US" sz="4250" spc="15" dirty="0" err="1"/>
              <a:t>T</a:t>
            </a:r>
            <a:r>
              <a:rPr lang="en-US" sz="4250" spc="-10" dirty="0" err="1"/>
              <a:t>E</a:t>
            </a:r>
            <a:r>
              <a:rPr lang="en-US" sz="4250" spc="-20" dirty="0" err="1"/>
              <a:t>ME</a:t>
            </a:r>
            <a:r>
              <a:rPr lang="en-US" sz="4250" spc="10" dirty="0" err="1"/>
              <a:t>NTv</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D10B74-174B-3F28-346F-ACD8DF0DC0E2}"/>
              </a:ext>
            </a:extLst>
          </p:cNvPr>
          <p:cNvSpPr txBox="1"/>
          <p:nvPr/>
        </p:nvSpPr>
        <p:spPr>
          <a:xfrm>
            <a:off x="1066801" y="2438399"/>
            <a:ext cx="5629274" cy="2554545"/>
          </a:xfrm>
          <a:prstGeom prst="rect">
            <a:avLst/>
          </a:prstGeom>
          <a:noFill/>
        </p:spPr>
        <p:txBody>
          <a:bodyPr wrap="square">
            <a:spAutoFit/>
          </a:bodyPr>
          <a:lstStyle/>
          <a:p>
            <a:pPr marL="285750" indent="-285750">
              <a:buFont typeface="Wingdings" panose="05000000000000000000" pitchFamily="2" charset="2"/>
              <a:buChar char="§"/>
            </a:pPr>
            <a:r>
              <a:rPr lang="en-US" sz="2000" dirty="0"/>
              <a:t>The use of performance analytics can enable the marketing team to determine effective strategies and improve on them</a:t>
            </a:r>
          </a:p>
          <a:p>
            <a:pPr marL="285750" indent="-285750">
              <a:buFont typeface="Wingdings" panose="05000000000000000000" pitchFamily="2" charset="2"/>
              <a:buChar char="§"/>
            </a:pPr>
            <a:r>
              <a:rPr lang="en-US" sz="2000" dirty="0"/>
              <a:t>These strategies consistently show poor performance should be stopped and replaced by others deemed to be more effective.</a:t>
            </a:r>
          </a:p>
          <a:p>
            <a:pPr marL="285750" indent="-285750">
              <a:buFont typeface="Wingdings" panose="05000000000000000000" pitchFamily="2" charset="2"/>
              <a:buChar char="§"/>
            </a:pPr>
            <a:r>
              <a:rPr lang="en-US" sz="2000" dirty="0"/>
              <a:t>The employee better performance should be increasing our salary.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PROJECT	OVERVIEW</a:t>
            </a:r>
            <a:endParaRPr lang="en-US"/>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US" dirty="0"/>
              <a:pPr/>
              <a:t>5</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8" name="TextBox 17">
            <a:extLst>
              <a:ext uri="{FF2B5EF4-FFF2-40B4-BE49-F238E27FC236}">
                <a16:creationId xmlns:a16="http://schemas.microsoft.com/office/drawing/2014/main" id="{7285F4F5-4566-0FB4-C3C5-4FBA8A0C1B32}"/>
              </a:ext>
            </a:extLst>
          </p:cNvPr>
          <p:cNvSpPr txBox="1"/>
          <p:nvPr/>
        </p:nvSpPr>
        <p:spPr>
          <a:xfrm>
            <a:off x="831784" y="2202418"/>
            <a:ext cx="6102416" cy="2308324"/>
          </a:xfrm>
          <a:prstGeom prst="rect">
            <a:avLst/>
          </a:prstGeom>
          <a:noFill/>
        </p:spPr>
        <p:txBody>
          <a:bodyPr wrap="square">
            <a:spAutoFit/>
          </a:bodyPr>
          <a:lstStyle/>
          <a:p>
            <a:pPr marL="285750" indent="-285750">
              <a:buFont typeface="Wingdings" panose="05000000000000000000" pitchFamily="2" charset="2"/>
              <a:buChar char="Ø"/>
            </a:pPr>
            <a:r>
              <a:rPr lang="en-US" sz="2400" dirty="0"/>
              <a:t>Analyzing the performance of the employee by considering various factors like, gender, performance score, rating, achievements, etc. therefore, In order to identify for the trends and patterns of different categories of employee is like high, medium, 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AFC71D5-D56C-7E68-4A0D-255B6BA43F02}"/>
              </a:ext>
            </a:extLst>
          </p:cNvPr>
          <p:cNvSpPr txBox="1"/>
          <p:nvPr/>
        </p:nvSpPr>
        <p:spPr>
          <a:xfrm>
            <a:off x="759644" y="2436508"/>
            <a:ext cx="6102416" cy="2585323"/>
          </a:xfrm>
          <a:prstGeom prst="rect">
            <a:avLst/>
          </a:prstGeom>
          <a:noFill/>
        </p:spPr>
        <p:txBody>
          <a:bodyPr wrap="square">
            <a:spAutoFit/>
          </a:bodyPr>
          <a:lstStyle/>
          <a:p>
            <a:pPr marL="342900" indent="-342900">
              <a:buFont typeface="Wingdings" panose="05000000000000000000" pitchFamily="2" charset="2"/>
              <a:buChar char="ü"/>
            </a:pPr>
            <a:r>
              <a:rPr kumimoji="0" lang="en-US" sz="2400" b="0" i="0" u="none" strike="noStrike" kern="0" cap="none" spc="10" normalizeH="0" baseline="0" noProof="0" dirty="0">
                <a:ln>
                  <a:noFill/>
                </a:ln>
                <a:solidFill>
                  <a:prstClr val="black"/>
                </a:solidFill>
                <a:effectLst/>
                <a:uLnTx/>
                <a:uFillTx/>
                <a:latin typeface="Calibri"/>
                <a:ea typeface="+mj-ea"/>
              </a:rPr>
              <a:t>Manager</a:t>
            </a:r>
          </a:p>
          <a:p>
            <a:pPr marL="342900" indent="-342900">
              <a:buFont typeface="Wingdings" panose="05000000000000000000" pitchFamily="2" charset="2"/>
              <a:buChar char="ü"/>
            </a:pPr>
            <a:r>
              <a:rPr lang="en-US" sz="2400" kern="0" spc="10" dirty="0">
                <a:solidFill>
                  <a:prstClr val="black"/>
                </a:solidFill>
                <a:latin typeface="Calibri"/>
                <a:ea typeface="+mj-ea"/>
              </a:rPr>
              <a:t>Employee</a:t>
            </a:r>
          </a:p>
          <a:p>
            <a:pPr marL="342900" indent="-342900">
              <a:buFont typeface="Wingdings" panose="05000000000000000000" pitchFamily="2" charset="2"/>
              <a:buChar char="ü"/>
            </a:pPr>
            <a:r>
              <a:rPr kumimoji="0" lang="en-US" sz="2400" b="0" i="0" u="none" strike="noStrike" kern="0" cap="none" spc="10" normalizeH="0" baseline="0" noProof="0" dirty="0">
                <a:ln>
                  <a:noFill/>
                </a:ln>
                <a:solidFill>
                  <a:prstClr val="black"/>
                </a:solidFill>
                <a:effectLst/>
                <a:uLnTx/>
                <a:uFillTx/>
                <a:latin typeface="Calibri"/>
                <a:ea typeface="+mj-ea"/>
              </a:rPr>
              <a:t>Employer</a:t>
            </a:r>
          </a:p>
          <a:p>
            <a:pPr marL="342900" indent="-342900">
              <a:buFont typeface="Wingdings" panose="05000000000000000000" pitchFamily="2" charset="2"/>
              <a:buChar char="ü"/>
            </a:pPr>
            <a:r>
              <a:rPr lang="en-US" sz="2400" kern="0" spc="10" dirty="0">
                <a:solidFill>
                  <a:prstClr val="black"/>
                </a:solidFill>
                <a:latin typeface="Calibri"/>
                <a:ea typeface="+mj-ea"/>
              </a:rPr>
              <a:t>Human resources   (HR)</a:t>
            </a:r>
          </a:p>
          <a:p>
            <a:pPr marL="342900" indent="-342900">
              <a:buFont typeface="Wingdings" panose="05000000000000000000" pitchFamily="2" charset="2"/>
              <a:buChar char="ü"/>
            </a:pPr>
            <a:r>
              <a:rPr kumimoji="0" lang="en-US" sz="2400" b="0" i="0" u="none" strike="noStrike" kern="0" cap="none" spc="10" normalizeH="0" baseline="0" noProof="0" dirty="0">
                <a:ln>
                  <a:noFill/>
                </a:ln>
                <a:solidFill>
                  <a:prstClr val="black"/>
                </a:solidFill>
                <a:effectLst/>
                <a:uLnTx/>
                <a:uFillTx/>
                <a:latin typeface="Calibri"/>
                <a:ea typeface="+mj-ea"/>
              </a:rPr>
              <a:t>Managing director (MD)</a:t>
            </a:r>
          </a:p>
          <a:p>
            <a:pPr marL="342900" indent="-342900">
              <a:buFont typeface="Wingdings" panose="05000000000000000000" pitchFamily="2" charset="2"/>
              <a:buChar char="ü"/>
            </a:pPr>
            <a:r>
              <a:rPr lang="en-US" sz="2400" kern="0" spc="10" dirty="0">
                <a:solidFill>
                  <a:prstClr val="black"/>
                </a:solidFill>
                <a:latin typeface="Calibri"/>
                <a:ea typeface="+mj-ea"/>
              </a:rPr>
              <a:t>Organization </a:t>
            </a:r>
            <a:br>
              <a:rPr kumimoji="0" lang="en-US" sz="2400" b="0" i="0" u="none" strike="noStrike" kern="0" cap="none" spc="10" normalizeH="0" baseline="0" noProof="0" dirty="0">
                <a:ln>
                  <a:noFill/>
                </a:ln>
                <a:solidFill>
                  <a:prstClr val="black"/>
                </a:solidFill>
                <a:effectLst/>
                <a:uLnTx/>
                <a:uFillTx/>
                <a:latin typeface="Calibri"/>
                <a:ea typeface="+mj-ea"/>
              </a:rPr>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B125928-1968-0143-F3DD-21FCC8D51E2A}"/>
              </a:ext>
            </a:extLst>
          </p:cNvPr>
          <p:cNvSpPr txBox="1"/>
          <p:nvPr/>
        </p:nvSpPr>
        <p:spPr>
          <a:xfrm>
            <a:off x="3051425" y="2144044"/>
            <a:ext cx="6102848" cy="2862322"/>
          </a:xfrm>
          <a:prstGeom prst="rect">
            <a:avLst/>
          </a:prstGeom>
          <a:noFill/>
        </p:spPr>
        <p:txBody>
          <a:bodyPr wrap="square">
            <a:spAutoFit/>
          </a:bodyPr>
          <a:lstStyle/>
          <a:p>
            <a:pPr marL="400050" indent="-400050">
              <a:buFont typeface="+mj-lt"/>
              <a:buAutoNum type="romanUcPeriod"/>
            </a:pPr>
            <a:r>
              <a:rPr lang="en-US" spc="10" dirty="0">
                <a:latin typeface="+mj-lt"/>
              </a:rPr>
              <a:t>Conditional formatting is used for highlight the missing value, because identifying for the blank cells.</a:t>
            </a:r>
          </a:p>
          <a:p>
            <a:pPr marL="400050" indent="-400050">
              <a:buFont typeface="+mj-lt"/>
              <a:buAutoNum type="romanUcPeriod"/>
            </a:pPr>
            <a:r>
              <a:rPr lang="en-US" spc="10" dirty="0">
                <a:latin typeface="+mj-lt"/>
              </a:rPr>
              <a:t>Filtering is the process of removing the missing cells. </a:t>
            </a:r>
          </a:p>
          <a:p>
            <a:pPr marL="400050" indent="-400050">
              <a:buFont typeface="+mj-lt"/>
              <a:buAutoNum type="romanUcPeriod"/>
            </a:pPr>
            <a:r>
              <a:rPr lang="en-US" dirty="0"/>
              <a:t> formula is calculate for the employee performance level, because which employer performance high and low level rating.</a:t>
            </a:r>
          </a:p>
          <a:p>
            <a:pPr marL="400050" indent="-400050">
              <a:buFont typeface="+mj-lt"/>
              <a:buAutoNum type="romanUcPeriod"/>
            </a:pPr>
            <a:r>
              <a:rPr lang="en-US" dirty="0"/>
              <a:t>A pivot table is a interactive way to quickly summarize a large amount of data.</a:t>
            </a:r>
          </a:p>
          <a:p>
            <a:pPr marL="400050" indent="-400050">
              <a:buFont typeface="+mj-lt"/>
              <a:buAutoNum type="romanUcPeriod"/>
            </a:pPr>
            <a:r>
              <a:rPr lang="en-US" dirty="0"/>
              <a:t>A graphical display of categorical data that is used to show trendlines over a time.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69621A2-430D-C90D-DB3F-6FCB79700E6E}"/>
              </a:ext>
            </a:extLst>
          </p:cNvPr>
          <p:cNvSpPr txBox="1"/>
          <p:nvPr/>
        </p:nvSpPr>
        <p:spPr>
          <a:xfrm>
            <a:off x="783586" y="1828800"/>
            <a:ext cx="6102848" cy="3754874"/>
          </a:xfrm>
          <a:prstGeom prst="rect">
            <a:avLst/>
          </a:prstGeom>
          <a:noFill/>
        </p:spPr>
        <p:txBody>
          <a:bodyPr wrap="square">
            <a:spAutoFit/>
          </a:bodyPr>
          <a:lstStyle/>
          <a:p>
            <a:br>
              <a:rPr lang="en-US" sz="2000" dirty="0"/>
            </a:br>
            <a:r>
              <a:rPr lang="en-US" sz="2000" dirty="0"/>
              <a:t>employee dataset – Kaggle </a:t>
            </a:r>
          </a:p>
          <a:p>
            <a:r>
              <a:rPr lang="en-US" sz="2000" dirty="0"/>
              <a:t>26 features</a:t>
            </a:r>
          </a:p>
          <a:p>
            <a:r>
              <a:rPr lang="en-US" sz="2000" dirty="0"/>
              <a:t>9 features</a:t>
            </a:r>
          </a:p>
          <a:p>
            <a:r>
              <a:rPr lang="en-US" sz="2000" dirty="0"/>
              <a:t>Employee ID – number</a:t>
            </a:r>
          </a:p>
          <a:p>
            <a:r>
              <a:rPr lang="en-US" sz="2000" dirty="0"/>
              <a:t>Employee name – text</a:t>
            </a:r>
          </a:p>
          <a:p>
            <a:r>
              <a:rPr lang="en-US" sz="2000" dirty="0"/>
              <a:t>Business unit – text</a:t>
            </a:r>
          </a:p>
          <a:p>
            <a:r>
              <a:rPr lang="en-US" sz="2000" dirty="0"/>
              <a:t>Employee status – text</a:t>
            </a:r>
          </a:p>
          <a:p>
            <a:r>
              <a:rPr lang="en-US" sz="2000" dirty="0"/>
              <a:t>Gender – male/female</a:t>
            </a:r>
          </a:p>
          <a:p>
            <a:r>
              <a:rPr lang="en-US" sz="2000" dirty="0"/>
              <a:t>Employee rating – number</a:t>
            </a:r>
          </a:p>
          <a:p>
            <a:r>
              <a:rPr lang="en-US" sz="2000" dirty="0"/>
              <a:t>Performance- text </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48132" y="1958278"/>
            <a:ext cx="8019668" cy="1200329"/>
          </a:xfrm>
          <a:prstGeom prst="rect">
            <a:avLst/>
          </a:prstGeom>
          <a:noFill/>
        </p:spPr>
        <p:txBody>
          <a:bodyPr wrap="square" rtlCol="0">
            <a:spAutoFit/>
          </a:bodyPr>
          <a:lstStyle/>
          <a:p>
            <a:pPr marL="457200" indent="-457200" algn="l">
              <a:buFont typeface="Wingdings" panose="05000000000000000000" pitchFamily="2" charset="2"/>
              <a:buChar char="q"/>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Performance level =IFS(Z8&gt;=5,”VERY HIGH “,Z8&gt;=4,”HIGH”,Z8&gt;=3,”MED”,TRUE,”LOW”)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TotalTime>
  <Words>624</Words>
  <Application>Microsoft Office PowerPoint</Application>
  <PresentationFormat>Widescreen</PresentationFormat>
  <Paragraphs>98</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Thanos Thanos</cp:lastModifiedBy>
  <cp:revision>14</cp:revision>
  <dcterms:created xsi:type="dcterms:W3CDTF">2024-03-29T15:07:22Z</dcterms:created>
  <dcterms:modified xsi:type="dcterms:W3CDTF">2024-08-31T11:30:39Z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