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000000"/>
          </p15:clr>
        </p15:guide>
        <p15:guide id="2" orient="horz" pos="2210">
          <p15:clr>
            <a:srgbClr val="000000"/>
          </p15:clr>
        </p15:guide>
      </p15:sldGuideLst>
    </p:ext>
    <p:ext uri="GoogleSlidesCustomDataVersion2">
      <go:slidesCustomData xmlns:go="http://customooxmlschemas.google.com/" r:id="rId36" roundtripDataSignature="AMtx7mi+ZpEz8obe70GN+T1SI3MUFKg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BEE3A8-2339-4C6B-A561-16753629F2B8}">
  <a:tblStyle styleId="{45BEE3A8-2339-4C6B-A561-16753629F2B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21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0" name="Google Shape;5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3" name="Google Shape;1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9" name="Google Shape;1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9abe12585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9abe1258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59abe12585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5a5b2ea8f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 name="Google Shape;57;g25a5b2ea8f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g25a5b2ea8f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d5354802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d5354802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8d53548024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d53548024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8d5354802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d53548024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8d5354802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d53548024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8d53548024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d53548024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8d5354802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8d53548024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8d53548024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d53548024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d53548024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8d53548024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d53548024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d53548024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28d53548024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d53548024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d53548024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8d53548024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3" name="Google Shape;26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9a4c05fd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9a4c05fd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g259a4c05fd1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2" name="Google Shape;7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8" name="Google Shape;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4" name="Google Shape;8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9abe1258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9abe1258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59abe1258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7" name="Google Shape;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7" name="Google Shape;1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27282C"/>
        </a:solidFill>
      </p:bgPr>
    </p:bg>
    <p:spTree>
      <p:nvGrpSpPr>
        <p:cNvPr id="15" name="Shape 15"/>
        <p:cNvGrpSpPr/>
        <p:nvPr/>
      </p:nvGrpSpPr>
      <p:grpSpPr>
        <a:xfrm>
          <a:off x="0" y="0"/>
          <a:ext cx="0" cy="0"/>
          <a:chOff x="0" y="0"/>
          <a:chExt cx="0" cy="0"/>
        </a:xfrm>
      </p:grpSpPr>
      <p:sp>
        <p:nvSpPr>
          <p:cNvPr id="16" name="Google Shape;16;p18"/>
          <p:cNvSpPr/>
          <p:nvPr/>
        </p:nvSpPr>
        <p:spPr>
          <a:xfrm>
            <a:off x="0" y="-17462"/>
            <a:ext cx="5095875" cy="4667250"/>
          </a:xfrm>
          <a:custGeom>
            <a:rect b="b" l="l" r="r" t="t"/>
            <a:pathLst>
              <a:path extrusionOk="0" h="4666400" w="5095525">
                <a:moveTo>
                  <a:pt x="0" y="0"/>
                </a:moveTo>
                <a:lnTo>
                  <a:pt x="5095525" y="0"/>
                </a:lnTo>
                <a:lnTo>
                  <a:pt x="2389013" y="4666400"/>
                </a:lnTo>
                <a:lnTo>
                  <a:pt x="0" y="547414"/>
                </a:lnTo>
                <a:lnTo>
                  <a:pt x="0" y="0"/>
                </a:lnTo>
                <a:close/>
              </a:path>
            </a:pathLst>
          </a:custGeom>
          <a:solidFill>
            <a:srgbClr val="1C7C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7" name="Google Shape;17;p18"/>
          <p:cNvSpPr/>
          <p:nvPr/>
        </p:nvSpPr>
        <p:spPr>
          <a:xfrm>
            <a:off x="315913" y="4041775"/>
            <a:ext cx="3265488" cy="2816225"/>
          </a:xfrm>
          <a:prstGeom prst="triangle">
            <a:avLst>
              <a:gd fmla="val 50000" name="adj"/>
            </a:avLst>
          </a:prstGeom>
          <a:solidFill>
            <a:srgbClr val="E086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8" name="Google Shape;18;p18"/>
          <p:cNvSpPr/>
          <p:nvPr/>
        </p:nvSpPr>
        <p:spPr>
          <a:xfrm>
            <a:off x="0" y="4649788"/>
            <a:ext cx="800100" cy="2208213"/>
          </a:xfrm>
          <a:custGeom>
            <a:rect b="b" l="l" r="r" t="t"/>
            <a:pathLst>
              <a:path extrusionOk="0" h="1676400" w="800100">
                <a:moveTo>
                  <a:pt x="317500" y="0"/>
                </a:moveTo>
                <a:lnTo>
                  <a:pt x="0" y="419100"/>
                </a:lnTo>
                <a:lnTo>
                  <a:pt x="0" y="1676400"/>
                </a:lnTo>
                <a:lnTo>
                  <a:pt x="800100" y="1676400"/>
                </a:lnTo>
                <a:lnTo>
                  <a:pt x="317500" y="0"/>
                </a:lnTo>
                <a:close/>
              </a:path>
            </a:pathLst>
          </a:custGeom>
          <a:solidFill>
            <a:srgbClr val="E36C64">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9" name="Google Shape;19;p18"/>
          <p:cNvSpPr/>
          <p:nvPr/>
        </p:nvSpPr>
        <p:spPr>
          <a:xfrm>
            <a:off x="0" y="4838700"/>
            <a:ext cx="1724025" cy="1487488"/>
          </a:xfrm>
          <a:prstGeom prst="triangle">
            <a:avLst>
              <a:gd fmla="val 50000" name="adj"/>
            </a:avLst>
          </a:prstGeom>
          <a:solidFill>
            <a:srgbClr val="675E8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0" name="Google Shape;20;p18"/>
          <p:cNvSpPr/>
          <p:nvPr/>
        </p:nvSpPr>
        <p:spPr>
          <a:xfrm flipH="1" rot="10800000">
            <a:off x="996950" y="1765300"/>
            <a:ext cx="1517650" cy="1308100"/>
          </a:xfrm>
          <a:prstGeom prst="triangle">
            <a:avLst>
              <a:gd fmla="val 50000" name="adj"/>
            </a:avLst>
          </a:prstGeom>
          <a:solidFill>
            <a:srgbClr val="166548">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1" name="Google Shape;21;p18"/>
          <p:cNvSpPr/>
          <p:nvPr/>
        </p:nvSpPr>
        <p:spPr>
          <a:xfrm>
            <a:off x="0" y="439738"/>
            <a:ext cx="2754313" cy="3300413"/>
          </a:xfrm>
          <a:custGeom>
            <a:rect b="b" l="l" r="r" t="t"/>
            <a:pathLst>
              <a:path extrusionOk="0" h="3300541" w="2754101">
                <a:moveTo>
                  <a:pt x="0" y="0"/>
                </a:moveTo>
                <a:lnTo>
                  <a:pt x="2754101" y="0"/>
                </a:lnTo>
                <a:lnTo>
                  <a:pt x="839788" y="3300541"/>
                </a:lnTo>
                <a:lnTo>
                  <a:pt x="0" y="1852631"/>
                </a:lnTo>
                <a:lnTo>
                  <a:pt x="0" y="0"/>
                </a:lnTo>
                <a:close/>
              </a:path>
            </a:pathLst>
          </a:custGeom>
          <a:solidFill>
            <a:srgbClr val="166548">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2" name="Google Shape;22;p18"/>
          <p:cNvSpPr txBox="1"/>
          <p:nvPr>
            <p:ph type="ctrTitle"/>
          </p:nvPr>
        </p:nvSpPr>
        <p:spPr>
          <a:xfrm>
            <a:off x="3438314" y="2261762"/>
            <a:ext cx="7913899"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b="1"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 type="subTitle"/>
          </p:nvPr>
        </p:nvSpPr>
        <p:spPr>
          <a:xfrm>
            <a:off x="3438314" y="4741437"/>
            <a:ext cx="7913899" cy="1655762"/>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400"/>
              <a:buNone/>
              <a:defRPr b="0"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5" name="Google Shape;2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6" name="Google Shape;2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type="secHead">
  <p:cSld name="SECTION_HEADER">
    <p:bg>
      <p:bgPr>
        <a:solidFill>
          <a:srgbClr val="27282C"/>
        </a:solidFill>
      </p:bgPr>
    </p:bg>
    <p:spTree>
      <p:nvGrpSpPr>
        <p:cNvPr id="27" name="Shape 27"/>
        <p:cNvGrpSpPr/>
        <p:nvPr/>
      </p:nvGrpSpPr>
      <p:grpSpPr>
        <a:xfrm>
          <a:off x="0" y="0"/>
          <a:ext cx="0" cy="0"/>
          <a:chOff x="0" y="0"/>
          <a:chExt cx="0" cy="0"/>
        </a:xfrm>
      </p:grpSpPr>
      <p:sp>
        <p:nvSpPr>
          <p:cNvPr id="28" name="Google Shape;28;p19"/>
          <p:cNvSpPr/>
          <p:nvPr/>
        </p:nvSpPr>
        <p:spPr>
          <a:xfrm>
            <a:off x="0" y="3636963"/>
            <a:ext cx="1166813" cy="3221038"/>
          </a:xfrm>
          <a:custGeom>
            <a:rect b="b" l="l" r="r" t="t"/>
            <a:pathLst>
              <a:path extrusionOk="0" h="1676400" w="800100">
                <a:moveTo>
                  <a:pt x="317500" y="0"/>
                </a:moveTo>
                <a:lnTo>
                  <a:pt x="0" y="419100"/>
                </a:lnTo>
                <a:lnTo>
                  <a:pt x="0" y="1676400"/>
                </a:lnTo>
                <a:lnTo>
                  <a:pt x="800100" y="1676400"/>
                </a:lnTo>
                <a:lnTo>
                  <a:pt x="317500" y="0"/>
                </a:lnTo>
                <a:close/>
              </a:path>
            </a:pathLst>
          </a:custGeom>
          <a:solidFill>
            <a:srgbClr val="E36C64">
              <a:alpha val="2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29" name="Google Shape;29;p19"/>
          <p:cNvSpPr/>
          <p:nvPr/>
        </p:nvSpPr>
        <p:spPr>
          <a:xfrm>
            <a:off x="0" y="3527425"/>
            <a:ext cx="1931988" cy="3330575"/>
          </a:xfrm>
          <a:custGeom>
            <a:rect b="b" l="l" r="r" t="t"/>
            <a:pathLst>
              <a:path extrusionOk="0" h="3331217" w="1932106">
                <a:moveTo>
                  <a:pt x="0" y="0"/>
                </a:moveTo>
                <a:lnTo>
                  <a:pt x="1932106" y="3331217"/>
                </a:lnTo>
                <a:lnTo>
                  <a:pt x="0" y="3331217"/>
                </a:lnTo>
                <a:lnTo>
                  <a:pt x="0" y="0"/>
                </a:lnTo>
                <a:close/>
              </a:path>
            </a:pathLst>
          </a:custGeom>
          <a:solidFill>
            <a:srgbClr val="E086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0" name="Google Shape;30;p19"/>
          <p:cNvSpPr txBox="1"/>
          <p:nvPr>
            <p:ph type="title"/>
          </p:nvPr>
        </p:nvSpPr>
        <p:spPr>
          <a:xfrm>
            <a:off x="1066800" y="1709738"/>
            <a:ext cx="1028065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alibri"/>
              <a:buNone/>
              <a:defRPr b="1"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body"/>
          </p:nvPr>
        </p:nvSpPr>
        <p:spPr>
          <a:xfrm>
            <a:off x="1066800" y="4589463"/>
            <a:ext cx="1028065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3" name="Google Shape;3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34" name="Google Shape;3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27282C"/>
        </a:solidFill>
      </p:bgPr>
    </p:bg>
    <p:spTree>
      <p:nvGrpSpPr>
        <p:cNvPr id="35" name="Shape 35"/>
        <p:cNvGrpSpPr/>
        <p:nvPr/>
      </p:nvGrpSpPr>
      <p:grpSpPr>
        <a:xfrm>
          <a:off x="0" y="0"/>
          <a:ext cx="0" cy="0"/>
          <a:chOff x="0" y="0"/>
          <a:chExt cx="0" cy="0"/>
        </a:xfrm>
      </p:grpSpPr>
      <p:grpSp>
        <p:nvGrpSpPr>
          <p:cNvPr id="36" name="Google Shape;36;p20"/>
          <p:cNvGrpSpPr/>
          <p:nvPr/>
        </p:nvGrpSpPr>
        <p:grpSpPr>
          <a:xfrm>
            <a:off x="0" y="-17462"/>
            <a:ext cx="1162050" cy="1065212"/>
            <a:chOff x="0" y="-17037"/>
            <a:chExt cx="5095525" cy="4666400"/>
          </a:xfrm>
        </p:grpSpPr>
        <p:sp>
          <p:nvSpPr>
            <p:cNvPr id="37" name="Google Shape;37;p20"/>
            <p:cNvSpPr/>
            <p:nvPr/>
          </p:nvSpPr>
          <p:spPr>
            <a:xfrm>
              <a:off x="0" y="-17037"/>
              <a:ext cx="5095525" cy="4666400"/>
            </a:xfrm>
            <a:custGeom>
              <a:rect b="b" l="l" r="r" t="t"/>
              <a:pathLst>
                <a:path extrusionOk="0" h="4666400" w="5095525">
                  <a:moveTo>
                    <a:pt x="0" y="0"/>
                  </a:moveTo>
                  <a:lnTo>
                    <a:pt x="5095525" y="0"/>
                  </a:lnTo>
                  <a:lnTo>
                    <a:pt x="2389013" y="4666400"/>
                  </a:lnTo>
                  <a:lnTo>
                    <a:pt x="0" y="547414"/>
                  </a:lnTo>
                  <a:lnTo>
                    <a:pt x="0" y="0"/>
                  </a:lnTo>
                  <a:close/>
                </a:path>
              </a:pathLst>
            </a:custGeom>
            <a:solidFill>
              <a:srgbClr val="1C7C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8" name="Google Shape;38;p20"/>
            <p:cNvSpPr/>
            <p:nvPr/>
          </p:nvSpPr>
          <p:spPr>
            <a:xfrm flipH="1" rot="10800000">
              <a:off x="996552" y="1764627"/>
              <a:ext cx="1518490" cy="1309043"/>
            </a:xfrm>
            <a:prstGeom prst="triangle">
              <a:avLst>
                <a:gd fmla="val 50000" name="adj"/>
              </a:avLst>
            </a:prstGeom>
            <a:solidFill>
              <a:srgbClr val="166548">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39" name="Google Shape;39;p20"/>
            <p:cNvSpPr/>
            <p:nvPr/>
          </p:nvSpPr>
          <p:spPr>
            <a:xfrm>
              <a:off x="0" y="439770"/>
              <a:ext cx="2754101" cy="3300541"/>
            </a:xfrm>
            <a:custGeom>
              <a:rect b="b" l="l" r="r" t="t"/>
              <a:pathLst>
                <a:path extrusionOk="0" h="3300541" w="2754101">
                  <a:moveTo>
                    <a:pt x="0" y="0"/>
                  </a:moveTo>
                  <a:lnTo>
                    <a:pt x="2754101" y="0"/>
                  </a:lnTo>
                  <a:lnTo>
                    <a:pt x="839788" y="3300541"/>
                  </a:lnTo>
                  <a:lnTo>
                    <a:pt x="0" y="1852631"/>
                  </a:lnTo>
                  <a:lnTo>
                    <a:pt x="0" y="0"/>
                  </a:lnTo>
                  <a:close/>
                </a:path>
              </a:pathLst>
            </a:custGeom>
            <a:solidFill>
              <a:srgbClr val="166548">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grpSp>
      <p:sp>
        <p:nvSpPr>
          <p:cNvPr id="40" name="Google Shape;4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2" name="Google Shape;4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3" name="Google Shape;4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6" name="Google Shape;4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47" name="Google Shape;4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282C"/>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type="ctrTitle"/>
          </p:nvPr>
        </p:nvSpPr>
        <p:spPr>
          <a:xfrm>
            <a:off x="3438525" y="317788"/>
            <a:ext cx="7913700" cy="23877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8000"/>
              <a:buFont typeface="Arial"/>
              <a:buNone/>
            </a:pPr>
            <a:r>
              <a:rPr lang="en-US" sz="8000">
                <a:latin typeface="Arial"/>
                <a:ea typeface="Arial"/>
                <a:cs typeface="Arial"/>
                <a:sym typeface="Arial"/>
              </a:rPr>
              <a:t>ContentNotifier</a:t>
            </a:r>
            <a:endParaRPr b="1" i="0" sz="8000" u="none" cap="none" strike="noStrike">
              <a:solidFill>
                <a:schemeClr val="lt1"/>
              </a:solidFill>
              <a:latin typeface="Arial"/>
              <a:ea typeface="Arial"/>
              <a:cs typeface="Arial"/>
              <a:sym typeface="Arial"/>
            </a:endParaRPr>
          </a:p>
        </p:txBody>
      </p:sp>
      <p:sp>
        <p:nvSpPr>
          <p:cNvPr id="53" name="Google Shape;53;p1"/>
          <p:cNvSpPr txBox="1"/>
          <p:nvPr/>
        </p:nvSpPr>
        <p:spPr>
          <a:xfrm>
            <a:off x="3623225" y="2857625"/>
            <a:ext cx="70620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lt1"/>
                </a:solidFill>
                <a:latin typeface="Calibri"/>
                <a:ea typeface="Calibri"/>
                <a:cs typeface="Calibri"/>
                <a:sym typeface="Calibri"/>
              </a:rPr>
              <a:t>Get updated easily</a:t>
            </a:r>
            <a:endParaRPr sz="1900">
              <a:solidFill>
                <a:schemeClr val="lt1"/>
              </a:solidFill>
              <a:latin typeface="Calibri"/>
              <a:ea typeface="Calibri"/>
              <a:cs typeface="Calibri"/>
              <a:sym typeface="Calibri"/>
            </a:endParaRPr>
          </a:p>
        </p:txBody>
      </p:sp>
      <p:sp>
        <p:nvSpPr>
          <p:cNvPr id="54" name="Google Shape;54;p1"/>
          <p:cNvSpPr txBox="1"/>
          <p:nvPr/>
        </p:nvSpPr>
        <p:spPr>
          <a:xfrm>
            <a:off x="4577250" y="3689125"/>
            <a:ext cx="6437700" cy="2627700"/>
          </a:xfrm>
          <a:prstGeom prst="rect">
            <a:avLst/>
          </a:prstGeom>
          <a:noFill/>
          <a:ln>
            <a:noFill/>
          </a:ln>
        </p:spPr>
        <p:txBody>
          <a:bodyPr anchorCtr="0" anchor="t" bIns="91425" lIns="91425" spcFirstLastPara="1" rIns="91425" wrap="square" tIns="91425">
            <a:noAutofit/>
          </a:bodyPr>
          <a:lstStyle/>
          <a:p>
            <a:pPr indent="457200" lvl="0" marL="914400" rtl="0" algn="l">
              <a:lnSpc>
                <a:spcPct val="90000"/>
              </a:lnSpc>
              <a:spcBef>
                <a:spcPts val="1000"/>
              </a:spcBef>
              <a:spcAft>
                <a:spcPts val="0"/>
              </a:spcAft>
              <a:buClr>
                <a:schemeClr val="lt1"/>
              </a:buClr>
              <a:buSzPts val="1600"/>
              <a:buFont typeface="Arial"/>
              <a:buNone/>
            </a:pPr>
            <a:r>
              <a:rPr lang="en-US">
                <a:solidFill>
                  <a:schemeClr val="lt1"/>
                </a:solidFill>
                <a:latin typeface="Calibri"/>
                <a:ea typeface="Calibri"/>
                <a:cs typeface="Calibri"/>
                <a:sym typeface="Calibri"/>
              </a:rPr>
              <a:t> By:</a:t>
            </a:r>
            <a:endParaRPr>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lt1"/>
              </a:buClr>
              <a:buSzPts val="1800"/>
              <a:buFont typeface="Arial"/>
              <a:buNone/>
            </a:pPr>
            <a:r>
              <a:rPr lang="en-US">
                <a:solidFill>
                  <a:schemeClr val="lt1"/>
                </a:solidFill>
                <a:latin typeface="Calibri"/>
                <a:ea typeface="Calibri"/>
                <a:cs typeface="Calibri"/>
                <a:sym typeface="Calibri"/>
              </a:rPr>
              <a:t>		                      SIVASRI LAVETI  (S180655)</a:t>
            </a:r>
            <a:endParaRPr>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lt1"/>
              </a:buClr>
              <a:buSzPts val="1800"/>
              <a:buFont typeface="Arial"/>
              <a:buNone/>
            </a:pPr>
            <a:r>
              <a:rPr lang="en-US">
                <a:solidFill>
                  <a:schemeClr val="lt1"/>
                </a:solidFill>
                <a:latin typeface="Calibri"/>
                <a:ea typeface="Calibri"/>
                <a:cs typeface="Calibri"/>
                <a:sym typeface="Calibri"/>
              </a:rPr>
              <a:t>		                      DEVIKA KARRI   (S180632)</a:t>
            </a:r>
            <a:endParaRPr>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lt1"/>
              </a:buClr>
              <a:buSzPts val="1800"/>
              <a:buFont typeface="Arial"/>
              <a:buNone/>
            </a:pPr>
            <a:r>
              <a:rPr lang="en-US">
                <a:solidFill>
                  <a:schemeClr val="lt1"/>
                </a:solidFill>
                <a:latin typeface="Calibri"/>
                <a:ea typeface="Calibri"/>
                <a:cs typeface="Calibri"/>
                <a:sym typeface="Calibri"/>
              </a:rPr>
              <a:t>            		            DIVYA  VUTA     (S170180)</a:t>
            </a:r>
            <a:endParaRPr>
              <a:solidFill>
                <a:schemeClr val="lt1"/>
              </a:solidFill>
              <a:latin typeface="Calibri"/>
              <a:ea typeface="Calibri"/>
              <a:cs typeface="Calibri"/>
              <a:sym typeface="Calibri"/>
            </a:endParaRPr>
          </a:p>
          <a:p>
            <a:pPr indent="0" lvl="0" marL="0" rtl="0" algn="l">
              <a:lnSpc>
                <a:spcPct val="90000"/>
              </a:lnSpc>
              <a:spcBef>
                <a:spcPts val="1000"/>
              </a:spcBef>
              <a:spcAft>
                <a:spcPts val="0"/>
              </a:spcAft>
              <a:buClr>
                <a:schemeClr val="lt1"/>
              </a:buClr>
              <a:buSzPts val="1800"/>
              <a:buFont typeface="Arial"/>
              <a:buNone/>
            </a:pPr>
            <a:r>
              <a:rPr lang="en-US">
                <a:solidFill>
                  <a:schemeClr val="lt1"/>
                </a:solidFill>
                <a:latin typeface="Calibri"/>
                <a:ea typeface="Calibri"/>
                <a:cs typeface="Calibri"/>
                <a:sym typeface="Calibri"/>
              </a:rPr>
              <a:t>			  Under the guidance of :</a:t>
            </a:r>
            <a:endParaRPr>
              <a:solidFill>
                <a:schemeClr val="lt1"/>
              </a:solidFill>
              <a:latin typeface="Calibri"/>
              <a:ea typeface="Calibri"/>
              <a:cs typeface="Calibri"/>
              <a:sym typeface="Calibri"/>
            </a:endParaRPr>
          </a:p>
          <a:p>
            <a:pPr indent="0" lvl="0" marL="457200" rtl="0" algn="l">
              <a:lnSpc>
                <a:spcPct val="90000"/>
              </a:lnSpc>
              <a:spcBef>
                <a:spcPts val="1000"/>
              </a:spcBef>
              <a:spcAft>
                <a:spcPts val="0"/>
              </a:spcAft>
              <a:buClr>
                <a:schemeClr val="lt1"/>
              </a:buClr>
              <a:buSzPts val="1800"/>
              <a:buFont typeface="Arial"/>
              <a:buNone/>
            </a:pPr>
            <a:r>
              <a:rPr b="1" lang="en-US">
                <a:solidFill>
                  <a:schemeClr val="lt1"/>
                </a:solidFill>
                <a:latin typeface="Calibri"/>
                <a:ea typeface="Calibri"/>
                <a:cs typeface="Calibri"/>
                <a:sym typeface="Calibri"/>
              </a:rPr>
              <a:t>			  Mr. Tammineni Anil Kumar,</a:t>
            </a:r>
            <a:endParaRPr b="1">
              <a:solidFill>
                <a:schemeClr val="lt1"/>
              </a:solidFill>
              <a:latin typeface="Calibri"/>
              <a:ea typeface="Calibri"/>
              <a:cs typeface="Calibri"/>
              <a:sym typeface="Calibri"/>
            </a:endParaRPr>
          </a:p>
          <a:p>
            <a:pPr indent="0" lvl="0" marL="1828800" rtl="0" algn="l">
              <a:lnSpc>
                <a:spcPct val="90000"/>
              </a:lnSpc>
              <a:spcBef>
                <a:spcPts val="1000"/>
              </a:spcBef>
              <a:spcAft>
                <a:spcPts val="0"/>
              </a:spcAft>
              <a:buClr>
                <a:schemeClr val="lt1"/>
              </a:buClr>
              <a:buSzPts val="1800"/>
              <a:buFont typeface="Arial"/>
              <a:buNone/>
            </a:pPr>
            <a:r>
              <a:rPr b="1" lang="en-US">
                <a:solidFill>
                  <a:schemeClr val="lt1"/>
                </a:solidFill>
                <a:latin typeface="Calibri"/>
                <a:ea typeface="Calibri"/>
                <a:cs typeface="Calibri"/>
                <a:sym typeface="Calibri"/>
              </a:rPr>
              <a:t> Asst Prof,</a:t>
            </a:r>
            <a:endParaRPr b="1">
              <a:solidFill>
                <a:schemeClr val="lt1"/>
              </a:solidFill>
              <a:latin typeface="Calibri"/>
              <a:ea typeface="Calibri"/>
              <a:cs typeface="Calibri"/>
              <a:sym typeface="Calibri"/>
            </a:endParaRPr>
          </a:p>
          <a:p>
            <a:pPr indent="0" lvl="0" marL="1828800" rtl="0" algn="l">
              <a:lnSpc>
                <a:spcPct val="90000"/>
              </a:lnSpc>
              <a:spcBef>
                <a:spcPts val="1000"/>
              </a:spcBef>
              <a:spcAft>
                <a:spcPts val="0"/>
              </a:spcAft>
              <a:buClr>
                <a:schemeClr val="lt1"/>
              </a:buClr>
              <a:buSzPts val="1800"/>
              <a:buFont typeface="Arial"/>
              <a:buNone/>
            </a:pPr>
            <a:r>
              <a:rPr b="1" lang="en-US">
                <a:solidFill>
                  <a:schemeClr val="lt1"/>
                </a:solidFill>
                <a:latin typeface="Calibri"/>
                <a:ea typeface="Calibri"/>
                <a:cs typeface="Calibri"/>
                <a:sym typeface="Calibri"/>
              </a:rPr>
              <a:t> Dept of CSE.</a:t>
            </a:r>
            <a:endParaRPr b="1">
              <a:solidFill>
                <a:schemeClr val="lt1"/>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OPERATING ENVIRONMENT</a:t>
            </a:r>
            <a:endParaRPr b="1"/>
          </a:p>
        </p:txBody>
      </p:sp>
      <p:sp>
        <p:nvSpPr>
          <p:cNvPr id="116" name="Google Shape;116;p7"/>
          <p:cNvSpPr txBox="1"/>
          <p:nvPr/>
        </p:nvSpPr>
        <p:spPr>
          <a:xfrm>
            <a:off x="1739045" y="2396995"/>
            <a:ext cx="7762800" cy="1875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alibri"/>
                <a:ea typeface="Calibri"/>
                <a:cs typeface="Calibri"/>
                <a:sym typeface="Calibri"/>
              </a:rPr>
              <a:t>Operating System – Windows(version 10)</a:t>
            </a:r>
            <a:endParaRPr b="0"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alibri"/>
                <a:ea typeface="Calibri"/>
                <a:cs typeface="Calibri"/>
                <a:sym typeface="Calibri"/>
              </a:rPr>
              <a:t>Editor – Jupyter Notebook(Anaconda)</a:t>
            </a:r>
            <a:endParaRPr b="0"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alibri"/>
                <a:ea typeface="Calibri"/>
                <a:cs typeface="Calibri"/>
                <a:sym typeface="Calibri"/>
              </a:rPr>
              <a:t>Programming Languages – Python </a:t>
            </a:r>
            <a:endParaRPr b="0"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Calibri"/>
              <a:buNone/>
            </a:pPr>
            <a:r>
              <a:rPr b="1" i="0" lang="en-US" sz="4400" u="none" cap="none" strike="noStrike">
                <a:solidFill>
                  <a:schemeClr val="lt1"/>
                </a:solidFill>
              </a:rPr>
              <a:t>ADVANTAGES</a:t>
            </a:r>
            <a:endParaRPr b="1" i="0" sz="4400" u="none" cap="none" strike="noStrike">
              <a:solidFill>
                <a:schemeClr val="lt1"/>
              </a:solidFill>
            </a:endParaRPr>
          </a:p>
        </p:txBody>
      </p:sp>
      <p:sp>
        <p:nvSpPr>
          <p:cNvPr id="122" name="Google Shape;122;p8"/>
          <p:cNvSpPr/>
          <p:nvPr/>
        </p:nvSpPr>
        <p:spPr>
          <a:xfrm>
            <a:off x="10991700" y="5218375"/>
            <a:ext cx="1200300" cy="1581300"/>
          </a:xfrm>
          <a:prstGeom prst="rect">
            <a:avLst/>
          </a:prstGeom>
          <a:solidFill>
            <a:srgbClr val="1C7C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500"/>
              <a:buFont typeface="Arial"/>
              <a:buNone/>
            </a:pPr>
            <a:r>
              <a:t/>
            </a:r>
            <a:endParaRPr b="0" i="0" sz="11500" u="none" cap="none" strike="noStrike">
              <a:solidFill>
                <a:srgbClr val="FFFFFF"/>
              </a:solidFill>
              <a:latin typeface="Arial"/>
              <a:ea typeface="Arial"/>
              <a:cs typeface="Arial"/>
              <a:sym typeface="Arial"/>
            </a:endParaRPr>
          </a:p>
        </p:txBody>
      </p:sp>
      <p:sp>
        <p:nvSpPr>
          <p:cNvPr id="123" name="Google Shape;123;p8"/>
          <p:cNvSpPr/>
          <p:nvPr/>
        </p:nvSpPr>
        <p:spPr>
          <a:xfrm flipH="1" rot="10800000">
            <a:off x="9922125" y="3848250"/>
            <a:ext cx="1122600" cy="1341300"/>
          </a:xfrm>
          <a:prstGeom prst="rect">
            <a:avLst/>
          </a:prstGeom>
          <a:solidFill>
            <a:srgbClr val="E086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800"/>
              <a:buFont typeface="Arial"/>
              <a:buNone/>
            </a:pPr>
            <a:r>
              <a:t/>
            </a:r>
            <a:endParaRPr b="0" i="0" sz="4800" u="none" cap="none" strike="noStrike">
              <a:solidFill>
                <a:srgbClr val="FFFFFF"/>
              </a:solidFill>
              <a:latin typeface="Arial"/>
              <a:ea typeface="Arial"/>
              <a:cs typeface="Arial"/>
              <a:sym typeface="Arial"/>
            </a:endParaRPr>
          </a:p>
        </p:txBody>
      </p:sp>
      <p:sp>
        <p:nvSpPr>
          <p:cNvPr id="124" name="Google Shape;124;p8"/>
          <p:cNvSpPr/>
          <p:nvPr/>
        </p:nvSpPr>
        <p:spPr>
          <a:xfrm>
            <a:off x="1263550" y="2415425"/>
            <a:ext cx="4907100" cy="71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6A6A6"/>
              </a:buClr>
              <a:buSzPts val="1400"/>
              <a:buFont typeface="Calibri"/>
              <a:buNone/>
            </a:pPr>
            <a:r>
              <a:rPr b="0" i="0" lang="en-US" sz="2000" u="none" cap="none" strike="noStrike">
                <a:solidFill>
                  <a:schemeClr val="lt1"/>
                </a:solidFill>
                <a:latin typeface="Calibri"/>
                <a:ea typeface="Calibri"/>
                <a:cs typeface="Calibri"/>
                <a:sym typeface="Calibri"/>
              </a:rPr>
              <a:t>Faster results will be produce as notifications </a:t>
            </a:r>
            <a:r>
              <a:rPr b="0" i="0" lang="en-US" sz="1900" u="none" cap="none" strike="noStrike">
                <a:solidFill>
                  <a:schemeClr val="lt1"/>
                </a:solidFill>
                <a:latin typeface="Calibri"/>
                <a:ea typeface="Calibri"/>
                <a:cs typeface="Calibri"/>
                <a:sym typeface="Calibri"/>
              </a:rPr>
              <a:t> to your Gmail Account.</a:t>
            </a:r>
            <a:endParaRPr b="0" i="0" sz="1900" u="none" cap="none" strike="noStrike">
              <a:solidFill>
                <a:schemeClr val="lt1"/>
              </a:solidFill>
              <a:latin typeface="Calibri"/>
              <a:ea typeface="Calibri"/>
              <a:cs typeface="Calibri"/>
              <a:sym typeface="Calibri"/>
            </a:endParaRPr>
          </a:p>
        </p:txBody>
      </p:sp>
      <p:sp>
        <p:nvSpPr>
          <p:cNvPr id="125" name="Google Shape;125;p8"/>
          <p:cNvSpPr/>
          <p:nvPr/>
        </p:nvSpPr>
        <p:spPr>
          <a:xfrm>
            <a:off x="1126400" y="1909975"/>
            <a:ext cx="2583300" cy="505500"/>
          </a:xfrm>
          <a:prstGeom prst="rect">
            <a:avLst/>
          </a:prstGeom>
          <a:noFill/>
          <a:ln>
            <a:noFill/>
          </a:ln>
        </p:spPr>
        <p:txBody>
          <a:bodyPr anchorCtr="0" anchor="t" bIns="45700" lIns="91425" spcFirstLastPara="1" rIns="91425" wrap="square" tIns="45700">
            <a:spAutoFit/>
          </a:bodyPr>
          <a:lstStyle/>
          <a:p>
            <a:pPr indent="0" lvl="0" marL="57150" marR="0" rtl="0" algn="l">
              <a:lnSpc>
                <a:spcPct val="100000"/>
              </a:lnSpc>
              <a:spcBef>
                <a:spcPts val="0"/>
              </a:spcBef>
              <a:spcAft>
                <a:spcPts val="0"/>
              </a:spcAft>
              <a:buClr>
                <a:srgbClr val="1C7C5A"/>
              </a:buClr>
              <a:buSzPts val="2700"/>
              <a:buFont typeface="Calibri"/>
              <a:buNone/>
            </a:pPr>
            <a:r>
              <a:rPr b="1" i="0" lang="en-US" sz="2700" u="sng" cap="none" strike="noStrike">
                <a:solidFill>
                  <a:srgbClr val="1C7C5A"/>
                </a:solidFill>
                <a:latin typeface="Calibri"/>
                <a:ea typeface="Calibri"/>
                <a:cs typeface="Calibri"/>
                <a:sym typeface="Calibri"/>
              </a:rPr>
              <a:t>A.</a:t>
            </a:r>
            <a:r>
              <a:rPr b="1" i="0" lang="en-US" sz="2700" u="sng" cap="none" strike="noStrike">
                <a:solidFill>
                  <a:srgbClr val="1C7C5A"/>
                </a:solidFill>
                <a:latin typeface="Calibri"/>
                <a:ea typeface="Calibri"/>
                <a:cs typeface="Calibri"/>
                <a:sym typeface="Calibri"/>
              </a:rPr>
              <a:t> Time Saving</a:t>
            </a:r>
            <a:endParaRPr b="1" i="0" sz="2700" u="sng" cap="none" strike="noStrike">
              <a:solidFill>
                <a:srgbClr val="1C7C5A"/>
              </a:solidFill>
              <a:latin typeface="Calibri"/>
              <a:ea typeface="Calibri"/>
              <a:cs typeface="Calibri"/>
              <a:sym typeface="Calibri"/>
            </a:endParaRPr>
          </a:p>
        </p:txBody>
      </p:sp>
      <p:sp>
        <p:nvSpPr>
          <p:cNvPr id="126" name="Google Shape;126;p8"/>
          <p:cNvSpPr/>
          <p:nvPr/>
        </p:nvSpPr>
        <p:spPr>
          <a:xfrm>
            <a:off x="1126400" y="3365900"/>
            <a:ext cx="3980100" cy="55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C7C5A"/>
              </a:buClr>
              <a:buSzPts val="2400"/>
              <a:buFont typeface="Calibri"/>
              <a:buNone/>
            </a:pPr>
            <a:r>
              <a:rPr b="1" i="0" lang="en-US" sz="2500" u="sng" cap="none" strike="noStrike">
                <a:solidFill>
                  <a:srgbClr val="1C7C5A"/>
                </a:solidFill>
                <a:latin typeface="Calibri"/>
                <a:ea typeface="Calibri"/>
                <a:cs typeface="Calibri"/>
                <a:sym typeface="Calibri"/>
              </a:rPr>
              <a:t>B</a:t>
            </a:r>
            <a:r>
              <a:rPr b="1" i="0" lang="en-US" sz="2700" u="sng" cap="none" strike="noStrike">
                <a:solidFill>
                  <a:srgbClr val="1C7C5A"/>
                </a:solidFill>
                <a:latin typeface="Calibri"/>
                <a:ea typeface="Calibri"/>
                <a:cs typeface="Calibri"/>
                <a:sym typeface="Calibri"/>
              </a:rPr>
              <a:t>. Easy to get the update</a:t>
            </a:r>
            <a:endParaRPr b="1" i="0" sz="2700" u="sng" cap="none" strike="noStrike">
              <a:solidFill>
                <a:srgbClr val="1C7C5A"/>
              </a:solidFill>
              <a:latin typeface="Calibri"/>
              <a:ea typeface="Calibri"/>
              <a:cs typeface="Calibri"/>
              <a:sym typeface="Calibri"/>
            </a:endParaRPr>
          </a:p>
        </p:txBody>
      </p:sp>
      <p:sp>
        <p:nvSpPr>
          <p:cNvPr id="127" name="Google Shape;127;p8"/>
          <p:cNvSpPr/>
          <p:nvPr/>
        </p:nvSpPr>
        <p:spPr>
          <a:xfrm>
            <a:off x="1126405" y="4161565"/>
            <a:ext cx="4774500" cy="71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A6A6A6"/>
              </a:buClr>
              <a:buSzPts val="1400"/>
              <a:buFont typeface="Calibri"/>
              <a:buNone/>
            </a:pPr>
            <a:r>
              <a:rPr b="0" i="0" lang="en-US" sz="2000" u="none" cap="none" strike="noStrike">
                <a:solidFill>
                  <a:schemeClr val="lt1"/>
                </a:solidFill>
                <a:latin typeface="Calibri"/>
                <a:ea typeface="Calibri"/>
                <a:cs typeface="Calibri"/>
                <a:sym typeface="Calibri"/>
              </a:rPr>
              <a:t>This will be used for easily get the content</a:t>
            </a:r>
            <a:r>
              <a:rPr b="0" i="0" lang="en-US" sz="1800" u="none" cap="none" strike="noStrike">
                <a:solidFill>
                  <a:schemeClr val="lt1"/>
                </a:solidFill>
                <a:latin typeface="Calibri"/>
                <a:ea typeface="Calibri"/>
                <a:cs typeface="Calibri"/>
                <a:sym typeface="Calibri"/>
              </a:rPr>
              <a:t> from the webpage.</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Implementation</a:t>
            </a:r>
            <a:endParaRPr b="1"/>
          </a:p>
        </p:txBody>
      </p:sp>
      <p:sp>
        <p:nvSpPr>
          <p:cNvPr id="133" name="Google Shape;133;p9"/>
          <p:cNvSpPr txBox="1"/>
          <p:nvPr/>
        </p:nvSpPr>
        <p:spPr>
          <a:xfrm>
            <a:off x="1070610" y="1624330"/>
            <a:ext cx="10457100" cy="8310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lt1"/>
              </a:buClr>
              <a:buSzPts val="2400"/>
              <a:buAutoNum type="arabicPeriod"/>
            </a:pPr>
            <a:r>
              <a:rPr i="0" lang="en-US" sz="2400" u="none" cap="none" strike="noStrike">
                <a:solidFill>
                  <a:schemeClr val="lt1"/>
                </a:solidFill>
              </a:rPr>
              <a:t>Libraries used:</a:t>
            </a:r>
            <a:endParaRPr i="0" sz="2400" u="none" cap="none" strike="noStrike">
              <a:solidFill>
                <a:schemeClr val="lt1"/>
              </a:solidFill>
            </a:endParaRPr>
          </a:p>
          <a:p>
            <a:pPr indent="0" lvl="0" marL="0" marR="0" rtl="0" algn="l">
              <a:lnSpc>
                <a:spcPct val="100000"/>
              </a:lnSpc>
              <a:spcBef>
                <a:spcPts val="0"/>
              </a:spcBef>
              <a:spcAft>
                <a:spcPts val="0"/>
              </a:spcAft>
              <a:buClr>
                <a:srgbClr val="000000"/>
              </a:buClr>
              <a:buSzPts val="2400"/>
              <a:buFont typeface="Arial"/>
              <a:buNone/>
            </a:pPr>
            <a:r>
              <a:t/>
            </a:r>
            <a:endParaRPr i="0" sz="2400" u="none" cap="none" strike="noStrike">
              <a:solidFill>
                <a:schemeClr val="lt1"/>
              </a:solidFill>
            </a:endParaRPr>
          </a:p>
        </p:txBody>
      </p:sp>
      <p:graphicFrame>
        <p:nvGraphicFramePr>
          <p:cNvPr id="134" name="Google Shape;134;p9"/>
          <p:cNvGraphicFramePr/>
          <p:nvPr/>
        </p:nvGraphicFramePr>
        <p:xfrm>
          <a:off x="1557655" y="2454275"/>
          <a:ext cx="3000000" cy="3000000"/>
        </p:xfrm>
        <a:graphic>
          <a:graphicData uri="http://schemas.openxmlformats.org/drawingml/2006/table">
            <a:tbl>
              <a:tblPr bandRow="1" firstRow="1">
                <a:noFill/>
                <a:tableStyleId>{45BEE3A8-2339-4C6B-A561-16753629F2B8}</a:tableStyleId>
              </a:tblPr>
              <a:tblGrid>
                <a:gridCol w="4418325"/>
                <a:gridCol w="4418325"/>
              </a:tblGrid>
              <a:tr h="579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MODULE NAME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PURPOSE</a:t>
                      </a:r>
                      <a:endParaRPr sz="1400" u="none" cap="none" strike="noStrike"/>
                    </a:p>
                  </a:txBody>
                  <a:tcPr marT="45725" marB="45725" marR="91450" marL="91450"/>
                </a:tc>
              </a:tr>
              <a:tr h="579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SMTP</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To send mails to the user</a:t>
                      </a:r>
                      <a:endParaRPr sz="1400" u="none" cap="none" strike="noStrike"/>
                    </a:p>
                  </a:txBody>
                  <a:tcPr marT="45725" marB="45725" marR="91450" marL="91450"/>
                </a:tc>
              </a:tr>
              <a:tr h="579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urllib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To access the data of a webpage</a:t>
                      </a:r>
                      <a:endParaRPr sz="1400" u="none" cap="none" strike="noStrike"/>
                    </a:p>
                  </a:txBody>
                  <a:tcPr marT="45725" marB="45725" marR="91450" marL="91450"/>
                </a:tc>
              </a:tr>
              <a:tr h="7874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To match the user required data with the webpage content</a:t>
                      </a:r>
                      <a:endParaRPr sz="1400" u="none" cap="none" strike="noStrike"/>
                    </a:p>
                  </a:txBody>
                  <a:tcPr marT="45725" marB="45725" marR="91450" marL="91450"/>
                </a:tc>
              </a:tr>
              <a:tr h="579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functools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To make functions work with other fu</a:t>
                      </a:r>
                      <a:r>
                        <a:rPr lang="en-US"/>
                        <a:t>nc</a:t>
                      </a:r>
                      <a:r>
                        <a:rPr lang="en-US" sz="1400" u="none" cap="none" strike="noStrike"/>
                        <a:t>tions</a:t>
                      </a:r>
                      <a:endParaRPr sz="1400" u="none" cap="none" strike="noStrike"/>
                    </a:p>
                  </a:txBody>
                  <a:tcPr marT="45725" marB="45725" marR="91450" marL="91450"/>
                </a:tc>
              </a:tr>
              <a:tr h="579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schedule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To run python script automatically for multiple times</a:t>
                      </a:r>
                      <a:endParaRPr sz="1400" u="none" cap="none" strike="noStrike"/>
                    </a:p>
                  </a:txBody>
                  <a:tcPr marT="45725" marB="45725" marR="91450" marL="91450"/>
                </a:tc>
              </a:tr>
              <a:tr h="579750">
                <a:tc>
                  <a:txBody>
                    <a:bodyPr/>
                    <a:lstStyle/>
                    <a:p>
                      <a:pPr indent="0" lvl="0" marL="0" marR="0" rtl="0" algn="ctr">
                        <a:lnSpc>
                          <a:spcPct val="100000"/>
                        </a:lnSpc>
                        <a:spcBef>
                          <a:spcPts val="0"/>
                        </a:spcBef>
                        <a:spcAft>
                          <a:spcPts val="0"/>
                        </a:spcAft>
                        <a:buNone/>
                      </a:pPr>
                      <a:r>
                        <a:rPr lang="en-US"/>
                        <a:t>tkinter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en-US"/>
                        <a:t>To create a sample interface</a:t>
                      </a:r>
                      <a:endParaRPr sz="1400" u="none" cap="none" strike="noStrike"/>
                    </a:p>
                  </a:txBody>
                  <a:tcPr marT="45725" marB="45725" marR="91450" marL="91450"/>
                </a:tc>
              </a:tr>
            </a:tbl>
          </a:graphicData>
        </a:graphic>
      </p:graphicFrame>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9645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140" name="Google Shape;140;p10"/>
          <p:cNvSpPr txBox="1"/>
          <p:nvPr/>
        </p:nvSpPr>
        <p:spPr>
          <a:xfrm>
            <a:off x="838200" y="1850390"/>
            <a:ext cx="5333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2800" u="none" cap="none" strike="noStrike">
                <a:solidFill>
                  <a:schemeClr val="lt1"/>
                </a:solidFill>
              </a:rPr>
              <a:t>2. </a:t>
            </a:r>
            <a:r>
              <a:rPr i="0" lang="en-US" sz="2400" u="none" cap="none" strike="noStrike">
                <a:solidFill>
                  <a:schemeClr val="lt1"/>
                </a:solidFill>
              </a:rPr>
              <a:t>Fetching and Matching the data</a:t>
            </a:r>
            <a:endParaRPr i="0" sz="2000" u="none" cap="none" strike="noStrike">
              <a:solidFill>
                <a:schemeClr val="lt1"/>
              </a:solidFill>
            </a:endParaRPr>
          </a:p>
        </p:txBody>
      </p:sp>
      <p:sp>
        <p:nvSpPr>
          <p:cNvPr id="141" name="Google Shape;141;p10"/>
          <p:cNvSpPr txBox="1"/>
          <p:nvPr/>
        </p:nvSpPr>
        <p:spPr>
          <a:xfrm>
            <a:off x="838200" y="3359785"/>
            <a:ext cx="4435475" cy="193802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page=urllib.request.urlopen(web_src)</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data=page.read().decode("UTF-8")</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results = re.findall(required,data)</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142" name="Google Shape;142;p10"/>
          <p:cNvSpPr txBox="1"/>
          <p:nvPr/>
        </p:nvSpPr>
        <p:spPr>
          <a:xfrm>
            <a:off x="6319520" y="3359785"/>
            <a:ext cx="5033645" cy="193802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rPr b="0" i="0" lang="en-US" sz="2000" u="none" cap="none" strike="noStrike">
                <a:solidFill>
                  <a:schemeClr val="lt1"/>
                </a:solidFill>
                <a:latin typeface="Arial"/>
                <a:ea typeface="Arial"/>
                <a:cs typeface="Arial"/>
                <a:sym typeface="Arial"/>
              </a:rPr>
              <a:t>The data from the web_src is accessed successfully.</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rPr b="0" i="0" lang="en-US" sz="2000" u="none" cap="none" strike="noStrike">
                <a:solidFill>
                  <a:schemeClr val="lt1"/>
                </a:solidFill>
                <a:latin typeface="Arial"/>
                <a:ea typeface="Arial"/>
                <a:cs typeface="Arial"/>
                <a:sym typeface="Arial"/>
              </a:rPr>
              <a:t>All matches for required data is stored in ‘results’ variable.</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838200" y="365125"/>
            <a:ext cx="10515600" cy="9645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148" name="Google Shape;148;p11"/>
          <p:cNvSpPr txBox="1"/>
          <p:nvPr/>
        </p:nvSpPr>
        <p:spPr>
          <a:xfrm>
            <a:off x="838200" y="1850390"/>
            <a:ext cx="5333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800">
                <a:solidFill>
                  <a:schemeClr val="lt1"/>
                </a:solidFill>
              </a:rPr>
              <a:t>3</a:t>
            </a:r>
            <a:r>
              <a:rPr i="0" lang="en-US" sz="2800" u="none" cap="none" strike="noStrike">
                <a:solidFill>
                  <a:schemeClr val="lt1"/>
                </a:solidFill>
              </a:rPr>
              <a:t>. Checking matching data</a:t>
            </a:r>
            <a:endParaRPr i="0" sz="2000" u="none" cap="none" strike="noStrike">
              <a:solidFill>
                <a:schemeClr val="lt1"/>
              </a:solidFill>
            </a:endParaRPr>
          </a:p>
        </p:txBody>
      </p:sp>
      <p:sp>
        <p:nvSpPr>
          <p:cNvPr id="149" name="Google Shape;149;p11"/>
          <p:cNvSpPr txBox="1"/>
          <p:nvPr/>
        </p:nvSpPr>
        <p:spPr>
          <a:xfrm>
            <a:off x="838200" y="3359785"/>
            <a:ext cx="4057015" cy="224536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if (len(results)!=0):</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150" name="Google Shape;150;p11"/>
          <p:cNvSpPr txBox="1"/>
          <p:nvPr/>
        </p:nvSpPr>
        <p:spPr>
          <a:xfrm>
            <a:off x="6319520" y="3359785"/>
            <a:ext cx="4340860" cy="224536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158750" lvl="0" marL="28575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rPr b="0" i="0" lang="en-US" sz="2000" u="none" cap="none" strike="noStrike">
                <a:solidFill>
                  <a:schemeClr val="lt1"/>
                </a:solidFill>
                <a:latin typeface="Arial"/>
                <a:ea typeface="Arial"/>
                <a:cs typeface="Arial"/>
                <a:sym typeface="Arial"/>
              </a:rPr>
              <a:t>If the results doesn’t contains nothing - no matches for the data.</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9645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156" name="Google Shape;156;p12"/>
          <p:cNvSpPr txBox="1"/>
          <p:nvPr/>
        </p:nvSpPr>
        <p:spPr>
          <a:xfrm>
            <a:off x="838200" y="1488440"/>
            <a:ext cx="5333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800">
                <a:solidFill>
                  <a:schemeClr val="lt1"/>
                </a:solidFill>
              </a:rPr>
              <a:t>4</a:t>
            </a:r>
            <a:r>
              <a:rPr i="0" lang="en-US" sz="2800" u="none" cap="none" strike="noStrike">
                <a:solidFill>
                  <a:schemeClr val="lt1"/>
                </a:solidFill>
              </a:rPr>
              <a:t>. Sending mail</a:t>
            </a:r>
            <a:endParaRPr i="0" sz="2000" u="none" cap="none" strike="noStrike">
              <a:solidFill>
                <a:schemeClr val="lt1"/>
              </a:solidFill>
            </a:endParaRPr>
          </a:p>
        </p:txBody>
      </p:sp>
      <p:sp>
        <p:nvSpPr>
          <p:cNvPr id="157" name="Google Shape;157;p12"/>
          <p:cNvSpPr txBox="1"/>
          <p:nvPr/>
        </p:nvSpPr>
        <p:spPr>
          <a:xfrm>
            <a:off x="581660" y="2435860"/>
            <a:ext cx="5037455" cy="378460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 Create a secure connection to the SMTP server</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server = smtplib.SMTP(smtp_server, smtp_port)</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server.starttls()</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server.login(sender_email, sender_password)</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158" name="Google Shape;158;p12"/>
          <p:cNvSpPr txBox="1"/>
          <p:nvPr/>
        </p:nvSpPr>
        <p:spPr>
          <a:xfrm>
            <a:off x="6171565" y="2435860"/>
            <a:ext cx="4929505" cy="378460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rPr b="0" i="0" lang="en-US" sz="2000" u="none" cap="none" strike="noStrike">
                <a:solidFill>
                  <a:schemeClr val="lt1"/>
                </a:solidFill>
                <a:latin typeface="Arial"/>
                <a:ea typeface="Arial"/>
                <a:cs typeface="Arial"/>
                <a:sym typeface="Arial"/>
              </a:rPr>
              <a:t>Secure login of sender to the SMTP server</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9645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164" name="Google Shape;164;p13"/>
          <p:cNvSpPr txBox="1"/>
          <p:nvPr/>
        </p:nvSpPr>
        <p:spPr>
          <a:xfrm>
            <a:off x="838200" y="1488440"/>
            <a:ext cx="5333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800">
                <a:solidFill>
                  <a:schemeClr val="lt1"/>
                </a:solidFill>
              </a:rPr>
              <a:t>4</a:t>
            </a:r>
            <a:r>
              <a:rPr b="0" i="0" lang="en-US" sz="2800" u="none" cap="none" strike="noStrike">
                <a:solidFill>
                  <a:schemeClr val="lt1"/>
                </a:solidFill>
                <a:latin typeface="Arial"/>
                <a:ea typeface="Arial"/>
                <a:cs typeface="Arial"/>
                <a:sym typeface="Arial"/>
              </a:rPr>
              <a:t>. Sending mail</a:t>
            </a:r>
            <a:endParaRPr b="0" i="0" sz="2000" u="none" cap="none" strike="noStrike">
              <a:solidFill>
                <a:schemeClr val="lt1"/>
              </a:solidFill>
              <a:latin typeface="Arial"/>
              <a:ea typeface="Arial"/>
              <a:cs typeface="Arial"/>
              <a:sym typeface="Arial"/>
            </a:endParaRPr>
          </a:p>
        </p:txBody>
      </p:sp>
      <p:sp>
        <p:nvSpPr>
          <p:cNvPr id="165" name="Google Shape;165;p13"/>
          <p:cNvSpPr txBox="1"/>
          <p:nvPr/>
        </p:nvSpPr>
        <p:spPr>
          <a:xfrm>
            <a:off x="581660" y="2435860"/>
            <a:ext cx="5037455" cy="378460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Send the email</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server.sendmail(sender_email, recipient_email, f'The data {required}, you are looking for is just arrived. Check now here: {web_src}')</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with open(file_path, 'w') as file:</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file.write(f'{recipient_email}-{required}')</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server.quit()</a:t>
            </a:r>
            <a:endParaRPr b="0" i="0" sz="2000" u="none" cap="none" strike="noStrike">
              <a:solidFill>
                <a:schemeClr val="lt1"/>
              </a:solidFill>
              <a:latin typeface="Arial"/>
              <a:ea typeface="Arial"/>
              <a:cs typeface="Arial"/>
              <a:sym typeface="Arial"/>
            </a:endParaRPr>
          </a:p>
        </p:txBody>
      </p:sp>
      <p:sp>
        <p:nvSpPr>
          <p:cNvPr id="166" name="Google Shape;166;p13"/>
          <p:cNvSpPr txBox="1"/>
          <p:nvPr/>
        </p:nvSpPr>
        <p:spPr>
          <a:xfrm>
            <a:off x="6171565" y="2435860"/>
            <a:ext cx="4929505" cy="378460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rPr b="0" i="0" lang="en-US" sz="2000" u="none" cap="none" strike="noStrike">
                <a:solidFill>
                  <a:schemeClr val="lt1"/>
                </a:solidFill>
                <a:latin typeface="Arial"/>
                <a:ea typeface="Arial"/>
                <a:cs typeface="Arial"/>
                <a:sym typeface="Arial"/>
              </a:rPr>
              <a:t>Sent mail to the user</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rPr b="0" i="0" lang="en-US" sz="2000" u="none" cap="none" strike="noStrike">
                <a:solidFill>
                  <a:schemeClr val="lt1"/>
                </a:solidFill>
                <a:latin typeface="Arial"/>
                <a:ea typeface="Arial"/>
                <a:cs typeface="Arial"/>
                <a:sym typeface="Arial"/>
              </a:rPr>
              <a:t>All the reciepent mail ids are stored</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838200" y="365125"/>
            <a:ext cx="10515600" cy="9645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172" name="Google Shape;172;p14"/>
          <p:cNvSpPr txBox="1"/>
          <p:nvPr/>
        </p:nvSpPr>
        <p:spPr>
          <a:xfrm>
            <a:off x="838200" y="1488440"/>
            <a:ext cx="533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400">
                <a:solidFill>
                  <a:schemeClr val="lt1"/>
                </a:solidFill>
              </a:rPr>
              <a:t>5</a:t>
            </a:r>
            <a:r>
              <a:rPr i="0" lang="en-US" sz="2400" u="none" cap="none" strike="noStrike">
                <a:solidFill>
                  <a:schemeClr val="lt1"/>
                </a:solidFill>
              </a:rPr>
              <a:t>. Taking user input</a:t>
            </a:r>
            <a:endParaRPr i="0" sz="2400" u="none" cap="none" strike="noStrike">
              <a:solidFill>
                <a:schemeClr val="lt1"/>
              </a:solidFill>
            </a:endParaRPr>
          </a:p>
        </p:txBody>
      </p:sp>
      <p:sp>
        <p:nvSpPr>
          <p:cNvPr id="173" name="Google Shape;173;p14"/>
          <p:cNvSpPr txBox="1"/>
          <p:nvPr/>
        </p:nvSpPr>
        <p:spPr>
          <a:xfrm>
            <a:off x="581660" y="2435860"/>
            <a:ext cx="5037455" cy="286131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chemeClr val="lt1"/>
                </a:solidFill>
                <a:latin typeface="Arial"/>
                <a:ea typeface="Arial"/>
                <a:cs typeface="Arial"/>
                <a:sym typeface="Arial"/>
              </a:rPr>
              <a:t>r_mail = input("Reciever mail id:\t")</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chemeClr val="lt1"/>
                </a:solidFill>
                <a:latin typeface="Arial"/>
                <a:ea typeface="Arial"/>
                <a:cs typeface="Arial"/>
                <a:sym typeface="Arial"/>
              </a:rPr>
              <a:t>required = input("Required data:\t")</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chemeClr val="lt1"/>
                </a:solidFill>
                <a:latin typeface="Arial"/>
                <a:ea typeface="Arial"/>
                <a:cs typeface="Arial"/>
                <a:sym typeface="Arial"/>
              </a:rPr>
              <a:t>web_src = input("Web source link:\t")</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174" name="Google Shape;174;p14"/>
          <p:cNvSpPr txBox="1"/>
          <p:nvPr/>
        </p:nvSpPr>
        <p:spPr>
          <a:xfrm>
            <a:off x="6171565" y="2435860"/>
            <a:ext cx="4929505" cy="286131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rPr b="0" i="0" lang="en-US" sz="2000" u="none" cap="none" strike="noStrike">
                <a:solidFill>
                  <a:schemeClr val="lt1"/>
                </a:solidFill>
                <a:latin typeface="Arial"/>
                <a:ea typeface="Arial"/>
                <a:cs typeface="Arial"/>
                <a:sym typeface="Arial"/>
              </a:rPr>
              <a:t>Takes input form the user</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838200" y="365125"/>
            <a:ext cx="10515600" cy="9645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180" name="Google Shape;180;p15"/>
          <p:cNvSpPr txBox="1"/>
          <p:nvPr/>
        </p:nvSpPr>
        <p:spPr>
          <a:xfrm>
            <a:off x="838200" y="1488440"/>
            <a:ext cx="533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400">
                <a:solidFill>
                  <a:schemeClr val="lt1"/>
                </a:solidFill>
              </a:rPr>
              <a:t>6</a:t>
            </a:r>
            <a:r>
              <a:rPr i="0" lang="en-US" sz="2400" u="none" cap="none" strike="noStrike">
                <a:solidFill>
                  <a:schemeClr val="lt1"/>
                </a:solidFill>
              </a:rPr>
              <a:t>. Automating the data checking</a:t>
            </a:r>
            <a:endParaRPr i="0" sz="2400" u="none" cap="none" strike="noStrike">
              <a:solidFill>
                <a:schemeClr val="lt1"/>
              </a:solidFill>
            </a:endParaRPr>
          </a:p>
        </p:txBody>
      </p:sp>
      <p:sp>
        <p:nvSpPr>
          <p:cNvPr id="181" name="Google Shape;181;p15"/>
          <p:cNvSpPr txBox="1"/>
          <p:nvPr/>
        </p:nvSpPr>
        <p:spPr>
          <a:xfrm>
            <a:off x="581660" y="2435860"/>
            <a:ext cx="5037455" cy="3476625"/>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schedule.every(10).seconds.do(partial(check,web_src,required,r_mail))</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while(f'{r_mail}-{required}' not in f):</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schedule.run_pending()</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with open(file_path, 'r') as file:</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        f = file.read()</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182" name="Google Shape;182;p15"/>
          <p:cNvSpPr txBox="1"/>
          <p:nvPr/>
        </p:nvSpPr>
        <p:spPr>
          <a:xfrm>
            <a:off x="6171565" y="2435860"/>
            <a:ext cx="4929505" cy="3476625"/>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rPr b="0" i="0" lang="en-US" sz="2000" u="none" cap="none" strike="noStrike">
                <a:solidFill>
                  <a:schemeClr val="lt1"/>
                </a:solidFill>
                <a:latin typeface="Arial"/>
                <a:ea typeface="Arial"/>
                <a:cs typeface="Arial"/>
                <a:sym typeface="Arial"/>
              </a:rPr>
              <a:t>Data checking done automatically for every interval of time if the user didn’t get notified for the content.</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59abe12585_0_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Using ContentNotifier</a:t>
            </a:r>
            <a:endParaRPr/>
          </a:p>
        </p:txBody>
      </p:sp>
      <p:sp>
        <p:nvSpPr>
          <p:cNvPr id="189" name="Google Shape;189;g259abe12585_0_6"/>
          <p:cNvSpPr txBox="1"/>
          <p:nvPr/>
        </p:nvSpPr>
        <p:spPr>
          <a:xfrm>
            <a:off x="961800" y="1556450"/>
            <a:ext cx="10392000" cy="3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Ways to run:</a:t>
            </a:r>
            <a:endParaRPr sz="2800">
              <a:solidFill>
                <a:schemeClr val="lt1"/>
              </a:solidFill>
              <a:latin typeface="Calibri"/>
              <a:ea typeface="Calibri"/>
              <a:cs typeface="Calibri"/>
              <a:sym typeface="Calibri"/>
            </a:endParaRPr>
          </a:p>
          <a:p>
            <a:pPr indent="0" lvl="0" marL="0" rtl="0" algn="l">
              <a:spcBef>
                <a:spcPts val="0"/>
              </a:spcBef>
              <a:spcAft>
                <a:spcPts val="0"/>
              </a:spcAft>
              <a:buNone/>
            </a:pPr>
            <a:r>
              <a:t/>
            </a:r>
            <a:endParaRPr sz="2800">
              <a:solidFill>
                <a:schemeClr val="lt1"/>
              </a:solidFill>
              <a:latin typeface="Calibri"/>
              <a:ea typeface="Calibri"/>
              <a:cs typeface="Calibri"/>
              <a:sym typeface="Calibri"/>
            </a:endParaRPr>
          </a:p>
          <a:p>
            <a:pPr indent="-406400" lvl="0" marL="457200" rtl="0" algn="l">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Manual running of the script</a:t>
            </a:r>
            <a:endParaRPr sz="2800">
              <a:solidFill>
                <a:schemeClr val="lt1"/>
              </a:solidFill>
              <a:latin typeface="Calibri"/>
              <a:ea typeface="Calibri"/>
              <a:cs typeface="Calibri"/>
              <a:sym typeface="Calibri"/>
            </a:endParaRPr>
          </a:p>
          <a:p>
            <a:pPr indent="-406400" lvl="0" marL="457200" rtl="0" algn="l">
              <a:spcBef>
                <a:spcPts val="0"/>
              </a:spcBef>
              <a:spcAft>
                <a:spcPts val="0"/>
              </a:spcAft>
              <a:buClr>
                <a:schemeClr val="lt1"/>
              </a:buClr>
              <a:buSzPts val="2800"/>
              <a:buFont typeface="Calibri"/>
              <a:buChar char="➔"/>
            </a:pPr>
            <a:r>
              <a:rPr lang="en-US" sz="2800">
                <a:solidFill>
                  <a:schemeClr val="lt1"/>
                </a:solidFill>
                <a:latin typeface="Calibri"/>
                <a:ea typeface="Calibri"/>
                <a:cs typeface="Calibri"/>
                <a:sym typeface="Calibri"/>
              </a:rPr>
              <a:t>Using task scheduler</a:t>
            </a:r>
            <a:endParaRPr sz="2800">
              <a:solidFill>
                <a:schemeClr val="lt1"/>
              </a:solidFill>
              <a:latin typeface="Calibri"/>
              <a:ea typeface="Calibri"/>
              <a:cs typeface="Calibri"/>
              <a:sym typeface="Calibri"/>
            </a:endParaRPr>
          </a:p>
          <a:p>
            <a:pPr indent="0" lvl="0" marL="0" rtl="0" algn="l">
              <a:spcBef>
                <a:spcPts val="0"/>
              </a:spcBef>
              <a:spcAft>
                <a:spcPts val="0"/>
              </a:spcAft>
              <a:buNone/>
            </a:pPr>
            <a:r>
              <a:t/>
            </a:r>
            <a:endParaRPr sz="2800">
              <a:solidFill>
                <a:schemeClr val="lt1"/>
              </a:solidFill>
              <a:latin typeface="Calibri"/>
              <a:ea typeface="Calibri"/>
              <a:cs typeface="Calibri"/>
              <a:sym typeface="Calibri"/>
            </a:endParaRPr>
          </a:p>
          <a:p>
            <a:pPr indent="0" lvl="0" marL="0" rtl="0" algn="l">
              <a:spcBef>
                <a:spcPts val="0"/>
              </a:spcBef>
              <a:spcAft>
                <a:spcPts val="0"/>
              </a:spcAft>
              <a:buNone/>
            </a:pPr>
            <a:r>
              <a:rPr lang="en-US" sz="2800">
                <a:solidFill>
                  <a:schemeClr val="lt1"/>
                </a:solidFill>
                <a:latin typeface="Calibri"/>
                <a:ea typeface="Calibri"/>
                <a:cs typeface="Calibri"/>
                <a:sym typeface="Calibri"/>
              </a:rPr>
              <a:t>Requirements:</a:t>
            </a:r>
            <a:endParaRPr sz="2800">
              <a:solidFill>
                <a:schemeClr val="lt1"/>
              </a:solidFill>
              <a:latin typeface="Calibri"/>
              <a:ea typeface="Calibri"/>
              <a:cs typeface="Calibri"/>
              <a:sym typeface="Calibri"/>
            </a:endParaRPr>
          </a:p>
          <a:p>
            <a:pPr indent="0" lvl="0" marL="0" rtl="0" algn="l">
              <a:spcBef>
                <a:spcPts val="0"/>
              </a:spcBef>
              <a:spcAft>
                <a:spcPts val="0"/>
              </a:spcAft>
              <a:buNone/>
            </a:pPr>
            <a:r>
              <a:t/>
            </a:r>
            <a:endParaRPr sz="2800">
              <a:solidFill>
                <a:schemeClr val="lt1"/>
              </a:solidFill>
              <a:latin typeface="Calibri"/>
              <a:ea typeface="Calibri"/>
              <a:cs typeface="Calibri"/>
              <a:sym typeface="Calibri"/>
            </a:endParaRPr>
          </a:p>
          <a:p>
            <a:pPr indent="0" lvl="0" marL="0" rtl="0" algn="l">
              <a:spcBef>
                <a:spcPts val="0"/>
              </a:spcBef>
              <a:spcAft>
                <a:spcPts val="0"/>
              </a:spcAft>
              <a:buNone/>
            </a:pPr>
            <a:r>
              <a:rPr lang="en-US" sz="2800">
                <a:solidFill>
                  <a:schemeClr val="lt1"/>
                </a:solidFill>
                <a:latin typeface="Calibri"/>
                <a:ea typeface="Calibri"/>
                <a:cs typeface="Calibri"/>
                <a:sym typeface="Calibri"/>
              </a:rPr>
              <a:t>Both methods requires the modules to be installed.</a:t>
            </a:r>
            <a:endParaRPr sz="2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5a5b2ea8f2_0_0"/>
          <p:cNvSpPr txBox="1"/>
          <p:nvPr/>
        </p:nvSpPr>
        <p:spPr>
          <a:xfrm>
            <a:off x="1702675" y="336325"/>
            <a:ext cx="9049500" cy="7255500"/>
          </a:xfrm>
          <a:prstGeom prst="rect">
            <a:avLst/>
          </a:prstGeom>
          <a:noFill/>
          <a:ln>
            <a:noFill/>
          </a:ln>
        </p:spPr>
        <p:txBody>
          <a:bodyPr anchorCtr="0" anchor="t" bIns="91425" lIns="91425" spcFirstLastPara="1" rIns="91425" wrap="square" tIns="91425">
            <a:spAutoFit/>
          </a:bodyPr>
          <a:lstStyle/>
          <a:p>
            <a:pPr indent="0" lvl="0" marL="0" rtl="0" algn="ctr">
              <a:spcBef>
                <a:spcPts val="2238"/>
              </a:spcBef>
              <a:spcAft>
                <a:spcPts val="0"/>
              </a:spcAft>
              <a:buNone/>
            </a:pPr>
            <a:r>
              <a:rPr b="1" lang="en-US" sz="800">
                <a:solidFill>
                  <a:schemeClr val="lt1"/>
                </a:solidFill>
                <a:latin typeface="Times New Roman"/>
                <a:ea typeface="Times New Roman"/>
                <a:cs typeface="Times New Roman"/>
                <a:sym typeface="Times New Roman"/>
              </a:rPr>
              <a:t> “ContentNotifier” </a:t>
            </a:r>
            <a:endParaRPr b="1" sz="800">
              <a:solidFill>
                <a:schemeClr val="lt1"/>
              </a:solidFill>
              <a:latin typeface="Times New Roman"/>
              <a:ea typeface="Times New Roman"/>
              <a:cs typeface="Times New Roman"/>
              <a:sym typeface="Times New Roman"/>
            </a:endParaRPr>
          </a:p>
          <a:p>
            <a:pPr indent="0" lvl="0" marL="24575" marR="249939" rtl="0" algn="ctr">
              <a:lnSpc>
                <a:spcPct val="144198"/>
              </a:lnSpc>
              <a:spcBef>
                <a:spcPts val="885"/>
              </a:spcBef>
              <a:spcAft>
                <a:spcPts val="0"/>
              </a:spcAft>
              <a:buNone/>
            </a:pPr>
            <a:r>
              <a:rPr b="1" lang="en-US">
                <a:solidFill>
                  <a:schemeClr val="lt1"/>
                </a:solidFill>
                <a:latin typeface="Times New Roman"/>
                <a:ea typeface="Times New Roman"/>
                <a:cs typeface="Times New Roman"/>
                <a:sym typeface="Times New Roman"/>
              </a:rPr>
              <a:t>“</a:t>
            </a:r>
            <a:r>
              <a:rPr b="1" lang="en-US">
                <a:solidFill>
                  <a:schemeClr val="lt1"/>
                </a:solidFill>
              </a:rPr>
              <a:t>An application to send a notification through an Email</a:t>
            </a:r>
            <a:r>
              <a:rPr b="1" lang="en-US">
                <a:solidFill>
                  <a:schemeClr val="lt1"/>
                </a:solidFill>
                <a:latin typeface="Times New Roman"/>
                <a:ea typeface="Times New Roman"/>
                <a:cs typeface="Times New Roman"/>
                <a:sym typeface="Times New Roman"/>
              </a:rPr>
              <a:t>” </a:t>
            </a:r>
            <a:endParaRPr b="1">
              <a:solidFill>
                <a:schemeClr val="lt1"/>
              </a:solidFill>
              <a:latin typeface="Times New Roman"/>
              <a:ea typeface="Times New Roman"/>
              <a:cs typeface="Times New Roman"/>
              <a:sym typeface="Times New Roman"/>
            </a:endParaRPr>
          </a:p>
          <a:p>
            <a:pPr indent="0" lvl="0" marL="0" marR="249939" rtl="0" algn="ctr">
              <a:lnSpc>
                <a:spcPct val="144198"/>
              </a:lnSpc>
              <a:spcBef>
                <a:spcPts val="885"/>
              </a:spcBef>
              <a:spcAft>
                <a:spcPts val="0"/>
              </a:spcAft>
              <a:buNone/>
            </a:pPr>
            <a:r>
              <a:rPr b="1" lang="en-US">
                <a:solidFill>
                  <a:srgbClr val="00B0F0"/>
                </a:solidFill>
                <a:latin typeface="Times New Roman"/>
                <a:ea typeface="Times New Roman"/>
                <a:cs typeface="Times New Roman"/>
                <a:sym typeface="Times New Roman"/>
              </a:rPr>
              <a:t>A Project Report Submitted In Partial Fulfillment Of The Requirements To</a:t>
            </a:r>
            <a:endParaRPr b="1">
              <a:solidFill>
                <a:srgbClr val="00B0F0"/>
              </a:solidFill>
              <a:latin typeface="Times New Roman"/>
              <a:ea typeface="Times New Roman"/>
              <a:cs typeface="Times New Roman"/>
              <a:sym typeface="Times New Roman"/>
            </a:endParaRPr>
          </a:p>
          <a:p>
            <a:pPr indent="0" lvl="0" marL="0" marR="249939" rtl="0" algn="ctr">
              <a:lnSpc>
                <a:spcPct val="144198"/>
              </a:lnSpc>
              <a:spcBef>
                <a:spcPts val="885"/>
              </a:spcBef>
              <a:spcAft>
                <a:spcPts val="0"/>
              </a:spcAft>
              <a:buNone/>
            </a:pPr>
            <a:r>
              <a:rPr b="1" lang="en-US">
                <a:solidFill>
                  <a:srgbClr val="00B0F0"/>
                </a:solidFill>
                <a:latin typeface="Times New Roman"/>
                <a:ea typeface="Times New Roman"/>
                <a:cs typeface="Times New Roman"/>
                <a:sym typeface="Times New Roman"/>
              </a:rPr>
              <a:t>  </a:t>
            </a:r>
            <a:r>
              <a:rPr b="1" lang="en-US">
                <a:solidFill>
                  <a:srgbClr val="C00000"/>
                </a:solidFill>
                <a:latin typeface="Times New Roman"/>
                <a:ea typeface="Times New Roman"/>
                <a:cs typeface="Times New Roman"/>
                <a:sym typeface="Times New Roman"/>
              </a:rPr>
              <a:t>Rajiv Gandhi University of Knowledge Technologies,  Srikakulam</a:t>
            </a:r>
            <a:endParaRPr b="1">
              <a:solidFill>
                <a:srgbClr val="C00000"/>
              </a:solidFill>
              <a:latin typeface="Times New Roman"/>
              <a:ea typeface="Times New Roman"/>
              <a:cs typeface="Times New Roman"/>
              <a:sym typeface="Times New Roman"/>
            </a:endParaRPr>
          </a:p>
          <a:p>
            <a:pPr indent="0" lvl="0" marL="0" marR="249939" rtl="0" algn="ctr">
              <a:lnSpc>
                <a:spcPct val="144198"/>
              </a:lnSpc>
              <a:spcBef>
                <a:spcPts val="885"/>
              </a:spcBef>
              <a:spcAft>
                <a:spcPts val="0"/>
              </a:spcAft>
              <a:buNone/>
            </a:pPr>
            <a:r>
              <a:rPr b="1" lang="en-US">
                <a:solidFill>
                  <a:srgbClr val="00B0F0"/>
                </a:solidFill>
                <a:latin typeface="Times New Roman"/>
                <a:ea typeface="Times New Roman"/>
                <a:cs typeface="Times New Roman"/>
                <a:sym typeface="Times New Roman"/>
              </a:rPr>
              <a:t>For The Award Of Degree In </a:t>
            </a:r>
            <a:endParaRPr b="1">
              <a:solidFill>
                <a:schemeClr val="lt1"/>
              </a:solidFill>
              <a:latin typeface="Times New Roman"/>
              <a:ea typeface="Times New Roman"/>
              <a:cs typeface="Times New Roman"/>
              <a:sym typeface="Times New Roman"/>
            </a:endParaRPr>
          </a:p>
          <a:p>
            <a:pPr indent="0" lvl="0" marL="0" rtl="0" algn="ctr">
              <a:spcBef>
                <a:spcPts val="849"/>
              </a:spcBef>
              <a:spcAft>
                <a:spcPts val="0"/>
              </a:spcAft>
              <a:buNone/>
            </a:pPr>
            <a:r>
              <a:rPr b="1" lang="en-US">
                <a:solidFill>
                  <a:schemeClr val="lt1"/>
                </a:solidFill>
                <a:latin typeface="Times New Roman"/>
                <a:ea typeface="Times New Roman"/>
                <a:cs typeface="Times New Roman"/>
                <a:sym typeface="Times New Roman"/>
              </a:rPr>
              <a:t>BACHELOR OF TECHNOLOGY  </a:t>
            </a:r>
            <a:endParaRPr b="1">
              <a:solidFill>
                <a:schemeClr val="lt1"/>
              </a:solidFill>
              <a:latin typeface="Times New Roman"/>
              <a:ea typeface="Times New Roman"/>
              <a:cs typeface="Times New Roman"/>
              <a:sym typeface="Times New Roman"/>
            </a:endParaRPr>
          </a:p>
          <a:p>
            <a:pPr indent="0" lvl="0" marL="0" rtl="0" algn="ctr">
              <a:spcBef>
                <a:spcPts val="873"/>
              </a:spcBef>
              <a:spcAft>
                <a:spcPts val="0"/>
              </a:spcAft>
              <a:buNone/>
            </a:pPr>
            <a:r>
              <a:rPr b="1" lang="en-US">
                <a:solidFill>
                  <a:schemeClr val="lt1"/>
                </a:solidFill>
                <a:latin typeface="Times New Roman"/>
                <a:ea typeface="Times New Roman"/>
                <a:cs typeface="Times New Roman"/>
                <a:sym typeface="Times New Roman"/>
              </a:rPr>
              <a:t>IN  </a:t>
            </a:r>
            <a:endParaRPr b="1">
              <a:solidFill>
                <a:schemeClr val="lt1"/>
              </a:solidFill>
              <a:latin typeface="Times New Roman"/>
              <a:ea typeface="Times New Roman"/>
              <a:cs typeface="Times New Roman"/>
              <a:sym typeface="Times New Roman"/>
            </a:endParaRPr>
          </a:p>
          <a:p>
            <a:pPr indent="0" lvl="0" marL="0" rtl="0" algn="ctr">
              <a:spcBef>
                <a:spcPts val="885"/>
              </a:spcBef>
              <a:spcAft>
                <a:spcPts val="0"/>
              </a:spcAft>
              <a:buNone/>
            </a:pPr>
            <a:r>
              <a:rPr b="1" lang="en-US">
                <a:solidFill>
                  <a:schemeClr val="lt1"/>
                </a:solidFill>
                <a:latin typeface="Times New Roman"/>
                <a:ea typeface="Times New Roman"/>
                <a:cs typeface="Times New Roman"/>
                <a:sym typeface="Times New Roman"/>
              </a:rPr>
              <a:t>COMPUTER SCIENCE AND ENGINEERING </a:t>
            </a:r>
            <a:r>
              <a:rPr b="1" lang="en-US">
                <a:solidFill>
                  <a:srgbClr val="0D0D0D"/>
                </a:solidFill>
                <a:latin typeface="Times New Roman"/>
                <a:ea typeface="Times New Roman"/>
                <a:cs typeface="Times New Roman"/>
                <a:sym typeface="Times New Roman"/>
              </a:rPr>
              <a:t> </a:t>
            </a:r>
            <a:endParaRPr b="1">
              <a:solidFill>
                <a:srgbClr val="0D0D0D"/>
              </a:solidFill>
              <a:latin typeface="Times New Roman"/>
              <a:ea typeface="Times New Roman"/>
              <a:cs typeface="Times New Roman"/>
              <a:sym typeface="Times New Roman"/>
            </a:endParaRPr>
          </a:p>
          <a:p>
            <a:pPr indent="0" lvl="0" marL="0" rtl="0" algn="ctr">
              <a:spcBef>
                <a:spcPts val="729"/>
              </a:spcBef>
              <a:spcAft>
                <a:spcPts val="0"/>
              </a:spcAft>
              <a:buNone/>
            </a:pPr>
            <a:r>
              <a:rPr b="1" lang="en-US">
                <a:solidFill>
                  <a:srgbClr val="7030A0"/>
                </a:solidFill>
                <a:latin typeface="Times New Roman"/>
                <a:ea typeface="Times New Roman"/>
                <a:cs typeface="Times New Roman"/>
                <a:sym typeface="Times New Roman"/>
              </a:rPr>
              <a:t>Submitted by  </a:t>
            </a:r>
            <a:endParaRPr b="1">
              <a:solidFill>
                <a:srgbClr val="7030A0"/>
              </a:solidFill>
              <a:latin typeface="Times New Roman"/>
              <a:ea typeface="Times New Roman"/>
              <a:cs typeface="Times New Roman"/>
              <a:sym typeface="Times New Roman"/>
            </a:endParaRPr>
          </a:p>
          <a:p>
            <a:pPr indent="0" lvl="0" marL="0" rtl="0" algn="ctr">
              <a:spcBef>
                <a:spcPts val="729"/>
              </a:spcBef>
              <a:spcAft>
                <a:spcPts val="0"/>
              </a:spcAft>
              <a:buNone/>
            </a:pPr>
            <a:r>
              <a:rPr b="1" lang="en-US">
                <a:solidFill>
                  <a:srgbClr val="0D0D0D"/>
                </a:solidFill>
                <a:latin typeface="Times New Roman"/>
                <a:ea typeface="Times New Roman"/>
                <a:cs typeface="Times New Roman"/>
                <a:sym typeface="Times New Roman"/>
              </a:rPr>
              <a:t>    </a:t>
            </a:r>
            <a:r>
              <a:rPr b="1" lang="en-US">
                <a:solidFill>
                  <a:schemeClr val="lt1"/>
                </a:solidFill>
                <a:latin typeface="Times New Roman"/>
                <a:ea typeface="Times New Roman"/>
                <a:cs typeface="Times New Roman"/>
                <a:sym typeface="Times New Roman"/>
              </a:rPr>
              <a:t>   L. Sivasri  (s180655) </a:t>
            </a:r>
            <a:endParaRPr b="1">
              <a:solidFill>
                <a:schemeClr val="lt1"/>
              </a:solidFill>
              <a:latin typeface="Times New Roman"/>
              <a:ea typeface="Times New Roman"/>
              <a:cs typeface="Times New Roman"/>
              <a:sym typeface="Times New Roman"/>
            </a:endParaRPr>
          </a:p>
          <a:p>
            <a:pPr indent="0" lvl="0" marL="0" rtl="0" algn="ctr">
              <a:spcBef>
                <a:spcPts val="858"/>
              </a:spcBef>
              <a:spcAft>
                <a:spcPts val="0"/>
              </a:spcAft>
              <a:buNone/>
            </a:pPr>
            <a:r>
              <a:rPr b="1" lang="en-US">
                <a:solidFill>
                  <a:schemeClr val="lt1"/>
                </a:solidFill>
                <a:latin typeface="Times New Roman"/>
                <a:ea typeface="Times New Roman"/>
                <a:cs typeface="Times New Roman"/>
                <a:sym typeface="Times New Roman"/>
              </a:rPr>
              <a:t>       K. Devika (s180632) </a:t>
            </a:r>
            <a:endParaRPr b="1">
              <a:solidFill>
                <a:schemeClr val="lt1"/>
              </a:solidFill>
              <a:latin typeface="Times New Roman"/>
              <a:ea typeface="Times New Roman"/>
              <a:cs typeface="Times New Roman"/>
              <a:sym typeface="Times New Roman"/>
            </a:endParaRPr>
          </a:p>
          <a:p>
            <a:pPr indent="0" lvl="0" marL="0" rtl="0" algn="ctr">
              <a:spcBef>
                <a:spcPts val="858"/>
              </a:spcBef>
              <a:spcAft>
                <a:spcPts val="0"/>
              </a:spcAft>
              <a:buNone/>
            </a:pPr>
            <a:r>
              <a:rPr b="1" lang="en-US">
                <a:solidFill>
                  <a:schemeClr val="lt1"/>
                </a:solidFill>
                <a:latin typeface="Times New Roman"/>
                <a:ea typeface="Times New Roman"/>
                <a:cs typeface="Times New Roman"/>
                <a:sym typeface="Times New Roman"/>
              </a:rPr>
              <a:t>       V. Divya   (s170180)  </a:t>
            </a:r>
            <a:endParaRPr b="1">
              <a:solidFill>
                <a:schemeClr val="lt1"/>
              </a:solidFill>
              <a:latin typeface="Times New Roman"/>
              <a:ea typeface="Times New Roman"/>
              <a:cs typeface="Times New Roman"/>
              <a:sym typeface="Times New Roman"/>
            </a:endParaRPr>
          </a:p>
          <a:p>
            <a:pPr indent="0" lvl="0" marL="0" rtl="0" algn="ctr">
              <a:spcBef>
                <a:spcPts val="846"/>
              </a:spcBef>
              <a:spcAft>
                <a:spcPts val="0"/>
              </a:spcAft>
              <a:buNone/>
            </a:pPr>
            <a:r>
              <a:rPr b="1" lang="en-US">
                <a:solidFill>
                  <a:srgbClr val="0070C0"/>
                </a:solidFill>
                <a:latin typeface="Times New Roman"/>
                <a:ea typeface="Times New Roman"/>
                <a:cs typeface="Times New Roman"/>
                <a:sym typeface="Times New Roman"/>
              </a:rPr>
              <a:t>Under the Esteemed Guidance of  </a:t>
            </a:r>
            <a:endParaRPr b="1">
              <a:solidFill>
                <a:srgbClr val="0070C0"/>
              </a:solidFill>
              <a:latin typeface="Times New Roman"/>
              <a:ea typeface="Times New Roman"/>
              <a:cs typeface="Times New Roman"/>
              <a:sym typeface="Times New Roman"/>
            </a:endParaRPr>
          </a:p>
          <a:p>
            <a:pPr indent="0" lvl="0" marL="0" rtl="0" algn="ctr">
              <a:spcBef>
                <a:spcPts val="897"/>
              </a:spcBef>
              <a:spcAft>
                <a:spcPts val="0"/>
              </a:spcAft>
              <a:buNone/>
            </a:pPr>
            <a:r>
              <a:rPr b="1" lang="en-US">
                <a:solidFill>
                  <a:srgbClr val="0070C0"/>
                </a:solidFill>
                <a:latin typeface="Times New Roman"/>
                <a:ea typeface="Times New Roman"/>
                <a:cs typeface="Times New Roman"/>
                <a:sym typeface="Times New Roman"/>
              </a:rPr>
              <a:t> </a:t>
            </a:r>
            <a:r>
              <a:rPr b="1" lang="en-US">
                <a:solidFill>
                  <a:srgbClr val="ED7D31"/>
                </a:solidFill>
                <a:latin typeface="Times New Roman"/>
                <a:ea typeface="Times New Roman"/>
                <a:cs typeface="Times New Roman"/>
                <a:sym typeface="Times New Roman"/>
              </a:rPr>
              <a:t>Mr.T. Anil Kumar, Assistant Professor</a:t>
            </a:r>
            <a:endParaRPr b="1">
              <a:solidFill>
                <a:srgbClr val="ED7D31"/>
              </a:solidFill>
              <a:latin typeface="Times New Roman"/>
              <a:ea typeface="Times New Roman"/>
              <a:cs typeface="Times New Roman"/>
              <a:sym typeface="Times New Roman"/>
            </a:endParaRPr>
          </a:p>
          <a:p>
            <a:pPr indent="0" lvl="0" marL="0" marR="864760" rtl="0" algn="ctr">
              <a:lnSpc>
                <a:spcPct val="152821"/>
              </a:lnSpc>
              <a:spcBef>
                <a:spcPts val="0"/>
              </a:spcBef>
              <a:spcAft>
                <a:spcPts val="0"/>
              </a:spcAft>
              <a:buNone/>
            </a:pPr>
            <a:r>
              <a:t/>
            </a:r>
            <a:endParaRPr b="1">
              <a:solidFill>
                <a:srgbClr val="ED7D31"/>
              </a:solidFill>
              <a:latin typeface="Times New Roman"/>
              <a:ea typeface="Times New Roman"/>
              <a:cs typeface="Times New Roman"/>
              <a:sym typeface="Times New Roman"/>
            </a:endParaRPr>
          </a:p>
          <a:p>
            <a:pPr indent="0" lvl="0" marL="0" marR="864760" rtl="0" algn="ctr">
              <a:lnSpc>
                <a:spcPct val="152821"/>
              </a:lnSpc>
              <a:spcBef>
                <a:spcPts val="0"/>
              </a:spcBef>
              <a:spcAft>
                <a:spcPts val="0"/>
              </a:spcAft>
              <a:buNone/>
            </a:pPr>
            <a:r>
              <a:rPr b="1" lang="en-US">
                <a:solidFill>
                  <a:srgbClr val="C00000"/>
                </a:solidFill>
                <a:latin typeface="Times New Roman"/>
                <a:ea typeface="Times New Roman"/>
                <a:cs typeface="Times New Roman"/>
                <a:sym typeface="Times New Roman"/>
              </a:rPr>
              <a:t>Department of Computer Science and Engineering, </a:t>
            </a:r>
            <a:endParaRPr b="1">
              <a:solidFill>
                <a:srgbClr val="C00000"/>
              </a:solidFill>
              <a:latin typeface="Times New Roman"/>
              <a:ea typeface="Times New Roman"/>
              <a:cs typeface="Times New Roman"/>
              <a:sym typeface="Times New Roman"/>
            </a:endParaRPr>
          </a:p>
          <a:p>
            <a:pPr indent="0" lvl="0" marL="12303" marR="864760" rtl="0" algn="ctr">
              <a:lnSpc>
                <a:spcPct val="152821"/>
              </a:lnSpc>
              <a:spcBef>
                <a:spcPts val="0"/>
              </a:spcBef>
              <a:spcAft>
                <a:spcPts val="0"/>
              </a:spcAft>
              <a:buNone/>
            </a:pPr>
            <a:r>
              <a:rPr b="1" lang="en-US">
                <a:solidFill>
                  <a:srgbClr val="C00000"/>
                </a:solidFill>
                <a:latin typeface="Times New Roman"/>
                <a:ea typeface="Times New Roman"/>
                <a:cs typeface="Times New Roman"/>
                <a:sym typeface="Times New Roman"/>
              </a:rPr>
              <a:t>RGUKT-SRIKAKULAM, ECHERLA.  </a:t>
            </a:r>
            <a:endParaRPr b="1">
              <a:solidFill>
                <a:srgbClr val="C00000"/>
              </a:solidFill>
              <a:latin typeface="Times New Roman"/>
              <a:ea typeface="Times New Roman"/>
              <a:cs typeface="Times New Roman"/>
              <a:sym typeface="Times New Roman"/>
            </a:endParaRPr>
          </a:p>
          <a:p>
            <a:pPr indent="0" lvl="0" marL="12303" marR="864760" rtl="0" algn="ctr">
              <a:lnSpc>
                <a:spcPct val="152821"/>
              </a:lnSpc>
              <a:spcBef>
                <a:spcPts val="0"/>
              </a:spcBef>
              <a:spcAft>
                <a:spcPts val="0"/>
              </a:spcAft>
              <a:buNone/>
            </a:pPr>
            <a:r>
              <a:rPr b="1" lang="en-US">
                <a:solidFill>
                  <a:srgbClr val="C00000"/>
                </a:solidFill>
                <a:latin typeface="Times New Roman"/>
                <a:ea typeface="Times New Roman"/>
                <a:cs typeface="Times New Roman"/>
                <a:sym typeface="Times New Roman"/>
              </a:rPr>
              <a:t>April 2023 </a:t>
            </a:r>
            <a:endParaRPr b="1">
              <a:solidFill>
                <a:srgbClr val="C00000"/>
              </a:solidFill>
              <a:latin typeface="Times New Roman"/>
              <a:ea typeface="Times New Roman"/>
              <a:cs typeface="Times New Roman"/>
              <a:sym typeface="Times New Roman"/>
            </a:endParaRPr>
          </a:p>
          <a:p>
            <a:pPr indent="444896" lvl="0" marL="2755503" rtl="0" algn="l">
              <a:spcBef>
                <a:spcPts val="234"/>
              </a:spcBef>
              <a:spcAft>
                <a:spcPts val="0"/>
              </a:spcAft>
              <a:buNone/>
            </a:pPr>
            <a:r>
              <a:rPr lang="en-US">
                <a:solidFill>
                  <a:srgbClr val="C00000"/>
                </a:solidFill>
                <a:latin typeface="Times New Roman"/>
                <a:ea typeface="Times New Roman"/>
                <a:cs typeface="Times New Roman"/>
                <a:sym typeface="Times New Roman"/>
              </a:rPr>
              <a:t>Andhra Pradesh, India </a:t>
            </a:r>
            <a:endParaRPr>
              <a:solidFill>
                <a:srgbClr val="C00000"/>
              </a:solidFill>
              <a:latin typeface="Times New Roman"/>
              <a:ea typeface="Times New Roman"/>
              <a:cs typeface="Times New Roman"/>
              <a:sym typeface="Times New Roman"/>
            </a:endParaRPr>
          </a:p>
          <a:p>
            <a:pPr indent="0" lvl="0" marL="0" rtl="0" algn="ctr">
              <a:spcBef>
                <a:spcPts val="897"/>
              </a:spcBef>
              <a:spcAft>
                <a:spcPts val="0"/>
              </a:spcAft>
              <a:buNone/>
            </a:pPr>
            <a:r>
              <a:t/>
            </a:r>
            <a:endParaRPr b="1" sz="1800">
              <a:solidFill>
                <a:srgbClr val="ED7D31"/>
              </a:solidFill>
              <a:latin typeface="Times New Roman"/>
              <a:ea typeface="Times New Roman"/>
              <a:cs typeface="Times New Roman"/>
              <a:sym typeface="Times New Roman"/>
            </a:endParaRPr>
          </a:p>
          <a:p>
            <a:pPr indent="0" lvl="0" marL="24575" marR="249939" rtl="0" algn="ctr">
              <a:lnSpc>
                <a:spcPct val="144198"/>
              </a:lnSpc>
              <a:spcBef>
                <a:spcPts val="885"/>
              </a:spcBef>
              <a:spcAft>
                <a:spcPts val="0"/>
              </a:spcAft>
              <a:buNone/>
            </a:pPr>
            <a:r>
              <a:t/>
            </a:r>
            <a:endParaRPr b="1" sz="1800">
              <a:solidFill>
                <a:schemeClr val="lt1"/>
              </a:solidFill>
              <a:latin typeface="Times New Roman"/>
              <a:ea typeface="Times New Roman"/>
              <a:cs typeface="Times New Roman"/>
              <a:sym typeface="Times New Roman"/>
            </a:endParaRPr>
          </a:p>
        </p:txBody>
      </p:sp>
      <p:sp>
        <p:nvSpPr>
          <p:cNvPr id="61" name="Google Shape;61;g25a5b2ea8f2_0_0"/>
          <p:cNvSpPr txBox="1"/>
          <p:nvPr/>
        </p:nvSpPr>
        <p:spPr>
          <a:xfrm>
            <a:off x="457200" y="586025"/>
            <a:ext cx="3000000" cy="3000000"/>
          </a:xfrm>
          <a:prstGeom prst="rect">
            <a:avLst/>
          </a:prstGeom>
          <a:noFill/>
          <a:ln>
            <a:noFill/>
          </a:ln>
        </p:spPr>
        <p:txBody>
          <a:bodyPr anchorCtr="0" anchor="ctr" bIns="91425" lIns="91425" spcFirstLastPara="1" rIns="91425" wrap="square" tIns="91425">
            <a:noAutofit/>
          </a:bodyPr>
          <a:lstStyle/>
          <a:p>
            <a:pPr indent="0" lvl="0" marL="12303" rtl="0" algn="l">
              <a:spcBef>
                <a:spcPts val="234"/>
              </a:spcBef>
              <a:spcAft>
                <a:spcPts val="0"/>
              </a:spcAft>
              <a:buNone/>
            </a:pPr>
            <a:r>
              <a:t/>
            </a:r>
            <a:endParaRPr sz="1596">
              <a:solidFill>
                <a:srgbClr val="C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8d53548024_0_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Interface Design and Implementation…</a:t>
            </a:r>
            <a:endParaRPr/>
          </a:p>
        </p:txBody>
      </p:sp>
      <p:pic>
        <p:nvPicPr>
          <p:cNvPr id="196" name="Google Shape;196;g28d53548024_0_1"/>
          <p:cNvPicPr preferRelativeResize="0"/>
          <p:nvPr/>
        </p:nvPicPr>
        <p:blipFill rotWithShape="1">
          <a:blip r:embed="rId3">
            <a:alphaModFix/>
          </a:blip>
          <a:srcRect b="33501" l="0" r="0" t="0"/>
          <a:stretch/>
        </p:blipFill>
        <p:spPr>
          <a:xfrm>
            <a:off x="982225" y="2282725"/>
            <a:ext cx="9438001" cy="35285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8d53548024_0_13"/>
          <p:cNvSpPr txBox="1"/>
          <p:nvPr>
            <p:ph type="title"/>
          </p:nvPr>
        </p:nvSpPr>
        <p:spPr>
          <a:xfrm>
            <a:off x="838200" y="365125"/>
            <a:ext cx="10515600" cy="964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202" name="Google Shape;202;g28d53548024_0_13"/>
          <p:cNvSpPr txBox="1"/>
          <p:nvPr/>
        </p:nvSpPr>
        <p:spPr>
          <a:xfrm>
            <a:off x="838200" y="1488440"/>
            <a:ext cx="5333400" cy="4617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Clr>
                <a:schemeClr val="lt1"/>
              </a:buClr>
              <a:buSzPts val="2400"/>
              <a:buFont typeface="Arial"/>
              <a:buAutoNum type="arabicPeriod"/>
            </a:pPr>
            <a:r>
              <a:rPr b="1" lang="en-US" sz="2400">
                <a:solidFill>
                  <a:schemeClr val="lt1"/>
                </a:solidFill>
              </a:rPr>
              <a:t>Creating Interface</a:t>
            </a:r>
            <a:endParaRPr b="1" i="0" sz="2400" u="none" cap="none" strike="noStrike">
              <a:solidFill>
                <a:schemeClr val="lt1"/>
              </a:solidFill>
              <a:latin typeface="Arial"/>
              <a:ea typeface="Arial"/>
              <a:cs typeface="Arial"/>
              <a:sym typeface="Arial"/>
            </a:endParaRPr>
          </a:p>
        </p:txBody>
      </p:sp>
      <p:sp>
        <p:nvSpPr>
          <p:cNvPr id="203" name="Google Shape;203;g28d53548024_0_13"/>
          <p:cNvSpPr txBox="1"/>
          <p:nvPr/>
        </p:nvSpPr>
        <p:spPr>
          <a:xfrm>
            <a:off x="581660" y="2435860"/>
            <a:ext cx="5037600" cy="308280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sz="2000">
              <a:solidFill>
                <a:schemeClr val="lt1"/>
              </a:solidFill>
            </a:endParaRPr>
          </a:p>
          <a:p>
            <a:pPr indent="0" lvl="0" marL="0" marR="0" rtl="0" algn="l">
              <a:lnSpc>
                <a:spcPct val="100000"/>
              </a:lnSpc>
              <a:spcBef>
                <a:spcPts val="0"/>
              </a:spcBef>
              <a:spcAft>
                <a:spcPts val="0"/>
              </a:spcAft>
              <a:buNone/>
            </a:pPr>
            <a:r>
              <a:t/>
            </a:r>
            <a:endParaRPr b="1" sz="2000">
              <a:solidFill>
                <a:schemeClr val="lt1"/>
              </a:solidFill>
            </a:endParaRPr>
          </a:p>
          <a:p>
            <a:pPr indent="457200" lvl="0" marL="0" rtl="0" algn="l">
              <a:lnSpc>
                <a:spcPct val="135714"/>
              </a:lnSpc>
              <a:spcBef>
                <a:spcPts val="0"/>
              </a:spcBef>
              <a:spcAft>
                <a:spcPts val="0"/>
              </a:spcAft>
              <a:buSzPts val="1100"/>
              <a:buNone/>
            </a:pPr>
            <a:r>
              <a:rPr lang="en-US" sz="2000">
                <a:solidFill>
                  <a:srgbClr val="F8F8F2"/>
                </a:solidFill>
              </a:rPr>
              <a:t>root = Tk()</a:t>
            </a:r>
            <a:endParaRPr sz="2000">
              <a:solidFill>
                <a:srgbClr val="F8F8F2"/>
              </a:solidFill>
            </a:endParaRPr>
          </a:p>
          <a:p>
            <a:pPr indent="457200" lvl="0" marL="0" rtl="0" algn="l">
              <a:lnSpc>
                <a:spcPct val="135714"/>
              </a:lnSpc>
              <a:spcBef>
                <a:spcPts val="0"/>
              </a:spcBef>
              <a:spcAft>
                <a:spcPts val="0"/>
              </a:spcAft>
              <a:buClr>
                <a:schemeClr val="dk1"/>
              </a:buClr>
              <a:buSzPts val="1100"/>
              <a:buFont typeface="Arial"/>
              <a:buNone/>
            </a:pPr>
            <a:r>
              <a:rPr lang="en-US" sz="2000">
                <a:solidFill>
                  <a:srgbClr val="F8F8F2"/>
                </a:solidFill>
              </a:rPr>
              <a:t>root.title('Application Page...')</a:t>
            </a:r>
            <a:endParaRPr sz="2000">
              <a:solidFill>
                <a:srgbClr val="F8F8F2"/>
              </a:solidFill>
            </a:endParaRPr>
          </a:p>
          <a:p>
            <a:pPr indent="0" lvl="0" marL="0" marR="0" rtl="0" algn="l">
              <a:lnSpc>
                <a:spcPct val="100000"/>
              </a:lnSpc>
              <a:spcBef>
                <a:spcPts val="0"/>
              </a:spcBef>
              <a:spcAft>
                <a:spcPts val="0"/>
              </a:spcAft>
              <a:buNone/>
            </a:pPr>
            <a:r>
              <a:t/>
            </a:r>
            <a:endParaRPr sz="2000">
              <a:solidFill>
                <a:schemeClr val="lt1"/>
              </a:solidFil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204" name="Google Shape;204;g28d53548024_0_13"/>
          <p:cNvSpPr txBox="1"/>
          <p:nvPr/>
        </p:nvSpPr>
        <p:spPr>
          <a:xfrm>
            <a:off x="6294050" y="2435849"/>
            <a:ext cx="4929600" cy="317070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rPr lang="en-US" sz="2000">
                <a:solidFill>
                  <a:schemeClr val="lt1"/>
                </a:solidFill>
              </a:rPr>
              <a:t>Creates GUI and adds title</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8d53548024_0_22"/>
          <p:cNvSpPr txBox="1"/>
          <p:nvPr>
            <p:ph type="title"/>
          </p:nvPr>
        </p:nvSpPr>
        <p:spPr>
          <a:xfrm>
            <a:off x="838200" y="365125"/>
            <a:ext cx="10515600" cy="964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210" name="Google Shape;210;g28d53548024_0_22"/>
          <p:cNvSpPr txBox="1"/>
          <p:nvPr/>
        </p:nvSpPr>
        <p:spPr>
          <a:xfrm>
            <a:off x="838200" y="1488440"/>
            <a:ext cx="533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400">
                <a:solidFill>
                  <a:schemeClr val="lt1"/>
                </a:solidFill>
              </a:rPr>
              <a:t>2. Taking input</a:t>
            </a:r>
            <a:endParaRPr b="1" i="0" sz="2400" u="none" cap="none" strike="noStrike">
              <a:solidFill>
                <a:schemeClr val="lt1"/>
              </a:solidFill>
              <a:latin typeface="Arial"/>
              <a:ea typeface="Arial"/>
              <a:cs typeface="Arial"/>
              <a:sym typeface="Arial"/>
            </a:endParaRPr>
          </a:p>
        </p:txBody>
      </p:sp>
      <p:sp>
        <p:nvSpPr>
          <p:cNvPr id="211" name="Google Shape;211;g28d53548024_0_22"/>
          <p:cNvSpPr txBox="1"/>
          <p:nvPr/>
        </p:nvSpPr>
        <p:spPr>
          <a:xfrm>
            <a:off x="581660" y="2435860"/>
            <a:ext cx="5037600" cy="319290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sz="2000">
              <a:solidFill>
                <a:schemeClr val="lt1"/>
              </a:solidFill>
            </a:endParaRPr>
          </a:p>
          <a:p>
            <a:pPr indent="0" lvl="0" marL="0" marR="0" rtl="0" algn="l">
              <a:lnSpc>
                <a:spcPct val="100000"/>
              </a:lnSpc>
              <a:spcBef>
                <a:spcPts val="0"/>
              </a:spcBef>
              <a:spcAft>
                <a:spcPts val="0"/>
              </a:spcAft>
              <a:buNone/>
            </a:pPr>
            <a:r>
              <a:t/>
            </a:r>
            <a:endParaRPr b="1" sz="2000">
              <a:solidFill>
                <a:schemeClr val="lt1"/>
              </a:solidFill>
            </a:endParaRPr>
          </a:p>
          <a:p>
            <a:pPr indent="0" lvl="0" marL="0" marR="0" rtl="0" algn="l">
              <a:lnSpc>
                <a:spcPct val="100000"/>
              </a:lnSpc>
              <a:spcBef>
                <a:spcPts val="0"/>
              </a:spcBef>
              <a:spcAft>
                <a:spcPts val="0"/>
              </a:spcAft>
              <a:buNone/>
            </a:pPr>
            <a:r>
              <a:t/>
            </a:r>
            <a:endParaRPr b="1" sz="2000">
              <a:solidFill>
                <a:schemeClr val="lt1"/>
              </a:solidFill>
            </a:endParaRPr>
          </a:p>
          <a:p>
            <a:pPr indent="0" lvl="0" marL="0" rtl="0" algn="ctr">
              <a:lnSpc>
                <a:spcPct val="135714"/>
              </a:lnSpc>
              <a:spcBef>
                <a:spcPts val="0"/>
              </a:spcBef>
              <a:spcAft>
                <a:spcPts val="0"/>
              </a:spcAft>
              <a:buSzPts val="1100"/>
              <a:buNone/>
            </a:pPr>
            <a:r>
              <a:rPr lang="en-US" sz="2000">
                <a:solidFill>
                  <a:srgbClr val="F8F8F2"/>
                </a:solidFill>
              </a:rPr>
              <a:t>ws=Entry(root)</a:t>
            </a:r>
            <a:endParaRPr sz="2000">
              <a:solidFill>
                <a:srgbClr val="F8F8F2"/>
              </a:solidFill>
            </a:endParaRPr>
          </a:p>
          <a:p>
            <a:pPr indent="0" lvl="0" marL="0" rtl="0" algn="ctr">
              <a:lnSpc>
                <a:spcPct val="135714"/>
              </a:lnSpc>
              <a:spcBef>
                <a:spcPts val="0"/>
              </a:spcBef>
              <a:spcAft>
                <a:spcPts val="0"/>
              </a:spcAft>
              <a:buSzPts val="1100"/>
              <a:buNone/>
            </a:pPr>
            <a:r>
              <a:rPr lang="en-US" sz="2000">
                <a:solidFill>
                  <a:srgbClr val="F8F8F2"/>
                </a:solidFill>
              </a:rPr>
              <a:t>rd=Entry(root)</a:t>
            </a:r>
            <a:endParaRPr sz="2000">
              <a:solidFill>
                <a:srgbClr val="F8F8F2"/>
              </a:solidFill>
            </a:endParaRPr>
          </a:p>
          <a:p>
            <a:pPr indent="0" lvl="0" marL="0" rtl="0" algn="ctr">
              <a:lnSpc>
                <a:spcPct val="135714"/>
              </a:lnSpc>
              <a:spcBef>
                <a:spcPts val="0"/>
              </a:spcBef>
              <a:spcAft>
                <a:spcPts val="0"/>
              </a:spcAft>
              <a:buSzPts val="1100"/>
              <a:buNone/>
            </a:pPr>
            <a:r>
              <a:rPr lang="en-US" sz="2000">
                <a:solidFill>
                  <a:srgbClr val="F8F8F2"/>
                </a:solidFill>
              </a:rPr>
              <a:t>rm=Entry(root)</a:t>
            </a:r>
            <a:endParaRPr sz="2000">
              <a:solidFill>
                <a:srgbClr val="F8F8F2"/>
              </a:solidFill>
            </a:endParaRPr>
          </a:p>
          <a:p>
            <a:pPr indent="0" lvl="0" marL="0" marR="0" rtl="0" algn="l">
              <a:lnSpc>
                <a:spcPct val="100000"/>
              </a:lnSpc>
              <a:spcBef>
                <a:spcPts val="0"/>
              </a:spcBef>
              <a:spcAft>
                <a:spcPts val="0"/>
              </a:spcAft>
              <a:buNone/>
            </a:pPr>
            <a:r>
              <a:t/>
            </a:r>
            <a:endParaRPr sz="2000">
              <a:solidFill>
                <a:schemeClr val="lt1"/>
              </a:solidFil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212" name="Google Shape;212;g28d53548024_0_22"/>
          <p:cNvSpPr txBox="1"/>
          <p:nvPr/>
        </p:nvSpPr>
        <p:spPr>
          <a:xfrm>
            <a:off x="6294050" y="2435849"/>
            <a:ext cx="4929600" cy="317070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rPr lang="en-US" sz="2000">
                <a:solidFill>
                  <a:schemeClr val="lt1"/>
                </a:solidFill>
              </a:rPr>
              <a:t>User input through widgets</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8d53548024_0_30"/>
          <p:cNvSpPr txBox="1"/>
          <p:nvPr>
            <p:ph type="title"/>
          </p:nvPr>
        </p:nvSpPr>
        <p:spPr>
          <a:xfrm>
            <a:off x="838200" y="365125"/>
            <a:ext cx="10515600" cy="964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218" name="Google Shape;218;g28d53548024_0_30"/>
          <p:cNvSpPr txBox="1"/>
          <p:nvPr/>
        </p:nvSpPr>
        <p:spPr>
          <a:xfrm>
            <a:off x="838200" y="1488440"/>
            <a:ext cx="533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400">
                <a:solidFill>
                  <a:schemeClr val="lt1"/>
                </a:solidFill>
              </a:rPr>
              <a:t>3. Data Validations</a:t>
            </a:r>
            <a:endParaRPr b="1" i="0" sz="2400" u="none" cap="none" strike="noStrike">
              <a:solidFill>
                <a:schemeClr val="lt1"/>
              </a:solidFill>
              <a:latin typeface="Arial"/>
              <a:ea typeface="Arial"/>
              <a:cs typeface="Arial"/>
              <a:sym typeface="Arial"/>
            </a:endParaRPr>
          </a:p>
        </p:txBody>
      </p:sp>
      <p:sp>
        <p:nvSpPr>
          <p:cNvPr id="219" name="Google Shape;219;g28d53548024_0_30"/>
          <p:cNvSpPr txBox="1"/>
          <p:nvPr/>
        </p:nvSpPr>
        <p:spPr>
          <a:xfrm>
            <a:off x="581651" y="2435850"/>
            <a:ext cx="10177200" cy="215940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sz="2000">
              <a:solidFill>
                <a:schemeClr val="lt1"/>
              </a:solidFill>
            </a:endParaRPr>
          </a:p>
          <a:p>
            <a:pPr indent="0" lvl="0" marL="0" marR="0" rtl="0" algn="l">
              <a:lnSpc>
                <a:spcPct val="100000"/>
              </a:lnSpc>
              <a:spcBef>
                <a:spcPts val="0"/>
              </a:spcBef>
              <a:spcAft>
                <a:spcPts val="0"/>
              </a:spcAft>
              <a:buNone/>
            </a:pPr>
            <a:r>
              <a:t/>
            </a:r>
            <a:endParaRPr b="1" sz="2000">
              <a:solidFill>
                <a:schemeClr val="lt1"/>
              </a:solidFill>
            </a:endParaRPr>
          </a:p>
          <a:p>
            <a:pPr indent="0" lvl="0" marL="0" marR="0" rtl="0" algn="l">
              <a:lnSpc>
                <a:spcPct val="100000"/>
              </a:lnSpc>
              <a:spcBef>
                <a:spcPts val="0"/>
              </a:spcBef>
              <a:spcAft>
                <a:spcPts val="0"/>
              </a:spcAft>
              <a:buNone/>
            </a:pPr>
            <a:r>
              <a:t/>
            </a:r>
            <a:endParaRPr b="1"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re.fullmatch(re.compile(r'([A-Za-z0-9]+[.-_])*[A-Za-z0-9]+@[A-Za-z0-9-]+(\.[A-Z|a-z]{2,})+'),rm.get())</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220" name="Google Shape;220;g28d53548024_0_30"/>
          <p:cNvSpPr txBox="1"/>
          <p:nvPr/>
        </p:nvSpPr>
        <p:spPr>
          <a:xfrm>
            <a:off x="499975" y="4879325"/>
            <a:ext cx="10258800" cy="163170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rPr lang="en-US" sz="2000">
                <a:solidFill>
                  <a:schemeClr val="lt1"/>
                </a:solidFill>
              </a:rPr>
              <a:t>User input through widgets</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p:txBody>
      </p:sp>
    </p:spTree>
  </p:cSld>
  <p:clrMapOvr>
    <a:masterClrMapping/>
  </p:clrMapOvr>
  <p:transition spd="med">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8d53548024_0_38"/>
          <p:cNvSpPr txBox="1"/>
          <p:nvPr>
            <p:ph type="title"/>
          </p:nvPr>
        </p:nvSpPr>
        <p:spPr>
          <a:xfrm>
            <a:off x="838200" y="365125"/>
            <a:ext cx="10515600" cy="964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226" name="Google Shape;226;g28d53548024_0_38"/>
          <p:cNvSpPr txBox="1"/>
          <p:nvPr/>
        </p:nvSpPr>
        <p:spPr>
          <a:xfrm>
            <a:off x="838200" y="1488440"/>
            <a:ext cx="533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400">
                <a:solidFill>
                  <a:schemeClr val="lt1"/>
                </a:solidFill>
              </a:rPr>
              <a:t>3. Validations</a:t>
            </a:r>
            <a:endParaRPr b="1" sz="2400">
              <a:solidFill>
                <a:schemeClr val="lt1"/>
              </a:solidFill>
            </a:endParaRPr>
          </a:p>
        </p:txBody>
      </p:sp>
      <p:sp>
        <p:nvSpPr>
          <p:cNvPr id="227" name="Google Shape;227;g28d53548024_0_38"/>
          <p:cNvSpPr txBox="1"/>
          <p:nvPr/>
        </p:nvSpPr>
        <p:spPr>
          <a:xfrm>
            <a:off x="581660" y="2435860"/>
            <a:ext cx="5037600" cy="330270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sz="2000">
              <a:solidFill>
                <a:schemeClr val="lt1"/>
              </a:solidFill>
            </a:endParaRPr>
          </a:p>
          <a:p>
            <a:pPr indent="0" lvl="0" marL="0" marR="0" rtl="0" algn="l">
              <a:lnSpc>
                <a:spcPct val="100000"/>
              </a:lnSpc>
              <a:spcBef>
                <a:spcPts val="0"/>
              </a:spcBef>
              <a:spcAft>
                <a:spcPts val="0"/>
              </a:spcAft>
              <a:buNone/>
            </a:pPr>
            <a:r>
              <a:t/>
            </a:r>
            <a:endParaRPr b="1" sz="2000">
              <a:solidFill>
                <a:schemeClr val="lt1"/>
              </a:solidFill>
            </a:endParaRPr>
          </a:p>
          <a:p>
            <a:pPr indent="0" lvl="0" marL="0" marR="0" rtl="0" algn="l">
              <a:lnSpc>
                <a:spcPct val="100000"/>
              </a:lnSpc>
              <a:spcBef>
                <a:spcPts val="0"/>
              </a:spcBef>
              <a:spcAft>
                <a:spcPts val="0"/>
              </a:spcAft>
              <a:buNone/>
            </a:pPr>
            <a:r>
              <a:t/>
            </a:r>
            <a:endParaRPr b="1" sz="2000">
              <a:solidFill>
                <a:schemeClr val="lt1"/>
              </a:solidFill>
            </a:endParaRPr>
          </a:p>
          <a:p>
            <a:pPr indent="457200" lvl="0" marL="0" rtl="0" algn="l">
              <a:lnSpc>
                <a:spcPct val="135714"/>
              </a:lnSpc>
              <a:spcBef>
                <a:spcPts val="0"/>
              </a:spcBef>
              <a:spcAft>
                <a:spcPts val="0"/>
              </a:spcAft>
              <a:buSzPts val="1100"/>
              <a:buNone/>
            </a:pPr>
            <a:r>
              <a:rPr lang="en-US" sz="2000">
                <a:solidFill>
                  <a:schemeClr val="lt1"/>
                </a:solidFill>
              </a:rPr>
              <a:t>try:</a:t>
            </a:r>
            <a:endParaRPr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            urllib.request.urlopen(ws.get())</a:t>
            </a:r>
            <a:endParaRPr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        except:</a:t>
            </a:r>
            <a:endParaRPr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            res = 1</a:t>
            </a:r>
            <a:endParaRPr sz="2000">
              <a:solidFill>
                <a:schemeClr val="lt1"/>
              </a:solidFil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228" name="Google Shape;228;g28d53548024_0_38"/>
          <p:cNvSpPr txBox="1"/>
          <p:nvPr/>
        </p:nvSpPr>
        <p:spPr>
          <a:xfrm>
            <a:off x="6294050" y="2435849"/>
            <a:ext cx="4929600" cy="317070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rPr lang="en-US" sz="2000">
                <a:solidFill>
                  <a:schemeClr val="lt1"/>
                </a:solidFill>
              </a:rPr>
              <a:t>Checking whether a websource is scrapable or not</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8d53548024_0_46"/>
          <p:cNvSpPr txBox="1"/>
          <p:nvPr>
            <p:ph type="title"/>
          </p:nvPr>
        </p:nvSpPr>
        <p:spPr>
          <a:xfrm>
            <a:off x="838200" y="365125"/>
            <a:ext cx="10515600" cy="964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a:t>Implementation...</a:t>
            </a:r>
            <a:endParaRPr/>
          </a:p>
        </p:txBody>
      </p:sp>
      <p:sp>
        <p:nvSpPr>
          <p:cNvPr id="234" name="Google Shape;234;g28d53548024_0_46"/>
          <p:cNvSpPr txBox="1"/>
          <p:nvPr/>
        </p:nvSpPr>
        <p:spPr>
          <a:xfrm>
            <a:off x="838200" y="1488440"/>
            <a:ext cx="5333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400">
                <a:solidFill>
                  <a:schemeClr val="lt1"/>
                </a:solidFill>
              </a:rPr>
              <a:t>4. Adding user</a:t>
            </a:r>
            <a:endParaRPr b="1" sz="2400">
              <a:solidFill>
                <a:schemeClr val="lt1"/>
              </a:solidFill>
            </a:endParaRPr>
          </a:p>
        </p:txBody>
      </p:sp>
      <p:sp>
        <p:nvSpPr>
          <p:cNvPr id="235" name="Google Shape;235;g28d53548024_0_46"/>
          <p:cNvSpPr txBox="1"/>
          <p:nvPr/>
        </p:nvSpPr>
        <p:spPr>
          <a:xfrm>
            <a:off x="581660" y="2108985"/>
            <a:ext cx="5037600" cy="4358100"/>
          </a:xfrm>
          <a:prstGeom prst="rect">
            <a:avLst/>
          </a:prstGeom>
          <a:solidFill>
            <a:schemeClr val="dk2"/>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chemeClr val="lt1"/>
                </a:solidFill>
                <a:latin typeface="Arial"/>
                <a:ea typeface="Arial"/>
                <a:cs typeface="Arial"/>
                <a:sym typeface="Arial"/>
              </a:rPr>
              <a:t>Code</a:t>
            </a:r>
            <a:endParaRPr b="1" sz="2000">
              <a:solidFill>
                <a:schemeClr val="lt1"/>
              </a:solidFill>
            </a:endParaRPr>
          </a:p>
          <a:p>
            <a:pPr indent="0" lvl="0" marL="0" marR="0" rtl="0" algn="l">
              <a:lnSpc>
                <a:spcPct val="100000"/>
              </a:lnSpc>
              <a:spcBef>
                <a:spcPts val="0"/>
              </a:spcBef>
              <a:spcAft>
                <a:spcPts val="0"/>
              </a:spcAft>
              <a:buNone/>
            </a:pPr>
            <a:r>
              <a:t/>
            </a:r>
            <a:endParaRPr b="1"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if(res==1):</a:t>
            </a:r>
            <a:endParaRPr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            op.config(text='Sorry the website data can\' be accessed')</a:t>
            </a:r>
            <a:endParaRPr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            ws.delete(0,END)</a:t>
            </a:r>
            <a:endParaRPr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            rd.delete(0,END)</a:t>
            </a:r>
            <a:endParaRPr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            rm.delete(0,END)</a:t>
            </a:r>
            <a:endParaRPr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        else:</a:t>
            </a:r>
            <a:endParaRPr sz="2000">
              <a:solidFill>
                <a:schemeClr val="lt1"/>
              </a:solidFill>
            </a:endParaRPr>
          </a:p>
          <a:p>
            <a:pPr indent="0" lvl="0" marL="0" rtl="0" algn="l">
              <a:lnSpc>
                <a:spcPct val="135714"/>
              </a:lnSpc>
              <a:spcBef>
                <a:spcPts val="0"/>
              </a:spcBef>
              <a:spcAft>
                <a:spcPts val="0"/>
              </a:spcAft>
              <a:buSzPts val="1100"/>
              <a:buNone/>
            </a:pPr>
            <a:r>
              <a:rPr lang="en-US" sz="2000">
                <a:solidFill>
                  <a:schemeClr val="lt1"/>
                </a:solidFill>
              </a:rPr>
              <a:t>            op.config(text='Added Successfully.........')</a:t>
            </a:r>
            <a:endParaRPr b="1" i="0" sz="2000" u="none" cap="none" strike="noStrike">
              <a:solidFill>
                <a:schemeClr val="lt1"/>
              </a:solidFill>
              <a:latin typeface="Arial"/>
              <a:ea typeface="Arial"/>
              <a:cs typeface="Arial"/>
              <a:sym typeface="Arial"/>
            </a:endParaRPr>
          </a:p>
        </p:txBody>
      </p:sp>
      <p:sp>
        <p:nvSpPr>
          <p:cNvPr id="236" name="Google Shape;236;g28d53548024_0_46"/>
          <p:cNvSpPr txBox="1"/>
          <p:nvPr/>
        </p:nvSpPr>
        <p:spPr>
          <a:xfrm>
            <a:off x="6294050" y="2108975"/>
            <a:ext cx="4929600" cy="4402200"/>
          </a:xfrm>
          <a:prstGeom prst="rect">
            <a:avLst/>
          </a:prstGeom>
          <a:solidFill>
            <a:srgbClr val="7F7F7F"/>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chemeClr val="lt1"/>
                </a:solidFill>
                <a:latin typeface="Arial"/>
                <a:ea typeface="Arial"/>
                <a:cs typeface="Arial"/>
                <a:sym typeface="Arial"/>
              </a:rPr>
              <a:t>Result</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rPr lang="en-US" sz="2000">
                <a:solidFill>
                  <a:schemeClr val="lt1"/>
                </a:solidFill>
              </a:rPr>
              <a:t>Adds user if res remains unchanged</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ctr">
              <a:lnSpc>
                <a:spcPct val="100000"/>
              </a:lnSpc>
              <a:spcBef>
                <a:spcPts val="0"/>
              </a:spcBef>
              <a:spcAft>
                <a:spcPts val="0"/>
              </a:spcAft>
              <a:buClr>
                <a:srgbClr val="000000"/>
              </a:buClr>
              <a:buSzPts val="2000"/>
              <a:buFont typeface="Noto Sans Symbols"/>
              <a:buNone/>
            </a:pPr>
            <a:r>
              <a:t/>
            </a:r>
            <a:endParaRPr sz="2000">
              <a:solidFill>
                <a:schemeClr val="lt1"/>
              </a:solidFill>
            </a:endParaRPr>
          </a:p>
          <a:p>
            <a:pPr indent="0" lvl="0" marL="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lt1"/>
              </a:solidFill>
              <a:latin typeface="Arial"/>
              <a:ea typeface="Arial"/>
              <a:cs typeface="Arial"/>
              <a:sym typeface="Arial"/>
            </a:endParaRPr>
          </a:p>
        </p:txBody>
      </p:sp>
    </p:spTree>
  </p:cSld>
  <p:clrMapOvr>
    <a:masterClrMapping/>
  </p:clrMapOvr>
  <p:transition spd="med">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8d53548024_0_54"/>
          <p:cNvSpPr txBox="1"/>
          <p:nvPr>
            <p:ph type="title"/>
          </p:nvPr>
        </p:nvSpPr>
        <p:spPr>
          <a:xfrm>
            <a:off x="834075" y="331800"/>
            <a:ext cx="10515600" cy="775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pic>
        <p:nvPicPr>
          <p:cNvPr id="243" name="Google Shape;243;g28d53548024_0_54"/>
          <p:cNvPicPr preferRelativeResize="0"/>
          <p:nvPr/>
        </p:nvPicPr>
        <p:blipFill>
          <a:blip r:embed="rId3">
            <a:alphaModFix/>
          </a:blip>
          <a:stretch>
            <a:fillRect/>
          </a:stretch>
        </p:blipFill>
        <p:spPr>
          <a:xfrm>
            <a:off x="1771775" y="1847850"/>
            <a:ext cx="8640199" cy="4857750"/>
          </a:xfrm>
          <a:prstGeom prst="rect">
            <a:avLst/>
          </a:prstGeom>
          <a:noFill/>
          <a:ln>
            <a:noFill/>
          </a:ln>
        </p:spPr>
      </p:pic>
      <p:sp>
        <p:nvSpPr>
          <p:cNvPr id="244" name="Google Shape;244;g28d53548024_0_54"/>
          <p:cNvSpPr txBox="1"/>
          <p:nvPr/>
        </p:nvSpPr>
        <p:spPr>
          <a:xfrm>
            <a:off x="2213775" y="1352250"/>
            <a:ext cx="7756200" cy="4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lt1"/>
                </a:solidFill>
                <a:latin typeface="Calibri"/>
                <a:ea typeface="Calibri"/>
                <a:cs typeface="Calibri"/>
                <a:sym typeface="Calibri"/>
              </a:rPr>
              <a:t>VALID CASE</a:t>
            </a:r>
            <a:endParaRPr b="1" sz="24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8d53548024_0_61"/>
          <p:cNvSpPr txBox="1"/>
          <p:nvPr>
            <p:ph type="title"/>
          </p:nvPr>
        </p:nvSpPr>
        <p:spPr>
          <a:xfrm>
            <a:off x="834075" y="331800"/>
            <a:ext cx="10515600" cy="775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251" name="Google Shape;251;g28d53548024_0_61"/>
          <p:cNvSpPr txBox="1"/>
          <p:nvPr/>
        </p:nvSpPr>
        <p:spPr>
          <a:xfrm>
            <a:off x="1717000" y="1229775"/>
            <a:ext cx="7756200" cy="4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lt1"/>
                </a:solidFill>
                <a:latin typeface="Calibri"/>
                <a:ea typeface="Calibri"/>
                <a:cs typeface="Calibri"/>
                <a:sym typeface="Calibri"/>
              </a:rPr>
              <a:t>IN</a:t>
            </a:r>
            <a:r>
              <a:rPr b="1" lang="en-US" sz="2400">
                <a:solidFill>
                  <a:schemeClr val="lt1"/>
                </a:solidFill>
                <a:latin typeface="Calibri"/>
                <a:ea typeface="Calibri"/>
                <a:cs typeface="Calibri"/>
                <a:sym typeface="Calibri"/>
              </a:rPr>
              <a:t>VALID CASE - INPUT</a:t>
            </a:r>
            <a:endParaRPr b="1" sz="2400">
              <a:solidFill>
                <a:schemeClr val="lt1"/>
              </a:solidFill>
              <a:latin typeface="Calibri"/>
              <a:ea typeface="Calibri"/>
              <a:cs typeface="Calibri"/>
              <a:sym typeface="Calibri"/>
            </a:endParaRPr>
          </a:p>
        </p:txBody>
      </p:sp>
      <p:pic>
        <p:nvPicPr>
          <p:cNvPr id="252" name="Google Shape;252;g28d53548024_0_61"/>
          <p:cNvPicPr preferRelativeResize="0"/>
          <p:nvPr/>
        </p:nvPicPr>
        <p:blipFill>
          <a:blip r:embed="rId3">
            <a:alphaModFix/>
          </a:blip>
          <a:stretch>
            <a:fillRect/>
          </a:stretch>
        </p:blipFill>
        <p:spPr>
          <a:xfrm>
            <a:off x="1802500" y="1847850"/>
            <a:ext cx="8586990" cy="4827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8d53548024_0_70"/>
          <p:cNvSpPr txBox="1"/>
          <p:nvPr>
            <p:ph type="title"/>
          </p:nvPr>
        </p:nvSpPr>
        <p:spPr>
          <a:xfrm>
            <a:off x="834075" y="331800"/>
            <a:ext cx="10515600" cy="775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Results…</a:t>
            </a:r>
            <a:endParaRPr/>
          </a:p>
        </p:txBody>
      </p:sp>
      <p:sp>
        <p:nvSpPr>
          <p:cNvPr id="259" name="Google Shape;259;g28d53548024_0_70"/>
          <p:cNvSpPr txBox="1"/>
          <p:nvPr/>
        </p:nvSpPr>
        <p:spPr>
          <a:xfrm>
            <a:off x="1717000" y="1229775"/>
            <a:ext cx="7756200" cy="4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lt1"/>
                </a:solidFill>
                <a:latin typeface="Calibri"/>
                <a:ea typeface="Calibri"/>
                <a:cs typeface="Calibri"/>
                <a:sym typeface="Calibri"/>
              </a:rPr>
              <a:t>INVALID CASE - OUTPUT</a:t>
            </a:r>
            <a:endParaRPr b="1" sz="2400">
              <a:solidFill>
                <a:schemeClr val="lt1"/>
              </a:solidFill>
              <a:latin typeface="Calibri"/>
              <a:ea typeface="Calibri"/>
              <a:cs typeface="Calibri"/>
              <a:sym typeface="Calibri"/>
            </a:endParaRPr>
          </a:p>
        </p:txBody>
      </p:sp>
      <p:pic>
        <p:nvPicPr>
          <p:cNvPr id="260" name="Google Shape;260;g28d53548024_0_70"/>
          <p:cNvPicPr preferRelativeResize="0"/>
          <p:nvPr/>
        </p:nvPicPr>
        <p:blipFill>
          <a:blip r:embed="rId3">
            <a:alphaModFix/>
          </a:blip>
          <a:stretch>
            <a:fillRect/>
          </a:stretch>
        </p:blipFill>
        <p:spPr>
          <a:xfrm>
            <a:off x="1928150" y="1847850"/>
            <a:ext cx="8586990" cy="4827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6"/>
          <p:cNvSpPr txBox="1"/>
          <p:nvPr>
            <p:ph type="title"/>
          </p:nvPr>
        </p:nvSpPr>
        <p:spPr>
          <a:xfrm>
            <a:off x="1383665" y="577533"/>
            <a:ext cx="10280650" cy="2852737"/>
          </a:xfrm>
          <a:prstGeom prst="rect">
            <a:avLst/>
          </a:prstGeom>
          <a:noFill/>
          <a:ln>
            <a:noFill/>
          </a:ln>
        </p:spPr>
        <p:txBody>
          <a:bodyPr anchorCtr="0" anchor="b" bIns="45700" lIns="91425" spcFirstLastPara="1" rIns="91425" wrap="square" tIns="45700">
            <a:noAutofit/>
          </a:bodyPr>
          <a:lstStyle/>
          <a:p>
            <a:pPr indent="457200" lvl="0" marL="1828800" rtl="0" algn="l">
              <a:lnSpc>
                <a:spcPct val="90000"/>
              </a:lnSpc>
              <a:spcBef>
                <a:spcPts val="0"/>
              </a:spcBef>
              <a:spcAft>
                <a:spcPts val="0"/>
              </a:spcAft>
              <a:buClr>
                <a:schemeClr val="lt1"/>
              </a:buClr>
              <a:buSzPts val="6000"/>
              <a:buFont typeface="Calibri"/>
              <a:buNone/>
            </a:pPr>
            <a:r>
              <a:rPr lang="en-US">
                <a:latin typeface="Calibri"/>
                <a:ea typeface="Calibri"/>
                <a:cs typeface="Calibri"/>
                <a:sym typeface="Calibri"/>
              </a:rPr>
              <a:t>THANK YOU</a:t>
            </a:r>
            <a:endParaRPr>
              <a:latin typeface="Calibri"/>
              <a:ea typeface="Calibri"/>
              <a:cs typeface="Calibri"/>
              <a:sym typeface="Calibri"/>
            </a:endParaRPr>
          </a:p>
        </p:txBody>
      </p:sp>
      <p:sp>
        <p:nvSpPr>
          <p:cNvPr id="266" name="Google Shape;266;p16"/>
          <p:cNvSpPr txBox="1"/>
          <p:nvPr>
            <p:ph idx="1" type="body"/>
          </p:nvPr>
        </p:nvSpPr>
        <p:spPr>
          <a:xfrm>
            <a:off x="4009400" y="3430275"/>
            <a:ext cx="6760800" cy="3555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600"/>
              <a:buNone/>
            </a:pPr>
            <a:r>
              <a:rPr lang="en-US" sz="1600">
                <a:latin typeface="Calibri"/>
                <a:ea typeface="Calibri"/>
                <a:cs typeface="Calibri"/>
                <a:sym typeface="Calibri"/>
              </a:rPr>
              <a:t>for your valuable time and attention   </a:t>
            </a:r>
            <a:endParaRPr sz="1600">
              <a:latin typeface="Calibri"/>
              <a:ea typeface="Calibri"/>
              <a:cs typeface="Calibri"/>
              <a:sym typeface="Calibri"/>
            </a:endParaRPr>
          </a:p>
          <a:p>
            <a:pPr indent="0" lvl="0" marL="0" rtl="0" algn="l">
              <a:lnSpc>
                <a:spcPct val="90000"/>
              </a:lnSpc>
              <a:spcBef>
                <a:spcPts val="1000"/>
              </a:spcBef>
              <a:spcAft>
                <a:spcPts val="0"/>
              </a:spcAft>
              <a:buClr>
                <a:schemeClr val="lt1"/>
              </a:buClr>
              <a:buSzPts val="1600"/>
              <a:buNone/>
            </a:pPr>
            <a:r>
              <a:rPr lang="en-US" sz="1600">
                <a:latin typeface="Calibri"/>
                <a:ea typeface="Calibri"/>
                <a:cs typeface="Calibri"/>
                <a:sym typeface="Calibri"/>
              </a:rPr>
              <a:t> 			</a:t>
            </a:r>
            <a:r>
              <a:rPr lang="en-US" sz="1800">
                <a:latin typeface="Calibri"/>
                <a:ea typeface="Calibri"/>
                <a:cs typeface="Calibri"/>
                <a:sym typeface="Calibri"/>
              </a:rPr>
              <a:t> </a:t>
            </a:r>
            <a:endParaRPr b="1" sz="2100"/>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59a4c05fd1_0_6"/>
          <p:cNvSpPr txBox="1"/>
          <p:nvPr>
            <p:ph type="title"/>
          </p:nvPr>
        </p:nvSpPr>
        <p:spPr>
          <a:xfrm>
            <a:off x="838200" y="32010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6000"/>
              <a:t>Abstract</a:t>
            </a:r>
            <a:endParaRPr b="1" sz="6000"/>
          </a:p>
        </p:txBody>
      </p:sp>
      <p:sp>
        <p:nvSpPr>
          <p:cNvPr id="68" name="Google Shape;68;g259a4c05fd1_0_6"/>
          <p:cNvSpPr txBox="1"/>
          <p:nvPr/>
        </p:nvSpPr>
        <p:spPr>
          <a:xfrm>
            <a:off x="1002625" y="1740150"/>
            <a:ext cx="10515600" cy="4572000"/>
          </a:xfrm>
          <a:prstGeom prst="rect">
            <a:avLst/>
          </a:prstGeom>
          <a:noFill/>
          <a:ln>
            <a:noFill/>
          </a:ln>
        </p:spPr>
        <p:txBody>
          <a:bodyPr anchorCtr="0" anchor="t" bIns="91425" lIns="91425" spcFirstLastPara="1" rIns="91425" wrap="square" tIns="91425">
            <a:noAutofit/>
          </a:bodyPr>
          <a:lstStyle/>
          <a:p>
            <a:pPr indent="0" lvl="0" marL="0" rtl="0" algn="just">
              <a:spcBef>
                <a:spcPts val="1200"/>
              </a:spcBef>
              <a:spcAft>
                <a:spcPts val="1200"/>
              </a:spcAft>
              <a:buClr>
                <a:schemeClr val="dk1"/>
              </a:buClr>
              <a:buSzPts val="1100"/>
              <a:buFont typeface="Arial"/>
              <a:buNone/>
            </a:pPr>
            <a:r>
              <a:rPr lang="en-US" sz="2400">
                <a:solidFill>
                  <a:schemeClr val="lt1"/>
                </a:solidFill>
                <a:latin typeface="Times New Roman"/>
                <a:ea typeface="Times New Roman"/>
                <a:cs typeface="Times New Roman"/>
                <a:sym typeface="Times New Roman"/>
              </a:rPr>
              <a:t>Time is a valuable asset to human beings. Managing the time well, will let the people do multiple jobs intime. In today’s digital world, each and every work is virtualized and is being accessed through websites using the internet. The time required to know the presence of required data in a digital asset is quite hard. Manual checking of data might need more time and focus. In order to facilitate people with an easy way for data checking in the digital assets, this </a:t>
            </a:r>
            <a:r>
              <a:rPr b="1" lang="en-US" sz="2400">
                <a:solidFill>
                  <a:schemeClr val="lt1"/>
                </a:solidFill>
                <a:latin typeface="Times New Roman"/>
                <a:ea typeface="Times New Roman"/>
                <a:cs typeface="Times New Roman"/>
                <a:sym typeface="Times New Roman"/>
              </a:rPr>
              <a:t>“ContentNotifier”</a:t>
            </a:r>
            <a:r>
              <a:rPr lang="en-US" sz="2400">
                <a:solidFill>
                  <a:schemeClr val="lt1"/>
                </a:solidFill>
                <a:latin typeface="Times New Roman"/>
                <a:ea typeface="Times New Roman"/>
                <a:cs typeface="Times New Roman"/>
                <a:sym typeface="Times New Roman"/>
              </a:rPr>
              <a:t> project aims to provide a platform where the users can get the email notifications for the data they are searching for. This mainly helps the people to know the presence of data without checking manually. The software implemented will check for the data instead of the people who actually want the data. Those who are waiting for the upcoming data in corresponding webpages can use this platform. This project could make people comfortable in searching the data in digital assets.</a:t>
            </a:r>
            <a:endParaRPr sz="2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ctrTitle"/>
          </p:nvPr>
        </p:nvSpPr>
        <p:spPr>
          <a:xfrm>
            <a:off x="4159639" y="12"/>
            <a:ext cx="7914000" cy="2387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6000"/>
              <a:buNone/>
            </a:pPr>
            <a:r>
              <a:rPr lang="en-US"/>
              <a:t>Agenda:</a:t>
            </a:r>
            <a:endParaRPr/>
          </a:p>
        </p:txBody>
      </p:sp>
      <p:sp>
        <p:nvSpPr>
          <p:cNvPr id="75" name="Google Shape;75;p2"/>
          <p:cNvSpPr txBox="1"/>
          <p:nvPr>
            <p:ph idx="1" type="subTitle"/>
          </p:nvPr>
        </p:nvSpPr>
        <p:spPr>
          <a:xfrm>
            <a:off x="4278000" y="2979875"/>
            <a:ext cx="6991200" cy="23877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Char char="●"/>
            </a:pPr>
            <a:r>
              <a:rPr lang="en-US" sz="2800"/>
              <a:t>Problem Statement</a:t>
            </a:r>
            <a:endParaRPr sz="2800"/>
          </a:p>
          <a:p>
            <a:pPr indent="-406400" lvl="0" marL="457200" rtl="0" algn="l">
              <a:lnSpc>
                <a:spcPct val="90000"/>
              </a:lnSpc>
              <a:spcBef>
                <a:spcPts val="0"/>
              </a:spcBef>
              <a:spcAft>
                <a:spcPts val="0"/>
              </a:spcAft>
              <a:buSzPts val="2800"/>
              <a:buChar char="●"/>
            </a:pPr>
            <a:r>
              <a:rPr lang="en-US" sz="2800"/>
              <a:t>Proposed Solution</a:t>
            </a:r>
            <a:endParaRPr sz="2800"/>
          </a:p>
          <a:p>
            <a:pPr indent="-406400" lvl="0" marL="457200" rtl="0" algn="l">
              <a:lnSpc>
                <a:spcPct val="90000"/>
              </a:lnSpc>
              <a:spcBef>
                <a:spcPts val="0"/>
              </a:spcBef>
              <a:spcAft>
                <a:spcPts val="0"/>
              </a:spcAft>
              <a:buSzPts val="2800"/>
              <a:buChar char="●"/>
            </a:pPr>
            <a:r>
              <a:rPr lang="en-US" sz="2800"/>
              <a:t>Objectives</a:t>
            </a:r>
            <a:endParaRPr sz="2800"/>
          </a:p>
          <a:p>
            <a:pPr indent="-406400" lvl="0" marL="457200" rtl="0" algn="l">
              <a:lnSpc>
                <a:spcPct val="90000"/>
              </a:lnSpc>
              <a:spcBef>
                <a:spcPts val="0"/>
              </a:spcBef>
              <a:spcAft>
                <a:spcPts val="0"/>
              </a:spcAft>
              <a:buSzPts val="2800"/>
              <a:buChar char="●"/>
            </a:pPr>
            <a:r>
              <a:rPr lang="en-US" sz="2800"/>
              <a:t>Project Scope</a:t>
            </a:r>
            <a:endParaRPr sz="2800"/>
          </a:p>
          <a:p>
            <a:pPr indent="-406400" lvl="0" marL="457200" rtl="0" algn="l">
              <a:lnSpc>
                <a:spcPct val="90000"/>
              </a:lnSpc>
              <a:spcBef>
                <a:spcPts val="0"/>
              </a:spcBef>
              <a:spcAft>
                <a:spcPts val="0"/>
              </a:spcAft>
              <a:buSzPts val="2800"/>
              <a:buChar char="●"/>
            </a:pPr>
            <a:r>
              <a:rPr lang="en-US" sz="2800"/>
              <a:t>Advantages</a:t>
            </a:r>
            <a:endParaRPr sz="2800"/>
          </a:p>
          <a:p>
            <a:pPr indent="0" lvl="0" marL="457200" rtl="0" algn="l">
              <a:lnSpc>
                <a:spcPct val="90000"/>
              </a:lnSpc>
              <a:spcBef>
                <a:spcPts val="1000"/>
              </a:spcBef>
              <a:spcAft>
                <a:spcPts val="0"/>
              </a:spcAft>
              <a:buSzPts val="2400"/>
              <a:buNone/>
            </a:pPr>
            <a:r>
              <a:t/>
            </a:r>
            <a:endParaRPr sz="2800"/>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689610" y="412115"/>
            <a:ext cx="10280650" cy="129857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US">
                <a:latin typeface="Calibri"/>
                <a:ea typeface="Calibri"/>
                <a:cs typeface="Calibri"/>
                <a:sym typeface="Calibri"/>
              </a:rPr>
              <a:t>Problem Statement</a:t>
            </a:r>
            <a:endParaRPr>
              <a:latin typeface="Calibri"/>
              <a:ea typeface="Calibri"/>
              <a:cs typeface="Calibri"/>
              <a:sym typeface="Calibri"/>
            </a:endParaRPr>
          </a:p>
        </p:txBody>
      </p:sp>
      <p:sp>
        <p:nvSpPr>
          <p:cNvPr id="81" name="Google Shape;81;p3"/>
          <p:cNvSpPr txBox="1"/>
          <p:nvPr>
            <p:ph idx="1" type="body"/>
          </p:nvPr>
        </p:nvSpPr>
        <p:spPr>
          <a:xfrm>
            <a:off x="1197613" y="2394505"/>
            <a:ext cx="9796800" cy="3627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2800"/>
              <a:t>Manual data checking in digital assets is time-consuming and inefficient, requiring constant monitoring and focus. There is a need for an automated solution that can proactively search for specific data and notify users when it becomes available, simplifying the process and saving time.</a:t>
            </a:r>
            <a:endParaRPr sz="2800"/>
          </a:p>
        </p:txBody>
      </p:sp>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ctrTitle"/>
          </p:nvPr>
        </p:nvSpPr>
        <p:spPr>
          <a:xfrm>
            <a:off x="4705985" y="662305"/>
            <a:ext cx="7914005" cy="99949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Calibri"/>
              <a:buNone/>
            </a:pPr>
            <a:r>
              <a:rPr lang="en-US"/>
              <a:t>Objectives</a:t>
            </a:r>
            <a:endParaRPr/>
          </a:p>
        </p:txBody>
      </p:sp>
      <p:sp>
        <p:nvSpPr>
          <p:cNvPr id="87" name="Google Shape;87;p5"/>
          <p:cNvSpPr txBox="1"/>
          <p:nvPr>
            <p:ph idx="1" type="subTitle"/>
          </p:nvPr>
        </p:nvSpPr>
        <p:spPr>
          <a:xfrm>
            <a:off x="4087495" y="2689860"/>
            <a:ext cx="7914005" cy="2088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Arial"/>
              <a:buNone/>
            </a:pPr>
            <a:r>
              <a:t/>
            </a:r>
            <a:endParaRPr sz="2800"/>
          </a:p>
          <a:p>
            <a:pPr indent="-406400" lvl="0" marL="457200" rtl="0" algn="l">
              <a:lnSpc>
                <a:spcPct val="90000"/>
              </a:lnSpc>
              <a:spcBef>
                <a:spcPts val="1000"/>
              </a:spcBef>
              <a:spcAft>
                <a:spcPts val="0"/>
              </a:spcAft>
              <a:buSzPts val="2800"/>
              <a:buChar char="●"/>
            </a:pPr>
            <a:r>
              <a:rPr lang="en-US" sz="2800"/>
              <a:t>To provide a notification of upcoming data through an email.</a:t>
            </a:r>
            <a:endParaRPr sz="2800"/>
          </a:p>
          <a:p>
            <a:pPr indent="-406400" lvl="0" marL="457200" rtl="0" algn="l">
              <a:lnSpc>
                <a:spcPct val="90000"/>
              </a:lnSpc>
              <a:spcBef>
                <a:spcPts val="0"/>
              </a:spcBef>
              <a:spcAft>
                <a:spcPts val="0"/>
              </a:spcAft>
              <a:buSzPts val="2800"/>
              <a:buChar char="●"/>
            </a:pPr>
            <a:r>
              <a:rPr lang="en-US" sz="2800"/>
              <a:t>To reduce the time required for manual data checking.</a:t>
            </a:r>
            <a:endParaRPr sz="2800"/>
          </a:p>
          <a:p>
            <a:pPr indent="0" lvl="0" marL="457200" rtl="0" algn="l">
              <a:lnSpc>
                <a:spcPct val="90000"/>
              </a:lnSpc>
              <a:spcBef>
                <a:spcPts val="1000"/>
              </a:spcBef>
              <a:spcAft>
                <a:spcPts val="0"/>
              </a:spcAft>
              <a:buSzPts val="2400"/>
              <a:buNone/>
            </a:pPr>
            <a:r>
              <a:t/>
            </a:r>
            <a:endParaRPr sz="2800"/>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59abe12585_0_0"/>
          <p:cNvSpPr txBox="1"/>
          <p:nvPr>
            <p:ph type="title"/>
          </p:nvPr>
        </p:nvSpPr>
        <p:spPr>
          <a:xfrm>
            <a:off x="601725" y="483475"/>
            <a:ext cx="10515600" cy="115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t>Existing System</a:t>
            </a:r>
            <a:endParaRPr b="1"/>
          </a:p>
        </p:txBody>
      </p:sp>
      <p:sp>
        <p:nvSpPr>
          <p:cNvPr id="94" name="Google Shape;94;g259abe12585_0_0"/>
          <p:cNvSpPr txBox="1"/>
          <p:nvPr/>
        </p:nvSpPr>
        <p:spPr>
          <a:xfrm rot="1149">
            <a:off x="1291350" y="1641176"/>
            <a:ext cx="8976901" cy="34932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US" sz="1500">
                <a:solidFill>
                  <a:schemeClr val="lt1"/>
                </a:solidFill>
                <a:latin typeface="Times New Roman"/>
                <a:ea typeface="Times New Roman"/>
                <a:cs typeface="Times New Roman"/>
                <a:sym typeface="Times New Roman"/>
              </a:rPr>
              <a:t> </a:t>
            </a:r>
            <a:r>
              <a:rPr lang="en-US" sz="3000">
                <a:solidFill>
                  <a:schemeClr val="lt1"/>
                </a:solidFill>
                <a:latin typeface="Times New Roman"/>
                <a:ea typeface="Times New Roman"/>
                <a:cs typeface="Times New Roman"/>
                <a:sym typeface="Times New Roman"/>
              </a:rPr>
              <a:t>LexisNexis Content Notifier </a:t>
            </a:r>
            <a:r>
              <a:rPr lang="en-US" sz="2904">
                <a:solidFill>
                  <a:schemeClr val="lt1"/>
                </a:solidFill>
                <a:latin typeface="Times New Roman"/>
                <a:ea typeface="Times New Roman"/>
                <a:cs typeface="Times New Roman"/>
                <a:sym typeface="Times New Roman"/>
              </a:rPr>
              <a:t>website can be found on   the internet</a:t>
            </a:r>
            <a:r>
              <a:rPr lang="en-US" sz="2904">
                <a:solidFill>
                  <a:schemeClr val="lt1"/>
                </a:solidFill>
                <a:latin typeface="Times New Roman"/>
                <a:ea typeface="Times New Roman"/>
                <a:cs typeface="Times New Roman"/>
                <a:sym typeface="Times New Roman"/>
              </a:rPr>
              <a:t>.</a:t>
            </a:r>
            <a:endParaRPr sz="2904">
              <a:solidFill>
                <a:schemeClr val="lt1"/>
              </a:solidFill>
              <a:latin typeface="Times New Roman"/>
              <a:ea typeface="Times New Roman"/>
              <a:cs typeface="Times New Roman"/>
              <a:sym typeface="Times New Roman"/>
            </a:endParaRPr>
          </a:p>
          <a:p>
            <a:pPr indent="0" lvl="0" marL="0" rtl="0" algn="l">
              <a:lnSpc>
                <a:spcPct val="120000"/>
              </a:lnSpc>
              <a:spcBef>
                <a:spcPts val="800"/>
              </a:spcBef>
              <a:spcAft>
                <a:spcPts val="0"/>
              </a:spcAft>
              <a:buNone/>
            </a:pPr>
            <a:r>
              <a:rPr b="1" lang="en-US" sz="2604">
                <a:solidFill>
                  <a:schemeClr val="lt1"/>
                </a:solidFill>
                <a:latin typeface="Times New Roman"/>
                <a:ea typeface="Times New Roman"/>
                <a:cs typeface="Times New Roman"/>
                <a:sym typeface="Times New Roman"/>
              </a:rPr>
              <a:t>Disa</a:t>
            </a:r>
            <a:r>
              <a:rPr b="1" lang="en-US" sz="2704">
                <a:solidFill>
                  <a:schemeClr val="lt1"/>
                </a:solidFill>
                <a:latin typeface="Times New Roman"/>
                <a:ea typeface="Times New Roman"/>
                <a:cs typeface="Times New Roman"/>
                <a:sym typeface="Times New Roman"/>
              </a:rPr>
              <a:t>d</a:t>
            </a:r>
            <a:r>
              <a:rPr b="1" lang="en-US" sz="2704">
                <a:solidFill>
                  <a:schemeClr val="lt1"/>
                </a:solidFill>
                <a:latin typeface="Times New Roman"/>
                <a:ea typeface="Times New Roman"/>
                <a:cs typeface="Times New Roman"/>
                <a:sym typeface="Times New Roman"/>
              </a:rPr>
              <a:t>vantages </a:t>
            </a:r>
            <a:endParaRPr b="1" sz="2704">
              <a:solidFill>
                <a:schemeClr val="lt1"/>
              </a:solidFill>
              <a:latin typeface="Times New Roman"/>
              <a:ea typeface="Times New Roman"/>
              <a:cs typeface="Times New Roman"/>
              <a:sym typeface="Times New Roman"/>
            </a:endParaRPr>
          </a:p>
          <a:p>
            <a:pPr indent="0" lvl="0" marL="256415" marR="435423" rtl="0" algn="l">
              <a:lnSpc>
                <a:spcPct val="102523"/>
              </a:lnSpc>
              <a:spcBef>
                <a:spcPts val="846"/>
              </a:spcBef>
              <a:spcAft>
                <a:spcPts val="0"/>
              </a:spcAft>
              <a:buNone/>
            </a:pPr>
            <a:r>
              <a:rPr lang="en-US" sz="2704">
                <a:solidFill>
                  <a:schemeClr val="lt1"/>
                </a:solidFill>
                <a:latin typeface="Times New Roman"/>
                <a:ea typeface="Times New Roman"/>
                <a:cs typeface="Times New Roman"/>
                <a:sym typeface="Times New Roman"/>
              </a:rPr>
              <a:t>● It can gather information by checking the details on various websites.</a:t>
            </a:r>
            <a:endParaRPr sz="2704">
              <a:solidFill>
                <a:schemeClr val="lt1"/>
              </a:solidFill>
              <a:latin typeface="Times New Roman"/>
              <a:ea typeface="Times New Roman"/>
              <a:cs typeface="Times New Roman"/>
              <a:sym typeface="Times New Roman"/>
            </a:endParaRPr>
          </a:p>
          <a:p>
            <a:pPr indent="0" lvl="0" marL="256415" marR="435423" rtl="0" algn="l">
              <a:lnSpc>
                <a:spcPct val="102523"/>
              </a:lnSpc>
              <a:spcBef>
                <a:spcPts val="846"/>
              </a:spcBef>
              <a:spcAft>
                <a:spcPts val="0"/>
              </a:spcAft>
              <a:buNone/>
            </a:pPr>
            <a:r>
              <a:rPr lang="en-US" sz="2704">
                <a:solidFill>
                  <a:schemeClr val="lt1"/>
                </a:solidFill>
                <a:latin typeface="Times New Roman"/>
                <a:ea typeface="Times New Roman"/>
                <a:cs typeface="Times New Roman"/>
                <a:sym typeface="Times New Roman"/>
              </a:rPr>
              <a:t>● It can be more time-consuming for checking multiple websites.</a:t>
            </a:r>
            <a:endParaRPr sz="2704">
              <a:solidFill>
                <a:schemeClr val="lt1"/>
              </a:solidFill>
              <a:latin typeface="Times New Roman"/>
              <a:ea typeface="Times New Roman"/>
              <a:cs typeface="Times New Roman"/>
              <a:sym typeface="Times New Roman"/>
            </a:endParaRPr>
          </a:p>
          <a:p>
            <a:pPr indent="0" lvl="0" marL="457200" rtl="0" algn="l">
              <a:lnSpc>
                <a:spcPct val="120000"/>
              </a:lnSpc>
              <a:spcBef>
                <a:spcPts val="0"/>
              </a:spcBef>
              <a:spcAft>
                <a:spcPts val="800"/>
              </a:spcAft>
              <a:buNone/>
            </a:pPr>
            <a:r>
              <a:t/>
            </a:r>
            <a:endParaRPr sz="4204">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1593400" y="3447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Calibri"/>
              <a:buNone/>
            </a:pPr>
            <a:r>
              <a:rPr b="1" i="0" lang="en-US" sz="6000" u="none" cap="none" strike="noStrike">
                <a:solidFill>
                  <a:schemeClr val="lt1"/>
                </a:solidFill>
              </a:rPr>
              <a:t>Proposed Solution</a:t>
            </a:r>
            <a:endParaRPr b="1" i="0" sz="6000" u="none" cap="none" strike="noStrike">
              <a:solidFill>
                <a:schemeClr val="lt1"/>
              </a:solidFill>
            </a:endParaRPr>
          </a:p>
        </p:txBody>
      </p:sp>
      <p:sp>
        <p:nvSpPr>
          <p:cNvPr id="100" name="Google Shape;100;p4"/>
          <p:cNvSpPr/>
          <p:nvPr/>
        </p:nvSpPr>
        <p:spPr>
          <a:xfrm>
            <a:off x="8251825" y="4919663"/>
            <a:ext cx="3100388" cy="5835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1600"/>
              <a:buFont typeface="Calibri"/>
              <a:buNone/>
            </a:pPr>
            <a:r>
              <a:t/>
            </a:r>
            <a:endParaRPr b="0" i="0" sz="1600" u="none" cap="none" strike="noStrike">
              <a:solidFill>
                <a:schemeClr val="lt1"/>
              </a:solidFill>
              <a:latin typeface="Calibri"/>
              <a:ea typeface="Calibri"/>
              <a:cs typeface="Calibri"/>
              <a:sym typeface="Calibri"/>
            </a:endParaRPr>
          </a:p>
        </p:txBody>
      </p:sp>
      <p:sp>
        <p:nvSpPr>
          <p:cNvPr id="101" name="Google Shape;101;p4"/>
          <p:cNvSpPr/>
          <p:nvPr/>
        </p:nvSpPr>
        <p:spPr>
          <a:xfrm>
            <a:off x="1676175" y="1924675"/>
            <a:ext cx="7123200" cy="4276800"/>
          </a:xfrm>
          <a:prstGeom prst="rect">
            <a:avLst/>
          </a:prstGeom>
          <a:solidFill>
            <a:srgbClr val="1C7C5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02" name="Google Shape;102;p4"/>
          <p:cNvSpPr/>
          <p:nvPr/>
        </p:nvSpPr>
        <p:spPr>
          <a:xfrm>
            <a:off x="2628225" y="2567775"/>
            <a:ext cx="5219100" cy="2764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3200"/>
              <a:buFont typeface="Calibri"/>
              <a:buNone/>
            </a:pPr>
            <a:r>
              <a:rPr b="0" i="0" lang="en-US" sz="2800" u="none" cap="none" strike="noStrike">
                <a:solidFill>
                  <a:schemeClr val="lt1"/>
                </a:solidFill>
                <a:latin typeface="Times New Roman"/>
                <a:ea typeface="Times New Roman"/>
                <a:cs typeface="Times New Roman"/>
                <a:sym typeface="Times New Roman"/>
              </a:rPr>
              <a:t>This p</a:t>
            </a:r>
            <a:r>
              <a:rPr lang="en-US" sz="2800">
                <a:solidFill>
                  <a:schemeClr val="lt1"/>
                </a:solidFill>
                <a:latin typeface="Times New Roman"/>
                <a:ea typeface="Times New Roman"/>
                <a:cs typeface="Times New Roman"/>
                <a:sym typeface="Times New Roman"/>
              </a:rPr>
              <a:t>roject</a:t>
            </a:r>
            <a:r>
              <a:rPr b="0" i="0" lang="en-US" sz="2800" u="none" cap="none" strike="noStrike">
                <a:solidFill>
                  <a:schemeClr val="lt1"/>
                </a:solidFill>
                <a:latin typeface="Times New Roman"/>
                <a:ea typeface="Times New Roman"/>
                <a:cs typeface="Times New Roman"/>
                <a:sym typeface="Times New Roman"/>
              </a:rPr>
              <a:t> will help</a:t>
            </a:r>
            <a:r>
              <a:rPr lang="en-US" sz="2800">
                <a:solidFill>
                  <a:schemeClr val="lt1"/>
                </a:solidFill>
                <a:latin typeface="Times New Roman"/>
                <a:ea typeface="Times New Roman"/>
                <a:cs typeface="Times New Roman"/>
                <a:sym typeface="Times New Roman"/>
              </a:rPr>
              <a:t> to those</a:t>
            </a:r>
            <a:r>
              <a:rPr b="0" i="0" lang="en-US" sz="2800" u="none" cap="none" strike="noStrike">
                <a:solidFill>
                  <a:schemeClr val="lt1"/>
                </a:solidFill>
                <a:latin typeface="Times New Roman"/>
                <a:ea typeface="Times New Roman"/>
                <a:cs typeface="Times New Roman"/>
                <a:sym typeface="Times New Roman"/>
              </a:rPr>
              <a:t> who are waiting for the upcoming data in corresponding webpages and to know the presence of data without checking manually.</a:t>
            </a:r>
            <a:endParaRPr b="0" i="0" sz="2800" u="none" cap="none" strike="noStrike">
              <a:solidFill>
                <a:schemeClr val="lt1"/>
              </a:solidFill>
              <a:latin typeface="Calibri"/>
              <a:ea typeface="Calibri"/>
              <a:cs typeface="Calibri"/>
              <a:sym typeface="Calibri"/>
            </a:endParaRPr>
          </a:p>
        </p:txBody>
      </p:sp>
      <p:sp>
        <p:nvSpPr>
          <p:cNvPr id="103" name="Google Shape;103;p4"/>
          <p:cNvSpPr/>
          <p:nvPr/>
        </p:nvSpPr>
        <p:spPr>
          <a:xfrm>
            <a:off x="9140825" y="2092325"/>
            <a:ext cx="111696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04" name="Google Shape;104;p4"/>
          <p:cNvSpPr/>
          <p:nvPr/>
        </p:nvSpPr>
        <p:spPr>
          <a:xfrm>
            <a:off x="9189720" y="4272280"/>
            <a:ext cx="168846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Calibri"/>
              <a:buNone/>
            </a:pPr>
            <a:r>
              <a:rPr b="1" lang="en-US"/>
              <a:t>Project Scope</a:t>
            </a:r>
            <a:endParaRPr b="1"/>
          </a:p>
        </p:txBody>
      </p:sp>
      <p:sp>
        <p:nvSpPr>
          <p:cNvPr id="110" name="Google Shape;110;p6"/>
          <p:cNvSpPr txBox="1"/>
          <p:nvPr/>
        </p:nvSpPr>
        <p:spPr>
          <a:xfrm>
            <a:off x="1056000" y="2189175"/>
            <a:ext cx="8600400" cy="2308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2400"/>
              <a:buFont typeface="Noto Sans Symbols"/>
              <a:buChar char="⮚"/>
            </a:pPr>
            <a:r>
              <a:rPr b="1" i="0" lang="en-US" sz="2400" u="none" cap="none" strike="noStrike">
                <a:solidFill>
                  <a:schemeClr val="lt1"/>
                </a:solidFill>
                <a:latin typeface="Calibri"/>
                <a:ea typeface="Calibri"/>
                <a:cs typeface="Calibri"/>
                <a:sym typeface="Calibri"/>
              </a:rPr>
              <a:t>Target users</a:t>
            </a:r>
            <a:r>
              <a:rPr b="0" i="0" lang="en-US" sz="2400" u="none" cap="none" strike="noStrike">
                <a:solidFill>
                  <a:schemeClr val="lt1"/>
                </a:solidFill>
                <a:latin typeface="Calibri"/>
                <a:ea typeface="Calibri"/>
                <a:cs typeface="Calibri"/>
                <a:sym typeface="Calibri"/>
              </a:rPr>
              <a:t>: This project aims to give content updates via email to a wide range of people who are waiting  for upcoming data.  </a:t>
            </a:r>
            <a:endParaRPr b="0" i="0" sz="2400" u="none" cap="none" strike="noStrike">
              <a:solidFill>
                <a:schemeClr val="lt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2400"/>
              <a:buFont typeface="Noto Sans Symbols"/>
              <a:buChar char="⮚"/>
            </a:pPr>
            <a:r>
              <a:rPr b="1" i="0" lang="en-US" sz="2400" u="none" cap="none" strike="noStrike">
                <a:solidFill>
                  <a:schemeClr val="lt1"/>
                </a:solidFill>
                <a:latin typeface="Calibri"/>
                <a:ea typeface="Calibri"/>
                <a:cs typeface="Calibri"/>
                <a:sym typeface="Calibri"/>
              </a:rPr>
              <a:t>Accessibility</a:t>
            </a:r>
            <a:r>
              <a:rPr b="0" i="0" lang="en-US" sz="2400" u="none" cap="none" strike="noStrike">
                <a:solidFill>
                  <a:schemeClr val="lt1"/>
                </a:solidFill>
                <a:latin typeface="Calibri"/>
                <a:ea typeface="Calibri"/>
                <a:cs typeface="Calibri"/>
                <a:sym typeface="Calibri"/>
              </a:rPr>
              <a:t>: This project aims to give notification of searching data which is  more accessible to a wide range of people. This includes providing free access to the platform.</a:t>
            </a:r>
            <a:endParaRPr b="0" i="0" sz="2400" u="none" cap="none" strike="noStrike">
              <a:solidFill>
                <a:schemeClr val="lt1"/>
              </a:solidFill>
              <a:latin typeface="Calibri"/>
              <a:ea typeface="Calibri"/>
              <a:cs typeface="Calibri"/>
              <a:sym typeface="Calibri"/>
            </a:endParaRPr>
          </a:p>
        </p:txBody>
      </p:sp>
    </p:spTree>
  </p:cSld>
  <p:clrMapOvr>
    <a:masterClrMapping/>
  </p:clrMapOvr>
  <p:transition spd="med">
    <p:push/>
  </p:transition>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2023-07-13T19:06:31Z</dcterms:created>
  <dc:creator>annjo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52EDD1F4410B4E3985D5ECC0496E17FC</vt:lpwstr>
  </property>
</Properties>
</file>