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7"/>
  </p:notesMasterIdLst>
  <p:handoutMasterIdLst>
    <p:handoutMasterId r:id="rId18"/>
  </p:handoutMasterIdLst>
  <p:sldIdLst>
    <p:sldId id="529" r:id="rId2"/>
    <p:sldId id="495" r:id="rId3"/>
    <p:sldId id="514" r:id="rId4"/>
    <p:sldId id="497" r:id="rId5"/>
    <p:sldId id="515" r:id="rId6"/>
    <p:sldId id="517" r:id="rId7"/>
    <p:sldId id="518" r:id="rId8"/>
    <p:sldId id="519" r:id="rId9"/>
    <p:sldId id="520" r:id="rId10"/>
    <p:sldId id="530" r:id="rId11"/>
    <p:sldId id="531" r:id="rId12"/>
    <p:sldId id="533" r:id="rId13"/>
    <p:sldId id="532" r:id="rId14"/>
    <p:sldId id="534"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95" d="100"/>
          <a:sy n="95" d="100"/>
        </p:scale>
        <p:origin x="974"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12/2/2024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12/2/2024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a:t>
            </a:r>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a:t>
            </a:fld>
            <a:endParaRPr lang="en-US" altLang="en-US"/>
          </a:p>
        </p:txBody>
      </p:sp>
    </p:spTree>
    <p:extLst>
      <p:ext uri="{BB962C8B-B14F-4D97-AF65-F5344CB8AC3E}">
        <p14:creationId xmlns:p14="http://schemas.microsoft.com/office/powerpoint/2010/main" val="334795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2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2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2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2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2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2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PROJECT REVIEW-2</a:t>
            </a: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230381171482047</a:t>
            </a:r>
          </a:p>
          <a:p>
            <a:pPr>
              <a:defRPr/>
            </a:pPr>
            <a:r>
              <a:rPr lang="en-US" sz="2500" b="1" dirty="0">
                <a:solidFill>
                  <a:schemeClr val="tx1"/>
                </a:solidFill>
                <a:latin typeface="Times New Roman" pitchFamily="18" charset="0"/>
                <a:cs typeface="Times New Roman" pitchFamily="18" charset="0"/>
              </a:rPr>
              <a:t>Name					: SIVASRI D</a:t>
            </a:r>
          </a:p>
          <a:p>
            <a:pPr>
              <a:defRPr/>
            </a:pPr>
            <a:r>
              <a:rPr lang="en-US" sz="2500" b="1" dirty="0">
                <a:solidFill>
                  <a:schemeClr val="tx1"/>
                </a:solidFill>
                <a:latin typeface="Times New Roman" pitchFamily="18" charset="0"/>
                <a:cs typeface="Times New Roman" pitchFamily="18" charset="0"/>
              </a:rPr>
              <a:t>Year					: II</a:t>
            </a:r>
          </a:p>
          <a:p>
            <a:pPr>
              <a:defRPr/>
            </a:pPr>
            <a:r>
              <a:rPr lang="en-US" sz="2500" b="1" dirty="0">
                <a:solidFill>
                  <a:schemeClr val="tx1"/>
                </a:solidFill>
                <a:latin typeface="Times New Roman" pitchFamily="18" charset="0"/>
                <a:cs typeface="Times New Roman" pitchFamily="18" charset="0"/>
              </a:rPr>
              <a:t>Semester				: III</a:t>
            </a:r>
          </a:p>
          <a:p>
            <a:pPr>
              <a:defRPr/>
            </a:pPr>
            <a:r>
              <a:rPr lang="en-US" sz="2500" b="1" dirty="0">
                <a:solidFill>
                  <a:schemeClr val="tx1"/>
                </a:solidFill>
                <a:latin typeface="Times New Roman" pitchFamily="18" charset="0"/>
                <a:cs typeface="Times New Roman" pitchFamily="18" charset="0"/>
              </a:rPr>
              <a:t>Section				: A</a:t>
            </a:r>
          </a:p>
          <a:p>
            <a:pPr>
              <a:defRPr/>
            </a:pPr>
            <a:r>
              <a:rPr lang="en-US" sz="2500" b="1" dirty="0">
                <a:solidFill>
                  <a:schemeClr val="tx1"/>
                </a:solidFill>
                <a:latin typeface="Times New Roman" pitchFamily="18" charset="0"/>
                <a:cs typeface="Times New Roman" pitchFamily="18" charset="0"/>
              </a:rPr>
              <a:t>Date					: 3/12/2024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5" name="Content Placeholder 4"/>
          <p:cNvSpPr>
            <a:spLocks noGrp="1"/>
          </p:cNvSpPr>
          <p:nvPr>
            <p:ph sz="quarter" idx="1"/>
          </p:nvPr>
        </p:nvSpPr>
        <p:spPr>
          <a:xfrm>
            <a:off x="762000" y="1357978"/>
            <a:ext cx="8229600" cy="3703320"/>
          </a:xfrm>
        </p:spPr>
        <p:txBody>
          <a:bodyPr>
            <a:normAutofit/>
          </a:bodyPr>
          <a:lstStyle/>
          <a:p>
            <a:pPr algn="l">
              <a:buFont typeface="Wingdings" panose="05000000000000000000" pitchFamily="2" charset="2"/>
              <a:buChar char="§"/>
            </a:pPr>
            <a:r>
              <a:rPr lang="en-US" sz="1800" b="1" i="0" dirty="0">
                <a:solidFill>
                  <a:srgbClr val="374151"/>
                </a:solidFill>
                <a:effectLst/>
                <a:latin typeface="Times New Roman" panose="02020603050405020304" pitchFamily="18" charset="0"/>
                <a:cs typeface="Times New Roman" panose="02020603050405020304" pitchFamily="18" charset="0"/>
              </a:rPr>
              <a:t>User Authentication Module</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0" i="0" dirty="0">
                <a:solidFill>
                  <a:srgbClr val="374151"/>
                </a:solidFill>
                <a:effectLst/>
                <a:latin typeface="Times New Roman" panose="02020603050405020304" pitchFamily="18" charset="0"/>
                <a:cs typeface="Times New Roman" panose="02020603050405020304" pitchFamily="18" charset="0"/>
              </a:rPr>
              <a:t>Manages user registration, login, password recovery, and session management to ensure secure access.</a:t>
            </a:r>
          </a:p>
          <a:p>
            <a:pPr algn="l">
              <a:buFont typeface="Wingdings" panose="05000000000000000000" pitchFamily="2" charset="2"/>
              <a:buChar char="§"/>
            </a:pPr>
            <a:r>
              <a:rPr lang="en-US" sz="1800" b="1" i="0" dirty="0">
                <a:solidFill>
                  <a:srgbClr val="374151"/>
                </a:solidFill>
                <a:effectLst/>
                <a:latin typeface="Times New Roman" panose="02020603050405020304" pitchFamily="18" charset="0"/>
                <a:cs typeface="Times New Roman" panose="02020603050405020304" pitchFamily="18" charset="0"/>
              </a:rPr>
              <a:t>Article Management Module</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0" i="0" dirty="0">
                <a:solidFill>
                  <a:srgbClr val="374151"/>
                </a:solidFill>
                <a:effectLst/>
                <a:latin typeface="Times New Roman" panose="02020603050405020304" pitchFamily="18" charset="0"/>
                <a:cs typeface="Times New Roman" panose="02020603050405020304" pitchFamily="18" charset="0"/>
              </a:rPr>
              <a:t>Allows administrators to create, edit, publish, and delete news articles, including managing multimedia content.</a:t>
            </a:r>
          </a:p>
          <a:p>
            <a:pPr algn="l">
              <a:buFont typeface="Wingdings" panose="05000000000000000000" pitchFamily="2" charset="2"/>
              <a:buChar char="§"/>
            </a:pPr>
            <a:r>
              <a:rPr lang="en-US" sz="1800" b="1" i="0" dirty="0">
                <a:solidFill>
                  <a:srgbClr val="374151"/>
                </a:solidFill>
                <a:effectLst/>
                <a:latin typeface="Times New Roman" panose="02020603050405020304" pitchFamily="18" charset="0"/>
                <a:cs typeface="Times New Roman" panose="02020603050405020304" pitchFamily="18" charset="0"/>
              </a:rPr>
              <a:t>Article Categorization Module</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0" i="0" dirty="0">
                <a:solidFill>
                  <a:srgbClr val="374151"/>
                </a:solidFill>
                <a:effectLst/>
                <a:latin typeface="Times New Roman" panose="02020603050405020304" pitchFamily="18" charset="0"/>
                <a:cs typeface="Times New Roman" panose="02020603050405020304" pitchFamily="18" charset="0"/>
              </a:rPr>
              <a:t>Organizes articles into predefined categories (e.g., Sports, Politics) for easier navigation and filtering.</a:t>
            </a: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p:txBody>
          <a:bodyPr>
            <a:noAutofit/>
          </a:bodyPr>
          <a:lstStyle/>
          <a:p>
            <a:pPr algn="l">
              <a:buFont typeface="Wingdings" panose="05000000000000000000" pitchFamily="2" charset="2"/>
              <a:buChar char="§"/>
            </a:pPr>
            <a:r>
              <a:rPr lang="en-US" sz="1800" b="1" i="0" dirty="0">
                <a:solidFill>
                  <a:srgbClr val="374151"/>
                </a:solidFill>
                <a:effectLst/>
                <a:latin typeface="Times New Roman" panose="02020603050405020304" pitchFamily="18" charset="0"/>
                <a:cs typeface="Times New Roman" panose="02020603050405020304" pitchFamily="18" charset="0"/>
              </a:rPr>
              <a:t>News Article Viewing Module</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0" i="0" dirty="0">
                <a:solidFill>
                  <a:srgbClr val="374151"/>
                </a:solidFill>
                <a:effectLst/>
                <a:latin typeface="Times New Roman" panose="02020603050405020304" pitchFamily="18" charset="0"/>
                <a:cs typeface="Times New Roman" panose="02020603050405020304" pitchFamily="18" charset="0"/>
              </a:rPr>
              <a:t>Provides users with the ability to browse, search, and read articles, often with options for sorting and filtering.</a:t>
            </a:r>
          </a:p>
          <a:p>
            <a:pPr algn="l">
              <a:buFont typeface="Wingdings" panose="05000000000000000000" pitchFamily="2" charset="2"/>
              <a:buChar char="§"/>
            </a:pPr>
            <a:r>
              <a:rPr lang="en-US" sz="1800" b="1" i="0" dirty="0">
                <a:solidFill>
                  <a:srgbClr val="374151"/>
                </a:solidFill>
                <a:effectLst/>
                <a:latin typeface="Times New Roman" panose="02020603050405020304" pitchFamily="18" charset="0"/>
                <a:cs typeface="Times New Roman" panose="02020603050405020304" pitchFamily="18" charset="0"/>
              </a:rPr>
              <a:t>Admin Panel Module</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0" i="0" dirty="0">
                <a:solidFill>
                  <a:srgbClr val="374151"/>
                </a:solidFill>
                <a:effectLst/>
                <a:latin typeface="Times New Roman" panose="02020603050405020304" pitchFamily="18" charset="0"/>
                <a:cs typeface="Times New Roman" panose="02020603050405020304" pitchFamily="18" charset="0"/>
              </a:rPr>
              <a:t>A centralized interface for administrators to oversee user activities, manage content, and access analytics.</a:t>
            </a:r>
          </a:p>
          <a:p>
            <a:pPr algn="l">
              <a:buFont typeface="Wingdings" panose="05000000000000000000" pitchFamily="2" charset="2"/>
              <a:buChar char="§"/>
            </a:pPr>
            <a:r>
              <a:rPr lang="en-US" sz="1800" b="1" i="0" dirty="0">
                <a:solidFill>
                  <a:srgbClr val="374151"/>
                </a:solidFill>
                <a:effectLst/>
                <a:latin typeface="Times New Roman" panose="02020603050405020304" pitchFamily="18" charset="0"/>
                <a:cs typeface="Times New Roman" panose="02020603050405020304" pitchFamily="18" charset="0"/>
              </a:rPr>
              <a:t>Database Management Module</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0" i="0" dirty="0">
                <a:solidFill>
                  <a:srgbClr val="374151"/>
                </a:solidFill>
                <a:effectLst/>
                <a:latin typeface="Times New Roman" panose="02020603050405020304" pitchFamily="18" charset="0"/>
                <a:cs typeface="Times New Roman" panose="02020603050405020304" pitchFamily="18" charset="0"/>
              </a:rPr>
              <a:t>Handles data storage, retrieval, and management for users and articles, ensuring data integrity and performance.</a:t>
            </a:r>
          </a:p>
          <a:p>
            <a:pPr>
              <a:buFont typeface="Wingdings" panose="05000000000000000000" pitchFamily="2" charset="2"/>
              <a:buChar char="§"/>
            </a:pPr>
            <a:r>
              <a:rPr lang="en-US" sz="1800" b="1" i="0" dirty="0">
                <a:solidFill>
                  <a:srgbClr val="374151"/>
                </a:solidFill>
                <a:effectLst/>
                <a:latin typeface="Times New Roman" panose="02020603050405020304" pitchFamily="18" charset="0"/>
                <a:cs typeface="Times New Roman" panose="02020603050405020304" pitchFamily="18" charset="0"/>
              </a:rPr>
              <a:t>Security Module</a:t>
            </a:r>
            <a:br>
              <a:rPr lang="en-US" sz="1800" b="0" i="0" dirty="0">
                <a:solidFill>
                  <a:srgbClr val="374151"/>
                </a:solidFill>
                <a:effectLst/>
                <a:latin typeface="Times New Roman" panose="02020603050405020304" pitchFamily="18" charset="0"/>
                <a:cs typeface="Times New Roman" panose="02020603050405020304" pitchFamily="18" charset="0"/>
              </a:rPr>
            </a:br>
            <a:r>
              <a:rPr lang="en-US" sz="1800" b="0" i="0" dirty="0">
                <a:solidFill>
                  <a:srgbClr val="374151"/>
                </a:solidFill>
                <a:effectLst/>
                <a:latin typeface="Times New Roman" panose="02020603050405020304" pitchFamily="18" charset="0"/>
                <a:cs typeface="Times New Roman" panose="02020603050405020304" pitchFamily="18" charset="0"/>
              </a:rPr>
              <a:t>Implements measures to protect user data and prevent unauthorized access, including encryption and access controls.</a:t>
            </a:r>
          </a:p>
          <a:p>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pic>
        <p:nvPicPr>
          <p:cNvPr id="7" name="Content Placeholder 6">
            <a:extLst>
              <a:ext uri="{FF2B5EF4-FFF2-40B4-BE49-F238E27FC236}">
                <a16:creationId xmlns:a16="http://schemas.microsoft.com/office/drawing/2014/main" id="{66C844E0-520D-1CC4-4BF3-E5EB17162BAA}"/>
              </a:ext>
            </a:extLst>
          </p:cNvPr>
          <p:cNvPicPr>
            <a:picLocks noGrp="1" noChangeAspect="1"/>
          </p:cNvPicPr>
          <p:nvPr>
            <p:ph sz="quarter" idx="1"/>
          </p:nvPr>
        </p:nvPicPr>
        <p:blipFill>
          <a:blip r:embed="rId2"/>
          <a:stretch>
            <a:fillRect/>
          </a:stretch>
        </p:blipFill>
        <p:spPr>
          <a:xfrm>
            <a:off x="1137758" y="1389664"/>
            <a:ext cx="6868484" cy="2753109"/>
          </a:xfr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pic>
        <p:nvPicPr>
          <p:cNvPr id="7" name="Content Placeholder 6">
            <a:extLst>
              <a:ext uri="{FF2B5EF4-FFF2-40B4-BE49-F238E27FC236}">
                <a16:creationId xmlns:a16="http://schemas.microsoft.com/office/drawing/2014/main" id="{F179AB07-8420-F5A8-FC57-AAC5364F1DDA}"/>
              </a:ext>
            </a:extLst>
          </p:cNvPr>
          <p:cNvPicPr>
            <a:picLocks noGrp="1" noChangeAspect="1"/>
          </p:cNvPicPr>
          <p:nvPr>
            <p:ph sz="quarter" idx="1"/>
          </p:nvPr>
        </p:nvPicPr>
        <p:blipFill>
          <a:blip r:embed="rId2"/>
          <a:stretch>
            <a:fillRect/>
          </a:stretch>
        </p:blipFill>
        <p:spPr>
          <a:xfrm>
            <a:off x="457200" y="1343938"/>
            <a:ext cx="4038600" cy="2495550"/>
          </a:xfr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pic>
        <p:nvPicPr>
          <p:cNvPr id="9" name="Picture 8">
            <a:extLst>
              <a:ext uri="{FF2B5EF4-FFF2-40B4-BE49-F238E27FC236}">
                <a16:creationId xmlns:a16="http://schemas.microsoft.com/office/drawing/2014/main" id="{731068BD-CDA7-AE37-30D4-B96AA6FBFAFA}"/>
              </a:ext>
            </a:extLst>
          </p:cNvPr>
          <p:cNvPicPr>
            <a:picLocks noChangeAspect="1"/>
          </p:cNvPicPr>
          <p:nvPr/>
        </p:nvPicPr>
        <p:blipFill>
          <a:blip r:embed="rId3"/>
          <a:stretch>
            <a:fillRect/>
          </a:stretch>
        </p:blipFill>
        <p:spPr>
          <a:xfrm>
            <a:off x="4994238" y="1245296"/>
            <a:ext cx="3311562" cy="26529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a:xfrm>
            <a:off x="457200" y="1201103"/>
            <a:ext cx="8229600" cy="3703320"/>
          </a:xfrm>
        </p:spPr>
        <p:txBody>
          <a:bodyPr>
            <a:normAutofit/>
          </a:bodyPr>
          <a:lstStyle/>
          <a:p>
            <a:r>
              <a:rPr lang="en-US" sz="1800" b="0" i="0" dirty="0">
                <a:solidFill>
                  <a:srgbClr val="374151"/>
                </a:solidFill>
                <a:effectLst/>
                <a:latin typeface="Times New Roman" panose="02020603050405020304" pitchFamily="18" charset="0"/>
                <a:cs typeface="Times New Roman" panose="02020603050405020304" pitchFamily="18" charset="0"/>
              </a:rPr>
              <a:t>The Java-based news portal system effectively demonstrates essential functionalities for user authentication and article management, providing a solid foundation for a basic news platform. While it allows users to register, log in, and manage articles, the current implementation has limitations in terms of data persistence, security, and user experience. Future enhancements, such as integrating a database, improving password security, and adding features like search functionality and a commenting system, will significantly bolster the system's robustness and usability. Overall, this project serves as a functional prototype with considerable potential for growth and refinement, paving the way for a more comprehensive and user-friendly news platform.</a:t>
            </a:r>
            <a:endParaRPr lang="en-US" sz="18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15</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pPr marL="594360" lvl="2" indent="0">
              <a:buNone/>
            </a:pPr>
            <a:endParaRPr lang="en-US" b="1" dirty="0">
              <a:latin typeface="Times New Roman" pitchFamily="18" charset="0"/>
              <a:cs typeface="Times New Roman" pitchFamily="18" charset="0"/>
            </a:endParaRPr>
          </a:p>
          <a:p>
            <a:pPr marL="594360" lvl="2" indent="0">
              <a:buNone/>
            </a:pPr>
            <a:endParaRPr lang="en-IN" b="1" dirty="0">
              <a:latin typeface="Times New Roman" pitchFamily="18" charset="0"/>
              <a:cs typeface="Times New Roman" pitchFamily="18" charset="0"/>
            </a:endParaRPr>
          </a:p>
          <a:p>
            <a:pPr marL="594360" lvl="2" indent="0">
              <a:buNone/>
            </a:pPr>
            <a:r>
              <a:rPr lang="en-IN" b="1" dirty="0">
                <a:latin typeface="Times New Roman" pitchFamily="18" charset="0"/>
                <a:cs typeface="Times New Roman" pitchFamily="18" charset="0"/>
              </a:rPr>
              <a:t>                        </a:t>
            </a:r>
            <a:r>
              <a:rPr lang="en-US" sz="2800" b="1" dirty="0">
                <a:latin typeface="Times New Roman" pitchFamily="18" charset="0"/>
                <a:cs typeface="Times New Roman" pitchFamily="18" charset="0"/>
              </a:rPr>
              <a:t>NEWS  PORTAL SYSTEM</a:t>
            </a: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lstStyle/>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endParaRPr lang="en-IN"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F1246918-149B-62F1-50FB-E7CB36490980}"/>
              </a:ext>
            </a:extLst>
          </p:cNvPr>
          <p:cNvSpPr txBox="1"/>
          <p:nvPr/>
        </p:nvSpPr>
        <p:spPr>
          <a:xfrm>
            <a:off x="876300" y="1290528"/>
            <a:ext cx="7391400" cy="2951064"/>
          </a:xfrm>
          <a:prstGeom prst="rect">
            <a:avLst/>
          </a:prstGeom>
          <a:noFill/>
        </p:spPr>
        <p:txBody>
          <a:bodyPr wrap="square">
            <a:spAutoFit/>
          </a:bodyPr>
          <a:lstStyle/>
          <a:p>
            <a:pPr>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       The News Portal System in Java provides a platform where users can register, log in, and view categorized news articles (e.g., </a:t>
            </a:r>
            <a:r>
              <a:rPr lang="en-US" b="0" i="1" dirty="0">
                <a:solidFill>
                  <a:srgbClr val="0D0D0D"/>
                </a:solidFill>
                <a:effectLst/>
                <a:latin typeface="Times New Roman" panose="02020603050405020304" pitchFamily="18" charset="0"/>
                <a:cs typeface="Times New Roman" panose="02020603050405020304" pitchFamily="18" charset="0"/>
              </a:rPr>
              <a:t>Politics</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1" dirty="0">
                <a:solidFill>
                  <a:srgbClr val="0D0D0D"/>
                </a:solidFill>
                <a:effectLst/>
                <a:latin typeface="Times New Roman" panose="02020603050405020304" pitchFamily="18" charset="0"/>
                <a:cs typeface="Times New Roman" panose="02020603050405020304" pitchFamily="18" charset="0"/>
              </a:rPr>
              <a:t>Sports</a:t>
            </a:r>
            <a:r>
              <a:rPr lang="en-US" b="0" i="0" dirty="0">
                <a:solidFill>
                  <a:srgbClr val="0D0D0D"/>
                </a:solidFill>
                <a:effectLst/>
                <a:latin typeface="Times New Roman" panose="02020603050405020304" pitchFamily="18" charset="0"/>
                <a:cs typeface="Times New Roman" panose="02020603050405020304" pitchFamily="18" charset="0"/>
              </a:rPr>
              <a:t>). It features a simple admin panel for managing content, allowing administrators to add or remove articles. Users can select categories to view relevant news, ensuring a personalized experience. The system emphasizes usability, modularity, and efficient content management, making it a robust and user-friendly solution.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a:xfrm>
            <a:off x="685800" y="171450"/>
            <a:ext cx="8001000" cy="4953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Abstract with CO/PO Mapping</a:t>
            </a:r>
            <a:endParaRPr lang="en-IN" sz="4000" b="1" dirty="0">
              <a:solidFill>
                <a:schemeClr val="tx1"/>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a:xfrm>
            <a:off x="28194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424903835"/>
              </p:ext>
            </p:extLst>
          </p:nvPr>
        </p:nvGraphicFramePr>
        <p:xfrm>
          <a:off x="533400" y="1097755"/>
          <a:ext cx="8153400" cy="3238502"/>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438734">
                <a:tc>
                  <a:txBody>
                    <a:bodyPr/>
                    <a:lstStyle/>
                    <a:p>
                      <a:pPr algn="ctr"/>
                      <a:r>
                        <a:rPr lang="en-US" sz="1800" dirty="0">
                          <a:solidFill>
                            <a:schemeClr val="tx1"/>
                          </a:solidFill>
                          <a:latin typeface="Times New Roman" pitchFamily="18" charset="0"/>
                          <a:cs typeface="Times New Roman" pitchFamily="18" charset="0"/>
                        </a:rPr>
                        <a:t>Abstract</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CO</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POs</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PSO</a:t>
                      </a:r>
                    </a:p>
                  </a:txBody>
                  <a:tcPr>
                    <a:solidFill>
                      <a:schemeClr val="bg2"/>
                    </a:solidFill>
                  </a:tcPr>
                </a:tc>
                <a:extLst>
                  <a:ext uri="{0D108BD9-81ED-4DB2-BD59-A6C34878D82A}">
                    <a16:rowId xmlns:a16="http://schemas.microsoft.com/office/drawing/2014/main" val="10000"/>
                  </a:ext>
                </a:extLst>
              </a:tr>
              <a:tr h="2799768">
                <a:tc>
                  <a:txBody>
                    <a:bodyPr/>
                    <a:lstStyle/>
                    <a:p>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r>
                        <a:rPr lang="en-US" sz="1800" dirty="0">
                          <a:solidFill>
                            <a:schemeClr val="tx1"/>
                          </a:solidFill>
                          <a:latin typeface="Times New Roman" pitchFamily="18" charset="0"/>
                          <a:cs typeface="Times New Roman" pitchFamily="18" charset="0"/>
                        </a:rPr>
                        <a:t>C0-4</a:t>
                      </a:r>
                    </a:p>
                  </a:txBody>
                  <a:tcPr>
                    <a:solidFill>
                      <a:schemeClr val="bg2"/>
                    </a:solidFill>
                  </a:tcPr>
                </a:tc>
                <a:tc>
                  <a:txBody>
                    <a:bodyPr/>
                    <a:lstStyle/>
                    <a:p>
                      <a:r>
                        <a:rPr lang="en-US" sz="1800" dirty="0">
                          <a:solidFill>
                            <a:schemeClr val="tx1"/>
                          </a:solidFill>
                          <a:latin typeface="Times New Roman" pitchFamily="18" charset="0"/>
                          <a:cs typeface="Times New Roman" pitchFamily="18" charset="0"/>
                        </a:rPr>
                        <a:t>  PO-1,2,5</a:t>
                      </a:r>
                    </a:p>
                  </a:txBody>
                  <a:tcPr>
                    <a:solidFill>
                      <a:schemeClr val="bg2"/>
                    </a:solidFill>
                  </a:tcPr>
                </a:tc>
                <a:tc>
                  <a:txBody>
                    <a:bodyPr/>
                    <a:lstStyle/>
                    <a:p>
                      <a:r>
                        <a:rPr lang="en-US" sz="1800" dirty="0">
                          <a:solidFill>
                            <a:schemeClr val="tx1"/>
                          </a:solidFill>
                          <a:latin typeface="Times New Roman" pitchFamily="18" charset="0"/>
                          <a:cs typeface="Times New Roman" pitchFamily="18" charset="0"/>
                        </a:rPr>
                        <a:t>PSO-1,2</a:t>
                      </a:r>
                    </a:p>
                  </a:txBody>
                  <a:tcPr>
                    <a:solidFill>
                      <a:schemeClr val="bg2"/>
                    </a:solidFill>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42E38BA2-E245-2090-BD46-DE09DDAA3EA8}"/>
              </a:ext>
            </a:extLst>
          </p:cNvPr>
          <p:cNvSpPr txBox="1"/>
          <p:nvPr/>
        </p:nvSpPr>
        <p:spPr>
          <a:xfrm>
            <a:off x="612648" y="1560144"/>
            <a:ext cx="5867400" cy="2585323"/>
          </a:xfrm>
          <a:prstGeom prst="rect">
            <a:avLst/>
          </a:prstGeom>
          <a:noFill/>
        </p:spPr>
        <p:txBody>
          <a:bodyPr wrap="square">
            <a:spAutoFit/>
          </a:bodyPr>
          <a:lstStyle/>
          <a:p>
            <a:r>
              <a:rPr lang="en-IN" b="0" i="0" dirty="0">
                <a:solidFill>
                  <a:srgbClr val="0D0D0D"/>
                </a:solidFill>
                <a:effectLst/>
                <a:latin typeface="ui-sans-serif"/>
              </a:rPr>
              <a:t>Utilizes core Java concepts like OOP, control structures, </a:t>
            </a:r>
          </a:p>
          <a:p>
            <a:r>
              <a:rPr lang="en-IN" b="0" i="0" dirty="0">
                <a:solidFill>
                  <a:srgbClr val="0D0D0D"/>
                </a:solidFill>
                <a:effectLst/>
                <a:latin typeface="ui-sans-serif"/>
              </a:rPr>
              <a:t>and JDBC.</a:t>
            </a:r>
          </a:p>
          <a:p>
            <a:endParaRPr lang="en-IN" dirty="0">
              <a:solidFill>
                <a:srgbClr val="0D0D0D"/>
              </a:solidFill>
              <a:latin typeface="ui-sans-serif"/>
            </a:endParaRPr>
          </a:p>
          <a:p>
            <a:r>
              <a:rPr lang="en-US" b="0" i="0" dirty="0">
                <a:solidFill>
                  <a:srgbClr val="0D0D0D"/>
                </a:solidFill>
                <a:effectLst/>
                <a:latin typeface="ui-sans-serif"/>
              </a:rPr>
              <a:t>Secure login system with exception handling for reliable data transactions.</a:t>
            </a:r>
          </a:p>
          <a:p>
            <a:endParaRPr lang="en-US" dirty="0">
              <a:solidFill>
                <a:srgbClr val="0D0D0D"/>
              </a:solidFill>
              <a:latin typeface="ui-sans-serif"/>
            </a:endParaRPr>
          </a:p>
          <a:p>
            <a:r>
              <a:rPr lang="en-US" b="0" i="0" dirty="0">
                <a:solidFill>
                  <a:srgbClr val="0D0D0D"/>
                </a:solidFill>
                <a:effectLst/>
                <a:latin typeface="ui-sans-serif"/>
              </a:rPr>
              <a:t>Modular packages manage user, admin and article </a:t>
            </a:r>
            <a:r>
              <a:rPr lang="en-US" b="0" i="0" dirty="0" err="1">
                <a:solidFill>
                  <a:srgbClr val="0D0D0D"/>
                </a:solidFill>
                <a:effectLst/>
                <a:latin typeface="ui-sans-serif"/>
              </a:rPr>
              <a:t>fuctions</a:t>
            </a:r>
            <a:r>
              <a:rPr lang="en-US" b="0" i="0" dirty="0">
                <a:solidFill>
                  <a:srgbClr val="0D0D0D"/>
                </a:solidFill>
                <a:effectLst/>
                <a:latin typeface="ui-sans-serif"/>
              </a:rPr>
              <a:t> </a:t>
            </a:r>
          </a:p>
          <a:p>
            <a:r>
              <a:rPr lang="en-US" dirty="0">
                <a:solidFill>
                  <a:srgbClr val="0D0D0D"/>
                </a:solidFill>
                <a:latin typeface="ui-sans-serif"/>
              </a:rPr>
              <a:t>Efficiently.</a:t>
            </a:r>
            <a:endParaRPr lang="en-US" b="0" i="0" dirty="0">
              <a:solidFill>
                <a:srgbClr val="0D0D0D"/>
              </a:solidFill>
              <a:effectLst/>
              <a:latin typeface="ui-sans-serif"/>
            </a:endParaRPr>
          </a:p>
          <a:p>
            <a:endParaRPr lang="en-IN" dirty="0">
              <a:solidFill>
                <a:srgbClr val="0D0D0D"/>
              </a:solidFill>
              <a:latin typeface="ui-sans-serif"/>
            </a:endParaRPr>
          </a:p>
        </p:txBody>
      </p:sp>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2" name="Title 1">
            <a:extLst>
              <a:ext uri="{FF2B5EF4-FFF2-40B4-BE49-F238E27FC236}">
                <a16:creationId xmlns:a16="http://schemas.microsoft.com/office/drawing/2014/main" id="{9DDF4323-5210-80A9-6891-2FD74992CE91}"/>
              </a:ext>
            </a:extLst>
          </p:cNvPr>
          <p:cNvSpPr>
            <a:spLocks noGrp="1"/>
          </p:cNvSpPr>
          <p:nvPr>
            <p:ph type="title" idx="4294967295"/>
          </p:nvPr>
        </p:nvSpPr>
        <p:spPr>
          <a:xfrm>
            <a:off x="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7FB40FFE-5818-C0B0-E2E0-E1DC70025C24}"/>
              </a:ext>
            </a:extLst>
          </p:cNvPr>
          <p:cNvSpPr txBox="1"/>
          <p:nvPr/>
        </p:nvSpPr>
        <p:spPr>
          <a:xfrm>
            <a:off x="685800" y="1122362"/>
            <a:ext cx="7391400" cy="3782061"/>
          </a:xfrm>
          <a:prstGeom prst="rect">
            <a:avLst/>
          </a:prstGeom>
          <a:noFill/>
        </p:spPr>
        <p:txBody>
          <a:bodyPr wrap="square">
            <a:spAutoFit/>
          </a:bodyPr>
          <a:lstStyle/>
          <a:p>
            <a:pPr algn="just">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       The News Portal System is a Java-based application that allows users to register, log in, and view news articles categorized into topics like </a:t>
            </a:r>
            <a:r>
              <a:rPr lang="en-US" b="0" i="1" dirty="0">
                <a:solidFill>
                  <a:srgbClr val="0D0D0D"/>
                </a:solidFill>
                <a:effectLst/>
                <a:latin typeface="Times New Roman" panose="02020603050405020304" pitchFamily="18" charset="0"/>
                <a:cs typeface="Times New Roman" panose="02020603050405020304" pitchFamily="18" charset="0"/>
              </a:rPr>
              <a:t>Politics</a:t>
            </a:r>
            <a:r>
              <a:rPr lang="en-US" b="0" i="0" dirty="0">
                <a:solidFill>
                  <a:srgbClr val="0D0D0D"/>
                </a:solidFill>
                <a:effectLst/>
                <a:latin typeface="Times New Roman" panose="02020603050405020304" pitchFamily="18" charset="0"/>
                <a:cs typeface="Times New Roman" panose="02020603050405020304" pitchFamily="18" charset="0"/>
              </a:rPr>
              <a:t> and </a:t>
            </a:r>
            <a:r>
              <a:rPr lang="en-US" b="0" i="1" dirty="0">
                <a:solidFill>
                  <a:srgbClr val="0D0D0D"/>
                </a:solidFill>
                <a:effectLst/>
                <a:latin typeface="Times New Roman" panose="02020603050405020304" pitchFamily="18" charset="0"/>
                <a:cs typeface="Times New Roman" panose="02020603050405020304" pitchFamily="18" charset="0"/>
              </a:rPr>
              <a:t>Sports</a:t>
            </a:r>
            <a:r>
              <a:rPr lang="en-US" b="0" i="0" dirty="0">
                <a:solidFill>
                  <a:srgbClr val="0D0D0D"/>
                </a:solidFill>
                <a:effectLst/>
                <a:latin typeface="Times New Roman" panose="02020603050405020304" pitchFamily="18" charset="0"/>
                <a:cs typeface="Times New Roman" panose="02020603050405020304" pitchFamily="18" charset="0"/>
              </a:rPr>
              <a:t>. It features an admin panel for adding and removing articles, ensuring up-to-date content. Built using Java's core concepts like OOP, JDBC for database connectivity, and collections for data management, the system offers a user-friendly interface through Swing/JavaFX or CLI. The system provides secure user authentication, efficient article categorization, and dynamic content delivery, making it a robust solution for managing news content.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pic>
        <p:nvPicPr>
          <p:cNvPr id="4" name="Content Placeholder 3">
            <a:extLst>
              <a:ext uri="{FF2B5EF4-FFF2-40B4-BE49-F238E27FC236}">
                <a16:creationId xmlns:a16="http://schemas.microsoft.com/office/drawing/2014/main" id="{A252B9C5-BCDA-B558-8CB1-C52E787771B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00087" y="1966119"/>
            <a:ext cx="77438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1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xfrm>
            <a:off x="457200" y="154305"/>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a:xfrm>
            <a:off x="27432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a:xfrm>
            <a:off x="723900" y="1293248"/>
            <a:ext cx="8229600" cy="3703320"/>
          </a:xfrm>
        </p:spPr>
        <p:txBody>
          <a:bodyPr>
            <a:normAutofit/>
          </a:bodyPr>
          <a:lstStyle/>
          <a:p>
            <a:pPr algn="l"/>
            <a:r>
              <a:rPr lang="en-US" sz="2000" b="1" i="0" dirty="0">
                <a:solidFill>
                  <a:srgbClr val="374151"/>
                </a:solidFill>
                <a:effectLst/>
                <a:latin typeface="Times New Roman" panose="02020603050405020304" pitchFamily="18" charset="0"/>
                <a:cs typeface="Times New Roman" panose="02020603050405020304" pitchFamily="18" charset="0"/>
              </a:rPr>
              <a:t>User Authentication and Login:</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This is the initial step where users are verified and granted access to the system.</a:t>
            </a:r>
          </a:p>
          <a:p>
            <a:pPr algn="l"/>
            <a:r>
              <a:rPr lang="en-US" sz="2000" b="1" i="0" dirty="0">
                <a:solidFill>
                  <a:srgbClr val="374151"/>
                </a:solidFill>
                <a:effectLst/>
                <a:latin typeface="Times New Roman" panose="02020603050405020304" pitchFamily="18" charset="0"/>
                <a:cs typeface="Times New Roman" panose="02020603050405020304" pitchFamily="18" charset="0"/>
              </a:rPr>
              <a:t>User Registration:</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New users can register and create accounts within the system.</a:t>
            </a:r>
          </a:p>
          <a:p>
            <a:pPr algn="l"/>
            <a:r>
              <a:rPr lang="en-US" sz="2000" b="1" i="0" dirty="0">
                <a:solidFill>
                  <a:srgbClr val="374151"/>
                </a:solidFill>
                <a:effectLst/>
                <a:latin typeface="Times New Roman" panose="02020603050405020304" pitchFamily="18" charset="0"/>
                <a:cs typeface="Times New Roman" panose="02020603050405020304" pitchFamily="18" charset="0"/>
              </a:rPr>
              <a:t>Admin Portal and Article Management:</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This component allows administrators to manage articles and other content within the system</a:t>
            </a:r>
            <a:r>
              <a:rPr lang="en-US" b="0" i="0" dirty="0">
                <a:solidFill>
                  <a:srgbClr val="374151"/>
                </a:solidFill>
                <a:effectLst/>
                <a:latin typeface="__Inter_d65c78"/>
              </a:rPr>
              <a:t>.</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5820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CA39-F852-6A6D-B959-E7D4008CDFD0}"/>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 (Cont..)</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F2A74E67-274F-57B0-F638-7412ED223D3F}"/>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F49DAC3F-E57C-3018-3D68-7A5417F75691}"/>
              </a:ext>
            </a:extLst>
          </p:cNvPr>
          <p:cNvSpPr>
            <a:spLocks noGrp="1"/>
          </p:cNvSpPr>
          <p:nvPr>
            <p:ph sz="quarter" idx="1"/>
          </p:nvPr>
        </p:nvSpPr>
        <p:spPr>
          <a:xfrm>
            <a:off x="608473" y="1306165"/>
            <a:ext cx="8229600" cy="3703320"/>
          </a:xfrm>
        </p:spPr>
        <p:txBody>
          <a:bodyPr>
            <a:normAutofit/>
          </a:bodyPr>
          <a:lstStyle/>
          <a:p>
            <a:r>
              <a:rPr lang="en-US" sz="2000" b="1" i="0" dirty="0">
                <a:effectLst/>
                <a:latin typeface="Times New Roman" panose="02020603050405020304" pitchFamily="18" charset="0"/>
                <a:cs typeface="Times New Roman" panose="02020603050405020304" pitchFamily="18" charset="0"/>
              </a:rPr>
              <a:t>User Portal and Article Viewing</a:t>
            </a:r>
          </a:p>
          <a:p>
            <a:r>
              <a:rPr lang="en-US" sz="2000" b="0" i="0" dirty="0">
                <a:solidFill>
                  <a:srgbClr val="374151"/>
                </a:solidFill>
                <a:effectLst/>
                <a:latin typeface="Times New Roman" panose="02020603050405020304" pitchFamily="18" charset="0"/>
                <a:cs typeface="Times New Roman" panose="02020603050405020304" pitchFamily="18" charset="0"/>
              </a:rPr>
              <a:t>The user portal enables users to browse and read articles in  responsive interface. It features search and filter functionalities to help users easily find content based on their interests.</a:t>
            </a:r>
          </a:p>
          <a:p>
            <a:r>
              <a:rPr lang="en-IN" sz="2000" b="1" i="0" dirty="0">
                <a:effectLst/>
                <a:latin typeface="Times New Roman" panose="02020603050405020304" pitchFamily="18" charset="0"/>
                <a:cs typeface="Times New Roman" panose="02020603050405020304" pitchFamily="18" charset="0"/>
              </a:rPr>
              <a:t>Message Display System</a:t>
            </a:r>
          </a:p>
          <a:p>
            <a:r>
              <a:rPr lang="en-US" sz="2000" b="0" i="0" dirty="0">
                <a:solidFill>
                  <a:srgbClr val="374151"/>
                </a:solidFill>
                <a:effectLst/>
                <a:latin typeface="Times New Roman" panose="02020603050405020304" pitchFamily="18" charset="0"/>
                <a:cs typeface="Times New Roman" panose="02020603050405020304" pitchFamily="18" charset="0"/>
              </a:rPr>
              <a:t>The message display system facilitates effective communication and notifications within the platform. It  alerts users about updates, new articles, and other important messages. </a:t>
            </a:r>
            <a:endParaRPr lang="en-IN" sz="2000" b="1" i="0" dirty="0">
              <a:effectLst/>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325944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a:xfrm>
            <a:off x="762000" y="1188055"/>
            <a:ext cx="8229600" cy="3703320"/>
          </a:xfrm>
        </p:spPr>
        <p:txBody>
          <a:bodyPr/>
          <a:lstStyle/>
          <a:p>
            <a:pPr algn="l">
              <a:buFont typeface="+mj-lt"/>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User Authentication Module</a:t>
            </a:r>
          </a:p>
          <a:p>
            <a:pPr algn="l">
              <a:buFont typeface="+mj-lt"/>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Article Management Module</a:t>
            </a:r>
          </a:p>
          <a:p>
            <a:pPr algn="l">
              <a:buFont typeface="+mj-lt"/>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Article Categorization Module</a:t>
            </a:r>
          </a:p>
          <a:p>
            <a:pPr algn="l">
              <a:buFont typeface="+mj-lt"/>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News Article Viewing Module</a:t>
            </a:r>
          </a:p>
          <a:p>
            <a:pPr algn="l">
              <a:buFont typeface="+mj-lt"/>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Admin Panel Module</a:t>
            </a:r>
          </a:p>
          <a:p>
            <a:pPr algn="l">
              <a:buFont typeface="+mj-lt"/>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Database Management Module</a:t>
            </a:r>
          </a:p>
          <a:p>
            <a:pPr algn="l">
              <a:buFont typeface="+mj-lt"/>
              <a:buAutoNum type="arabicPeriod"/>
            </a:pPr>
            <a:r>
              <a:rPr lang="en-IN" sz="2400" b="0" i="0" dirty="0">
                <a:solidFill>
                  <a:srgbClr val="374151"/>
                </a:solidFill>
                <a:effectLst/>
                <a:latin typeface="Times New Roman" panose="02020603050405020304" pitchFamily="18" charset="0"/>
                <a:cs typeface="Times New Roman" panose="02020603050405020304" pitchFamily="18" charset="0"/>
              </a:rPr>
              <a:t>Security Module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909</Words>
  <Application>Microsoft Office PowerPoint</Application>
  <PresentationFormat>On-screen Show (16:9)</PresentationFormat>
  <Paragraphs>108</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__Inter_d65c78</vt:lpstr>
      <vt:lpstr>Arial</vt:lpstr>
      <vt:lpstr>Bookman Old Style</vt:lpstr>
      <vt:lpstr>Calibri</vt:lpstr>
      <vt:lpstr>Gill Sans MT</vt:lpstr>
      <vt:lpstr>Times New Roman</vt:lpstr>
      <vt:lpstr>ui-sans-serif</vt:lpstr>
      <vt:lpstr>Wingdings</vt:lpstr>
      <vt:lpstr>Wingdings 3</vt:lpstr>
      <vt:lpstr>Origin</vt:lpstr>
      <vt:lpstr>CGB1201 – JAVA PROGRAMMING PROJECT REVIEW-2</vt:lpstr>
      <vt:lpstr>Title of the Project</vt:lpstr>
      <vt:lpstr>Abstract </vt:lpstr>
      <vt:lpstr>Abstract with CO/PO Mapping</vt:lpstr>
      <vt:lpstr>Introduction</vt:lpstr>
      <vt:lpstr>Proposed Architecture</vt:lpstr>
      <vt:lpstr>Proposed Architecture - Description</vt:lpstr>
      <vt:lpstr>Proposed Architecture  - Description (Cont..)</vt:lpstr>
      <vt:lpstr>List of Modules</vt:lpstr>
      <vt:lpstr>Module Description</vt:lpstr>
      <vt:lpstr>Module Description (Cont..)</vt:lpstr>
      <vt:lpstr>Results and Discussion (Cont..)</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2024-12-02T17:09:27Z</dcterms:modified>
</cp:coreProperties>
</file>