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6"/>
  </p:notesMasterIdLst>
  <p:handoutMasterIdLst>
    <p:handoutMasterId r:id="rId7"/>
  </p:handoutMasterIdLst>
  <p:sldIdLst>
    <p:sldId id="419" r:id="rId5"/>
  </p:sldIdLst>
  <p:sldSz cx="12192000" cy="6858000"/>
  <p:notesSz cx="6858000" cy="9144000"/>
  <p:custDataLst>
    <p:tags r:id="rId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41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7E7"/>
    <a:srgbClr val="2B0A3D"/>
    <a:srgbClr val="95E616"/>
    <a:srgbClr val="0070AD"/>
    <a:srgbClr val="4701A7"/>
    <a:srgbClr val="FF7E83"/>
    <a:srgbClr val="00C37B"/>
    <a:srgbClr val="FF6327"/>
    <a:srgbClr val="01D1D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91" autoAdjust="0"/>
  </p:normalViewPr>
  <p:slideViewPr>
    <p:cSldViewPr>
      <p:cViewPr varScale="1">
        <p:scale>
          <a:sx n="63" d="100"/>
          <a:sy n="63" d="100"/>
        </p:scale>
        <p:origin x="804" y="3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5" d="100"/>
          <a:sy n="65" d="100"/>
        </p:scale>
        <p:origin x="3154"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 A, SivaSubramanian" userId="18a34045-34bd-4b91-93d7-71e9c2a85032" providerId="ADAL" clId="{4414FCAA-304C-447C-94E1-31CFC691FCB9}"/>
    <pc:docChg chg="custSel modSld">
      <pc:chgData name="P A, SivaSubramanian" userId="18a34045-34bd-4b91-93d7-71e9c2a85032" providerId="ADAL" clId="{4414FCAA-304C-447C-94E1-31CFC691FCB9}" dt="2024-12-10T12:18:05.523" v="235" actId="6549"/>
      <pc:docMkLst>
        <pc:docMk/>
      </pc:docMkLst>
      <pc:sldChg chg="modSp mod">
        <pc:chgData name="P A, SivaSubramanian" userId="18a34045-34bd-4b91-93d7-71e9c2a85032" providerId="ADAL" clId="{4414FCAA-304C-447C-94E1-31CFC691FCB9}" dt="2024-12-10T12:18:05.523" v="235" actId="6549"/>
        <pc:sldMkLst>
          <pc:docMk/>
          <pc:sldMk cId="1439441739" sldId="419"/>
        </pc:sldMkLst>
        <pc:spChg chg="mod">
          <ac:chgData name="P A, SivaSubramanian" userId="18a34045-34bd-4b91-93d7-71e9c2a85032" providerId="ADAL" clId="{4414FCAA-304C-447C-94E1-31CFC691FCB9}" dt="2024-12-10T12:18:05.523" v="235" actId="6549"/>
          <ac:spMkLst>
            <pc:docMk/>
            <pc:sldMk cId="1439441739" sldId="419"/>
            <ac:spMk id="17" creationId="{6C54E2DD-3A13-49B5-B890-F43840F60019}"/>
          </ac:spMkLst>
        </pc:spChg>
        <pc:spChg chg="mod">
          <ac:chgData name="P A, SivaSubramanian" userId="18a34045-34bd-4b91-93d7-71e9c2a85032" providerId="ADAL" clId="{4414FCAA-304C-447C-94E1-31CFC691FCB9}" dt="2024-12-10T12:17:40.369" v="226" actId="20577"/>
          <ac:spMkLst>
            <pc:docMk/>
            <pc:sldMk cId="1439441739" sldId="419"/>
            <ac:spMk id="19" creationId="{3E59262E-7FF8-4D8D-9691-F7FF27DE03DB}"/>
          </ac:spMkLst>
        </pc:spChg>
        <pc:graphicFrameChg chg="mod modGraphic">
          <ac:chgData name="P A, SivaSubramanian" userId="18a34045-34bd-4b91-93d7-71e9c2a85032" providerId="ADAL" clId="{4414FCAA-304C-447C-94E1-31CFC691FCB9}" dt="2024-12-10T12:16:39.023" v="177" actId="13926"/>
          <ac:graphicFrameMkLst>
            <pc:docMk/>
            <pc:sldMk cId="1439441739" sldId="419"/>
            <ac:graphicFrameMk id="124" creationId="{37B6F7E9-7A30-4769-974E-D21612A3D383}"/>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29/03/2025</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29/03/2025</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ustom Layout">
    <p:bg>
      <p:bgPr>
        <a:solidFill>
          <a:schemeClr val="bg1">
            <a:lumMod val="85000"/>
          </a:schemeClr>
        </a:solidFill>
        <a:effectLst/>
      </p:bgPr>
    </p:bg>
    <p:spTree>
      <p:nvGrpSpPr>
        <p:cNvPr id="1" name=""/>
        <p:cNvGrpSpPr/>
        <p:nvPr/>
      </p:nvGrpSpPr>
      <p:grpSpPr>
        <a:xfrm>
          <a:off x="0" y="0"/>
          <a:ext cx="0" cy="0"/>
          <a:chOff x="0" y="0"/>
          <a:chExt cx="0" cy="0"/>
        </a:xfrm>
      </p:grpSpPr>
      <p:grpSp>
        <p:nvGrpSpPr>
          <p:cNvPr id="18" name="Groupe 12">
            <a:extLst>
              <a:ext uri="{FF2B5EF4-FFF2-40B4-BE49-F238E27FC236}">
                <a16:creationId xmlns:a16="http://schemas.microsoft.com/office/drawing/2014/main" id="{FBD04340-B02F-4271-A694-96D880CA3B6C}"/>
              </a:ext>
            </a:extLst>
          </p:cNvPr>
          <p:cNvGrpSpPr/>
          <p:nvPr userDrawn="1"/>
        </p:nvGrpSpPr>
        <p:grpSpPr>
          <a:xfrm>
            <a:off x="1" y="1"/>
            <a:ext cx="8207631" cy="6858000"/>
            <a:chOff x="4563415" y="273880"/>
            <a:chExt cx="6709149" cy="6410325"/>
          </a:xfrm>
        </p:grpSpPr>
        <p:sp>
          <p:nvSpPr>
            <p:cNvPr id="19" name="Forme libre : forme 4">
              <a:extLst>
                <a:ext uri="{FF2B5EF4-FFF2-40B4-BE49-F238E27FC236}">
                  <a16:creationId xmlns:a16="http://schemas.microsoft.com/office/drawing/2014/main" id="{9A02A28C-ECA2-4E2B-9EB5-7FD423FE6461}"/>
                </a:ext>
              </a:extLst>
            </p:cNvPr>
            <p:cNvSpPr/>
            <p:nvPr/>
          </p:nvSpPr>
          <p:spPr>
            <a:xfrm>
              <a:off x="5131854" y="273880"/>
              <a:ext cx="614071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20" name="Forme libre : forme 11">
              <a:extLst>
                <a:ext uri="{FF2B5EF4-FFF2-40B4-BE49-F238E27FC236}">
                  <a16:creationId xmlns:a16="http://schemas.microsoft.com/office/drawing/2014/main" id="{80234A9B-1C93-4725-B530-3AAC07B209B2}"/>
                </a:ext>
              </a:extLst>
            </p:cNvPr>
            <p:cNvSpPr/>
            <p:nvPr/>
          </p:nvSpPr>
          <p:spPr>
            <a:xfrm>
              <a:off x="4563415" y="273880"/>
              <a:ext cx="2510863"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E616"/>
            </a:solidFill>
            <a:ln w="9525" cap="flat">
              <a:noFill/>
              <a:prstDash val="solid"/>
              <a:miter/>
            </a:ln>
          </p:spPr>
          <p:txBody>
            <a:bodyPr rtlCol="0" anchor="ctr"/>
            <a:lstStyle/>
            <a:p>
              <a:endParaRPr lang="en-US"/>
            </a:p>
          </p:txBody>
        </p:sp>
      </p:grpSp>
      <p:grpSp>
        <p:nvGrpSpPr>
          <p:cNvPr id="57" name="Group 56">
            <a:extLst>
              <a:ext uri="{FF2B5EF4-FFF2-40B4-BE49-F238E27FC236}">
                <a16:creationId xmlns:a16="http://schemas.microsoft.com/office/drawing/2014/main" id="{06DE7A84-B9A8-48C8-877D-2A0C52EA3ECD}"/>
              </a:ext>
            </a:extLst>
          </p:cNvPr>
          <p:cNvGrpSpPr/>
          <p:nvPr userDrawn="1"/>
        </p:nvGrpSpPr>
        <p:grpSpPr>
          <a:xfrm>
            <a:off x="119336" y="116632"/>
            <a:ext cx="1635650" cy="2088232"/>
            <a:chOff x="390755" y="95612"/>
            <a:chExt cx="1747488" cy="2265745"/>
          </a:xfrm>
        </p:grpSpPr>
        <p:sp>
          <p:nvSpPr>
            <p:cNvPr id="58" name="Rectangle: Rounded Corners 57">
              <a:extLst>
                <a:ext uri="{FF2B5EF4-FFF2-40B4-BE49-F238E27FC236}">
                  <a16:creationId xmlns:a16="http://schemas.microsoft.com/office/drawing/2014/main" id="{458100CC-1B32-41B0-BFCC-FF6DCF040284}"/>
                </a:ext>
              </a:extLst>
            </p:cNvPr>
            <p:cNvSpPr/>
            <p:nvPr/>
          </p:nvSpPr>
          <p:spPr>
            <a:xfrm>
              <a:off x="390755" y="95612"/>
              <a:ext cx="1747488" cy="226574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e 346">
              <a:extLst>
                <a:ext uri="{FF2B5EF4-FFF2-40B4-BE49-F238E27FC236}">
                  <a16:creationId xmlns:a16="http://schemas.microsoft.com/office/drawing/2014/main" id="{F5F94E7A-6988-4DCC-81E0-275E1BB63B9B}"/>
                </a:ext>
              </a:extLst>
            </p:cNvPr>
            <p:cNvGrpSpPr/>
            <p:nvPr/>
          </p:nvGrpSpPr>
          <p:grpSpPr>
            <a:xfrm>
              <a:off x="574802" y="313523"/>
              <a:ext cx="1364401" cy="1743877"/>
              <a:chOff x="9590089" y="2325687"/>
              <a:chExt cx="285750" cy="379413"/>
            </a:xfrm>
          </p:grpSpPr>
          <p:sp>
            <p:nvSpPr>
              <p:cNvPr id="60" name="Freeform 108">
                <a:extLst>
                  <a:ext uri="{FF2B5EF4-FFF2-40B4-BE49-F238E27FC236}">
                    <a16:creationId xmlns:a16="http://schemas.microsoft.com/office/drawing/2014/main" id="{5C11457F-911D-4643-99B0-3055B6B79A13}"/>
                  </a:ext>
                </a:extLst>
              </p:cNvPr>
              <p:cNvSpPr>
                <a:spLocks/>
              </p:cNvSpPr>
              <p:nvPr/>
            </p:nvSpPr>
            <p:spPr bwMode="auto">
              <a:xfrm>
                <a:off x="9590089" y="2493962"/>
                <a:ext cx="285750" cy="211138"/>
              </a:xfrm>
              <a:custGeom>
                <a:avLst/>
                <a:gdLst>
                  <a:gd name="T0" fmla="*/ 49 w 76"/>
                  <a:gd name="T1" fmla="*/ 0 h 56"/>
                  <a:gd name="T2" fmla="*/ 70 w 76"/>
                  <a:gd name="T3" fmla="*/ 20 h 56"/>
                  <a:gd name="T4" fmla="*/ 67 w 76"/>
                  <a:gd name="T5" fmla="*/ 49 h 56"/>
                  <a:gd name="T6" fmla="*/ 50 w 76"/>
                  <a:gd name="T7" fmla="*/ 55 h 56"/>
                  <a:gd name="T8" fmla="*/ 19 w 76"/>
                  <a:gd name="T9" fmla="*/ 53 h 56"/>
                  <a:gd name="T10" fmla="*/ 0 w 76"/>
                  <a:gd name="T11" fmla="*/ 51 h 56"/>
                  <a:gd name="T12" fmla="*/ 0 w 76"/>
                  <a:gd name="T13" fmla="*/ 49 h 56"/>
                  <a:gd name="T14" fmla="*/ 0 w 76"/>
                  <a:gd name="T15" fmla="*/ 36 h 56"/>
                  <a:gd name="T16" fmla="*/ 24 w 76"/>
                  <a:gd name="T17" fmla="*/ 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6">
                    <a:moveTo>
                      <a:pt x="49" y="0"/>
                    </a:moveTo>
                    <a:cubicBezTo>
                      <a:pt x="58" y="4"/>
                      <a:pt x="66" y="11"/>
                      <a:pt x="70" y="20"/>
                    </a:cubicBezTo>
                    <a:cubicBezTo>
                      <a:pt x="74" y="30"/>
                      <a:pt x="76" y="42"/>
                      <a:pt x="67" y="49"/>
                    </a:cubicBezTo>
                    <a:cubicBezTo>
                      <a:pt x="62" y="53"/>
                      <a:pt x="56" y="54"/>
                      <a:pt x="50" y="55"/>
                    </a:cubicBezTo>
                    <a:cubicBezTo>
                      <a:pt x="40" y="56"/>
                      <a:pt x="29" y="55"/>
                      <a:pt x="19" y="53"/>
                    </a:cubicBezTo>
                    <a:cubicBezTo>
                      <a:pt x="15" y="53"/>
                      <a:pt x="3" y="50"/>
                      <a:pt x="0" y="51"/>
                    </a:cubicBezTo>
                    <a:cubicBezTo>
                      <a:pt x="0" y="50"/>
                      <a:pt x="0" y="49"/>
                      <a:pt x="0" y="49"/>
                    </a:cubicBezTo>
                    <a:cubicBezTo>
                      <a:pt x="0" y="36"/>
                      <a:pt x="0" y="36"/>
                      <a:pt x="0" y="36"/>
                    </a:cubicBezTo>
                    <a:cubicBezTo>
                      <a:pt x="0" y="21"/>
                      <a:pt x="10" y="6"/>
                      <a:pt x="24" y="1"/>
                    </a:cubicBezTo>
                  </a:path>
                </a:pathLst>
              </a:custGeom>
              <a:solidFill>
                <a:srgbClr val="88D5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109">
                <a:extLst>
                  <a:ext uri="{FF2B5EF4-FFF2-40B4-BE49-F238E27FC236}">
                    <a16:creationId xmlns:a16="http://schemas.microsoft.com/office/drawing/2014/main" id="{70AA3544-2287-43DE-8E9D-B79C5E22C4F8}"/>
                  </a:ext>
                </a:extLst>
              </p:cNvPr>
              <p:cNvSpPr>
                <a:spLocks noChangeArrowheads="1"/>
              </p:cNvSpPr>
              <p:nvPr/>
            </p:nvSpPr>
            <p:spPr bwMode="auto">
              <a:xfrm>
                <a:off x="9650414" y="2325687"/>
                <a:ext cx="149225" cy="184150"/>
              </a:xfrm>
              <a:prstGeom prst="ellipse">
                <a:avLst/>
              </a:pr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10">
                <a:extLst>
                  <a:ext uri="{FF2B5EF4-FFF2-40B4-BE49-F238E27FC236}">
                    <a16:creationId xmlns:a16="http://schemas.microsoft.com/office/drawing/2014/main" id="{1E1E7C22-0766-4B94-AC26-BB5DD646B573}"/>
                  </a:ext>
                </a:extLst>
              </p:cNvPr>
              <p:cNvSpPr>
                <a:spLocks noEditPoints="1"/>
              </p:cNvSpPr>
              <p:nvPr/>
            </p:nvSpPr>
            <p:spPr bwMode="auto">
              <a:xfrm>
                <a:off x="9747251" y="2540000"/>
                <a:ext cx="52388" cy="30163"/>
              </a:xfrm>
              <a:custGeom>
                <a:avLst/>
                <a:gdLst>
                  <a:gd name="T0" fmla="*/ 33 w 33"/>
                  <a:gd name="T1" fmla="*/ 19 h 19"/>
                  <a:gd name="T2" fmla="*/ 0 w 33"/>
                  <a:gd name="T3" fmla="*/ 19 h 19"/>
                  <a:gd name="T4" fmla="*/ 17 w 33"/>
                  <a:gd name="T5" fmla="*/ 0 h 19"/>
                  <a:gd name="T6" fmla="*/ 33 w 33"/>
                  <a:gd name="T7" fmla="*/ 19 h 19"/>
                  <a:gd name="T8" fmla="*/ 12 w 33"/>
                  <a:gd name="T9" fmla="*/ 14 h 19"/>
                  <a:gd name="T10" fmla="*/ 22 w 33"/>
                  <a:gd name="T11" fmla="*/ 14 h 19"/>
                  <a:gd name="T12" fmla="*/ 17 w 33"/>
                  <a:gd name="T13" fmla="*/ 7 h 19"/>
                  <a:gd name="T14" fmla="*/ 12 w 33"/>
                  <a:gd name="T15" fmla="*/ 14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9">
                    <a:moveTo>
                      <a:pt x="33" y="19"/>
                    </a:moveTo>
                    <a:lnTo>
                      <a:pt x="0" y="19"/>
                    </a:lnTo>
                    <a:lnTo>
                      <a:pt x="17" y="0"/>
                    </a:lnTo>
                    <a:lnTo>
                      <a:pt x="33" y="19"/>
                    </a:lnTo>
                    <a:close/>
                    <a:moveTo>
                      <a:pt x="12" y="14"/>
                    </a:moveTo>
                    <a:lnTo>
                      <a:pt x="22" y="14"/>
                    </a:lnTo>
                    <a:lnTo>
                      <a:pt x="17" y="7"/>
                    </a:lnTo>
                    <a:lnTo>
                      <a:pt x="12" y="14"/>
                    </a:ln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1">
                <a:extLst>
                  <a:ext uri="{FF2B5EF4-FFF2-40B4-BE49-F238E27FC236}">
                    <a16:creationId xmlns:a16="http://schemas.microsoft.com/office/drawing/2014/main" id="{4E89080A-8232-4669-9620-4F0F011940C5}"/>
                  </a:ext>
                </a:extLst>
              </p:cNvPr>
              <p:cNvSpPr>
                <a:spLocks/>
              </p:cNvSpPr>
              <p:nvPr/>
            </p:nvSpPr>
            <p:spPr bwMode="auto">
              <a:xfrm>
                <a:off x="9721851" y="2565400"/>
                <a:ext cx="96838" cy="60325"/>
              </a:xfrm>
              <a:custGeom>
                <a:avLst/>
                <a:gdLst>
                  <a:gd name="T0" fmla="*/ 61 w 61"/>
                  <a:gd name="T1" fmla="*/ 38 h 38"/>
                  <a:gd name="T2" fmla="*/ 0 w 61"/>
                  <a:gd name="T3" fmla="*/ 38 h 38"/>
                  <a:gd name="T4" fmla="*/ 0 w 61"/>
                  <a:gd name="T5" fmla="*/ 0 h 38"/>
                  <a:gd name="T6" fmla="*/ 23 w 61"/>
                  <a:gd name="T7" fmla="*/ 0 h 38"/>
                  <a:gd name="T8" fmla="*/ 61 w 61"/>
                  <a:gd name="T9" fmla="*/ 0 h 38"/>
                  <a:gd name="T10" fmla="*/ 61 w 61"/>
                  <a:gd name="T11" fmla="*/ 38 h 38"/>
                  <a:gd name="T12" fmla="*/ 61 w 61"/>
                  <a:gd name="T13" fmla="*/ 38 h 38"/>
                  <a:gd name="T14" fmla="*/ 61 w 61"/>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38">
                    <a:moveTo>
                      <a:pt x="61" y="38"/>
                    </a:moveTo>
                    <a:lnTo>
                      <a:pt x="0" y="38"/>
                    </a:lnTo>
                    <a:lnTo>
                      <a:pt x="0" y="0"/>
                    </a:lnTo>
                    <a:lnTo>
                      <a:pt x="23" y="0"/>
                    </a:lnTo>
                    <a:lnTo>
                      <a:pt x="61" y="0"/>
                    </a:lnTo>
                    <a:lnTo>
                      <a:pt x="61" y="38"/>
                    </a:lnTo>
                    <a:lnTo>
                      <a:pt x="61" y="38"/>
                    </a:lnTo>
                    <a:lnTo>
                      <a:pt x="61" y="38"/>
                    </a:lnTo>
                    <a:close/>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32" name="Picture Placeholder 11">
            <a:extLst>
              <a:ext uri="{FF2B5EF4-FFF2-40B4-BE49-F238E27FC236}">
                <a16:creationId xmlns:a16="http://schemas.microsoft.com/office/drawing/2014/main" id="{44D057FB-F7CD-4DBB-8F62-54E7690FCA64}"/>
              </a:ext>
            </a:extLst>
          </p:cNvPr>
          <p:cNvSpPr>
            <a:spLocks noGrp="1"/>
          </p:cNvSpPr>
          <p:nvPr>
            <p:ph type="pic" sz="quarter" idx="24"/>
          </p:nvPr>
        </p:nvSpPr>
        <p:spPr>
          <a:xfrm>
            <a:off x="52651" y="84062"/>
            <a:ext cx="1754985" cy="2153372"/>
          </a:xfrm>
          <a:prstGeom prst="roundRect">
            <a:avLst/>
          </a:prstGeom>
          <a:noFill/>
        </p:spPr>
        <p:txBody>
          <a:bodyPr anchor="ctr"/>
          <a:lstStyle>
            <a:lvl1pPr marL="0" indent="0" algn="ctr">
              <a:buNone/>
              <a:defRPr/>
            </a:lvl1pPr>
          </a:lstStyle>
          <a:p>
            <a:r>
              <a:rPr lang="fr-FR" dirty="0"/>
              <a:t>Cliquez sur l'icône pour ajouter une image</a:t>
            </a:r>
            <a:endParaRPr lang="pt-PT" dirty="0"/>
          </a:p>
        </p:txBody>
      </p:sp>
    </p:spTree>
    <p:extLst>
      <p:ext uri="{BB962C8B-B14F-4D97-AF65-F5344CB8AC3E}">
        <p14:creationId xmlns:p14="http://schemas.microsoft.com/office/powerpoint/2010/main" val="4210340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2" imgW="270" imgH="270" progId="TCLayout.ActiveDocument.1">
                  <p:embed/>
                </p:oleObj>
              </mc:Choice>
              <mc:Fallback>
                <p:oleObj name="think-cell Slide" r:id="rId12" imgW="270" imgH="270" progId="TCLayout.ActiveDocument.1">
                  <p:embed/>
                  <p:pic>
                    <p:nvPicPr>
                      <p:cNvPr id="21"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21" r:id="rId7"/>
    <p:sldLayoutId id="2147483877" r:id="rId8"/>
    <p:sldLayoutId id="2147483888"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7009904-593C-4402-B047-4F3D0C9464C6}"/>
              </a:ext>
            </a:extLst>
          </p:cNvPr>
          <p:cNvSpPr>
            <a:spLocks noGrp="1"/>
          </p:cNvSpPr>
          <p:nvPr>
            <p:ph type="pic" sz="quarter" idx="24"/>
          </p:nvPr>
        </p:nvSpPr>
        <p:spPr>
          <a:xfrm>
            <a:off x="4871864" y="1584839"/>
            <a:ext cx="1754985" cy="2153372"/>
          </a:xfrm>
        </p:spPr>
        <p:txBody>
          <a:bodyPr/>
          <a:lstStyle/>
          <a:p>
            <a:endParaRPr lang="en-IN"/>
          </a:p>
        </p:txBody>
      </p:sp>
      <p:sp>
        <p:nvSpPr>
          <p:cNvPr id="39" name="Text Placeholder 1">
            <a:extLst>
              <a:ext uri="{FF2B5EF4-FFF2-40B4-BE49-F238E27FC236}">
                <a16:creationId xmlns:a16="http://schemas.microsoft.com/office/drawing/2014/main" id="{67A2B4C8-69C1-4ABF-96B0-F92B629309E9}"/>
              </a:ext>
            </a:extLst>
          </p:cNvPr>
          <p:cNvSpPr txBox="1">
            <a:spLocks/>
          </p:cNvSpPr>
          <p:nvPr/>
        </p:nvSpPr>
        <p:spPr>
          <a:xfrm>
            <a:off x="6888088" y="77758"/>
            <a:ext cx="4394725" cy="542930"/>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IN" sz="1800" b="1" dirty="0">
                <a:solidFill>
                  <a:srgbClr val="00B0F0"/>
                </a:solidFill>
              </a:rPr>
              <a:t>Sivasubramanian P A</a:t>
            </a:r>
            <a:endParaRPr lang="en-US" sz="1800" b="1" dirty="0">
              <a:solidFill>
                <a:srgbClr val="00B0F0"/>
              </a:solidFill>
            </a:endParaRPr>
          </a:p>
        </p:txBody>
      </p:sp>
      <p:grpSp>
        <p:nvGrpSpPr>
          <p:cNvPr id="123" name="Group 122">
            <a:extLst>
              <a:ext uri="{FF2B5EF4-FFF2-40B4-BE49-F238E27FC236}">
                <a16:creationId xmlns:a16="http://schemas.microsoft.com/office/drawing/2014/main" id="{46972AED-7680-47AB-BF5D-57BE61C8D52F}"/>
              </a:ext>
            </a:extLst>
          </p:cNvPr>
          <p:cNvGrpSpPr/>
          <p:nvPr/>
        </p:nvGrpSpPr>
        <p:grpSpPr>
          <a:xfrm>
            <a:off x="123625" y="817301"/>
            <a:ext cx="11944749" cy="5978581"/>
            <a:chOff x="128422" y="803369"/>
            <a:chExt cx="11944749" cy="5978581"/>
          </a:xfrm>
        </p:grpSpPr>
        <p:grpSp>
          <p:nvGrpSpPr>
            <p:cNvPr id="122" name="Group 121">
              <a:extLst>
                <a:ext uri="{FF2B5EF4-FFF2-40B4-BE49-F238E27FC236}">
                  <a16:creationId xmlns:a16="http://schemas.microsoft.com/office/drawing/2014/main" id="{F1F49362-ED7E-4AA1-82F5-AA71AF4F3FD3}"/>
                </a:ext>
              </a:extLst>
            </p:cNvPr>
            <p:cNvGrpSpPr/>
            <p:nvPr/>
          </p:nvGrpSpPr>
          <p:grpSpPr>
            <a:xfrm>
              <a:off x="128422" y="803369"/>
              <a:ext cx="11944749" cy="5978581"/>
              <a:chOff x="128422" y="803369"/>
              <a:chExt cx="11944749" cy="5978581"/>
            </a:xfrm>
          </p:grpSpPr>
          <p:grpSp>
            <p:nvGrpSpPr>
              <p:cNvPr id="31" name="Group 30">
                <a:extLst>
                  <a:ext uri="{FF2B5EF4-FFF2-40B4-BE49-F238E27FC236}">
                    <a16:creationId xmlns:a16="http://schemas.microsoft.com/office/drawing/2014/main" id="{56D8F5AC-724F-4323-8873-7D6A4E891356}"/>
                  </a:ext>
                </a:extLst>
              </p:cNvPr>
              <p:cNvGrpSpPr/>
              <p:nvPr/>
            </p:nvGrpSpPr>
            <p:grpSpPr>
              <a:xfrm>
                <a:off x="128423" y="5867032"/>
                <a:ext cx="11944747" cy="914918"/>
                <a:chOff x="128423" y="5823796"/>
                <a:chExt cx="11944747" cy="914918"/>
              </a:xfrm>
            </p:grpSpPr>
            <p:grpSp>
              <p:nvGrpSpPr>
                <p:cNvPr id="30" name="Group 29">
                  <a:extLst>
                    <a:ext uri="{FF2B5EF4-FFF2-40B4-BE49-F238E27FC236}">
                      <a16:creationId xmlns:a16="http://schemas.microsoft.com/office/drawing/2014/main" id="{30402EE8-EF0C-4057-B391-844D7376C6D7}"/>
                    </a:ext>
                  </a:extLst>
                </p:cNvPr>
                <p:cNvGrpSpPr/>
                <p:nvPr/>
              </p:nvGrpSpPr>
              <p:grpSpPr>
                <a:xfrm>
                  <a:off x="128423" y="5823796"/>
                  <a:ext cx="11944747" cy="914918"/>
                  <a:chOff x="128423" y="5823796"/>
                  <a:chExt cx="11944747" cy="914918"/>
                </a:xfrm>
              </p:grpSpPr>
              <p:sp>
                <p:nvSpPr>
                  <p:cNvPr id="13" name="Rectangle 12">
                    <a:extLst>
                      <a:ext uri="{FF2B5EF4-FFF2-40B4-BE49-F238E27FC236}">
                        <a16:creationId xmlns:a16="http://schemas.microsoft.com/office/drawing/2014/main" id="{763CD4D0-0562-43EB-8F87-53016BA65716}"/>
                      </a:ext>
                    </a:extLst>
                  </p:cNvPr>
                  <p:cNvSpPr/>
                  <p:nvPr/>
                </p:nvSpPr>
                <p:spPr>
                  <a:xfrm>
                    <a:off x="128423" y="6021288"/>
                    <a:ext cx="11944747" cy="7174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A418EBB-4034-4DA5-AB14-F008C43F2264}"/>
                      </a:ext>
                    </a:extLst>
                  </p:cNvPr>
                  <p:cNvSpPr/>
                  <p:nvPr/>
                </p:nvSpPr>
                <p:spPr>
                  <a:xfrm>
                    <a:off x="128423" y="5823796"/>
                    <a:ext cx="11944747" cy="301752"/>
                  </a:xfrm>
                  <a:prstGeom prst="roundRect">
                    <a:avLst/>
                  </a:prstGeom>
                  <a:solidFill>
                    <a:srgbClr val="2B0A3D"/>
                  </a:solidFill>
                  <a:ln w="44450">
                    <a:noFill/>
                  </a:ln>
                </p:spPr>
                <p:txBody>
                  <a:bodyPr vert="horz" lIns="91440" tIns="0" rIns="0" bIns="0" rtlCol="0" anchor="ctr">
                    <a:noAutofit/>
                  </a:bodyPr>
                  <a:lstStyle/>
                  <a:p>
                    <a:pPr>
                      <a:lnSpc>
                        <a:spcPct val="90000"/>
                      </a:lnSpc>
                      <a:spcBef>
                        <a:spcPts val="1000"/>
                      </a:spcBef>
                    </a:pPr>
                    <a:endParaRPr lang="en-US" sz="1200" b="1">
                      <a:solidFill>
                        <a:schemeClr val="bg1"/>
                      </a:solidFill>
                      <a:latin typeface="+mj-lt"/>
                    </a:endParaRPr>
                  </a:p>
                </p:txBody>
              </p:sp>
            </p:grpSp>
            <p:sp>
              <p:nvSpPr>
                <p:cNvPr id="23" name="Rectangle 22">
                  <a:extLst>
                    <a:ext uri="{FF2B5EF4-FFF2-40B4-BE49-F238E27FC236}">
                      <a16:creationId xmlns:a16="http://schemas.microsoft.com/office/drawing/2014/main" id="{33EAE47F-5C20-4DBE-9E88-4C67F6C43A6D}"/>
                    </a:ext>
                  </a:extLst>
                </p:cNvPr>
                <p:cNvSpPr/>
                <p:nvPr/>
              </p:nvSpPr>
              <p:spPr>
                <a:xfrm>
                  <a:off x="128423" y="5837512"/>
                  <a:ext cx="936475" cy="274320"/>
                </a:xfrm>
                <a:prstGeom prst="rect">
                  <a:avLst/>
                </a:prstGeom>
              </p:spPr>
              <p:txBody>
                <a:bodyPr wrap="none">
                  <a:spAutoFit/>
                </a:bodyPr>
                <a:lstStyle/>
                <a:p>
                  <a:r>
                    <a:rPr lang="pl-PL" sz="1000" b="1" dirty="0">
                      <a:solidFill>
                        <a:schemeClr val="bg1"/>
                      </a:solidFill>
                    </a:rPr>
                    <a:t>ABOUT ME</a:t>
                  </a:r>
                  <a:endParaRPr lang="en-US" sz="1000" b="1" dirty="0">
                    <a:solidFill>
                      <a:schemeClr val="bg1"/>
                    </a:solidFill>
                  </a:endParaRPr>
                </a:p>
              </p:txBody>
            </p:sp>
          </p:grpSp>
          <p:grpSp>
            <p:nvGrpSpPr>
              <p:cNvPr id="121" name="Group 120">
                <a:extLst>
                  <a:ext uri="{FF2B5EF4-FFF2-40B4-BE49-F238E27FC236}">
                    <a16:creationId xmlns:a16="http://schemas.microsoft.com/office/drawing/2014/main" id="{903B5692-386E-4476-80F2-452652B934F4}"/>
                  </a:ext>
                </a:extLst>
              </p:cNvPr>
              <p:cNvGrpSpPr/>
              <p:nvPr/>
            </p:nvGrpSpPr>
            <p:grpSpPr>
              <a:xfrm>
                <a:off x="4232421" y="1721464"/>
                <a:ext cx="7829977" cy="4159283"/>
                <a:chOff x="4232421" y="1745183"/>
                <a:chExt cx="7829977" cy="4159283"/>
              </a:xfrm>
            </p:grpSpPr>
            <p:sp>
              <p:nvSpPr>
                <p:cNvPr id="10" name="Rectangle 9">
                  <a:extLst>
                    <a:ext uri="{FF2B5EF4-FFF2-40B4-BE49-F238E27FC236}">
                      <a16:creationId xmlns:a16="http://schemas.microsoft.com/office/drawing/2014/main" id="{4538C944-5F29-4536-B7A2-929FDFAFEE1D}"/>
                    </a:ext>
                  </a:extLst>
                </p:cNvPr>
                <p:cNvSpPr/>
                <p:nvPr/>
              </p:nvSpPr>
              <p:spPr>
                <a:xfrm>
                  <a:off x="4255142" y="2049359"/>
                  <a:ext cx="7807256" cy="3855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2ADAAFE3-F9A2-4967-89D4-31C334BEC2AA}"/>
                    </a:ext>
                  </a:extLst>
                </p:cNvPr>
                <p:cNvSpPr/>
                <p:nvPr/>
              </p:nvSpPr>
              <p:spPr>
                <a:xfrm>
                  <a:off x="4232421" y="1745183"/>
                  <a:ext cx="7807256" cy="301752"/>
                </a:xfrm>
                <a:prstGeom prst="roundRect">
                  <a:avLst/>
                </a:prstGeom>
                <a:solidFill>
                  <a:srgbClr val="2B0A3D"/>
                </a:solidFill>
                <a:ln w="44450">
                  <a:noFill/>
                </a:ln>
              </p:spPr>
              <p:txBody>
                <a:bodyPr vert="horz" lIns="91440" tIns="0" rIns="0" bIns="0" rtlCol="0" anchor="ctr">
                  <a:noAutofit/>
                </a:bodyPr>
                <a:lstStyle/>
                <a:p>
                  <a:pPr>
                    <a:lnSpc>
                      <a:spcPct val="90000"/>
                    </a:lnSpc>
                    <a:spcBef>
                      <a:spcPts val="1000"/>
                    </a:spcBef>
                  </a:pPr>
                  <a:endParaRPr lang="en-US" sz="1200" b="1">
                    <a:solidFill>
                      <a:schemeClr val="bg1"/>
                    </a:solidFill>
                    <a:latin typeface="+mj-lt"/>
                  </a:endParaRPr>
                </a:p>
              </p:txBody>
            </p:sp>
          </p:grpSp>
          <p:grpSp>
            <p:nvGrpSpPr>
              <p:cNvPr id="120" name="Group 119">
                <a:extLst>
                  <a:ext uri="{FF2B5EF4-FFF2-40B4-BE49-F238E27FC236}">
                    <a16:creationId xmlns:a16="http://schemas.microsoft.com/office/drawing/2014/main" id="{274EF8E4-8412-488A-BDF9-22B1B62214CC}"/>
                  </a:ext>
                </a:extLst>
              </p:cNvPr>
              <p:cNvGrpSpPr/>
              <p:nvPr/>
            </p:nvGrpSpPr>
            <p:grpSpPr>
              <a:xfrm>
                <a:off x="143562" y="2312282"/>
                <a:ext cx="4023360" cy="3456578"/>
                <a:chOff x="128424" y="2325424"/>
                <a:chExt cx="4023360" cy="3456578"/>
              </a:xfrm>
            </p:grpSpPr>
            <p:sp>
              <p:nvSpPr>
                <p:cNvPr id="7" name="Rectangle 6">
                  <a:extLst>
                    <a:ext uri="{FF2B5EF4-FFF2-40B4-BE49-F238E27FC236}">
                      <a16:creationId xmlns:a16="http://schemas.microsoft.com/office/drawing/2014/main" id="{08D04C17-DE54-42E1-921A-DE09CE21F1E9}"/>
                    </a:ext>
                  </a:extLst>
                </p:cNvPr>
                <p:cNvSpPr/>
                <p:nvPr/>
              </p:nvSpPr>
              <p:spPr>
                <a:xfrm>
                  <a:off x="128424" y="2587905"/>
                  <a:ext cx="4023360" cy="3194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1D9D3AFE-CADD-46DB-AA11-417F00DA6F83}"/>
                    </a:ext>
                  </a:extLst>
                </p:cNvPr>
                <p:cNvGrpSpPr/>
                <p:nvPr/>
              </p:nvGrpSpPr>
              <p:grpSpPr>
                <a:xfrm>
                  <a:off x="128424" y="2325424"/>
                  <a:ext cx="4023360" cy="301752"/>
                  <a:chOff x="119336" y="2282188"/>
                  <a:chExt cx="4023360" cy="301752"/>
                </a:xfrm>
              </p:grpSpPr>
              <p:sp>
                <p:nvSpPr>
                  <p:cNvPr id="8" name="Rectangle: Rounded Corners 7">
                    <a:extLst>
                      <a:ext uri="{FF2B5EF4-FFF2-40B4-BE49-F238E27FC236}">
                        <a16:creationId xmlns:a16="http://schemas.microsoft.com/office/drawing/2014/main" id="{22131C5B-DC86-4AE6-A3C2-8B8D3E34685B}"/>
                      </a:ext>
                    </a:extLst>
                  </p:cNvPr>
                  <p:cNvSpPr/>
                  <p:nvPr/>
                </p:nvSpPr>
                <p:spPr>
                  <a:xfrm>
                    <a:off x="119336" y="2282188"/>
                    <a:ext cx="4023360" cy="301752"/>
                  </a:xfrm>
                  <a:prstGeom prst="roundRect">
                    <a:avLst/>
                  </a:prstGeom>
                  <a:solidFill>
                    <a:srgbClr val="2B0A3D"/>
                  </a:solidFill>
                  <a:ln w="44450">
                    <a:noFill/>
                  </a:ln>
                </p:spPr>
                <p:txBody>
                  <a:bodyPr vert="horz" lIns="91440" tIns="0" rIns="0" bIns="0" rtlCol="0" anchor="ctr">
                    <a:noAutofit/>
                  </a:bodyPr>
                  <a:lstStyle/>
                  <a:p>
                    <a:pPr>
                      <a:lnSpc>
                        <a:spcPct val="90000"/>
                      </a:lnSpc>
                      <a:spcBef>
                        <a:spcPts val="1000"/>
                      </a:spcBef>
                    </a:pPr>
                    <a:endParaRPr lang="en-US" sz="1200" b="1">
                      <a:solidFill>
                        <a:schemeClr val="bg1"/>
                      </a:solidFill>
                      <a:latin typeface="+mj-lt"/>
                    </a:endParaRPr>
                  </a:p>
                </p:txBody>
              </p:sp>
              <p:sp>
                <p:nvSpPr>
                  <p:cNvPr id="21" name="Rectangle 20">
                    <a:extLst>
                      <a:ext uri="{FF2B5EF4-FFF2-40B4-BE49-F238E27FC236}">
                        <a16:creationId xmlns:a16="http://schemas.microsoft.com/office/drawing/2014/main" id="{2815C97E-DD2D-4173-A518-6DEB938558FF}"/>
                      </a:ext>
                    </a:extLst>
                  </p:cNvPr>
                  <p:cNvSpPr/>
                  <p:nvPr/>
                </p:nvSpPr>
                <p:spPr>
                  <a:xfrm>
                    <a:off x="119336" y="2295904"/>
                    <a:ext cx="4023360" cy="274320"/>
                  </a:xfrm>
                  <a:prstGeom prst="rect">
                    <a:avLst/>
                  </a:prstGeom>
                </p:spPr>
                <p:txBody>
                  <a:bodyPr wrap="none">
                    <a:spAutoFit/>
                  </a:bodyPr>
                  <a:lstStyle/>
                  <a:p>
                    <a:r>
                      <a:rPr lang="pl-PL" sz="1000" b="1" dirty="0">
                        <a:solidFill>
                          <a:schemeClr val="bg1"/>
                        </a:solidFill>
                      </a:rPr>
                      <a:t>SKILLS &amp; COMPETENCIES</a:t>
                    </a:r>
                    <a:endParaRPr lang="en-US" sz="1000" b="1" dirty="0">
                      <a:solidFill>
                        <a:schemeClr val="bg1"/>
                      </a:solidFill>
                    </a:endParaRPr>
                  </a:p>
                </p:txBody>
              </p:sp>
            </p:grpSp>
          </p:grpSp>
          <p:grpSp>
            <p:nvGrpSpPr>
              <p:cNvPr id="36" name="Group 35">
                <a:extLst>
                  <a:ext uri="{FF2B5EF4-FFF2-40B4-BE49-F238E27FC236}">
                    <a16:creationId xmlns:a16="http://schemas.microsoft.com/office/drawing/2014/main" id="{91DEB116-ACFA-4360-92DF-2D6409FFD5B3}"/>
                  </a:ext>
                </a:extLst>
              </p:cNvPr>
              <p:cNvGrpSpPr/>
              <p:nvPr/>
            </p:nvGrpSpPr>
            <p:grpSpPr>
              <a:xfrm>
                <a:off x="1924333" y="803369"/>
                <a:ext cx="10148838" cy="909463"/>
                <a:chOff x="1924333" y="760133"/>
                <a:chExt cx="10148838" cy="909463"/>
              </a:xfrm>
            </p:grpSpPr>
            <p:sp>
              <p:nvSpPr>
                <p:cNvPr id="4" name="Rectangle 3">
                  <a:extLst>
                    <a:ext uri="{FF2B5EF4-FFF2-40B4-BE49-F238E27FC236}">
                      <a16:creationId xmlns:a16="http://schemas.microsoft.com/office/drawing/2014/main" id="{8798841F-32E5-476C-BBB3-FE1DFF811DF6}"/>
                    </a:ext>
                  </a:extLst>
                </p:cNvPr>
                <p:cNvSpPr/>
                <p:nvPr/>
              </p:nvSpPr>
              <p:spPr>
                <a:xfrm>
                  <a:off x="1924333" y="1028762"/>
                  <a:ext cx="10148838" cy="640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31547422-5A38-4255-92E3-70E2C22C3B1B}"/>
                    </a:ext>
                  </a:extLst>
                </p:cNvPr>
                <p:cNvGrpSpPr/>
                <p:nvPr/>
              </p:nvGrpSpPr>
              <p:grpSpPr>
                <a:xfrm>
                  <a:off x="1924333" y="760133"/>
                  <a:ext cx="10148838" cy="301752"/>
                  <a:chOff x="1924333" y="760133"/>
                  <a:chExt cx="10148838" cy="301752"/>
                </a:xfrm>
              </p:grpSpPr>
              <p:sp>
                <p:nvSpPr>
                  <p:cNvPr id="5" name="Rectangle: Rounded Corners 4">
                    <a:extLst>
                      <a:ext uri="{FF2B5EF4-FFF2-40B4-BE49-F238E27FC236}">
                        <a16:creationId xmlns:a16="http://schemas.microsoft.com/office/drawing/2014/main" id="{D9C2A7DB-50F9-4F1D-A6FD-397EEAEE416A}"/>
                      </a:ext>
                    </a:extLst>
                  </p:cNvPr>
                  <p:cNvSpPr/>
                  <p:nvPr/>
                </p:nvSpPr>
                <p:spPr>
                  <a:xfrm>
                    <a:off x="1924333" y="760133"/>
                    <a:ext cx="10148838" cy="301752"/>
                  </a:xfrm>
                  <a:prstGeom prst="roundRect">
                    <a:avLst/>
                  </a:prstGeom>
                  <a:solidFill>
                    <a:srgbClr val="2B0A3D"/>
                  </a:solidFill>
                  <a:ln w="44450">
                    <a:noFill/>
                  </a:ln>
                </p:spPr>
                <p:txBody>
                  <a:bodyPr vert="horz" lIns="91440" tIns="0" rIns="0" bIns="0" rtlCol="0" anchor="ctr">
                    <a:noAutofit/>
                  </a:bodyPr>
                  <a:lstStyle/>
                  <a:p>
                    <a:pPr>
                      <a:lnSpc>
                        <a:spcPct val="90000"/>
                      </a:lnSpc>
                      <a:spcBef>
                        <a:spcPts val="1000"/>
                      </a:spcBef>
                    </a:pPr>
                    <a:endParaRPr lang="en-US" sz="1200" b="1">
                      <a:solidFill>
                        <a:schemeClr val="bg1"/>
                      </a:solidFill>
                      <a:latin typeface="+mj-lt"/>
                    </a:endParaRPr>
                  </a:p>
                </p:txBody>
              </p:sp>
              <p:sp>
                <p:nvSpPr>
                  <p:cNvPr id="24" name="Rectangle 23">
                    <a:extLst>
                      <a:ext uri="{FF2B5EF4-FFF2-40B4-BE49-F238E27FC236}">
                        <a16:creationId xmlns:a16="http://schemas.microsoft.com/office/drawing/2014/main" id="{5EF227C4-5960-4828-85F1-FB66E0B6A706}"/>
                      </a:ext>
                    </a:extLst>
                  </p:cNvPr>
                  <p:cNvSpPr/>
                  <p:nvPr/>
                </p:nvSpPr>
                <p:spPr>
                  <a:xfrm>
                    <a:off x="1924333" y="806906"/>
                    <a:ext cx="1968809" cy="246221"/>
                  </a:xfrm>
                  <a:prstGeom prst="rect">
                    <a:avLst/>
                  </a:prstGeom>
                </p:spPr>
                <p:txBody>
                  <a:bodyPr wrap="none">
                    <a:spAutoFit/>
                  </a:bodyPr>
                  <a:lstStyle/>
                  <a:p>
                    <a:r>
                      <a:rPr lang="pl-PL" sz="1000" b="1">
                        <a:solidFill>
                          <a:schemeClr val="bg1"/>
                        </a:solidFill>
                      </a:rPr>
                      <a:t>PROFESSIONAL </a:t>
                    </a:r>
                    <a:r>
                      <a:rPr lang="pl-PL" sz="1000" b="1" dirty="0">
                        <a:solidFill>
                          <a:schemeClr val="bg1"/>
                        </a:solidFill>
                      </a:rPr>
                      <a:t>PROFILE</a:t>
                    </a:r>
                    <a:endParaRPr lang="en-US" sz="1000" b="1" dirty="0">
                      <a:solidFill>
                        <a:schemeClr val="bg1"/>
                      </a:solidFill>
                    </a:endParaRPr>
                  </a:p>
                </p:txBody>
              </p:sp>
            </p:grpSp>
          </p:grpSp>
          <p:sp>
            <p:nvSpPr>
              <p:cNvPr id="20" name="Text Placeholder 6">
                <a:extLst>
                  <a:ext uri="{FF2B5EF4-FFF2-40B4-BE49-F238E27FC236}">
                    <a16:creationId xmlns:a16="http://schemas.microsoft.com/office/drawing/2014/main" id="{EA4C6D8B-C482-4A64-A209-FD37DA96BB22}"/>
                  </a:ext>
                </a:extLst>
              </p:cNvPr>
              <p:cNvSpPr txBox="1">
                <a:spLocks/>
              </p:cNvSpPr>
              <p:nvPr/>
            </p:nvSpPr>
            <p:spPr>
              <a:xfrm>
                <a:off x="128422" y="6155068"/>
                <a:ext cx="11935153" cy="6048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000" dirty="0">
                    <a:solidFill>
                      <a:srgbClr val="2B0A3D"/>
                    </a:solidFill>
                  </a:rPr>
                  <a:t>Honest, Responsible, Continuous knowledge seeking, leadership skilled and cool individual eager to explore myself in different environment</a:t>
                </a:r>
                <a:endParaRPr lang="en-US" dirty="0"/>
              </a:p>
            </p:txBody>
          </p:sp>
          <p:sp>
            <p:nvSpPr>
              <p:cNvPr id="18" name="Text Placeholder 4">
                <a:extLst>
                  <a:ext uri="{FF2B5EF4-FFF2-40B4-BE49-F238E27FC236}">
                    <a16:creationId xmlns:a16="http://schemas.microsoft.com/office/drawing/2014/main" id="{17BC7C93-103D-4134-BBAB-F9712CABC89E}"/>
                  </a:ext>
                </a:extLst>
              </p:cNvPr>
              <p:cNvSpPr txBox="1">
                <a:spLocks/>
              </p:cNvSpPr>
              <p:nvPr/>
            </p:nvSpPr>
            <p:spPr>
              <a:xfrm>
                <a:off x="4255141" y="2029765"/>
                <a:ext cx="7797661" cy="31242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103"/>
                <a:r>
                  <a:rPr lang="en-IN" sz="1000" dirty="0">
                    <a:solidFill>
                      <a:srgbClr val="2B0A3D"/>
                    </a:solidFill>
                  </a:rPr>
                  <a:t>Azure Cloud Architect with 11+ years of experience on design and implement solutions on Azure Infrastructure, On-premise Infrastructure and architecting MS SQL Server Database. </a:t>
                </a:r>
                <a:endParaRPr lang="en-US" dirty="0"/>
              </a:p>
            </p:txBody>
          </p:sp>
          <p:sp>
            <p:nvSpPr>
              <p:cNvPr id="17" name="Text Placeholder 3">
                <a:extLst>
                  <a:ext uri="{FF2B5EF4-FFF2-40B4-BE49-F238E27FC236}">
                    <a16:creationId xmlns:a16="http://schemas.microsoft.com/office/drawing/2014/main" id="{6C54E2DD-3A13-49B5-B890-F43840F60019}"/>
                  </a:ext>
                </a:extLst>
              </p:cNvPr>
              <p:cNvSpPr txBox="1">
                <a:spLocks/>
              </p:cNvSpPr>
              <p:nvPr/>
            </p:nvSpPr>
            <p:spPr>
              <a:xfrm>
                <a:off x="1852325" y="1105475"/>
                <a:ext cx="10220845" cy="114069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000" dirty="0">
                    <a:solidFill>
                      <a:srgbClr val="2B0A3D"/>
                    </a:solidFill>
                  </a:rPr>
                  <a:t>Dynamic and multi-skilled Cloud Architect with 13+ years of IT experience in Azure Cloud, </a:t>
                </a:r>
                <a:r>
                  <a:rPr lang="en-IN" sz="1000" dirty="0" err="1">
                    <a:solidFill>
                      <a:srgbClr val="2B0A3D"/>
                    </a:solidFill>
                  </a:rPr>
                  <a:t>IaC</a:t>
                </a:r>
                <a:r>
                  <a:rPr lang="en-IN" sz="1000" dirty="0">
                    <a:solidFill>
                      <a:srgbClr val="2B0A3D"/>
                    </a:solidFill>
                  </a:rPr>
                  <a:t> Terraform, AKS, Platform and Application Landing Zone design Data Hub Architecture design and implementation. MS-SQL Server from 2005 to 2019, VMWare, Commvault Backup Tool. Interested in exploring new solutions, solving technically complex problems, enabling automation and maintaining optimal environment through proactive management</a:t>
                </a:r>
                <a:endParaRPr lang="en-US" b="1" dirty="0"/>
              </a:p>
            </p:txBody>
          </p:sp>
          <p:sp>
            <p:nvSpPr>
              <p:cNvPr id="19" name="Text Placeholder 5">
                <a:extLst>
                  <a:ext uri="{FF2B5EF4-FFF2-40B4-BE49-F238E27FC236}">
                    <a16:creationId xmlns:a16="http://schemas.microsoft.com/office/drawing/2014/main" id="{3E59262E-7FF8-4D8D-9691-F7FF27DE03DB}"/>
                  </a:ext>
                </a:extLst>
              </p:cNvPr>
              <p:cNvSpPr txBox="1">
                <a:spLocks/>
              </p:cNvSpPr>
              <p:nvPr/>
            </p:nvSpPr>
            <p:spPr>
              <a:xfrm>
                <a:off x="142289" y="2645186"/>
                <a:ext cx="4073393" cy="316584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pl-PL" sz="1000" b="1" u="sng" dirty="0">
                    <a:solidFill>
                      <a:srgbClr val="0070AD">
                        <a:lumMod val="50000"/>
                      </a:srgbClr>
                    </a:solidFill>
                  </a:rPr>
                  <a:t>Skills:</a:t>
                </a:r>
                <a:r>
                  <a:rPr lang="en-IN" sz="1000" b="1" u="sng" dirty="0">
                    <a:solidFill>
                      <a:srgbClr val="0070AD">
                        <a:lumMod val="50000"/>
                      </a:srgbClr>
                    </a:solidFill>
                  </a:rPr>
                  <a:t> </a:t>
                </a:r>
              </a:p>
              <a:p>
                <a:pPr>
                  <a:defRPr/>
                </a:pPr>
                <a:r>
                  <a:rPr lang="pl-PL" sz="1000" dirty="0">
                    <a:solidFill>
                      <a:srgbClr val="2B0A3D"/>
                    </a:solidFill>
                  </a:rPr>
                  <a:t>Azure Cloud, IaaS, PaaS, Network Infrastructure, Server Infrastructure, IAM, Cloud Architecture design and implementation. MS SQL Server, Azure SQL Database, DNS, DHCP, Azure Application Gateways &amp; Load Balancer, Routing, Firewalls, VLAN, Virtual Machine, Wintel Administrator</a:t>
                </a:r>
                <a:r>
                  <a:rPr lang="en-IN" sz="1000" dirty="0">
                    <a:solidFill>
                      <a:srgbClr val="2B0A3D"/>
                    </a:solidFill>
                  </a:rPr>
                  <a:t>, AWS Cloud &amp; OCI Cloud</a:t>
                </a:r>
                <a:endParaRPr lang="pl-PL" sz="1000" dirty="0">
                  <a:solidFill>
                    <a:srgbClr val="2B0A3D"/>
                  </a:solidFill>
                </a:endParaRPr>
              </a:p>
              <a:p>
                <a:pPr>
                  <a:defRPr/>
                </a:pPr>
                <a:r>
                  <a:rPr lang="pl-PL" sz="1000" b="1" u="sng" dirty="0">
                    <a:solidFill>
                      <a:srgbClr val="0070AD">
                        <a:lumMod val="50000"/>
                      </a:srgbClr>
                    </a:solidFill>
                  </a:rPr>
                  <a:t>Education &amp; </a:t>
                </a:r>
                <a:r>
                  <a:rPr lang="en-GB" sz="1000" b="1" u="sng" dirty="0">
                    <a:solidFill>
                      <a:srgbClr val="0070AD">
                        <a:lumMod val="50000"/>
                      </a:srgbClr>
                    </a:solidFill>
                  </a:rPr>
                  <a:t>Certifications</a:t>
                </a:r>
                <a:r>
                  <a:rPr lang="pl-PL" sz="1000" b="1" u="sng" dirty="0">
                    <a:solidFill>
                      <a:srgbClr val="0070AD">
                        <a:lumMod val="50000"/>
                      </a:srgbClr>
                    </a:solidFill>
                  </a:rPr>
                  <a:t>:</a:t>
                </a:r>
                <a:br>
                  <a:rPr lang="pl-PL" sz="1000" b="1" u="sng" dirty="0">
                    <a:solidFill>
                      <a:srgbClr val="0070AD">
                        <a:lumMod val="50000"/>
                      </a:srgbClr>
                    </a:solidFill>
                  </a:rPr>
                </a:br>
                <a:r>
                  <a:rPr lang="en-IN" sz="1000" b="1" dirty="0">
                    <a:solidFill>
                      <a:srgbClr val="0070AD">
                        <a:lumMod val="50000"/>
                      </a:srgbClr>
                    </a:solidFill>
                  </a:rPr>
                  <a:t>* </a:t>
                </a:r>
                <a:r>
                  <a:rPr lang="pl-PL" sz="1000" dirty="0">
                    <a:solidFill>
                      <a:srgbClr val="2B0A3D"/>
                    </a:solidFill>
                  </a:rPr>
                  <a:t>B.Tech in CSE (Part Time), SRM University, Chennai</a:t>
                </a:r>
                <a:r>
                  <a:rPr lang="en-IN" sz="1000" dirty="0">
                    <a:solidFill>
                      <a:srgbClr val="2B0A3D"/>
                    </a:solidFill>
                  </a:rPr>
                  <a:t> - </a:t>
                </a:r>
                <a:r>
                  <a:rPr lang="pl-PL" sz="1000" dirty="0">
                    <a:solidFill>
                      <a:srgbClr val="2B0A3D"/>
                    </a:solidFill>
                  </a:rPr>
                  <a:t>JULY 2012 — DECEMBER 2015</a:t>
                </a:r>
                <a:r>
                  <a:rPr lang="en-IN" sz="1000" dirty="0">
                    <a:solidFill>
                      <a:srgbClr val="2B0A3D"/>
                    </a:solidFill>
                  </a:rPr>
                  <a:t>,</a:t>
                </a:r>
                <a:r>
                  <a:rPr lang="pl-PL" sz="1000" dirty="0">
                    <a:solidFill>
                      <a:srgbClr val="2B0A3D"/>
                    </a:solidFill>
                  </a:rPr>
                  <a:t> </a:t>
                </a:r>
                <a:r>
                  <a:rPr lang="en-IN" sz="1000" dirty="0">
                    <a:solidFill>
                      <a:srgbClr val="2B0A3D"/>
                    </a:solidFill>
                  </a:rPr>
                  <a:t>* </a:t>
                </a:r>
                <a:r>
                  <a:rPr lang="pl-PL" sz="1000" dirty="0">
                    <a:solidFill>
                      <a:srgbClr val="2B0A3D"/>
                    </a:solidFill>
                  </a:rPr>
                  <a:t>Diploma in ECE, Sri Sai Ram Polytechnic College, Chennai</a:t>
                </a:r>
                <a:r>
                  <a:rPr lang="en-IN" sz="1000" dirty="0">
                    <a:solidFill>
                      <a:srgbClr val="2B0A3D"/>
                    </a:solidFill>
                  </a:rPr>
                  <a:t> </a:t>
                </a:r>
                <a:r>
                  <a:rPr lang="pl-PL" sz="1000" dirty="0">
                    <a:solidFill>
                      <a:srgbClr val="2B0A3D"/>
                    </a:solidFill>
                  </a:rPr>
                  <a:t>AUGUST 2008 — APRIL 2011</a:t>
                </a:r>
                <a:endParaRPr lang="en-IN" sz="1000" dirty="0">
                  <a:solidFill>
                    <a:srgbClr val="2B0A3D"/>
                  </a:solidFill>
                </a:endParaRPr>
              </a:p>
              <a:p>
                <a:pPr>
                  <a:defRPr/>
                </a:pPr>
                <a:r>
                  <a:rPr lang="en-IN" sz="1000" dirty="0">
                    <a:solidFill>
                      <a:srgbClr val="2B0A3D"/>
                    </a:solidFill>
                  </a:rPr>
                  <a:t>*</a:t>
                </a:r>
                <a:r>
                  <a:rPr lang="pl-PL" sz="1000" dirty="0">
                    <a:solidFill>
                      <a:srgbClr val="2B0A3D"/>
                    </a:solidFill>
                  </a:rPr>
                  <a:t> AZ-</a:t>
                </a:r>
                <a:r>
                  <a:rPr lang="en-IN" sz="1000" dirty="0">
                    <a:solidFill>
                      <a:srgbClr val="2B0A3D"/>
                    </a:solidFill>
                  </a:rPr>
                  <a:t>400 – Azure DevOps Engineer, * 1Z0-1072 Oracle Cloud Infrastructure 2019 Architect Associate, * 462 – Administering Microsoft SQL Server 2012\2014 Databases, * </a:t>
                </a:r>
                <a:r>
                  <a:rPr lang="pl-PL" sz="1000" dirty="0">
                    <a:solidFill>
                      <a:srgbClr val="2B0A3D"/>
                    </a:solidFill>
                  </a:rPr>
                  <a:t>AZ-303 &amp; AZ-304- Microsoft Azure Solution Architect Expert</a:t>
                </a:r>
                <a:r>
                  <a:rPr lang="en-IN" sz="1000" dirty="0">
                    <a:solidFill>
                      <a:srgbClr val="2B0A3D"/>
                    </a:solidFill>
                  </a:rPr>
                  <a:t>(Expired)</a:t>
                </a:r>
                <a:endParaRPr lang="pl-PL" sz="1000" dirty="0">
                  <a:solidFill>
                    <a:srgbClr val="2B0A3D"/>
                  </a:solidFill>
                </a:endParaRPr>
              </a:p>
              <a:p>
                <a:pPr>
                  <a:spcAft>
                    <a:spcPts val="300"/>
                  </a:spcAft>
                  <a:defRPr/>
                </a:pPr>
                <a:r>
                  <a:rPr lang="pl-PL" sz="1000" b="1" u="sng" dirty="0">
                    <a:solidFill>
                      <a:srgbClr val="0070AD">
                        <a:lumMod val="50000"/>
                      </a:srgbClr>
                    </a:solidFill>
                  </a:rPr>
                  <a:t>Languages:</a:t>
                </a:r>
                <a:br>
                  <a:rPr lang="pl-PL" sz="1000" b="1" u="sng" dirty="0">
                    <a:solidFill>
                      <a:srgbClr val="0070AD">
                        <a:lumMod val="50000"/>
                      </a:srgbClr>
                    </a:solidFill>
                  </a:rPr>
                </a:br>
                <a:r>
                  <a:rPr lang="pl-PL" sz="1000" dirty="0">
                    <a:solidFill>
                      <a:srgbClr val="2B0A3D"/>
                    </a:solidFill>
                  </a:rPr>
                  <a:t>English – fluent</a:t>
                </a:r>
                <a:endParaRPr lang="en-US" sz="1000" dirty="0">
                  <a:solidFill>
                    <a:srgbClr val="2B0A3D"/>
                  </a:solidFill>
                </a:endParaRPr>
              </a:p>
            </p:txBody>
          </p:sp>
        </p:grpSp>
        <p:sp>
          <p:nvSpPr>
            <p:cNvPr id="15" name="Rectangle 14">
              <a:extLst>
                <a:ext uri="{FF2B5EF4-FFF2-40B4-BE49-F238E27FC236}">
                  <a16:creationId xmlns:a16="http://schemas.microsoft.com/office/drawing/2014/main" id="{4EE61A69-886D-4851-A5A5-B142FD8F905D}"/>
                </a:ext>
              </a:extLst>
            </p:cNvPr>
            <p:cNvSpPr/>
            <p:nvPr/>
          </p:nvSpPr>
          <p:spPr>
            <a:xfrm>
              <a:off x="4243363" y="1801288"/>
              <a:ext cx="1600118" cy="274320"/>
            </a:xfrm>
            <a:prstGeom prst="rect">
              <a:avLst/>
            </a:prstGeom>
          </p:spPr>
          <p:txBody>
            <a:bodyPr wrap="none">
              <a:spAutoFit/>
            </a:bodyPr>
            <a:lstStyle/>
            <a:p>
              <a:r>
                <a:rPr lang="pl-PL" sz="1000" b="1" dirty="0">
                  <a:solidFill>
                    <a:schemeClr val="bg1"/>
                  </a:solidFill>
                </a:rPr>
                <a:t>WORK EXPERIENCE</a:t>
              </a:r>
              <a:endParaRPr lang="en-US" sz="1000" b="1" dirty="0">
                <a:solidFill>
                  <a:schemeClr val="bg1"/>
                </a:solidFill>
              </a:endParaRPr>
            </a:p>
          </p:txBody>
        </p:sp>
      </p:grpSp>
      <p:sp>
        <p:nvSpPr>
          <p:cNvPr id="40" name="Text Placeholder 2">
            <a:extLst>
              <a:ext uri="{FF2B5EF4-FFF2-40B4-BE49-F238E27FC236}">
                <a16:creationId xmlns:a16="http://schemas.microsoft.com/office/drawing/2014/main" id="{561EAFCC-DC58-47B6-AFFA-DBF1DEAC508F}"/>
              </a:ext>
            </a:extLst>
          </p:cNvPr>
          <p:cNvSpPr txBox="1">
            <a:spLocks/>
          </p:cNvSpPr>
          <p:nvPr/>
        </p:nvSpPr>
        <p:spPr>
          <a:xfrm>
            <a:off x="7030733" y="404664"/>
            <a:ext cx="4252080" cy="412637"/>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482" algn="r" defTabSz="872667">
              <a:spcBef>
                <a:spcPct val="0"/>
              </a:spcBef>
              <a:defRPr/>
            </a:pPr>
            <a:r>
              <a:rPr lang="en-IN" sz="1000" b="1" dirty="0">
                <a:cs typeface="Arial"/>
              </a:rPr>
              <a:t>Azure Architect</a:t>
            </a:r>
            <a:endParaRPr lang="pl-PL" sz="1000" b="1" dirty="0">
              <a:cs typeface="Arial"/>
            </a:endParaRPr>
          </a:p>
          <a:p>
            <a:pPr marL="90482" algn="r" defTabSz="872667">
              <a:spcBef>
                <a:spcPct val="0"/>
              </a:spcBef>
              <a:defRPr/>
            </a:pPr>
            <a:r>
              <a:rPr lang="en-IN" sz="1000" b="1" dirty="0">
                <a:cs typeface="Arial"/>
              </a:rPr>
              <a:t>Infra Design| </a:t>
            </a:r>
            <a:r>
              <a:rPr lang="pl-PL" sz="1000" b="1" dirty="0">
                <a:cs typeface="Arial"/>
              </a:rPr>
              <a:t>Cyber Security</a:t>
            </a:r>
            <a:r>
              <a:rPr lang="en-IN" sz="1000" b="1" dirty="0">
                <a:cs typeface="Arial"/>
              </a:rPr>
              <a:t>| Platform &amp; Application LZ</a:t>
            </a:r>
            <a:r>
              <a:rPr lang="en-GB" sz="1000" b="1" dirty="0">
                <a:cs typeface="Arial"/>
              </a:rPr>
              <a:t>, design | Azure DevOps | </a:t>
            </a:r>
            <a:r>
              <a:rPr lang="en-GB" sz="1000" b="1" dirty="0" err="1">
                <a:cs typeface="Arial"/>
              </a:rPr>
              <a:t>IaC</a:t>
            </a:r>
            <a:r>
              <a:rPr lang="en-GB" sz="1000" b="1" dirty="0">
                <a:cs typeface="Arial"/>
              </a:rPr>
              <a:t> | Data Hub Architecture,</a:t>
            </a:r>
            <a:r>
              <a:rPr lang="pl-PL" sz="1000" b="1" dirty="0">
                <a:cs typeface="Arial"/>
              </a:rPr>
              <a:t> </a:t>
            </a:r>
            <a:endParaRPr lang="en-US" sz="1000" dirty="0"/>
          </a:p>
        </p:txBody>
      </p:sp>
      <p:graphicFrame>
        <p:nvGraphicFramePr>
          <p:cNvPr id="124" name="Table 58">
            <a:extLst>
              <a:ext uri="{FF2B5EF4-FFF2-40B4-BE49-F238E27FC236}">
                <a16:creationId xmlns:a16="http://schemas.microsoft.com/office/drawing/2014/main" id="{37B6F7E9-7A30-4769-974E-D21612A3D383}"/>
              </a:ext>
            </a:extLst>
          </p:cNvPr>
          <p:cNvGraphicFramePr>
            <a:graphicFrameLocks noGrp="1"/>
          </p:cNvGraphicFramePr>
          <p:nvPr>
            <p:extLst>
              <p:ext uri="{D42A27DB-BD31-4B8C-83A1-F6EECF244321}">
                <p14:modId xmlns:p14="http://schemas.microsoft.com/office/powerpoint/2010/main" val="1884790749"/>
              </p:ext>
            </p:extLst>
          </p:nvPr>
        </p:nvGraphicFramePr>
        <p:xfrm>
          <a:off x="4238565" y="2355647"/>
          <a:ext cx="7796315" cy="4785360"/>
        </p:xfrm>
        <a:graphic>
          <a:graphicData uri="http://schemas.openxmlformats.org/drawingml/2006/table">
            <a:tbl>
              <a:tblPr firstRow="1" bandRow="1">
                <a:tableStyleId>{5C22544A-7EE6-4342-B048-85BDC9FD1C3A}</a:tableStyleId>
              </a:tblPr>
              <a:tblGrid>
                <a:gridCol w="774229">
                  <a:extLst>
                    <a:ext uri="{9D8B030D-6E8A-4147-A177-3AD203B41FA5}">
                      <a16:colId xmlns:a16="http://schemas.microsoft.com/office/drawing/2014/main" val="1371832365"/>
                    </a:ext>
                  </a:extLst>
                </a:gridCol>
                <a:gridCol w="7022086">
                  <a:extLst>
                    <a:ext uri="{9D8B030D-6E8A-4147-A177-3AD203B41FA5}">
                      <a16:colId xmlns:a16="http://schemas.microsoft.com/office/drawing/2014/main" val="1036455872"/>
                    </a:ext>
                  </a:extLst>
                </a:gridCol>
              </a:tblGrid>
              <a:tr h="230977">
                <a:tc>
                  <a:txBody>
                    <a:bodyPr/>
                    <a:lstStyle/>
                    <a:p>
                      <a:endParaRPr lang="en-US" sz="1000" b="1" kern="1200" dirty="0">
                        <a:solidFill>
                          <a:srgbClr val="0070AD">
                            <a:lumMod val="50000"/>
                          </a:srgbClr>
                        </a:solidFill>
                        <a:latin typeface="+mj-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90000"/>
                        </a:lnSpc>
                        <a:spcBef>
                          <a:spcPts val="500"/>
                        </a:spcBef>
                        <a:spcAft>
                          <a:spcPts val="0"/>
                        </a:spcAft>
                        <a:buClr>
                          <a:srgbClr val="D0D0D0"/>
                        </a:buClr>
                        <a:buSzTx/>
                        <a:buFont typeface="Wingdings" panose="05000000000000000000" pitchFamily="2" charset="2"/>
                        <a:buNone/>
                        <a:tabLst/>
                        <a:defRPr/>
                      </a:pPr>
                      <a:r>
                        <a:rPr lang="en-IN" sz="1000" b="1" kern="1200" dirty="0">
                          <a:solidFill>
                            <a:srgbClr val="0070AD">
                              <a:lumMod val="50000"/>
                            </a:srgbClr>
                          </a:solidFill>
                          <a:latin typeface="+mj-lt"/>
                          <a:ea typeface="+mn-ea"/>
                          <a:cs typeface="+mn-cs"/>
                        </a:rPr>
                        <a:t>Azure and DevOps Architect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2611094"/>
                  </a:ext>
                </a:extLst>
              </a:tr>
              <a:tr h="2309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1" kern="1200" dirty="0">
                          <a:solidFill>
                            <a:srgbClr val="0070AD">
                              <a:lumMod val="50000"/>
                            </a:srgbClr>
                          </a:solidFill>
                          <a:latin typeface="+mn-lt"/>
                          <a:ea typeface="+mn-ea"/>
                          <a:cs typeface="+mn-cs"/>
                        </a:rPr>
                        <a:t>Sep 2024 </a:t>
                      </a:r>
                      <a:r>
                        <a:rPr lang="pl-PL" sz="1000" b="1" kern="1200" dirty="0">
                          <a:solidFill>
                            <a:srgbClr val="0070AD">
                              <a:lumMod val="50000"/>
                            </a:srgbClr>
                          </a:solidFill>
                          <a:latin typeface="+mn-lt"/>
                          <a:ea typeface="+mn-ea"/>
                          <a:cs typeface="+mn-cs"/>
                        </a:rPr>
                        <a:t>– </a:t>
                      </a:r>
                      <a:r>
                        <a:rPr lang="en-IN" sz="1000" b="1" kern="1200" dirty="0">
                          <a:solidFill>
                            <a:srgbClr val="0070AD">
                              <a:lumMod val="50000"/>
                            </a:srgbClr>
                          </a:solidFill>
                          <a:latin typeface="+mn-lt"/>
                          <a:ea typeface="+mn-ea"/>
                          <a:cs typeface="+mn-cs"/>
                        </a:rPr>
                        <a:t>Now</a:t>
                      </a:r>
                      <a:endParaRPr lang="en-US" sz="1000" b="1" kern="1200" dirty="0">
                        <a:solidFill>
                          <a:srgbClr val="0070AD">
                            <a:lumMod val="50000"/>
                          </a:srgbClr>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90000"/>
                        </a:lnSpc>
                        <a:spcBef>
                          <a:spcPts val="500"/>
                        </a:spcBef>
                        <a:spcAft>
                          <a:spcPts val="0"/>
                        </a:spcAft>
                        <a:buClr>
                          <a:srgbClr val="D0D0D0"/>
                        </a:buClr>
                        <a:buSzTx/>
                        <a:buFont typeface="Wingdings" panose="05000000000000000000" pitchFamily="2" charset="2"/>
                        <a:buNone/>
                        <a:tabLst/>
                        <a:defRPr/>
                      </a:pPr>
                      <a:r>
                        <a:rPr lang="en-IN" sz="1000" kern="1200" dirty="0">
                          <a:solidFill>
                            <a:schemeClr val="dk1"/>
                          </a:solidFill>
                          <a:latin typeface="+mn-lt"/>
                          <a:ea typeface="+mn-ea"/>
                          <a:cs typeface="+mn-cs"/>
                        </a:rPr>
                        <a:t>Project: G42 – DGE (Department of Government Entity) Migration Project – We collaborated with Microsoft and design Sovereign Platform Landing Zone and Application Landing Zone implementation through </a:t>
                      </a:r>
                      <a:r>
                        <a:rPr lang="en-IN" sz="1000" kern="1200" dirty="0" err="1">
                          <a:solidFill>
                            <a:schemeClr val="dk1"/>
                          </a:solidFill>
                          <a:latin typeface="+mn-lt"/>
                          <a:ea typeface="+mn-ea"/>
                          <a:cs typeface="+mn-cs"/>
                        </a:rPr>
                        <a:t>IaC</a:t>
                      </a:r>
                      <a:r>
                        <a:rPr lang="en-IN" sz="1000" kern="1200" dirty="0">
                          <a:solidFill>
                            <a:schemeClr val="dk1"/>
                          </a:solidFill>
                          <a:latin typeface="+mn-lt"/>
                          <a:ea typeface="+mn-ea"/>
                          <a:cs typeface="+mn-cs"/>
                        </a:rPr>
                        <a:t> Terraform in progress. Built modularized and reusable </a:t>
                      </a:r>
                      <a:r>
                        <a:rPr lang="en-IN" sz="1000" kern="1200" dirty="0" err="1">
                          <a:solidFill>
                            <a:schemeClr val="dk1"/>
                          </a:solidFill>
                          <a:latin typeface="+mn-lt"/>
                          <a:ea typeface="+mn-ea"/>
                          <a:cs typeface="+mn-cs"/>
                        </a:rPr>
                        <a:t>IaC</a:t>
                      </a:r>
                      <a:r>
                        <a:rPr lang="en-IN" sz="1000" kern="1200" dirty="0">
                          <a:solidFill>
                            <a:schemeClr val="dk1"/>
                          </a:solidFill>
                          <a:latin typeface="+mn-lt"/>
                          <a:ea typeface="+mn-ea"/>
                          <a:cs typeface="+mn-cs"/>
                        </a:rPr>
                        <a:t> modules which can be used across ALZ. ALZ AMP’s are solutioned and designed adopting relevant cloud </a:t>
                      </a:r>
                      <a:r>
                        <a:rPr lang="en-IN" sz="1000" kern="1200">
                          <a:solidFill>
                            <a:schemeClr val="dk1"/>
                          </a:solidFill>
                          <a:latin typeface="+mn-lt"/>
                          <a:ea typeface="+mn-ea"/>
                          <a:cs typeface="+mn-cs"/>
                        </a:rPr>
                        <a:t>services. </a:t>
                      </a:r>
                      <a:endParaRPr lang="en-IN" sz="10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5721687"/>
                  </a:ext>
                </a:extLst>
              </a:tr>
              <a:tr h="230977">
                <a:tc>
                  <a:txBody>
                    <a:bodyPr/>
                    <a:lstStyle/>
                    <a:p>
                      <a:endParaRPr lang="en-US" sz="1000" b="1" kern="1200" dirty="0">
                        <a:solidFill>
                          <a:srgbClr val="0070AD">
                            <a:lumMod val="50000"/>
                          </a:srgbClr>
                        </a:solidFill>
                        <a:latin typeface="+mj-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90000"/>
                        </a:lnSpc>
                        <a:spcBef>
                          <a:spcPts val="500"/>
                        </a:spcBef>
                        <a:spcAft>
                          <a:spcPts val="0"/>
                        </a:spcAft>
                        <a:buClr>
                          <a:srgbClr val="D0D0D0"/>
                        </a:buClr>
                        <a:buSzTx/>
                        <a:buFont typeface="Wingdings" panose="05000000000000000000" pitchFamily="2" charset="2"/>
                        <a:buNone/>
                        <a:tabLst/>
                        <a:defRPr/>
                      </a:pPr>
                      <a:r>
                        <a:rPr lang="en-IN" sz="1000" b="1" kern="1200" dirty="0">
                          <a:solidFill>
                            <a:srgbClr val="0070AD">
                              <a:lumMod val="50000"/>
                            </a:srgbClr>
                          </a:solidFill>
                          <a:latin typeface="+mj-lt"/>
                          <a:ea typeface="+mn-ea"/>
                          <a:cs typeface="+mn-cs"/>
                        </a:rPr>
                        <a:t>Azure Architect &amp; SME – Design and implementation, Capgemini. Project Mubadala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5926389"/>
                  </a:ext>
                </a:extLst>
              </a:tr>
              <a:tr h="9527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1" kern="1200" dirty="0">
                          <a:solidFill>
                            <a:srgbClr val="0070AD">
                              <a:lumMod val="50000"/>
                            </a:srgbClr>
                          </a:solidFill>
                          <a:latin typeface="+mn-lt"/>
                          <a:ea typeface="+mn-ea"/>
                          <a:cs typeface="+mn-cs"/>
                        </a:rPr>
                        <a:t>June 2022</a:t>
                      </a:r>
                      <a:r>
                        <a:rPr lang="pl-PL" sz="1000" b="1" kern="1200" dirty="0">
                          <a:solidFill>
                            <a:srgbClr val="0070AD">
                              <a:lumMod val="50000"/>
                            </a:srgbClr>
                          </a:solidFill>
                          <a:latin typeface="+mn-lt"/>
                          <a:ea typeface="+mn-ea"/>
                          <a:cs typeface="+mn-cs"/>
                        </a:rPr>
                        <a:t> – </a:t>
                      </a:r>
                      <a:r>
                        <a:rPr lang="en-IN" sz="1000" b="1" kern="1200" dirty="0">
                          <a:solidFill>
                            <a:srgbClr val="0070AD">
                              <a:lumMod val="50000"/>
                            </a:srgbClr>
                          </a:solidFill>
                          <a:latin typeface="+mn-lt"/>
                          <a:ea typeface="+mn-ea"/>
                          <a:cs typeface="+mn-cs"/>
                        </a:rPr>
                        <a:t>Sep 2024</a:t>
                      </a:r>
                      <a:endParaRPr lang="en-US" sz="1000" b="1" kern="1200" dirty="0">
                        <a:solidFill>
                          <a:srgbClr val="0070AD">
                            <a:lumMod val="50000"/>
                          </a:srgbClr>
                        </a:solidFill>
                        <a:latin typeface="+mn-lt"/>
                        <a:ea typeface="+mn-ea"/>
                        <a:cs typeface="+mn-cs"/>
                      </a:endParaRPr>
                    </a:p>
                    <a:p>
                      <a:endParaRPr lang="en-US" sz="1000" b="1" kern="1200" dirty="0">
                        <a:solidFill>
                          <a:srgbClr val="0070AD">
                            <a:lumMod val="50000"/>
                          </a:srgbClr>
                        </a:solidFill>
                        <a:latin typeface="+mj-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000" dirty="0"/>
                        <a:t>Responsible for designing, documenting, testing and implementation of Dev, QA, Prod secured and isolated data hub infrastructure in Azure Environment. Designed and implementing secured Network infrastructure with Firewalls, NSG, WAF – Application Gateway. Also Implementing PaaS services like, Storage Account(blob, sftp), Azure SQL databases. Integration of Microsoft Viva, </a:t>
                      </a:r>
                      <a:r>
                        <a:rPr lang="en-IN" sz="1000" dirty="0" err="1"/>
                        <a:t>Sharepoint</a:t>
                      </a:r>
                      <a:r>
                        <a:rPr lang="en-IN" sz="1000" dirty="0"/>
                        <a:t> to Azure IaaS Environment. Expert in Application integration using </a:t>
                      </a:r>
                      <a:r>
                        <a:rPr lang="en-IN" sz="1000" dirty="0" err="1"/>
                        <a:t>Oauth</a:t>
                      </a:r>
                      <a:r>
                        <a:rPr lang="en-IN" sz="1000" dirty="0"/>
                        <a:t> Authentication and Application Azure AD SAML SSO. </a:t>
                      </a:r>
                      <a:r>
                        <a:rPr lang="en-IN" sz="1000" dirty="0" err="1"/>
                        <a:t>IaC</a:t>
                      </a:r>
                      <a:r>
                        <a:rPr lang="en-IN" sz="1000" dirty="0"/>
                        <a:t> – Terraform. Mubadala is UAE Gov based Investment company. Designed and implement highly secured and modernized solution for Data Hub project on Azure. </a:t>
                      </a: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4657311"/>
                  </a:ext>
                </a:extLst>
              </a:tr>
              <a:tr h="2309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kern="1200" dirty="0">
                        <a:solidFill>
                          <a:srgbClr val="0070AD">
                            <a:lumMod val="50000"/>
                          </a:srgbClr>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1" kern="1200" dirty="0">
                          <a:solidFill>
                            <a:srgbClr val="0070AD">
                              <a:lumMod val="50000"/>
                            </a:srgbClr>
                          </a:solidFill>
                          <a:latin typeface="+mn-lt"/>
                          <a:ea typeface="+mn-ea"/>
                          <a:cs typeface="+mn-cs"/>
                        </a:rPr>
                        <a:t>Cloud Specialist and SQL Server Database Lead, Tata Consultancy Services, Chennai</a:t>
                      </a:r>
                      <a:endParaRPr lang="en-US" sz="1000" b="1" kern="1200" dirty="0">
                        <a:solidFill>
                          <a:srgbClr val="0070AD">
                            <a:lumMod val="50000"/>
                          </a:srgbClr>
                        </a:solidFill>
                        <a:latin typeface="+mj-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4667997"/>
                  </a:ext>
                </a:extLst>
              </a:tr>
              <a:tr h="9527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1" kern="1200" dirty="0">
                          <a:solidFill>
                            <a:srgbClr val="0070AD">
                              <a:lumMod val="50000"/>
                            </a:srgbClr>
                          </a:solidFill>
                          <a:latin typeface="+mn-lt"/>
                          <a:ea typeface="+mn-ea"/>
                          <a:cs typeface="+mn-cs"/>
                        </a:rPr>
                        <a:t>Sep</a:t>
                      </a:r>
                      <a:r>
                        <a:rPr lang="pl-PL" sz="1000" b="1" kern="1200" dirty="0">
                          <a:solidFill>
                            <a:srgbClr val="0070AD">
                              <a:lumMod val="50000"/>
                            </a:srgbClr>
                          </a:solidFill>
                          <a:latin typeface="+mn-lt"/>
                          <a:ea typeface="+mn-ea"/>
                          <a:cs typeface="+mn-cs"/>
                        </a:rPr>
                        <a:t> 201</a:t>
                      </a:r>
                      <a:r>
                        <a:rPr lang="en-IN" sz="1000" b="1" kern="1200" dirty="0">
                          <a:solidFill>
                            <a:srgbClr val="0070AD">
                              <a:lumMod val="50000"/>
                            </a:srgbClr>
                          </a:solidFill>
                          <a:latin typeface="+mn-lt"/>
                          <a:ea typeface="+mn-ea"/>
                          <a:cs typeface="+mn-cs"/>
                        </a:rPr>
                        <a:t>5</a:t>
                      </a:r>
                      <a:r>
                        <a:rPr lang="pl-PL" sz="1000" b="1" kern="1200" dirty="0">
                          <a:solidFill>
                            <a:srgbClr val="0070AD">
                              <a:lumMod val="50000"/>
                            </a:srgbClr>
                          </a:solidFill>
                          <a:latin typeface="+mn-lt"/>
                          <a:ea typeface="+mn-ea"/>
                          <a:cs typeface="+mn-cs"/>
                        </a:rPr>
                        <a:t> – </a:t>
                      </a:r>
                      <a:r>
                        <a:rPr lang="en-IN" sz="1000" b="1" kern="1200" dirty="0">
                          <a:solidFill>
                            <a:srgbClr val="0070AD">
                              <a:lumMod val="50000"/>
                            </a:srgbClr>
                          </a:solidFill>
                          <a:latin typeface="+mn-lt"/>
                          <a:ea typeface="+mn-ea"/>
                          <a:cs typeface="+mn-cs"/>
                        </a:rPr>
                        <a:t>June 2022</a:t>
                      </a:r>
                      <a:endParaRPr lang="en-US" sz="1000" b="1" kern="1200" dirty="0">
                        <a:solidFill>
                          <a:srgbClr val="0070AD">
                            <a:lumMod val="50000"/>
                          </a:srgbClr>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kern="1200" dirty="0">
                        <a:solidFill>
                          <a:srgbClr val="0070AD">
                            <a:lumMod val="50000"/>
                          </a:srgbClr>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t>Azure Cloud Specialist and lead eight members team and provided 24x7 support to manage over 10,000 databases and around 1000 SQL Production and Non-Production instances(SQL 2005 – 2019) both in cloud and on-premises infrastructure for a $130 billion company, operating in 66 countries. Designed solutions and implemented it on cloud infrastructure including, networking, storage accounts, VMs, Load balancers, HA, DR and auto scaling setup. Implemented load balancing and network security on cloud infrastructure</a:t>
                      </a: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2384677"/>
                  </a:ext>
                </a:extLst>
              </a:tr>
              <a:tr h="230977">
                <a:tc>
                  <a:txBody>
                    <a:bodyPr/>
                    <a:lstStyle/>
                    <a:p>
                      <a:pPr marL="0" algn="l" defTabSz="914400" rtl="0" eaLnBrk="1" latinLnBrk="0" hangingPunct="1"/>
                      <a:endParaRPr lang="en-US" sz="1000" b="1" kern="1200" dirty="0">
                        <a:solidFill>
                          <a:srgbClr val="0070AD">
                            <a:lumMod val="50000"/>
                          </a:srgbClr>
                        </a:solidFill>
                        <a:latin typeface="+mj-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000" b="1" kern="1200" dirty="0">
                          <a:solidFill>
                            <a:srgbClr val="0070AD">
                              <a:lumMod val="50000"/>
                            </a:srgbClr>
                          </a:solidFill>
                          <a:latin typeface="+mn-lt"/>
                          <a:ea typeface="+mn-ea"/>
                          <a:cs typeface="+mn-cs"/>
                        </a:rPr>
                        <a:t>Wintel, WebApp and DB Administrator, Cognizant Technology Solutions, Chennai</a:t>
                      </a:r>
                      <a:endParaRPr lang="en-US" sz="1000" b="1" kern="1200" dirty="0">
                        <a:solidFill>
                          <a:srgbClr val="0070AD">
                            <a:lumMod val="50000"/>
                          </a:srgbClr>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250819"/>
                  </a:ext>
                </a:extLst>
              </a:tr>
              <a:tr h="952780">
                <a:tc>
                  <a:txBody>
                    <a:bodyPr/>
                    <a:lstStyle/>
                    <a:p>
                      <a:pPr marL="0" algn="l" defTabSz="914400" rtl="0" eaLnBrk="1" latinLnBrk="0" hangingPunct="1"/>
                      <a:r>
                        <a:rPr lang="en-US" sz="1000" b="1" kern="1200" dirty="0">
                          <a:solidFill>
                            <a:srgbClr val="0070AD">
                              <a:lumMod val="50000"/>
                            </a:srgbClr>
                          </a:solidFill>
                          <a:latin typeface="+mj-lt"/>
                          <a:ea typeface="+mn-ea"/>
                          <a:cs typeface="+mn-cs"/>
                        </a:rPr>
                        <a:t>JUNE 2011 — AUGUST 2015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t>Installation, Configuration, Maintenance and Administrating on SQL Server 2005 to 2016 Database Environment. </a:t>
                      </a:r>
                      <a:r>
                        <a:rPr lang="en-IN" sz="1000" dirty="0"/>
                        <a:t>Performance tuning and optimization using tools like, DMV’s, Activity Monitors, SQL Profilers, </a:t>
                      </a:r>
                      <a:r>
                        <a:rPr lang="en-IN" sz="1000" dirty="0" err="1"/>
                        <a:t>Perfmon</a:t>
                      </a:r>
                      <a:r>
                        <a:rPr lang="en-IN" sz="1000" dirty="0"/>
                        <a:t>, etc. High Availability (Mirroring, </a:t>
                      </a:r>
                      <a:r>
                        <a:rPr lang="en-IN" sz="1000" dirty="0" err="1"/>
                        <a:t>AlwaysOn</a:t>
                      </a:r>
                      <a:r>
                        <a:rPr lang="en-IN" sz="1000" dirty="0"/>
                        <a:t> and SQL Failover Cluster), Disaster Recovery (Log Shipping) and Replication. Good experience on Active directory, Windows Failover Clustering and Network infrastructure. Installation, configuration, authentication, migration and </a:t>
                      </a:r>
                      <a:r>
                        <a:rPr lang="en-IN" sz="1000" dirty="0">
                          <a:highlight>
                            <a:srgbClr val="E6E7E7"/>
                          </a:highlight>
                        </a:rPr>
                        <a:t>troubleshooting of IIS 6.0 to 8.5. Building new VMs, VM snapshots</a:t>
                      </a:r>
                      <a:r>
                        <a:rPr lang="en-IN" sz="1000" dirty="0"/>
                        <a:t>, cloning, etc</a:t>
                      </a: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6251832"/>
                  </a:ext>
                </a:extLst>
              </a:tr>
            </a:tbl>
          </a:graphicData>
        </a:graphic>
      </p:graphicFrame>
    </p:spTree>
    <p:extLst>
      <p:ext uri="{BB962C8B-B14F-4D97-AF65-F5344CB8AC3E}">
        <p14:creationId xmlns:p14="http://schemas.microsoft.com/office/powerpoint/2010/main" val="14394417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  Read-Only" id="{F0E93D4F-5A86-4B31-B4B9-536E99F62B86}" vid="{2D8CF241-A9B9-4D22-A4A9-03621F58941A}"/>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46DC33DA416F24CB6453734F3938158" ma:contentTypeVersion="16" ma:contentTypeDescription="Create a new document." ma:contentTypeScope="" ma:versionID="386b051904735ec257931c594357e0a8">
  <xsd:schema xmlns:xsd="http://www.w3.org/2001/XMLSchema" xmlns:xs="http://www.w3.org/2001/XMLSchema" xmlns:p="http://schemas.microsoft.com/office/2006/metadata/properties" xmlns:ns2="41fb7835-2104-4307-ade0-0fae489e02b4" xmlns:ns3="30627c91-094c-4968-b653-3a95a0a613d0" targetNamespace="http://schemas.microsoft.com/office/2006/metadata/properties" ma:root="true" ma:fieldsID="2c22a3ba8fa59529eebd6993eb06e85a" ns2:_="" ns3:_="">
    <xsd:import namespace="41fb7835-2104-4307-ade0-0fae489e02b4"/>
    <xsd:import namespace="30627c91-094c-4968-b653-3a95a0a613d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Location" minOccurs="0"/>
                <xsd:element ref="ns2:lcf76f155ced4ddcb4097134ff3c332f" minOccurs="0"/>
                <xsd:element ref="ns3:TaxCatchAll"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fb7835-2104-4307-ade0-0fae489e02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0627c91-094c-4968-b653-3a95a0a613d0"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e63d69e1-12cf-4fc6-afd0-b6f02d4e141e}" ma:internalName="TaxCatchAll" ma:showField="CatchAllData" ma:web="30627c91-094c-4968-b653-3a95a0a613d0">
      <xsd:complexType>
        <xsd:complexContent>
          <xsd:extension base="dms:MultiChoiceLookup">
            <xsd:sequence>
              <xsd:element name="Value" type="dms:Lookup" maxOccurs="unbounded" minOccurs="0" nillable="true"/>
            </xsd:sequence>
          </xsd:extension>
        </xsd:complexContent>
      </xsd:complexType>
    </xsd:element>
    <xsd:element name="SharedWithUsers" ma:index="2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30627c91-094c-4968-b653-3a95a0a613d0" xsi:nil="true"/>
    <lcf76f155ced4ddcb4097134ff3c332f xmlns="41fb7835-2104-4307-ade0-0fae489e02b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480FE35-BFF6-443A-8907-99C6C929EBC7}">
  <ds:schemaRefs>
    <ds:schemaRef ds:uri="http://schemas.microsoft.com/sharepoint/v3/contenttype/forms"/>
  </ds:schemaRefs>
</ds:datastoreItem>
</file>

<file path=customXml/itemProps2.xml><?xml version="1.0" encoding="utf-8"?>
<ds:datastoreItem xmlns:ds="http://schemas.openxmlformats.org/officeDocument/2006/customXml" ds:itemID="{6C5A612B-80DE-447B-9505-F13F8BBC39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fb7835-2104-4307-ade0-0fae489e02b4"/>
    <ds:schemaRef ds:uri="30627c91-094c-4968-b653-3a95a0a613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735ECBB-B40B-4CD1-BB57-3C788712D4EA}">
  <ds:schemaRefs>
    <ds:schemaRef ds:uri="http://schemas.microsoft.com/office/2006/metadata/properties"/>
    <ds:schemaRef ds:uri="http://schemas.microsoft.com/office/infopath/2007/PartnerControls"/>
    <ds:schemaRef ds:uri="30627c91-094c-4968-b653-3a95a0a613d0"/>
    <ds:schemaRef ds:uri="41fb7835-2104-4307-ade0-0fae489e02b4"/>
  </ds:schemaRefs>
</ds:datastoreItem>
</file>

<file path=docProps/app.xml><?xml version="1.0" encoding="utf-8"?>
<Properties xmlns="http://schemas.openxmlformats.org/officeDocument/2006/extended-properties" xmlns:vt="http://schemas.openxmlformats.org/officeDocument/2006/docPropsVTypes">
  <Template>ppt-template_Capgemini-2020</Template>
  <TotalTime>3760</TotalTime>
  <Words>708</Words>
  <Application>Microsoft Office PowerPoint</Application>
  <PresentationFormat>Widescreen</PresentationFormat>
  <Paragraphs>27</Paragraphs>
  <Slides>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Verdana</vt:lpstr>
      <vt:lpstr>Wingdings</vt:lpstr>
      <vt:lpstr>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Marta Stasiak</dc:creator>
  <cp:lastModifiedBy>P A, SivaSubramanian</cp:lastModifiedBy>
  <cp:revision>91</cp:revision>
  <dcterms:created xsi:type="dcterms:W3CDTF">2020-05-29T13:55:30Z</dcterms:created>
  <dcterms:modified xsi:type="dcterms:W3CDTF">2025-03-29T14:33:04Z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0x0101006D9D3BF1BA0A2D4F9A0BC647FBC326E6</vt:lpwstr>
  </property>
  <property fmtid="{D5CDD505-2E9C-101B-9397-08002B2CF9AE}" pid="3" name="MediaServiceImageTags">
    <vt:lpwstr/>
  </property>
</Properties>
</file>