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image/png" PartName="/ppt/media/image7.jpg"/>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image/jpeg" PartName="/ppt/media/image11.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ms-office.chartcolorstyle+xml" PartName="/ppt/charts/color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archive\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34042466172310987"/>
          <c:y val="1.458424006348163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6.6884285095431026E-2"/>
          <c:y val="0.10883862366114953"/>
          <c:w val="0.75294182698528789"/>
          <c:h val="0.81730827964686237"/>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F89-41C9-AB81-942725B1EA09}"/>
            </c:ext>
          </c:extLst>
        </c:ser>
        <c:ser>
          <c:idx val="1"/>
          <c:order val="1"/>
          <c:tx>
            <c:strRef>
              <c:f>Sheet1!$C$3:$C$4</c:f>
              <c:strCache>
                <c:ptCount val="1"/>
                <c:pt idx="0">
                  <c:v>Fully Meets</c:v>
                </c:pt>
              </c:strCache>
            </c:strRef>
          </c:tx>
          <c:spPr>
            <a:solidFill>
              <a:schemeClr val="accent2"/>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F89-41C9-AB81-942725B1EA09}"/>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F89-41C9-AB81-942725B1EA09}"/>
            </c:ext>
          </c:extLst>
        </c:ser>
        <c:ser>
          <c:idx val="3"/>
          <c:order val="3"/>
          <c:tx>
            <c:strRef>
              <c:f>Sheet1!$E$3:$E$4</c:f>
              <c:strCache>
                <c:ptCount val="1"/>
                <c:pt idx="0">
                  <c:v>PIP</c:v>
                </c:pt>
              </c:strCache>
            </c:strRef>
          </c:tx>
          <c:spPr>
            <a:solidFill>
              <a:schemeClr val="accent4"/>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F89-41C9-AB81-942725B1EA09}"/>
            </c:ext>
          </c:extLst>
        </c:ser>
        <c:ser>
          <c:idx val="4"/>
          <c:order val="4"/>
          <c:tx>
            <c:strRef>
              <c:f>Sheet1!$F$3:$F$4</c:f>
              <c:strCache>
                <c:ptCount val="1"/>
                <c:pt idx="0">
                  <c:v>(blank)</c:v>
                </c:pt>
              </c:strCache>
            </c:strRef>
          </c:tx>
          <c:spPr>
            <a:solidFill>
              <a:schemeClr val="accent5"/>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numCache>
            </c:numRef>
          </c:val>
          <c:extLst>
            <c:ext xmlns:c16="http://schemas.microsoft.com/office/drawing/2014/chart" uri="{C3380CC4-5D6E-409C-BE32-E72D297353CC}">
              <c16:uniqueId val="{00000004-3F89-41C9-AB81-942725B1EA09}"/>
            </c:ext>
          </c:extLst>
        </c:ser>
        <c:dLbls>
          <c:showLegendKey val="0"/>
          <c:showVal val="0"/>
          <c:showCatName val="0"/>
          <c:showSerName val="0"/>
          <c:showPercent val="0"/>
          <c:showBubbleSize val="0"/>
        </c:dLbls>
        <c:gapWidth val="219"/>
        <c:overlap val="-27"/>
        <c:axId val="1407440800"/>
        <c:axId val="1407435360"/>
      </c:barChart>
      <c:catAx>
        <c:axId val="14074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435360"/>
        <c:crosses val="autoZero"/>
        <c:auto val="1"/>
        <c:lblAlgn val="ctr"/>
        <c:lblOffset val="100"/>
        <c:noMultiLvlLbl val="0"/>
      </c:catAx>
      <c:valAx>
        <c:axId val="140743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440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14749" y="153046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990600" y="116797"/>
            <a:ext cx="9982200" cy="1678800"/>
          </a:xfrm>
          <a:prstGeom prst="rect">
            <a:avLst/>
          </a:prstGeom>
          <a:noFill/>
          <a:ln>
            <a:noFill/>
          </a:ln>
        </p:spPr>
        <p:txBody>
          <a:bodyPr anchorCtr="0" anchor="t" bIns="0" lIns="0" spcFirstLastPara="1" rIns="0" wrap="square" tIns="16500">
            <a:spAutoFit/>
          </a:bodyPr>
          <a:lstStyle/>
          <a:p>
            <a:pPr indent="0" lvl="0" marL="3213735" rtl="0" algn="ctr">
              <a:spcBef>
                <a:spcPts val="0"/>
              </a:spcBef>
              <a:spcAft>
                <a:spcPts val="0"/>
              </a:spcAft>
              <a:buNone/>
            </a:pPr>
            <a:r>
              <a:rPr b="1" lang="en-US" sz="3600">
                <a:solidFill>
                  <a:srgbClr val="0F0F0F"/>
                </a:solidFill>
                <a:latin typeface="Times New Roman"/>
                <a:ea typeface="Times New Roman"/>
                <a:cs typeface="Times New Roman"/>
                <a:sym typeface="Times New Roman"/>
              </a:rPr>
              <a:t>EMPLOYEE DATA ANALYSIS                       USING EXCEL</a:t>
            </a:r>
            <a:br>
              <a:rPr b="1" i="0" lang="en-US" sz="3600">
                <a:solidFill>
                  <a:srgbClr val="0F0F0F"/>
                </a:solidFill>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STUDENT NAME: </a:t>
            </a:r>
            <a:r>
              <a:rPr lang="en-US" sz="2400">
                <a:solidFill>
                  <a:schemeClr val="dk1"/>
                </a:solidFill>
                <a:latin typeface="Times New Roman"/>
                <a:ea typeface="Times New Roman"/>
                <a:cs typeface="Times New Roman"/>
                <a:sym typeface="Times New Roman"/>
              </a:rPr>
              <a:t>S.Sivasurya</a:t>
            </a:r>
            <a:endParaRPr>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REGISTER NO    :  </a:t>
            </a:r>
            <a:r>
              <a:rPr lang="en-US" sz="2400">
                <a:solidFill>
                  <a:schemeClr val="dk1"/>
                </a:solidFill>
                <a:latin typeface="Times New Roman"/>
                <a:ea typeface="Times New Roman"/>
                <a:cs typeface="Times New Roman"/>
                <a:sym typeface="Times New Roman"/>
              </a:rPr>
              <a:t>312200333</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DEPARTMENT    :</a:t>
            </a:r>
            <a:r>
              <a:rPr lang="en-US" sz="2400">
                <a:solidFill>
                  <a:schemeClr val="dk1"/>
                </a:solidFill>
                <a:latin typeface="Times New Roman"/>
                <a:ea typeface="Times New Roman"/>
                <a:cs typeface="Times New Roman"/>
                <a:sym typeface="Times New Roman"/>
              </a:rPr>
              <a:t>  Commerce</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COLLEGE            :</a:t>
            </a:r>
            <a:r>
              <a:rPr lang="en-US" sz="2400">
                <a:solidFill>
                  <a:schemeClr val="dk1"/>
                </a:solidFill>
                <a:latin typeface="Times New Roman"/>
                <a:ea typeface="Times New Roman"/>
                <a:cs typeface="Times New Roman"/>
                <a:sym typeface="Times New Roman"/>
              </a:rPr>
              <a:t>  S.I.V.E.T College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58800" y="355688"/>
            <a:ext cx="4137025"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1295400"/>
            <a:ext cx="8794750" cy="4708981"/>
          </a:xfrm>
          <a:prstGeom prst="rect">
            <a:avLst/>
          </a:prstGeom>
          <a:noFill/>
        </p:spPr>
        <p:txBody>
          <a:bodyPr wrap="square" rtlCol="0">
            <a:spAutoFit/>
          </a:bodyPr>
          <a:lstStyle/>
          <a:p>
            <a:r>
              <a:rPr lang="en-US" sz="2000" b="1" dirty="0"/>
              <a:t>Data Collection</a:t>
            </a:r>
          </a:p>
          <a:p>
            <a:pPr marL="285750" indent="-285750">
              <a:buFont typeface="Arial" panose="020B0604020202020204" pitchFamily="34" charset="0"/>
              <a:buChar char="•"/>
            </a:pPr>
            <a:r>
              <a:rPr lang="en-US" sz="2000" dirty="0"/>
              <a:t>Gather data from various sources such as performance reviews, KPIs, attendance records, and employee surveys.</a:t>
            </a:r>
          </a:p>
          <a:p>
            <a:r>
              <a:rPr lang="en-US" sz="2000" b="1" dirty="0"/>
              <a:t>Data Preparation</a:t>
            </a:r>
          </a:p>
          <a:p>
            <a:pPr marL="285750" indent="-285750">
              <a:buFont typeface="Arial" panose="020B0604020202020204" pitchFamily="34" charset="0"/>
              <a:buChar char="•"/>
            </a:pPr>
            <a:r>
              <a:rPr lang="en-US" sz="2000" dirty="0"/>
              <a:t>Ensure that data is accurate and complete. Address any inconsistencies or missing values.</a:t>
            </a:r>
          </a:p>
          <a:p>
            <a:pPr marL="285750" indent="-285750">
              <a:buFont typeface="Arial" panose="020B0604020202020204" pitchFamily="34" charset="0"/>
              <a:buChar char="•"/>
            </a:pPr>
            <a:r>
              <a:rPr lang="en-US" sz="2000" dirty="0"/>
              <a:t>Combine data from different sources to get a comprehensive view of performance.</a:t>
            </a:r>
          </a:p>
          <a:p>
            <a:r>
              <a:rPr lang="en-US" sz="2000" b="1" dirty="0"/>
              <a:t>Visualization and Reporting</a:t>
            </a:r>
          </a:p>
          <a:p>
            <a:pPr marL="285750" indent="-285750">
              <a:buFont typeface="Arial" panose="020B0604020202020204" pitchFamily="34" charset="0"/>
              <a:buChar char="•"/>
            </a:pPr>
            <a:r>
              <a:rPr lang="en-US" sz="2000" dirty="0"/>
              <a:t>Create interactive dashboards to visualize performance metrics and trends.</a:t>
            </a:r>
          </a:p>
          <a:p>
            <a:pPr marL="285750" indent="-285750">
              <a:buFont typeface="Arial" panose="020B0604020202020204" pitchFamily="34" charset="0"/>
              <a:buChar char="•"/>
            </a:pPr>
            <a:r>
              <a:rPr lang="en-US" sz="2000" dirty="0"/>
              <a:t>Generate detailed reports highlighting key insights, trends, and recommendations.</a:t>
            </a:r>
          </a:p>
          <a:p>
            <a:r>
              <a:rPr lang="en-US" sz="2000" b="1" dirty="0"/>
              <a:t>Analysis and Interpretation</a:t>
            </a:r>
          </a:p>
          <a:p>
            <a:pPr marL="285750" indent="-285750">
              <a:buFont typeface="Arial" panose="020B0604020202020204" pitchFamily="34" charset="0"/>
              <a:buChar char="•"/>
            </a:pPr>
            <a:r>
              <a:rPr lang="en-US" sz="2000" dirty="0"/>
              <a:t>Look for patterns in the data that might indicate high or low performance.</a:t>
            </a:r>
          </a:p>
          <a:p>
            <a:pPr marL="285750" indent="-285750">
              <a:buFont typeface="Arial" panose="020B0604020202020204" pitchFamily="34" charset="0"/>
              <a:buChar char="•"/>
            </a:pPr>
            <a:r>
              <a:rPr lang="en-US" sz="2000" dirty="0"/>
              <a:t>Compare performance across different teams, departments, or time periods.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381884"/>
            <a:ext cx="2735262"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787799537"/>
              </p:ext>
            </p:extLst>
          </p:nvPr>
        </p:nvGraphicFramePr>
        <p:xfrm>
          <a:off x="755332" y="1251298"/>
          <a:ext cx="7848600" cy="52248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0F06CA-965E-4E5B-C1CA-4BACB36D0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90600"/>
            <a:ext cx="7924800" cy="4763310"/>
          </a:xfrm>
          <a:prstGeom prst="rect">
            <a:avLst/>
          </a:prstGeom>
        </p:spPr>
      </p:pic>
    </p:spTree>
    <p:extLst>
      <p:ext uri="{BB962C8B-B14F-4D97-AF65-F5344CB8AC3E}">
        <p14:creationId xmlns:p14="http://schemas.microsoft.com/office/powerpoint/2010/main" val="120218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609600"/>
            <a:ext cx="10681335" cy="553998"/>
          </a:xfrm>
        </p:spPr>
        <p:txBody>
          <a:bodyPr/>
          <a:lstStyle/>
          <a:p>
            <a:r>
              <a:rPr lang="en-US" sz="3600" dirty="0">
                <a:latin typeface="Times New Roman" panose="02020603050405020304" pitchFamily="18" charset="0"/>
                <a:cs typeface="Times New Roman" panose="02020603050405020304" pitchFamily="18" charset="0"/>
              </a:rPr>
              <a:t>CONCULSION</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0600" y="1981200"/>
            <a:ext cx="8464868" cy="3046988"/>
          </a:xfrm>
          <a:prstGeom prst="rect">
            <a:avLst/>
          </a:prstGeom>
          <a:noFill/>
        </p:spPr>
        <p:txBody>
          <a:bodyPr wrap="square" rtlCol="0">
            <a:spAutoFit/>
          </a:bodyPr>
          <a:lstStyle/>
          <a:p>
            <a:pPr algn="just"/>
            <a:r>
              <a:rPr lang="en-US" sz="2400" b="1" dirty="0"/>
              <a:t>Employee performance analysis reveals several key insights. First, there are notable trends indicating improved performance in certain departments due to recent initiatives. High performers consistently excel due to specific skills and practices, which should be recognized and shared. Conversely, some teams or individuals show declining performance, suggesting a need for targeted development. Skill gaps and resource limitations are identified as significant factors affecting performance</a:t>
            </a:r>
            <a:r>
              <a:rPr lang="en-US" sz="2000" b="1"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209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3147084" y="761946"/>
            <a:ext cx="4746625" cy="632224"/>
          </a:xfrm>
          <a:prstGeom prst="rect">
            <a:avLst/>
          </a:prstGeom>
        </p:spPr>
        <p:txBody>
          <a:bodyPr vert="horz" wrap="square" lIns="0" tIns="16510" rIns="0" bIns="0" rtlCol="0">
            <a:spAutoFit/>
          </a:bodyPr>
          <a:lstStyle/>
          <a:p>
            <a:pPr marL="12700">
              <a:lnSpc>
                <a:spcPct val="100000"/>
              </a:lnSpc>
              <a:spcBef>
                <a:spcPts val="130"/>
              </a:spcBef>
            </a:pPr>
            <a:r>
              <a:rPr sz="4000" spc="5" dirty="0">
                <a:latin typeface="Times New Roman" panose="02020603050405020304" pitchFamily="18" charset="0"/>
                <a:cs typeface="Times New Roman" panose="02020603050405020304" pitchFamily="18" charset="0"/>
              </a:rPr>
              <a:t>PROJECT</a:t>
            </a:r>
            <a:r>
              <a:rPr sz="4000" spc="-8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57352" y="2767280"/>
            <a:ext cx="8545526"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Employee Performance Analysis</a:t>
            </a:r>
          </a:p>
          <a:p>
            <a:pPr algn="ctr"/>
            <a:r>
              <a:rPr lang="en-US" sz="4000" b="1" dirty="0">
                <a:solidFill>
                  <a:srgbClr val="0F0F0F"/>
                </a:solidFill>
                <a:latin typeface="Times New Roman" panose="02020603050405020304" pitchFamily="18" charset="0"/>
                <a:cs typeface="Times New Roman" panose="02020603050405020304" pitchFamily="18" charset="0"/>
              </a:rPr>
              <a:t> Using Excel</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01687" y="452290"/>
            <a:ext cx="28416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29259" y="1032807"/>
            <a:ext cx="5634007"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09600" y="685800"/>
            <a:ext cx="65573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lang="en-IN"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053147" y="1905000"/>
            <a:ext cx="6938328"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To assess and improve employee performance within the organization by analyzing performance data using Microsoft Excel. This analysis will help identify top performers, areas for improvement, and trends that can inform management decisions and training programs.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34658" y="2514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766857"/>
            <a:ext cx="5962650"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17966"/>
            <a:ext cx="7924800" cy="3539430"/>
          </a:xfrm>
          <a:prstGeom prst="rect">
            <a:avLst/>
          </a:prstGeom>
          <a:noFill/>
        </p:spPr>
        <p:txBody>
          <a:bodyPr wrap="square" rtlCol="0">
            <a:spAutoFit/>
          </a:bodyPr>
          <a:lstStyle/>
          <a:p>
            <a:pPr algn="just">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The Employee Performance Analysis project aims to use Microsoft Excel to evaluate and enhance employee performance by analyzing various metrics such as sales figures, project completion rates, and customer satisfaction scores. The project involves collecting, cleaning, and organizing performance data to facilitate accurate analysis. Key deliverables include visualizations of performance trends, a detailed report with actionable insights, and recommendations for improving performance management. The analysis will help identify top performers, areas for improvement, and inform targeted interventions. The project will be completed within six weeks, with a focus on data accuracy, clear reporting, and practical recommendations for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5620" y="689349"/>
            <a:ext cx="5929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00200"/>
            <a:ext cx="7315200" cy="46560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152400" y="570959"/>
            <a:ext cx="1033843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057400"/>
            <a:ext cx="5943600" cy="1938992"/>
          </a:xfrm>
          <a:prstGeom prst="rect">
            <a:avLst/>
          </a:prstGeom>
          <a:noFill/>
        </p:spPr>
        <p:txBody>
          <a:bodyPr wrap="square" rtlCol="0">
            <a:spAutoFit/>
          </a:bodyPr>
          <a:lstStyle/>
          <a:p>
            <a:pPr marL="342900" indent="-342900">
              <a:buFont typeface="Arial" panose="020B0604020202020204" pitchFamily="34" charset="0"/>
              <a:buChar char="•"/>
            </a:pPr>
            <a:r>
              <a:rPr lang="en-IN" sz="2400" b="1" dirty="0"/>
              <a:t>Conditional Formatting: Missing</a:t>
            </a:r>
          </a:p>
          <a:p>
            <a:pPr marL="342900" indent="-342900">
              <a:buFont typeface="Arial" panose="020B0604020202020204" pitchFamily="34" charset="0"/>
              <a:buChar char="•"/>
            </a:pPr>
            <a:r>
              <a:rPr lang="en-IN" sz="2400" b="1" dirty="0"/>
              <a:t>Filter: Remove</a:t>
            </a:r>
          </a:p>
          <a:p>
            <a:pPr marL="342900" indent="-342900">
              <a:buFont typeface="Arial" panose="020B0604020202020204" pitchFamily="34" charset="0"/>
              <a:buChar char="•"/>
            </a:pPr>
            <a:r>
              <a:rPr lang="en-IN" sz="2400" b="1" dirty="0"/>
              <a:t>Formula: Performance</a:t>
            </a:r>
          </a:p>
          <a:p>
            <a:pPr marL="342900" indent="-342900">
              <a:buFont typeface="Arial" panose="020B0604020202020204" pitchFamily="34" charset="0"/>
              <a:buChar char="•"/>
            </a:pPr>
            <a:r>
              <a:rPr lang="en-IN" sz="2400" b="1" dirty="0"/>
              <a:t>Pivot: Summary</a:t>
            </a:r>
          </a:p>
          <a:p>
            <a:pPr marL="342900" indent="-342900">
              <a:buFont typeface="Arial" panose="020B0604020202020204" pitchFamily="34" charset="0"/>
              <a:buChar char="•"/>
            </a:pPr>
            <a:r>
              <a:rPr lang="en-IN" sz="2400" b="1" dirty="0"/>
              <a:t>Graph: Data Visualization</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4400" y="457200"/>
            <a:ext cx="10681335" cy="615553"/>
          </a:xfrm>
        </p:spPr>
        <p:txBody>
          <a:bodyPr/>
          <a:lstStyle/>
          <a:p>
            <a:r>
              <a:rPr lang="en-IN" sz="4000" dirty="0">
                <a:latin typeface="Times New Roman" panose="02020603050405020304" pitchFamily="18" charset="0"/>
                <a:cs typeface="Times New Roman" panose="02020603050405020304" pitchFamily="18" charset="0"/>
              </a:rPr>
              <a:t>DATA DESCRIPTION</a:t>
            </a:r>
          </a:p>
        </p:txBody>
      </p:sp>
      <p:sp>
        <p:nvSpPr>
          <p:cNvPr id="3" name="TextBox 2"/>
          <p:cNvSpPr txBox="1"/>
          <p:nvPr/>
        </p:nvSpPr>
        <p:spPr>
          <a:xfrm>
            <a:off x="1219200" y="1600200"/>
            <a:ext cx="8617268" cy="3416320"/>
          </a:xfrm>
          <a:prstGeom prst="rect">
            <a:avLst/>
          </a:prstGeom>
          <a:noFill/>
        </p:spPr>
        <p:txBody>
          <a:bodyPr wrap="square" rtlCol="0">
            <a:spAutoFit/>
          </a:bodyPr>
          <a:lstStyle/>
          <a:p>
            <a:pPr marL="342900" indent="-342900">
              <a:buFont typeface="Arial" panose="020B0604020202020204" pitchFamily="34" charset="0"/>
              <a:buChar char="•"/>
            </a:pPr>
            <a:r>
              <a:rPr lang="en-IN" sz="2400" b="1" dirty="0"/>
              <a:t>Employee: </a:t>
            </a:r>
            <a:r>
              <a:rPr lang="en-IN" sz="2400" b="1" dirty="0" err="1"/>
              <a:t>Kaggle</a:t>
            </a:r>
            <a:endParaRPr lang="en-IN" sz="2400" b="1" dirty="0"/>
          </a:p>
          <a:p>
            <a:pPr marL="342900" indent="-342900">
              <a:buFont typeface="Arial" panose="020B0604020202020204" pitchFamily="34" charset="0"/>
              <a:buChar char="•"/>
            </a:pPr>
            <a:r>
              <a:rPr lang="en-IN" sz="2400" b="1" dirty="0"/>
              <a:t>26 features</a:t>
            </a:r>
          </a:p>
          <a:p>
            <a:pPr marL="342900" indent="-342900">
              <a:buFont typeface="Arial" panose="020B0604020202020204" pitchFamily="34" charset="0"/>
              <a:buChar char="•"/>
            </a:pPr>
            <a:r>
              <a:rPr lang="en-IN" sz="2400" b="1" dirty="0"/>
              <a:t>9features</a:t>
            </a:r>
          </a:p>
          <a:p>
            <a:pPr marL="342900" indent="-342900">
              <a:buFont typeface="Arial" panose="020B0604020202020204" pitchFamily="34" charset="0"/>
              <a:buChar char="•"/>
            </a:pPr>
            <a:r>
              <a:rPr lang="en-IN" sz="2400" b="1" dirty="0"/>
              <a:t>Employee ID: Numerical Values</a:t>
            </a:r>
          </a:p>
          <a:p>
            <a:pPr marL="342900" indent="-342900">
              <a:buFont typeface="Arial" panose="020B0604020202020204" pitchFamily="34" charset="0"/>
              <a:buChar char="•"/>
            </a:pPr>
            <a:r>
              <a:rPr lang="en-IN" sz="2400" b="1" dirty="0"/>
              <a:t>Name: Text</a:t>
            </a:r>
          </a:p>
          <a:p>
            <a:pPr marL="342900" indent="-342900">
              <a:buFont typeface="Arial" panose="020B0604020202020204" pitchFamily="34" charset="0"/>
              <a:buChar char="•"/>
            </a:pPr>
            <a:r>
              <a:rPr lang="en-IN" sz="2400" b="1" dirty="0"/>
              <a:t>Employee Type</a:t>
            </a:r>
          </a:p>
          <a:p>
            <a:pPr marL="342900" indent="-342900">
              <a:buFont typeface="Arial" panose="020B0604020202020204" pitchFamily="34" charset="0"/>
              <a:buChar char="•"/>
            </a:pPr>
            <a:r>
              <a:rPr lang="en-IN" sz="2400" b="1" dirty="0"/>
              <a:t>Performance Level</a:t>
            </a:r>
          </a:p>
          <a:p>
            <a:pPr marL="342900" indent="-342900">
              <a:buFont typeface="Arial" panose="020B0604020202020204" pitchFamily="34" charset="0"/>
              <a:buChar char="•"/>
            </a:pPr>
            <a:r>
              <a:rPr lang="en-IN" sz="2400" b="1" dirty="0"/>
              <a:t>Gender: Male  And Female</a:t>
            </a:r>
          </a:p>
          <a:p>
            <a:pPr marL="342900" indent="-342900">
              <a:buFont typeface="Arial" panose="020B0604020202020204" pitchFamily="34" charset="0"/>
              <a:buChar char="•"/>
            </a:pPr>
            <a:r>
              <a:rPr lang="en-IN" sz="2400" b="1"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794750"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90600" y="1905000"/>
            <a:ext cx="8863128" cy="954107"/>
          </a:xfrm>
          <a:prstGeom prst="rect">
            <a:avLst/>
          </a:prstGeom>
          <a:noFill/>
        </p:spPr>
        <p:txBody>
          <a:bodyPr wrap="square" rtlCol="0">
            <a:spAutoFit/>
          </a:bodyPr>
          <a:lstStyle/>
          <a:p>
            <a:pPr lvl="1">
              <a:buFont typeface="Arial" panose="020B0604020202020204" pitchFamily="34" charset="0"/>
              <a:buChar char="•"/>
            </a:pPr>
            <a:r>
              <a:rPr lang="en-US" sz="2800" dirty="0">
                <a:solidFill>
                  <a:srgbClr val="0D0D0D"/>
                </a:solidFill>
                <a:latin typeface="Sitka Subheading" pitchFamily="2" charset="0"/>
                <a:cs typeface="Times New Roman" panose="02020603050405020304" pitchFamily="18" charset="0"/>
              </a:rPr>
              <a:t>=IF(Z9&gt;=5,"VERY HIGH",Z9&gt;=4,"HIGH",Z9&gt;=3,"MED",TRUE,"LOW”)</a:t>
            </a:r>
            <a:endParaRPr lang="en-IN" sz="2800" dirty="0">
              <a:latin typeface="Sitka Subheading" pitchFamily="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