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440" r:id="rId3"/>
    <p:sldId id="445" r:id="rId4"/>
    <p:sldId id="429" r:id="rId5"/>
    <p:sldId id="441" r:id="rId6"/>
    <p:sldId id="449" r:id="rId7"/>
    <p:sldId id="446" r:id="rId8"/>
    <p:sldId id="453" r:id="rId9"/>
    <p:sldId id="459" r:id="rId10"/>
    <p:sldId id="483" r:id="rId11"/>
    <p:sldId id="485" r:id="rId12"/>
    <p:sldId id="454" r:id="rId13"/>
    <p:sldId id="460" r:id="rId14"/>
    <p:sldId id="461" r:id="rId15"/>
    <p:sldId id="462" r:id="rId16"/>
    <p:sldId id="471" r:id="rId17"/>
    <p:sldId id="475" r:id="rId18"/>
    <p:sldId id="349"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08">
          <p15:clr>
            <a:srgbClr val="A4A3A4"/>
          </p15:clr>
        </p15:guide>
        <p15:guide id="2" orient="horz" pos="588">
          <p15:clr>
            <a:srgbClr val="A4A3A4"/>
          </p15:clr>
        </p15:guide>
        <p15:guide id="3" pos="5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ra Tariq" initials="ST"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A6A6A6"/>
    <a:srgbClr val="A00001"/>
    <a:srgbClr val="A40001"/>
    <a:srgbClr val="F88F01"/>
    <a:srgbClr val="92A000"/>
    <a:srgbClr val="A70001"/>
    <a:srgbClr val="212121"/>
    <a:srgbClr val="EB19C8"/>
    <a:srgbClr val="207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C32AA2C-D27D-4419-AF1A-19E52163CEF9}"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50" autoAdjust="0"/>
    <p:restoredTop sz="95118" autoAdjust="0"/>
  </p:normalViewPr>
  <p:slideViewPr>
    <p:cSldViewPr snapToGrid="0">
      <p:cViewPr varScale="1">
        <p:scale>
          <a:sx n="114" d="100"/>
          <a:sy n="114" d="100"/>
        </p:scale>
        <p:origin x="667" y="86"/>
      </p:cViewPr>
      <p:guideLst>
        <p:guide orient="horz" pos="1008"/>
        <p:guide orient="horz" pos="588"/>
        <p:guide pos="54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119424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601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3263474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746510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66490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769177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4b92b8bd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4b92b8bd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55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2867442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27630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93799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507037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188861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777911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410498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panose="020B0604020202020204"/>
              <a:buNone/>
            </a:pPr>
            <a:endParaRPr dirty="0"/>
          </a:p>
        </p:txBody>
      </p:sp>
    </p:spTree>
    <p:extLst>
      <p:ext uri="{BB962C8B-B14F-4D97-AF65-F5344CB8AC3E}">
        <p14:creationId xmlns:p14="http://schemas.microsoft.com/office/powerpoint/2010/main" val="80963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6" name="Google Shape;56;p1"/>
          <p:cNvPicPr preferRelativeResize="0"/>
          <p:nvPr/>
        </p:nvPicPr>
        <p:blipFill rotWithShape="1">
          <a:blip r:embed="rId3"/>
          <a:srcRect/>
          <a:stretch>
            <a:fillRect/>
          </a:stretch>
        </p:blipFill>
        <p:spPr>
          <a:xfrm>
            <a:off x="0" y="-202375"/>
            <a:ext cx="9144000" cy="5268578"/>
          </a:xfrm>
          <a:prstGeom prst="rect">
            <a:avLst/>
          </a:prstGeom>
          <a:noFill/>
          <a:ln>
            <a:noFill/>
          </a:ln>
        </p:spPr>
      </p:pic>
      <p:sp>
        <p:nvSpPr>
          <p:cNvPr id="57" name="Google Shape;57;p1"/>
          <p:cNvSpPr txBox="1"/>
          <p:nvPr/>
        </p:nvSpPr>
        <p:spPr>
          <a:xfrm>
            <a:off x="6533940" y="2776039"/>
            <a:ext cx="3615070" cy="2123628"/>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Presented by:</a:t>
            </a: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1.Geetanjani </a:t>
            </a:r>
            <a:r>
              <a:rPr lang="en-US" dirty="0" err="1">
                <a:solidFill>
                  <a:srgbClr val="FFFFFF"/>
                </a:solidFill>
                <a:latin typeface="Roboto" panose="02000000000000000000" pitchFamily="2" charset="0"/>
                <a:ea typeface="Roboto" panose="02000000000000000000" pitchFamily="2" charset="0"/>
              </a:rPr>
              <a:t>reddy</a:t>
            </a:r>
            <a:r>
              <a:rPr lang="en-US" dirty="0">
                <a:solidFill>
                  <a:srgbClr val="FFFFFF"/>
                </a:solidFill>
                <a:latin typeface="Roboto" panose="02000000000000000000" pitchFamily="2" charset="0"/>
                <a:ea typeface="Roboto" panose="02000000000000000000" pitchFamily="2" charset="0"/>
              </a:rPr>
              <a:t> </a:t>
            </a: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   (Team Lead)</a:t>
            </a: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2.Tutta </a:t>
            </a:r>
            <a:r>
              <a:rPr lang="en-US" dirty="0" err="1">
                <a:solidFill>
                  <a:srgbClr val="FFFFFF"/>
                </a:solidFill>
                <a:latin typeface="Roboto" panose="02000000000000000000" pitchFamily="2" charset="0"/>
                <a:ea typeface="Roboto" panose="02000000000000000000" pitchFamily="2" charset="0"/>
              </a:rPr>
              <a:t>Subrahmanya</a:t>
            </a:r>
            <a:r>
              <a:rPr lang="en-US" dirty="0">
                <a:solidFill>
                  <a:srgbClr val="FFFFFF"/>
                </a:solidFill>
                <a:latin typeface="Roboto" panose="02000000000000000000" pitchFamily="2" charset="0"/>
                <a:ea typeface="Roboto" panose="02000000000000000000" pitchFamily="2" charset="0"/>
              </a:rPr>
              <a:t> swami</a:t>
            </a: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3.Niharika </a:t>
            </a:r>
            <a:r>
              <a:rPr lang="en-US" dirty="0" err="1">
                <a:solidFill>
                  <a:srgbClr val="FFFFFF"/>
                </a:solidFill>
                <a:latin typeface="Roboto" panose="02000000000000000000" pitchFamily="2" charset="0"/>
                <a:ea typeface="Roboto" panose="02000000000000000000" pitchFamily="2" charset="0"/>
              </a:rPr>
              <a:t>Ryali</a:t>
            </a:r>
            <a:endParaRPr lang="en-US" dirty="0">
              <a:solidFill>
                <a:srgbClr val="FFFFFF"/>
              </a:solidFill>
              <a:latin typeface="Roboto" panose="02000000000000000000" pitchFamily="2" charset="0"/>
              <a:ea typeface="Roboto" panose="02000000000000000000" pitchFamily="2" charset="0"/>
            </a:endParaRP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4.Kundeti Siva </a:t>
            </a:r>
            <a:r>
              <a:rPr lang="en-US" dirty="0" err="1">
                <a:solidFill>
                  <a:srgbClr val="FFFFFF"/>
                </a:solidFill>
                <a:latin typeface="Roboto" panose="02000000000000000000" pitchFamily="2" charset="0"/>
                <a:ea typeface="Roboto" panose="02000000000000000000" pitchFamily="2" charset="0"/>
              </a:rPr>
              <a:t>Umashankar</a:t>
            </a:r>
            <a:endParaRPr lang="en-US" dirty="0">
              <a:solidFill>
                <a:srgbClr val="FFFFFF"/>
              </a:solidFill>
              <a:latin typeface="Roboto" panose="02000000000000000000" pitchFamily="2" charset="0"/>
              <a:ea typeface="Roboto" panose="02000000000000000000" pitchFamily="2" charset="0"/>
            </a:endParaRP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5.Narala Prasanth</a:t>
            </a: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6.K </a:t>
            </a:r>
            <a:r>
              <a:rPr lang="en-US" dirty="0" err="1">
                <a:solidFill>
                  <a:srgbClr val="FFFFFF"/>
                </a:solidFill>
                <a:latin typeface="Roboto" panose="02000000000000000000" pitchFamily="2" charset="0"/>
                <a:ea typeface="Roboto" panose="02000000000000000000" pitchFamily="2" charset="0"/>
              </a:rPr>
              <a:t>Likhith</a:t>
            </a:r>
            <a:r>
              <a:rPr lang="en-US" dirty="0">
                <a:solidFill>
                  <a:srgbClr val="FFFFFF"/>
                </a:solidFill>
                <a:latin typeface="Roboto" panose="02000000000000000000" pitchFamily="2" charset="0"/>
                <a:ea typeface="Roboto" panose="02000000000000000000" pitchFamily="2" charset="0"/>
              </a:rPr>
              <a:t> Venkat </a:t>
            </a:r>
            <a:r>
              <a:rPr lang="en-US" dirty="0" err="1">
                <a:solidFill>
                  <a:srgbClr val="FFFFFF"/>
                </a:solidFill>
                <a:latin typeface="Roboto" panose="02000000000000000000" pitchFamily="2" charset="0"/>
                <a:ea typeface="Roboto" panose="02000000000000000000" pitchFamily="2" charset="0"/>
              </a:rPr>
              <a:t>vinay</a:t>
            </a:r>
            <a:endParaRPr lang="en-US" dirty="0">
              <a:solidFill>
                <a:srgbClr val="FFFFFF"/>
              </a:solidFill>
              <a:latin typeface="Roboto" panose="02000000000000000000" pitchFamily="2" charset="0"/>
              <a:ea typeface="Roboto" panose="02000000000000000000" pitchFamily="2" charset="0"/>
            </a:endParaRPr>
          </a:p>
          <a:p>
            <a:pPr marL="0" marR="0" lvl="0" indent="0" rtl="0">
              <a:lnSpc>
                <a:spcPct val="100000"/>
              </a:lnSpc>
              <a:spcBef>
                <a:spcPts val="0"/>
              </a:spcBef>
              <a:spcAft>
                <a:spcPts val="0"/>
              </a:spcAft>
              <a:buClr>
                <a:srgbClr val="000000"/>
              </a:buClr>
              <a:buSzPts val="1700"/>
              <a:buFont typeface="Arial" panose="020B0604020202020204"/>
              <a:buNone/>
            </a:pPr>
            <a:r>
              <a:rPr lang="en-US" dirty="0">
                <a:solidFill>
                  <a:srgbClr val="FFFFFF"/>
                </a:solidFill>
                <a:latin typeface="Roboto" panose="02000000000000000000" pitchFamily="2" charset="0"/>
                <a:ea typeface="Roboto" panose="02000000000000000000" pitchFamily="2" charset="0"/>
              </a:rPr>
              <a:t>7.Paul Ravi </a:t>
            </a:r>
            <a:r>
              <a:rPr lang="en-US" dirty="0" err="1">
                <a:solidFill>
                  <a:srgbClr val="FFFFFF"/>
                </a:solidFill>
                <a:latin typeface="Roboto" panose="02000000000000000000" pitchFamily="2" charset="0"/>
                <a:ea typeface="Roboto" panose="02000000000000000000" pitchFamily="2" charset="0"/>
              </a:rPr>
              <a:t>kiran</a:t>
            </a:r>
            <a:r>
              <a:rPr lang="en-US" dirty="0">
                <a:solidFill>
                  <a:srgbClr val="FFFFFF"/>
                </a:solidFill>
                <a:latin typeface="Roboto" panose="02000000000000000000" pitchFamily="2" charset="0"/>
                <a:ea typeface="Roboto" panose="02000000000000000000" pitchFamily="2" charset="0"/>
              </a:rPr>
              <a:t> </a:t>
            </a:r>
            <a:r>
              <a:rPr lang="en-US" dirty="0" err="1">
                <a:solidFill>
                  <a:srgbClr val="FFFFFF"/>
                </a:solidFill>
                <a:latin typeface="Roboto" panose="02000000000000000000" pitchFamily="2" charset="0"/>
                <a:ea typeface="Roboto" panose="02000000000000000000" pitchFamily="2" charset="0"/>
              </a:rPr>
              <a:t>vara</a:t>
            </a:r>
            <a:endParaRPr lang="en-US" dirty="0">
              <a:solidFill>
                <a:srgbClr val="FFFFFF"/>
              </a:solidFill>
              <a:latin typeface="Roboto" panose="02000000000000000000" pitchFamily="2" charset="0"/>
              <a:ea typeface="Roboto" panose="02000000000000000000" pitchFamily="2" charset="0"/>
            </a:endParaRPr>
          </a:p>
        </p:txBody>
      </p:sp>
      <p:sp>
        <p:nvSpPr>
          <p:cNvPr id="6" name="Title 5">
            <a:extLst>
              <a:ext uri="{FF2B5EF4-FFF2-40B4-BE49-F238E27FC236}">
                <a16:creationId xmlns:a16="http://schemas.microsoft.com/office/drawing/2014/main" id="{FA4B3B64-227B-B095-6ECB-D26B3B1AAF03}"/>
              </a:ext>
            </a:extLst>
          </p:cNvPr>
          <p:cNvSpPr>
            <a:spLocks noGrp="1"/>
          </p:cNvSpPr>
          <p:nvPr>
            <p:ph type="title"/>
          </p:nvPr>
        </p:nvSpPr>
        <p:spPr/>
        <p:txBody>
          <a:bodyPr>
            <a:noAutofit/>
          </a:bodyPr>
          <a:lstStyle/>
          <a:p>
            <a:pPr algn="ctr"/>
            <a:r>
              <a:rPr lang="en-US" b="1" dirty="0">
                <a:solidFill>
                  <a:schemeClr val="bg1"/>
                </a:solidFill>
              </a:rPr>
              <a:t> Predicting Employee Attrition</a:t>
            </a:r>
          </a:p>
        </p:txBody>
      </p:sp>
      <p:sp>
        <p:nvSpPr>
          <p:cNvPr id="7" name="Text Placeholder 6">
            <a:extLst>
              <a:ext uri="{FF2B5EF4-FFF2-40B4-BE49-F238E27FC236}">
                <a16:creationId xmlns:a16="http://schemas.microsoft.com/office/drawing/2014/main" id="{5F26D69A-F88F-E6AE-B2B2-51362AEE5D82}"/>
              </a:ext>
            </a:extLst>
          </p:cNvPr>
          <p:cNvSpPr>
            <a:spLocks noGrp="1"/>
          </p:cNvSpPr>
          <p:nvPr>
            <p:ph type="body" idx="1"/>
          </p:nvPr>
        </p:nvSpPr>
        <p:spPr>
          <a:xfrm>
            <a:off x="2019997" y="3600894"/>
            <a:ext cx="2552003" cy="1371344"/>
          </a:xfrm>
        </p:spPr>
        <p:txBody>
          <a:bodyPr>
            <a:normAutofit/>
          </a:bodyPr>
          <a:lstStyle/>
          <a:p>
            <a:pPr marL="0" indent="0">
              <a:buNone/>
            </a:pPr>
            <a:r>
              <a:rPr lang="en-GB" sz="12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Under The Guidance  Of</a:t>
            </a:r>
          </a:p>
          <a:p>
            <a:pPr marL="0" indent="0">
              <a:buNone/>
            </a:pPr>
            <a:r>
              <a:rPr lang="en-GB" sz="14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GAURAV</a:t>
            </a:r>
            <a:r>
              <a:rPr lang="en-GB" sz="12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 SINGH  </a:t>
            </a:r>
          </a:p>
          <a:p>
            <a:pPr marL="0" indent="0">
              <a:buNone/>
            </a:pPr>
            <a:r>
              <a:rPr lang="en-GB" sz="1200" dirty="0">
                <a:solidFill>
                  <a:schemeClr val="bg1"/>
                </a:solidFill>
                <a:latin typeface="Times New Roman" panose="02020603050405020304" pitchFamily="18" charset="0"/>
                <a:ea typeface="Roboto" panose="02000000000000000000" pitchFamily="2" charset="0"/>
                <a:cs typeface="Times New Roman" panose="02020603050405020304" pitchFamily="18" charset="0"/>
              </a:rPr>
              <a:t>Senior Faculty Data Science</a:t>
            </a:r>
            <a:endParaRPr lang="en-IN" sz="12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p>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C420F-FA24-6548-5322-4F559E1999EC}"/>
              </a:ext>
            </a:extLst>
          </p:cNvPr>
          <p:cNvSpPr>
            <a:spLocks noGrp="1"/>
          </p:cNvSpPr>
          <p:nvPr>
            <p:ph type="title"/>
          </p:nvPr>
        </p:nvSpPr>
        <p:spPr/>
        <p:txBody>
          <a:bodyPr/>
          <a:lstStyle/>
          <a:p>
            <a:endParaRPr lang="en-US"/>
          </a:p>
        </p:txBody>
      </p:sp>
      <p:sp>
        <p:nvSpPr>
          <p:cNvPr id="8" name="Subtitle 7">
            <a:extLst>
              <a:ext uri="{FF2B5EF4-FFF2-40B4-BE49-F238E27FC236}">
                <a16:creationId xmlns:a16="http://schemas.microsoft.com/office/drawing/2014/main" id="{D241FC7E-3683-E631-806E-441865439B93}"/>
              </a:ext>
            </a:extLst>
          </p:cNvPr>
          <p:cNvSpPr>
            <a:spLocks noGrp="1"/>
          </p:cNvSpPr>
          <p:nvPr>
            <p:ph type="subTitle" idx="1"/>
          </p:nvPr>
        </p:nvSpPr>
        <p:spPr/>
        <p:txBody>
          <a:bodyPr/>
          <a:lstStyle/>
          <a:p>
            <a:endParaRPr lang="en-US"/>
          </a:p>
        </p:txBody>
      </p:sp>
      <p:sp>
        <p:nvSpPr>
          <p:cNvPr id="9" name="Text Placeholder 8">
            <a:extLst>
              <a:ext uri="{FF2B5EF4-FFF2-40B4-BE49-F238E27FC236}">
                <a16:creationId xmlns:a16="http://schemas.microsoft.com/office/drawing/2014/main" id="{0B5D8515-AD37-039E-E45A-32B6A38CFE6D}"/>
              </a:ext>
            </a:extLst>
          </p:cNvPr>
          <p:cNvSpPr>
            <a:spLocks noGrp="1"/>
          </p:cNvSpPr>
          <p:nvPr>
            <p:ph type="body" idx="2"/>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34953" y="0"/>
            <a:ext cx="9143998" cy="5143499"/>
          </a:xfrm>
          <a:prstGeom prst="rect">
            <a:avLst/>
          </a:prstGeom>
          <a:noFill/>
          <a:ln>
            <a:noFill/>
          </a:ln>
        </p:spPr>
      </p:pic>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Correlation Matrix </a:t>
            </a:r>
          </a:p>
        </p:txBody>
      </p:sp>
      <p:sp>
        <p:nvSpPr>
          <p:cNvPr id="13" name="Rectangle 12"/>
          <p:cNvSpPr/>
          <p:nvPr/>
        </p:nvSpPr>
        <p:spPr>
          <a:xfrm>
            <a:off x="489585" y="773430"/>
            <a:ext cx="8164195" cy="41579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p:txBody>
      </p:sp>
      <p:pic>
        <p:nvPicPr>
          <p:cNvPr id="11" name="Picture 10">
            <a:extLst>
              <a:ext uri="{FF2B5EF4-FFF2-40B4-BE49-F238E27FC236}">
                <a16:creationId xmlns:a16="http://schemas.microsoft.com/office/drawing/2014/main" id="{38264C54-4E7D-CAE8-6558-BE8290E10054}"/>
              </a:ext>
            </a:extLst>
          </p:cNvPr>
          <p:cNvPicPr>
            <a:picLocks noChangeAspect="1"/>
          </p:cNvPicPr>
          <p:nvPr/>
        </p:nvPicPr>
        <p:blipFill>
          <a:blip r:embed="rId3"/>
          <a:stretch>
            <a:fillRect/>
          </a:stretch>
        </p:blipFill>
        <p:spPr>
          <a:xfrm>
            <a:off x="564776" y="749024"/>
            <a:ext cx="8014447" cy="4170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C420F-FA24-6548-5322-4F559E1999EC}"/>
              </a:ext>
            </a:extLst>
          </p:cNvPr>
          <p:cNvSpPr>
            <a:spLocks noGrp="1"/>
          </p:cNvSpPr>
          <p:nvPr>
            <p:ph type="title"/>
          </p:nvPr>
        </p:nvSpPr>
        <p:spPr/>
        <p:txBody>
          <a:bodyPr/>
          <a:lstStyle/>
          <a:p>
            <a:endParaRPr lang="en-US"/>
          </a:p>
        </p:txBody>
      </p:sp>
      <p:sp>
        <p:nvSpPr>
          <p:cNvPr id="8" name="Subtitle 7">
            <a:extLst>
              <a:ext uri="{FF2B5EF4-FFF2-40B4-BE49-F238E27FC236}">
                <a16:creationId xmlns:a16="http://schemas.microsoft.com/office/drawing/2014/main" id="{D241FC7E-3683-E631-806E-441865439B93}"/>
              </a:ext>
            </a:extLst>
          </p:cNvPr>
          <p:cNvSpPr>
            <a:spLocks noGrp="1"/>
          </p:cNvSpPr>
          <p:nvPr>
            <p:ph type="subTitle" idx="1"/>
          </p:nvPr>
        </p:nvSpPr>
        <p:spPr/>
        <p:txBody>
          <a:bodyPr/>
          <a:lstStyle/>
          <a:p>
            <a:endParaRPr lang="en-US"/>
          </a:p>
        </p:txBody>
      </p:sp>
      <p:sp>
        <p:nvSpPr>
          <p:cNvPr id="9" name="Text Placeholder 8">
            <a:extLst>
              <a:ext uri="{FF2B5EF4-FFF2-40B4-BE49-F238E27FC236}">
                <a16:creationId xmlns:a16="http://schemas.microsoft.com/office/drawing/2014/main" id="{0B5D8515-AD37-039E-E45A-32B6A38CFE6D}"/>
              </a:ext>
            </a:extLst>
          </p:cNvPr>
          <p:cNvSpPr>
            <a:spLocks noGrp="1"/>
          </p:cNvSpPr>
          <p:nvPr>
            <p:ph type="body" idx="2"/>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34953" y="0"/>
            <a:ext cx="9143998" cy="5143499"/>
          </a:xfrm>
          <a:prstGeom prst="rect">
            <a:avLst/>
          </a:prstGeom>
          <a:noFill/>
          <a:ln>
            <a:noFill/>
          </a:ln>
        </p:spPr>
      </p:pic>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Confusion Matrix </a:t>
            </a:r>
          </a:p>
        </p:txBody>
      </p:sp>
      <p:sp>
        <p:nvSpPr>
          <p:cNvPr id="13" name="Rectangle 12"/>
          <p:cNvSpPr/>
          <p:nvPr/>
        </p:nvSpPr>
        <p:spPr>
          <a:xfrm>
            <a:off x="489585" y="773430"/>
            <a:ext cx="8164195" cy="41579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p:txBody>
      </p:sp>
      <p:pic>
        <p:nvPicPr>
          <p:cNvPr id="3" name="Picture 2">
            <a:extLst>
              <a:ext uri="{FF2B5EF4-FFF2-40B4-BE49-F238E27FC236}">
                <a16:creationId xmlns:a16="http://schemas.microsoft.com/office/drawing/2014/main" id="{1A524A5D-95E8-3B03-34ED-7621EEC75A80}"/>
              </a:ext>
            </a:extLst>
          </p:cNvPr>
          <p:cNvPicPr>
            <a:picLocks noChangeAspect="1"/>
          </p:cNvPicPr>
          <p:nvPr/>
        </p:nvPicPr>
        <p:blipFill>
          <a:blip r:embed="rId3"/>
          <a:stretch>
            <a:fillRect/>
          </a:stretch>
        </p:blipFill>
        <p:spPr>
          <a:xfrm>
            <a:off x="544605" y="773429"/>
            <a:ext cx="8014447" cy="4013723"/>
          </a:xfrm>
          <a:prstGeom prst="rect">
            <a:avLst/>
          </a:prstGeom>
        </p:spPr>
      </p:pic>
    </p:spTree>
    <p:extLst>
      <p:ext uri="{BB962C8B-B14F-4D97-AF65-F5344CB8AC3E}">
        <p14:creationId xmlns:p14="http://schemas.microsoft.com/office/powerpoint/2010/main" val="3011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62267" y="1"/>
            <a:ext cx="9143998" cy="5143499"/>
          </a:xfrm>
          <a:prstGeom prst="rect">
            <a:avLst/>
          </a:prstGeom>
          <a:noFill/>
          <a:ln>
            <a:noFill/>
          </a:ln>
        </p:spPr>
      </p:pic>
      <p:sp>
        <p:nvSpPr>
          <p:cNvPr id="13" name="Rectangle 12"/>
          <p:cNvSpPr/>
          <p:nvPr/>
        </p:nvSpPr>
        <p:spPr>
          <a:xfrm>
            <a:off x="561009" y="2791278"/>
            <a:ext cx="7497445" cy="16694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ea typeface="Roboto" panose="02000000000000000000" pitchFamily="2" charset="0"/>
              </a:rPr>
              <a:t>Key Findings </a:t>
            </a:r>
            <a:r>
              <a:rPr lang="en-US" dirty="0">
                <a:solidFill>
                  <a:schemeClr val="bg1"/>
                </a:solidFill>
                <a:ea typeface="Roboto" panose="02000000000000000000" pitchFamily="2" charset="0"/>
              </a:rPr>
              <a:t>:</a:t>
            </a:r>
          </a:p>
          <a:p>
            <a:endParaRPr lang="en-US" dirty="0">
              <a:solidFill>
                <a:schemeClr val="bg1"/>
              </a:solidFill>
              <a:ea typeface="Roboto" panose="02000000000000000000" pitchFamily="2" charset="0"/>
            </a:endParaRPr>
          </a:p>
          <a:p>
            <a:pPr marL="0" indent="0" algn="just">
              <a:buClr>
                <a:srgbClr val="FFFFFF"/>
              </a:buClr>
            </a:pPr>
            <a:r>
              <a:rPr lang="en-US" altLang="en-IN" sz="1200" dirty="0"/>
              <a:t> From this</a:t>
            </a:r>
            <a:r>
              <a:rPr lang="en-IN" altLang="en-IN" sz="1200" dirty="0"/>
              <a:t> </a:t>
            </a:r>
            <a:r>
              <a:rPr lang="en-IN" sz="1200" dirty="0"/>
              <a:t>dataset we obtained the best model with the accuracy 92% based on the parameters: Criteria,         </a:t>
            </a:r>
            <a:r>
              <a:rPr lang="en-IN" sz="1200" dirty="0" err="1"/>
              <a:t>Max_Depth</a:t>
            </a:r>
            <a:r>
              <a:rPr lang="en-IN" sz="1200" dirty="0"/>
              <a:t> , </a:t>
            </a:r>
            <a:r>
              <a:rPr lang="en-IN" sz="1200" dirty="0" err="1"/>
              <a:t>Min_Sanples_leaf</a:t>
            </a:r>
            <a:r>
              <a:rPr lang="en-IN" sz="1200" dirty="0"/>
              <a:t>, Splitter.</a:t>
            </a:r>
          </a:p>
          <a:p>
            <a:pPr algn="just">
              <a:buClr>
                <a:srgbClr val="FFFFFF"/>
              </a:buClr>
            </a:pPr>
            <a:r>
              <a:rPr lang="en-IN" sz="1200" dirty="0"/>
              <a:t>This shows the Hyper Parameter Tuning of Parameters with the following values : </a:t>
            </a:r>
            <a:r>
              <a:rPr lang="en-IN" sz="1200" dirty="0" err="1"/>
              <a:t>gini</a:t>
            </a:r>
            <a:r>
              <a:rPr lang="en-IN" sz="1200" dirty="0"/>
              <a:t>, 13, 5, Best respectively.</a:t>
            </a:r>
            <a:endParaRPr lang="en-US" sz="1200" dirty="0">
              <a:solidFill>
                <a:schemeClr val="bg1"/>
              </a:solidFill>
              <a:latin typeface="Roboto" panose="02000000000000000000" pitchFamily="2" charset="0"/>
              <a:ea typeface="Roboto" panose="02000000000000000000" pitchFamily="2"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76086407"/>
              </p:ext>
            </p:extLst>
          </p:nvPr>
        </p:nvGraphicFramePr>
        <p:xfrm>
          <a:off x="2502476" y="815164"/>
          <a:ext cx="3841617" cy="1644500"/>
        </p:xfrm>
        <a:graphic>
          <a:graphicData uri="http://schemas.openxmlformats.org/drawingml/2006/table">
            <a:tbl>
              <a:tblPr firstRow="1" bandRow="1">
                <a:tableStyleId>{7C32AA2C-D27D-4419-AF1A-19E52163CEF9}</a:tableStyleId>
              </a:tblPr>
              <a:tblGrid>
                <a:gridCol w="1960195">
                  <a:extLst>
                    <a:ext uri="{9D8B030D-6E8A-4147-A177-3AD203B41FA5}">
                      <a16:colId xmlns:a16="http://schemas.microsoft.com/office/drawing/2014/main" val="20000"/>
                    </a:ext>
                  </a:extLst>
                </a:gridCol>
                <a:gridCol w="1881422">
                  <a:extLst>
                    <a:ext uri="{9D8B030D-6E8A-4147-A177-3AD203B41FA5}">
                      <a16:colId xmlns:a16="http://schemas.microsoft.com/office/drawing/2014/main" val="20001"/>
                    </a:ext>
                  </a:extLst>
                </a:gridCol>
              </a:tblGrid>
              <a:tr h="357500">
                <a:tc>
                  <a:txBody>
                    <a:bodyPr/>
                    <a:lstStyle/>
                    <a:p>
                      <a:pPr algn="ctr"/>
                      <a:r>
                        <a:rPr lang="en-US" b="1" u="sng" dirty="0">
                          <a:solidFill>
                            <a:schemeClr val="bg1"/>
                          </a:solidFill>
                        </a:rPr>
                        <a:t>Parameters</a:t>
                      </a:r>
                      <a:endParaRPr lang="en-IN" b="1" u="sng" dirty="0">
                        <a:solidFill>
                          <a:schemeClr val="bg1"/>
                        </a:solidFill>
                      </a:endParaRPr>
                    </a:p>
                  </a:txBody>
                  <a:tcPr/>
                </a:tc>
                <a:tc>
                  <a:txBody>
                    <a:bodyPr/>
                    <a:lstStyle/>
                    <a:p>
                      <a:pPr algn="ctr"/>
                      <a:r>
                        <a:rPr lang="en-IN" b="1" u="sng" dirty="0">
                          <a:solidFill>
                            <a:schemeClr val="bg1"/>
                          </a:solidFill>
                        </a:rPr>
                        <a:t>Values</a:t>
                      </a:r>
                    </a:p>
                  </a:txBody>
                  <a:tcPr/>
                </a:tc>
                <a:extLst>
                  <a:ext uri="{0D108BD9-81ED-4DB2-BD59-A6C34878D82A}">
                    <a16:rowId xmlns:a16="http://schemas.microsoft.com/office/drawing/2014/main" val="10000"/>
                  </a:ext>
                </a:extLst>
              </a:tr>
              <a:tr h="321750">
                <a:tc>
                  <a:txBody>
                    <a:bodyPr/>
                    <a:lstStyle/>
                    <a:p>
                      <a:pPr algn="ctr"/>
                      <a:r>
                        <a:rPr lang="en-US" sz="1200" dirty="0">
                          <a:solidFill>
                            <a:schemeClr val="bg1"/>
                          </a:solidFill>
                        </a:rPr>
                        <a:t>Criteria</a:t>
                      </a:r>
                      <a:endParaRPr lang="en-IN" sz="1200" dirty="0">
                        <a:solidFill>
                          <a:schemeClr val="bg1"/>
                        </a:solidFill>
                      </a:endParaRPr>
                    </a:p>
                  </a:txBody>
                  <a:tcPr/>
                </a:tc>
                <a:tc>
                  <a:txBody>
                    <a:bodyPr/>
                    <a:lstStyle/>
                    <a:p>
                      <a:pPr algn="ctr"/>
                      <a:r>
                        <a:rPr lang="en-IN" sz="1200" dirty="0" err="1">
                          <a:solidFill>
                            <a:schemeClr val="bg1"/>
                          </a:solidFill>
                        </a:rPr>
                        <a:t>gini</a:t>
                      </a:r>
                      <a:endParaRPr lang="en-IN" sz="1200" dirty="0">
                        <a:solidFill>
                          <a:schemeClr val="bg1"/>
                        </a:solidFill>
                      </a:endParaRPr>
                    </a:p>
                  </a:txBody>
                  <a:tcPr/>
                </a:tc>
                <a:extLst>
                  <a:ext uri="{0D108BD9-81ED-4DB2-BD59-A6C34878D82A}">
                    <a16:rowId xmlns:a16="http://schemas.microsoft.com/office/drawing/2014/main" val="10001"/>
                  </a:ext>
                </a:extLst>
              </a:tr>
              <a:tr h="321750">
                <a:tc>
                  <a:txBody>
                    <a:bodyPr/>
                    <a:lstStyle/>
                    <a:p>
                      <a:pPr algn="ctr"/>
                      <a:r>
                        <a:rPr lang="en-IN" sz="1200" dirty="0" err="1">
                          <a:solidFill>
                            <a:schemeClr val="bg1"/>
                          </a:solidFill>
                        </a:rPr>
                        <a:t>Max_Depth</a:t>
                      </a:r>
                      <a:endParaRPr lang="en-IN" sz="1200" dirty="0">
                        <a:solidFill>
                          <a:schemeClr val="bg1"/>
                        </a:solidFill>
                      </a:endParaRPr>
                    </a:p>
                  </a:txBody>
                  <a:tcPr/>
                </a:tc>
                <a:tc>
                  <a:txBody>
                    <a:bodyPr/>
                    <a:lstStyle/>
                    <a:p>
                      <a:pPr algn="ctr"/>
                      <a:r>
                        <a:rPr lang="en-IN" sz="1200" dirty="0">
                          <a:solidFill>
                            <a:schemeClr val="bg1"/>
                          </a:solidFill>
                        </a:rPr>
                        <a:t>13</a:t>
                      </a:r>
                    </a:p>
                  </a:txBody>
                  <a:tcPr/>
                </a:tc>
                <a:extLst>
                  <a:ext uri="{0D108BD9-81ED-4DB2-BD59-A6C34878D82A}">
                    <a16:rowId xmlns:a16="http://schemas.microsoft.com/office/drawing/2014/main" val="10002"/>
                  </a:ext>
                </a:extLst>
              </a:tr>
              <a:tr h="321750">
                <a:tc>
                  <a:txBody>
                    <a:bodyPr/>
                    <a:lstStyle/>
                    <a:p>
                      <a:pPr algn="ctr"/>
                      <a:r>
                        <a:rPr lang="en-IN" sz="1200" dirty="0" err="1">
                          <a:solidFill>
                            <a:schemeClr val="bg1"/>
                          </a:solidFill>
                        </a:rPr>
                        <a:t>Min_Samples_leaf</a:t>
                      </a:r>
                      <a:endParaRPr lang="en-IN" sz="1200" dirty="0">
                        <a:solidFill>
                          <a:schemeClr val="bg1"/>
                        </a:solidFill>
                      </a:endParaRPr>
                    </a:p>
                  </a:txBody>
                  <a:tcPr/>
                </a:tc>
                <a:tc>
                  <a:txBody>
                    <a:bodyPr/>
                    <a:lstStyle/>
                    <a:p>
                      <a:pPr algn="ctr"/>
                      <a:r>
                        <a:rPr lang="en-IN" sz="1200" dirty="0">
                          <a:solidFill>
                            <a:schemeClr val="bg1"/>
                          </a:solidFill>
                        </a:rPr>
                        <a:t>5</a:t>
                      </a:r>
                    </a:p>
                  </a:txBody>
                  <a:tcPr/>
                </a:tc>
                <a:extLst>
                  <a:ext uri="{0D108BD9-81ED-4DB2-BD59-A6C34878D82A}">
                    <a16:rowId xmlns:a16="http://schemas.microsoft.com/office/drawing/2014/main" val="10003"/>
                  </a:ext>
                </a:extLst>
              </a:tr>
              <a:tr h="321750">
                <a:tc>
                  <a:txBody>
                    <a:bodyPr/>
                    <a:lstStyle/>
                    <a:p>
                      <a:pPr algn="ctr"/>
                      <a:r>
                        <a:rPr lang="en-IN" sz="1200" dirty="0">
                          <a:solidFill>
                            <a:schemeClr val="bg1"/>
                          </a:solidFill>
                        </a:rPr>
                        <a:t>Splitter</a:t>
                      </a:r>
                    </a:p>
                  </a:txBody>
                  <a:tcPr/>
                </a:tc>
                <a:tc>
                  <a:txBody>
                    <a:bodyPr/>
                    <a:lstStyle/>
                    <a:p>
                      <a:pPr algn="ctr"/>
                      <a:r>
                        <a:rPr lang="en-IN" sz="1200" dirty="0">
                          <a:solidFill>
                            <a:schemeClr val="bg1"/>
                          </a:solidFill>
                        </a:rPr>
                        <a:t>Best</a:t>
                      </a:r>
                    </a:p>
                  </a:txBody>
                  <a:tcPr/>
                </a:tc>
                <a:extLst>
                  <a:ext uri="{0D108BD9-81ED-4DB2-BD59-A6C34878D82A}">
                    <a16:rowId xmlns:a16="http://schemas.microsoft.com/office/drawing/2014/main" val="10004"/>
                  </a:ext>
                </a:extLst>
              </a:tr>
            </a:tbl>
          </a:graphicData>
        </a:graphic>
      </p:graphicFrame>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                                    Hyper Parameter Tuning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489555" y="684244"/>
            <a:ext cx="8164195" cy="4341411"/>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buClr>
                <a:srgbClr val="FFFFFF"/>
              </a:buClr>
              <a:buFont typeface="Wingdings" panose="05000000000000000000" charset="0"/>
              <a:buNone/>
            </a:pPr>
            <a:endParaRPr lang="en-US" altLang="en-IN" dirty="0">
              <a:solidFill>
                <a:schemeClr val="bg1"/>
              </a:solidFill>
              <a:ea typeface="Roboto" panose="02000000000000000000" pitchFamily="2" charset="0"/>
              <a:cs typeface="+mn-lt"/>
            </a:endParaRPr>
          </a:p>
          <a:p>
            <a:pPr marL="0" indent="0">
              <a:buClr>
                <a:srgbClr val="FFFFFF"/>
              </a:buClr>
              <a:buFont typeface="Wingdings" panose="05000000000000000000" charset="0"/>
              <a:buChar char="q"/>
            </a:pPr>
            <a:r>
              <a:rPr lang="en-US" altLang="en-IN" dirty="0">
                <a:solidFill>
                  <a:schemeClr val="bg1"/>
                </a:solidFill>
                <a:ea typeface="Roboto" panose="02000000000000000000" pitchFamily="2" charset="0"/>
                <a:cs typeface="+mn-lt"/>
              </a:rPr>
              <a:t> </a:t>
            </a:r>
            <a:r>
              <a:rPr lang="en-US" altLang="en-IN" sz="1200" dirty="0">
                <a:solidFill>
                  <a:schemeClr val="bg1"/>
                </a:solidFill>
                <a:ea typeface="Roboto" panose="02000000000000000000" pitchFamily="2" charset="0"/>
                <a:cs typeface="+mn-lt"/>
              </a:rPr>
              <a:t>We converted object variables into respective dummy variables and their columns are</a:t>
            </a:r>
          </a:p>
          <a:p>
            <a:pPr marL="0" indent="0">
              <a:buClr>
                <a:srgbClr val="FFFFFF"/>
              </a:buClr>
            </a:pPr>
            <a:r>
              <a:rPr lang="en-US" altLang="en-IN" sz="1200" dirty="0">
                <a:solidFill>
                  <a:schemeClr val="bg1"/>
                </a:solidFill>
                <a:ea typeface="Roboto" panose="02000000000000000000" pitchFamily="2" charset="0"/>
                <a:cs typeface="+mn-lt"/>
              </a:rPr>
              <a:t>       Business Travel -  Non-Travel</a:t>
            </a:r>
          </a:p>
          <a:p>
            <a:pPr marL="0" indent="0">
              <a:buClr>
                <a:srgbClr val="FFFFFF"/>
              </a:buClr>
            </a:pPr>
            <a:r>
              <a:rPr lang="en-US" altLang="en-IN" sz="1200" dirty="0">
                <a:solidFill>
                  <a:schemeClr val="bg1"/>
                </a:solidFill>
                <a:ea typeface="Roboto" panose="02000000000000000000" pitchFamily="2" charset="0"/>
                <a:cs typeface="+mn-lt"/>
              </a:rPr>
              <a:t>                                    </a:t>
            </a:r>
            <a:r>
              <a:rPr lang="en-US" altLang="en-IN" sz="1200" dirty="0" err="1">
                <a:solidFill>
                  <a:schemeClr val="bg1"/>
                </a:solidFill>
                <a:ea typeface="Roboto" panose="02000000000000000000" pitchFamily="2" charset="0"/>
                <a:cs typeface="+mn-lt"/>
              </a:rPr>
              <a:t>Travel_Frequently</a:t>
            </a:r>
            <a:r>
              <a:rPr lang="en-US" altLang="en-IN" sz="1200" dirty="0">
                <a:solidFill>
                  <a:schemeClr val="bg1"/>
                </a:solidFill>
                <a:ea typeface="Roboto" panose="02000000000000000000" pitchFamily="2" charset="0"/>
                <a:cs typeface="+mn-lt"/>
              </a:rPr>
              <a:t> </a:t>
            </a:r>
          </a:p>
          <a:p>
            <a:pPr marL="0" indent="0">
              <a:buClr>
                <a:srgbClr val="FFFFFF"/>
              </a:buClr>
            </a:pPr>
            <a:r>
              <a:rPr lang="en-US" altLang="en-IN" sz="1200" dirty="0">
                <a:solidFill>
                  <a:schemeClr val="bg1"/>
                </a:solidFill>
                <a:ea typeface="Roboto" panose="02000000000000000000" pitchFamily="2" charset="0"/>
                <a:cs typeface="+mn-lt"/>
              </a:rPr>
              <a:t>                                    </a:t>
            </a:r>
            <a:r>
              <a:rPr lang="en-US" altLang="en-IN" sz="1200" dirty="0" err="1">
                <a:solidFill>
                  <a:schemeClr val="bg1"/>
                </a:solidFill>
                <a:ea typeface="Roboto" panose="02000000000000000000" pitchFamily="2" charset="0"/>
                <a:cs typeface="+mn-lt"/>
              </a:rPr>
              <a:t>Travel_Rarely</a:t>
            </a:r>
            <a:endParaRPr lang="en-US" altLang="en-IN" sz="1200" dirty="0">
              <a:solidFill>
                <a:schemeClr val="bg1"/>
              </a:solidFill>
              <a:ea typeface="Roboto" panose="02000000000000000000" pitchFamily="2" charset="0"/>
              <a:cs typeface="+mn-lt"/>
            </a:endParaRPr>
          </a:p>
          <a:p>
            <a:pPr marL="0" indent="0">
              <a:buClr>
                <a:srgbClr val="FFFFFF"/>
              </a:buClr>
            </a:pPr>
            <a:r>
              <a:rPr lang="en-US" altLang="en-IN" sz="1200" dirty="0">
                <a:solidFill>
                  <a:schemeClr val="bg1"/>
                </a:solidFill>
                <a:ea typeface="Roboto" panose="02000000000000000000" pitchFamily="2" charset="0"/>
                <a:cs typeface="+mn-lt"/>
              </a:rPr>
              <a:t>       Department      -   Research and development sales</a:t>
            </a:r>
          </a:p>
          <a:p>
            <a:pPr marL="0" indent="0">
              <a:buClr>
                <a:srgbClr val="FFFFFF"/>
              </a:buClr>
            </a:pPr>
            <a:r>
              <a:rPr lang="en-US" altLang="en-IN" sz="1200" dirty="0">
                <a:solidFill>
                  <a:schemeClr val="bg1"/>
                </a:solidFill>
                <a:ea typeface="Roboto" panose="02000000000000000000" pitchFamily="2" charset="0"/>
                <a:cs typeface="+mn-lt"/>
              </a:rPr>
              <a:t>                                   Life sciences</a:t>
            </a:r>
          </a:p>
          <a:p>
            <a:pPr marL="0" indent="0">
              <a:buClr>
                <a:srgbClr val="FFFFFF"/>
              </a:buClr>
            </a:pPr>
            <a:r>
              <a:rPr lang="en-US" altLang="en-IN" sz="1200" dirty="0">
                <a:solidFill>
                  <a:schemeClr val="bg1"/>
                </a:solidFill>
                <a:ea typeface="Roboto" panose="02000000000000000000" pitchFamily="2" charset="0"/>
                <a:cs typeface="+mn-lt"/>
              </a:rPr>
              <a:t>                                   Marketing </a:t>
            </a:r>
          </a:p>
          <a:p>
            <a:pPr marL="0" indent="0">
              <a:buClr>
                <a:srgbClr val="FFFFFF"/>
              </a:buClr>
            </a:pPr>
            <a:r>
              <a:rPr lang="en-US" altLang="en-IN" sz="1200" dirty="0">
                <a:solidFill>
                  <a:schemeClr val="bg1"/>
                </a:solidFill>
                <a:ea typeface="Roboto" panose="02000000000000000000" pitchFamily="2" charset="0"/>
                <a:cs typeface="+mn-lt"/>
              </a:rPr>
              <a:t>                                   Medical</a:t>
            </a:r>
          </a:p>
          <a:p>
            <a:pPr marL="0" indent="0">
              <a:buClr>
                <a:srgbClr val="FFFFFF"/>
              </a:buClr>
            </a:pPr>
            <a:r>
              <a:rPr lang="en-US" altLang="en-IN" sz="1200" dirty="0">
                <a:solidFill>
                  <a:schemeClr val="bg1"/>
                </a:solidFill>
                <a:ea typeface="Roboto" panose="02000000000000000000" pitchFamily="2" charset="0"/>
                <a:cs typeface="+mn-lt"/>
              </a:rPr>
              <a:t>                                   Other</a:t>
            </a:r>
          </a:p>
          <a:p>
            <a:pPr marL="0" indent="0">
              <a:buClr>
                <a:srgbClr val="FFFFFF"/>
              </a:buClr>
            </a:pPr>
            <a:r>
              <a:rPr lang="en-US" altLang="en-IN" sz="1200" dirty="0">
                <a:solidFill>
                  <a:schemeClr val="bg1"/>
                </a:solidFill>
                <a:ea typeface="Roboto" panose="02000000000000000000" pitchFamily="2" charset="0"/>
                <a:cs typeface="+mn-lt"/>
              </a:rPr>
              <a:t>      Education field   - Technical Degree</a:t>
            </a:r>
          </a:p>
          <a:p>
            <a:pPr marL="0" indent="0">
              <a:buClr>
                <a:srgbClr val="FFFFFF"/>
              </a:buClr>
            </a:pPr>
            <a:r>
              <a:rPr lang="en-US" altLang="en-IN" sz="1200" dirty="0">
                <a:solidFill>
                  <a:schemeClr val="bg1"/>
                </a:solidFill>
                <a:ea typeface="Roboto" panose="02000000000000000000" pitchFamily="2" charset="0"/>
                <a:cs typeface="+mn-lt"/>
              </a:rPr>
              <a:t>      Gender              -  Male</a:t>
            </a:r>
          </a:p>
          <a:p>
            <a:pPr marL="0" indent="0">
              <a:buClr>
                <a:srgbClr val="FFFFFF"/>
              </a:buClr>
            </a:pPr>
            <a:r>
              <a:rPr lang="en-US" altLang="en-IN" sz="1200" dirty="0">
                <a:solidFill>
                  <a:schemeClr val="bg1"/>
                </a:solidFill>
                <a:ea typeface="Roboto" panose="02000000000000000000" pitchFamily="2" charset="0"/>
                <a:cs typeface="+mn-lt"/>
              </a:rPr>
              <a:t>      job role              -   Human resources </a:t>
            </a:r>
          </a:p>
          <a:p>
            <a:pPr marL="0" indent="0">
              <a:buClr>
                <a:srgbClr val="FFFFFF"/>
              </a:buClr>
            </a:pPr>
            <a:r>
              <a:rPr lang="en-US" altLang="en-IN" sz="1200" dirty="0">
                <a:solidFill>
                  <a:schemeClr val="bg1"/>
                </a:solidFill>
                <a:ea typeface="Roboto" panose="02000000000000000000" pitchFamily="2" charset="0"/>
                <a:cs typeface="+mn-lt"/>
              </a:rPr>
              <a:t>                                   Laboratory technician</a:t>
            </a:r>
          </a:p>
          <a:p>
            <a:pPr marL="0" indent="0">
              <a:buClr>
                <a:srgbClr val="FFFFFF"/>
              </a:buClr>
            </a:pPr>
            <a:r>
              <a:rPr lang="en-US" altLang="en-IN" sz="1200" dirty="0">
                <a:solidFill>
                  <a:schemeClr val="bg1"/>
                </a:solidFill>
                <a:ea typeface="Roboto" panose="02000000000000000000" pitchFamily="2" charset="0"/>
                <a:cs typeface="+mn-lt"/>
              </a:rPr>
              <a:t>                                   Manager</a:t>
            </a:r>
          </a:p>
          <a:p>
            <a:pPr marL="0" indent="0">
              <a:buClr>
                <a:srgbClr val="FFFFFF"/>
              </a:buClr>
            </a:pPr>
            <a:r>
              <a:rPr lang="en-US" altLang="en-IN" sz="1200" dirty="0">
                <a:solidFill>
                  <a:schemeClr val="bg1"/>
                </a:solidFill>
                <a:ea typeface="Roboto" panose="02000000000000000000" pitchFamily="2" charset="0"/>
                <a:cs typeface="+mn-lt"/>
              </a:rPr>
              <a:t>                                   Manufacturing director</a:t>
            </a:r>
          </a:p>
          <a:p>
            <a:pPr marL="0" indent="0">
              <a:buClr>
                <a:srgbClr val="FFFFFF"/>
              </a:buClr>
            </a:pPr>
            <a:r>
              <a:rPr lang="en-US" altLang="en-IN" sz="1200" dirty="0">
                <a:solidFill>
                  <a:schemeClr val="bg1"/>
                </a:solidFill>
                <a:ea typeface="Roboto" panose="02000000000000000000" pitchFamily="2" charset="0"/>
                <a:cs typeface="+mn-lt"/>
              </a:rPr>
              <a:t>                                   Research director </a:t>
            </a:r>
          </a:p>
          <a:p>
            <a:pPr marL="0" indent="0">
              <a:buClr>
                <a:srgbClr val="FFFFFF"/>
              </a:buClr>
            </a:pPr>
            <a:r>
              <a:rPr lang="en-US" altLang="en-IN" sz="1200" dirty="0">
                <a:solidFill>
                  <a:schemeClr val="bg1"/>
                </a:solidFill>
                <a:ea typeface="Roboto" panose="02000000000000000000" pitchFamily="2" charset="0"/>
                <a:cs typeface="+mn-lt"/>
              </a:rPr>
              <a:t>                                   Research director </a:t>
            </a:r>
          </a:p>
          <a:p>
            <a:pPr marL="0" indent="0">
              <a:buClr>
                <a:srgbClr val="FFFFFF"/>
              </a:buClr>
            </a:pPr>
            <a:r>
              <a:rPr lang="en-US" altLang="en-IN" sz="1200" dirty="0">
                <a:solidFill>
                  <a:schemeClr val="bg1"/>
                </a:solidFill>
                <a:ea typeface="Roboto" panose="02000000000000000000" pitchFamily="2" charset="0"/>
                <a:cs typeface="+mn-lt"/>
              </a:rPr>
              <a:t>                                   Research scientist</a:t>
            </a:r>
          </a:p>
          <a:p>
            <a:pPr marL="0" indent="0">
              <a:buClr>
                <a:srgbClr val="FFFFFF"/>
              </a:buClr>
            </a:pPr>
            <a:r>
              <a:rPr lang="en-US" altLang="en-IN" sz="1200" dirty="0">
                <a:solidFill>
                  <a:schemeClr val="bg1"/>
                </a:solidFill>
                <a:ea typeface="Roboto" panose="02000000000000000000" pitchFamily="2" charset="0"/>
                <a:cs typeface="+mn-lt"/>
              </a:rPr>
              <a:t>                                   Sales executive</a:t>
            </a:r>
          </a:p>
          <a:p>
            <a:pPr marL="0" indent="0">
              <a:buClr>
                <a:srgbClr val="FFFFFF"/>
              </a:buClr>
            </a:pPr>
            <a:r>
              <a:rPr lang="en-US" altLang="en-IN" sz="1200" dirty="0">
                <a:solidFill>
                  <a:schemeClr val="bg1"/>
                </a:solidFill>
                <a:ea typeface="Roboto" panose="02000000000000000000" pitchFamily="2" charset="0"/>
                <a:cs typeface="+mn-lt"/>
              </a:rPr>
              <a:t>                                   Sales representative</a:t>
            </a:r>
          </a:p>
          <a:p>
            <a:pPr marL="0" indent="0">
              <a:buClr>
                <a:srgbClr val="FFFFFF"/>
              </a:buClr>
            </a:pPr>
            <a:r>
              <a:rPr lang="en-US" altLang="en-IN" sz="1200" dirty="0">
                <a:solidFill>
                  <a:schemeClr val="bg1"/>
                </a:solidFill>
                <a:ea typeface="Roboto" panose="02000000000000000000" pitchFamily="2" charset="0"/>
                <a:cs typeface="+mn-lt"/>
              </a:rPr>
              <a:t>Marital status           -  Married </a:t>
            </a:r>
          </a:p>
          <a:p>
            <a:pPr marL="0" indent="0">
              <a:buClr>
                <a:srgbClr val="FFFFFF"/>
              </a:buClr>
            </a:pPr>
            <a:r>
              <a:rPr lang="en-US" altLang="en-IN" sz="1200" dirty="0">
                <a:solidFill>
                  <a:schemeClr val="bg1"/>
                </a:solidFill>
                <a:ea typeface="Roboto" panose="02000000000000000000" pitchFamily="2" charset="0"/>
                <a:cs typeface="+mn-lt"/>
              </a:rPr>
              <a:t>                                  Single</a:t>
            </a:r>
          </a:p>
          <a:p>
            <a:pPr fontAlgn="t"/>
            <a:r>
              <a:rPr lang="en-US" altLang="en-IN" sz="1200" dirty="0">
                <a:solidFill>
                  <a:schemeClr val="bg1"/>
                </a:solidFill>
                <a:ea typeface="Roboto" panose="02000000000000000000" pitchFamily="2" charset="0"/>
                <a:cs typeface="+mn-lt"/>
              </a:rPr>
              <a:t>    </a:t>
            </a:r>
          </a:p>
          <a:p>
            <a:pPr marL="0" indent="0">
              <a:buClr>
                <a:srgbClr val="FFFFFF"/>
              </a:buClr>
              <a:buFont typeface="Wingdings" panose="05000000000000000000" charset="0"/>
              <a:buChar char="q"/>
            </a:pPr>
            <a:endParaRPr lang="en-US" altLang="en-IN" dirty="0">
              <a:solidFill>
                <a:schemeClr val="bg1"/>
              </a:solidFill>
              <a:ea typeface="Roboto" panose="02000000000000000000" pitchFamily="2" charset="0"/>
              <a:cs typeface="+mn-lt"/>
            </a:endParaRPr>
          </a:p>
          <a:p>
            <a:pPr marL="285750" indent="-285750">
              <a:buFont typeface="Arial" panose="020B0604020202020204" pitchFamily="34" charset="0"/>
              <a:buChar char="•"/>
            </a:pPr>
            <a:endParaRPr lang="en-US" altLang="en-IN" dirty="0">
              <a:solidFill>
                <a:schemeClr val="bg1"/>
              </a:solidFill>
              <a:ea typeface="Roboto" panose="02000000000000000000" pitchFamily="2" charset="0"/>
              <a:cs typeface="+mn-lt"/>
            </a:endParaRPr>
          </a:p>
          <a:p>
            <a:pPr marL="285750" indent="-285750">
              <a:buFont typeface="Arial" panose="020B0604020202020204" pitchFamily="34" charset="0"/>
              <a:buChar char="•"/>
            </a:pPr>
            <a:endParaRPr lang="en-US" altLang="en-IN" dirty="0">
              <a:solidFill>
                <a:schemeClr val="bg1"/>
              </a:solidFill>
              <a:ea typeface="Roboto" panose="02000000000000000000" pitchFamily="2" charset="0"/>
              <a:cs typeface="+mn-lt"/>
            </a:endParaRPr>
          </a:p>
          <a:p>
            <a:pPr marL="285750" indent="-285750">
              <a:buFont typeface="Arial" panose="020B0604020202020204" pitchFamily="34" charset="0"/>
              <a:buChar char="•"/>
            </a:pPr>
            <a:endParaRPr lang="en-US" altLang="en-IN" dirty="0">
              <a:solidFill>
                <a:schemeClr val="bg1"/>
              </a:solidFill>
              <a:ea typeface="Roboto" panose="02000000000000000000" pitchFamily="2" charset="0"/>
              <a:cs typeface="+mn-lt"/>
            </a:endParaRPr>
          </a:p>
        </p:txBody>
      </p:sp>
      <p:sp>
        <p:nvSpPr>
          <p:cNvPr id="14" name="Rectangle 13"/>
          <p:cNvSpPr/>
          <p:nvPr/>
        </p:nvSpPr>
        <p:spPr>
          <a:xfrm>
            <a:off x="490220" y="223520"/>
            <a:ext cx="7858125" cy="45021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en-IN" sz="2000" b="1" dirty="0">
                <a:solidFill>
                  <a:schemeClr val="bg1"/>
                </a:solidFill>
                <a:latin typeface="Roboto" panose="02000000000000000000" pitchFamily="2" charset="0"/>
                <a:ea typeface="Roboto" panose="02000000000000000000" pitchFamily="2" charset="0"/>
              </a:rPr>
              <a:t>                                       FEATURE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0"/>
            <a:ext cx="9143998" cy="5143499"/>
          </a:xfrm>
          <a:prstGeom prst="rect">
            <a:avLst/>
          </a:prstGeom>
          <a:noFill/>
          <a:ln>
            <a:noFill/>
          </a:ln>
        </p:spPr>
      </p:pic>
      <p:sp>
        <p:nvSpPr>
          <p:cNvPr id="13" name="Rectangle 12"/>
          <p:cNvSpPr/>
          <p:nvPr/>
        </p:nvSpPr>
        <p:spPr>
          <a:xfrm>
            <a:off x="530860" y="796925"/>
            <a:ext cx="8100060" cy="376428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Clr>
                <a:srgbClr val="FFFFFF"/>
              </a:buClr>
              <a:buFont typeface="Wingdings" panose="05000000000000000000" charset="0"/>
              <a:buChar char="q"/>
            </a:pPr>
            <a:endParaRPr lang="en-US" alt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After data pre-processing the dataset is divided into 80% and 20% split in which 80% of records of dataset are used as training dataset to build the model and 20% of records dataset is used as </a:t>
            </a:r>
            <a:r>
              <a:rPr lang="en-US" altLang="en-IN" dirty="0">
                <a:solidFill>
                  <a:schemeClr val="bg1"/>
                </a:solidFill>
                <a:latin typeface="Roboto" panose="02000000000000000000" pitchFamily="2" charset="0"/>
                <a:ea typeface="Roboto" panose="02000000000000000000" pitchFamily="2" charset="0"/>
              </a:rPr>
              <a:t>     </a:t>
            </a:r>
            <a:r>
              <a:rPr lang="en-IN" dirty="0">
                <a:solidFill>
                  <a:schemeClr val="bg1"/>
                </a:solidFill>
                <a:latin typeface="Roboto" panose="02000000000000000000" pitchFamily="2" charset="0"/>
                <a:ea typeface="Roboto" panose="02000000000000000000" pitchFamily="2" charset="0"/>
              </a:rPr>
              <a:t>testing dataset to test the accuracy of prediction of the model.</a:t>
            </a:r>
          </a:p>
          <a:p>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US" altLang="en-IN" dirty="0">
                <a:solidFill>
                  <a:schemeClr val="bg1"/>
                </a:solidFill>
                <a:latin typeface="Roboto" panose="02000000000000000000" pitchFamily="2" charset="0"/>
                <a:ea typeface="Roboto" panose="02000000000000000000" pitchFamily="2" charset="0"/>
              </a:rPr>
              <a:t>Coming </a:t>
            </a:r>
            <a:r>
              <a:rPr lang="en-IN" dirty="0">
                <a:solidFill>
                  <a:schemeClr val="bg1"/>
                </a:solidFill>
                <a:latin typeface="Roboto" panose="02000000000000000000" pitchFamily="2" charset="0"/>
                <a:ea typeface="Roboto" panose="02000000000000000000" pitchFamily="2" charset="0"/>
              </a:rPr>
              <a:t>to the comparison of performance using training dataset and testing dataset, Training dataset has 97% as accuracy and Testing dataset has achieved 92% as accuracy.</a:t>
            </a:r>
          </a:p>
          <a:p>
            <a:pPr marL="285750" indent="-285750">
              <a:buClr>
                <a:srgbClr val="FFFFFF"/>
              </a:buClr>
              <a:buFont typeface="Wingdings" panose="05000000000000000000" charset="0"/>
              <a:buChar char="q"/>
            </a:pPr>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The model performed well on both the training and testing datasets.</a:t>
            </a:r>
          </a:p>
          <a:p>
            <a:endParaRPr lang="en-IN" dirty="0">
              <a:solidFill>
                <a:schemeClr val="bg1"/>
              </a:solidFill>
              <a:latin typeface="Roboto" panose="02000000000000000000" pitchFamily="2" charset="0"/>
              <a:ea typeface="Roboto" panose="02000000000000000000" pitchFamily="2" charset="0"/>
            </a:endParaRPr>
          </a:p>
          <a:p>
            <a:r>
              <a:rPr lang="en-IN" sz="2000" b="1" u="sng" dirty="0">
                <a:solidFill>
                  <a:schemeClr val="bg1"/>
                </a:solidFill>
                <a:latin typeface="Roboto" panose="02000000000000000000" pitchFamily="2" charset="0"/>
                <a:ea typeface="Roboto" panose="02000000000000000000" pitchFamily="2" charset="0"/>
              </a:rPr>
              <a:t>Cross validation </a:t>
            </a:r>
          </a:p>
          <a:p>
            <a:endParaRPr lang="en-IN" sz="2000"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For the further validation, Cross Validation technique is used with k-Fold values  5,10 and 15.</a:t>
            </a:r>
          </a:p>
          <a:p>
            <a:pPr marL="285750" indent="-285750">
              <a:buClr>
                <a:srgbClr val="FFFFFF"/>
              </a:buClr>
              <a:buFont typeface="Wingdings" panose="05000000000000000000" charset="0"/>
              <a:buChar char="q"/>
            </a:pPr>
            <a:endParaRPr lang="en-IN" dirty="0">
              <a:solidFill>
                <a:schemeClr val="bg1"/>
              </a:solidFill>
              <a:latin typeface="Roboto" panose="02000000000000000000" pitchFamily="2" charset="0"/>
              <a:ea typeface="Roboto" panose="02000000000000000000" pitchFamily="2" charset="0"/>
            </a:endParaRPr>
          </a:p>
          <a:p>
            <a:pPr marL="285750" indent="-285750">
              <a:buClr>
                <a:srgbClr val="FFFFFF"/>
              </a:buClr>
              <a:buFont typeface="Wingdings" panose="05000000000000000000" charset="0"/>
              <a:buChar char="q"/>
            </a:pPr>
            <a:r>
              <a:rPr lang="en-IN" dirty="0">
                <a:solidFill>
                  <a:schemeClr val="bg1"/>
                </a:solidFill>
                <a:latin typeface="Roboto" panose="02000000000000000000" pitchFamily="2" charset="0"/>
                <a:ea typeface="Roboto" panose="02000000000000000000" pitchFamily="2" charset="0"/>
              </a:rPr>
              <a:t>The average score that is obtained  is turned out to be around 0.80.</a:t>
            </a:r>
          </a:p>
          <a:p>
            <a:pPr marL="0" indent="0">
              <a:buClr>
                <a:srgbClr val="FFFFFF"/>
              </a:buClr>
              <a:buFont typeface="Wingdings" panose="05000000000000000000" charset="0"/>
              <a:buNone/>
            </a:pPr>
            <a:endParaRPr lang="en-IN" dirty="0">
              <a:solidFill>
                <a:schemeClr val="bg1"/>
              </a:solidFill>
              <a:latin typeface="Roboto" panose="02000000000000000000" pitchFamily="2" charset="0"/>
              <a:ea typeface="Roboto" panose="02000000000000000000" pitchFamily="2" charset="0"/>
            </a:endParaRPr>
          </a:p>
          <a:p>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531495" y="22225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r>
              <a:rPr lang="en-US" altLang="en-IN" sz="2000" b="1" dirty="0">
                <a:solidFill>
                  <a:schemeClr val="bg1"/>
                </a:solidFill>
                <a:latin typeface="Roboto" panose="02000000000000000000" pitchFamily="2" charset="0"/>
                <a:ea typeface="Roboto" panose="02000000000000000000" pitchFamily="2" charset="0"/>
              </a:rPr>
              <a:t>PERFORMANCE COMPARISOM BETWEEN TRAIN AND TEST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3" name="Rectangle 12"/>
          <p:cNvSpPr/>
          <p:nvPr/>
        </p:nvSpPr>
        <p:spPr>
          <a:xfrm>
            <a:off x="561975" y="311785"/>
            <a:ext cx="8094345" cy="42494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100" name="Text Box 99"/>
          <p:cNvSpPr txBox="1"/>
          <p:nvPr/>
        </p:nvSpPr>
        <p:spPr>
          <a:xfrm>
            <a:off x="892810" y="603885"/>
            <a:ext cx="7432675" cy="4061460"/>
          </a:xfrm>
          <a:prstGeom prst="rect">
            <a:avLst/>
          </a:prstGeom>
          <a:noFill/>
          <a:ln w="9525">
            <a:noFill/>
          </a:ln>
        </p:spPr>
        <p:txBody>
          <a:bodyPr wrap="square">
            <a:spAutoFit/>
          </a:bodyPr>
          <a:lstStyle/>
          <a:p>
            <a:pPr marL="252095" indent="-252095"/>
            <a:endParaRPr lang="en-US" sz="2000" b="1" dirty="0">
              <a:solidFill>
                <a:schemeClr val="bg1"/>
              </a:solidFill>
              <a:latin typeface="Roboto" panose="02000000000000000000" pitchFamily="2" charset="0"/>
              <a:cs typeface="Roboto" panose="02000000000000000000" pitchFamily="2" charset="0"/>
            </a:endParaRPr>
          </a:p>
          <a:p>
            <a:pPr marL="252095" indent="-252095"/>
            <a:r>
              <a:rPr lang="en-US" sz="2000" b="1" u="sng" dirty="0">
                <a:solidFill>
                  <a:schemeClr val="bg1"/>
                </a:solidFill>
                <a:latin typeface="Roboto" panose="02000000000000000000" pitchFamily="2" charset="0"/>
                <a:cs typeface="Roboto" panose="02000000000000000000" pitchFamily="2" charset="0"/>
              </a:rPr>
              <a:t>Kind of feature engineering applied:</a:t>
            </a:r>
          </a:p>
          <a:p>
            <a:pPr marL="252095" indent="-252095"/>
            <a:r>
              <a:rPr lang="en-US" sz="1200" dirty="0">
                <a:solidFill>
                  <a:schemeClr val="bg1"/>
                </a:solidFill>
                <a:latin typeface="Arial" panose="020B0604020202020204" pitchFamily="34" charset="0"/>
                <a:cs typeface="Arial" panose="020B0604020202020204" pitchFamily="34" charset="0"/>
              </a:rPr>
              <a:t> </a:t>
            </a: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The type of Feature engineering applied is the extraction of Main information and clubbing them into less number of classes from the features having higher cardinality without loosing out on vital information.</a:t>
            </a: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Dummy variables technique is applied on the Categorical features.</a:t>
            </a:r>
          </a:p>
          <a:p>
            <a:pPr marL="171450" indent="-171450">
              <a:buClr>
                <a:srgbClr val="FFFFFF"/>
              </a:buClr>
              <a:buFont typeface="Wingdings" panose="05000000000000000000" charset="0"/>
              <a:buChar char="q"/>
            </a:pPr>
            <a:endParaRPr lang="en-US" dirty="0">
              <a:solidFill>
                <a:schemeClr val="bg1"/>
              </a:solidFill>
              <a:latin typeface="Arial" panose="020B0604020202020204" pitchFamily="34" charset="0"/>
              <a:cs typeface="Arial" panose="020B0604020202020204" pitchFamily="34" charset="0"/>
            </a:endParaRPr>
          </a:p>
          <a:p>
            <a:pPr marL="171450" indent="-171450">
              <a:buClr>
                <a:srgbClr val="FFFFFF"/>
              </a:buClr>
              <a:buFont typeface="Wingdings" panose="05000000000000000000" charset="0"/>
              <a:buChar char="q"/>
            </a:pPr>
            <a:endParaRPr lang="en-US" dirty="0">
              <a:solidFill>
                <a:schemeClr val="bg1"/>
              </a:solidFill>
              <a:latin typeface="Arial" panose="020B0604020202020204" pitchFamily="34" charset="0"/>
              <a:cs typeface="Arial" panose="020B0604020202020204" pitchFamily="34" charset="0"/>
            </a:endParaRPr>
          </a:p>
          <a:p>
            <a:pPr marL="0" indent="0">
              <a:buClr>
                <a:srgbClr val="FFFFFF"/>
              </a:buClr>
              <a:buFont typeface="Arial" panose="020B0604020202020204" pitchFamily="34" charset="0"/>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Arial" panose="020B0604020202020204" pitchFamily="34" charset="0"/>
              <a:buNone/>
            </a:pPr>
            <a:r>
              <a:rPr lang="en-US" sz="2000" b="1" u="sng" dirty="0">
                <a:solidFill>
                  <a:schemeClr val="bg1"/>
                </a:solidFill>
                <a:latin typeface="Roboto" panose="02000000000000000000" pitchFamily="2" charset="0"/>
                <a:cs typeface="Roboto" panose="02000000000000000000" pitchFamily="2" charset="0"/>
              </a:rPr>
              <a:t>Technical requirements that the client needs to meet:</a:t>
            </a:r>
          </a:p>
          <a:p>
            <a:pPr marL="0" indent="0">
              <a:buClr>
                <a:srgbClr val="FFFFFF"/>
              </a:buClr>
              <a:buFont typeface="Arial" panose="020B0604020202020204" pitchFamily="34" charset="0"/>
              <a:buNone/>
            </a:pPr>
            <a:endParaRPr lang="en-US" sz="2000" b="1" dirty="0">
              <a:solidFill>
                <a:schemeClr val="bg1"/>
              </a:solidFill>
              <a:latin typeface="Times New Roman" panose="02020603050405020304" pitchFamily="18" charset="0"/>
              <a:cs typeface="Times New Roman" panose="02020603050405020304" pitchFamily="18" charset="0"/>
            </a:endParaRPr>
          </a:p>
          <a:p>
            <a:pPr marL="171450" indent="-1714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 The client should have a data sheets in Excel, Should use libraries like NumPy, Pandas, Visualization tools for the better understanding of the distribution of the data.</a:t>
            </a:r>
          </a:p>
          <a:p>
            <a:pPr marL="0" indent="0">
              <a:buClr>
                <a:srgbClr val="FFFFFF"/>
              </a:buClr>
              <a:buFont typeface="Arial" panose="020B0604020202020204" pitchFamily="34" charset="0"/>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buClr>
                <a:srgbClr val="FFFFFF"/>
              </a:buClr>
              <a:buFont typeface="Arial" panose="020B0604020202020204" pitchFamily="34" charset="0"/>
              <a:buNone/>
            </a:pPr>
            <a:endParaRPr lang="en-US" dirty="0">
              <a:solidFill>
                <a:schemeClr val="bg1"/>
              </a:solidFill>
              <a:latin typeface="Arial" panose="020B0604020202020204" pitchFamily="34" charset="0"/>
              <a:cs typeface="Arial" panose="020B0604020202020204" pitchFamily="34" charset="0"/>
            </a:endParaRPr>
          </a:p>
          <a:p>
            <a:pPr marL="0" indent="0">
              <a:buClr>
                <a:srgbClr val="FFFFFF"/>
              </a:buClr>
              <a:buFont typeface="Arial" panose="020B0604020202020204" pitchFamily="34" charset="0"/>
              <a:buNone/>
            </a:pPr>
            <a:r>
              <a:rPr lang="en-US" sz="1200" dirty="0">
                <a:solidFill>
                  <a:schemeClr val="bg1"/>
                </a:solidFill>
                <a:latin typeface="Arial" panose="020B0604020202020204" pitchFamily="34" charset="0"/>
                <a:cs typeface="Arial" panose="020B0604020202020204" pitchFamily="34"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8" name="Text Placeholder 7"/>
          <p:cNvSpPr>
            <a:spLocks noGrp="1"/>
          </p:cNvSpPr>
          <p:nvPr>
            <p:ph type="body" idx="2"/>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0"/>
            <a:ext cx="9143998" cy="5143499"/>
          </a:xfrm>
          <a:prstGeom prst="rect">
            <a:avLst/>
          </a:prstGeom>
          <a:noFill/>
          <a:ln>
            <a:noFill/>
          </a:ln>
        </p:spPr>
      </p:pic>
      <p:sp>
        <p:nvSpPr>
          <p:cNvPr id="100" name="Text Box 99"/>
          <p:cNvSpPr txBox="1"/>
          <p:nvPr/>
        </p:nvSpPr>
        <p:spPr>
          <a:xfrm>
            <a:off x="859155" y="425450"/>
            <a:ext cx="7764145" cy="3969385"/>
          </a:xfrm>
          <a:prstGeom prst="rect">
            <a:avLst/>
          </a:prstGeom>
          <a:noFill/>
          <a:ln w="9525">
            <a:noFill/>
          </a:ln>
        </p:spPr>
        <p:txBody>
          <a:bodyPr wrap="square">
            <a:spAutoFit/>
          </a:bodyPr>
          <a:lstStyle/>
          <a:p>
            <a:pPr marL="226695" indent="-226695"/>
            <a:endParaRPr lang="en-US" sz="2000" b="1" dirty="0">
              <a:solidFill>
                <a:schemeClr val="bg1"/>
              </a:solidFill>
              <a:latin typeface="Times New Roman" panose="02020603050405020304" pitchFamily="18" charset="0"/>
              <a:cs typeface="Times New Roman" panose="02020603050405020304" pitchFamily="18" charset="0"/>
            </a:endParaRPr>
          </a:p>
          <a:p>
            <a:pPr marL="226695" indent="-226695"/>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The type of data cleaning that the client needs to make is</a:t>
            </a:r>
          </a:p>
          <a:p>
            <a:pPr>
              <a:buClr>
                <a:srgbClr val="FFFFFF"/>
              </a:buClr>
            </a:pPr>
            <a:r>
              <a:rPr lang="en-US" dirty="0">
                <a:solidFill>
                  <a:schemeClr val="bg1"/>
                </a:solidFill>
                <a:latin typeface="Arial" panose="020B0604020202020204" pitchFamily="34" charset="0"/>
                <a:cs typeface="Arial" panose="020B0604020202020204" pitchFamily="34" charset="0"/>
              </a:rPr>
              <a:t>             1) The missing values are needed to be taken care of</a:t>
            </a:r>
          </a:p>
          <a:p>
            <a:pPr>
              <a:buClr>
                <a:srgbClr val="FFFFFF"/>
              </a:buClr>
            </a:pPr>
            <a:r>
              <a:rPr lang="en-US" dirty="0">
                <a:solidFill>
                  <a:schemeClr val="bg1"/>
                </a:solidFill>
                <a:latin typeface="Arial" panose="020B0604020202020204" pitchFamily="34" charset="0"/>
                <a:cs typeface="Arial" panose="020B0604020202020204" pitchFamily="34" charset="0"/>
              </a:rPr>
              <a:t>             2) There shouldn’t be any duplicated records</a:t>
            </a:r>
          </a:p>
          <a:p>
            <a:pPr>
              <a:buClr>
                <a:srgbClr val="FFFFFF"/>
              </a:buClr>
            </a:pPr>
            <a:r>
              <a:rPr lang="en-US" dirty="0">
                <a:solidFill>
                  <a:schemeClr val="bg1"/>
                </a:solidFill>
                <a:latin typeface="Arial" panose="020B0604020202020204" pitchFamily="34" charset="0"/>
                <a:cs typeface="Arial" panose="020B0604020202020204" pitchFamily="34" charset="0"/>
              </a:rPr>
              <a:t>             3) If there are any outliers found they need to be taken care of</a:t>
            </a:r>
          </a:p>
          <a:p>
            <a:pPr>
              <a:buClr>
                <a:srgbClr val="FFFFFF"/>
              </a:buClr>
            </a:pPr>
            <a:r>
              <a:rPr lang="en-US" dirty="0">
                <a:solidFill>
                  <a:schemeClr val="bg1"/>
                </a:solidFill>
                <a:latin typeface="Arial" panose="020B0604020202020204" pitchFamily="34" charset="0"/>
                <a:cs typeface="Arial" panose="020B0604020202020204" pitchFamily="34" charset="0"/>
              </a:rPr>
              <a:t>             4) Fix structural errors</a:t>
            </a:r>
          </a:p>
          <a:p>
            <a:pPr>
              <a:buClr>
                <a:srgbClr val="FFFFFF"/>
              </a:buClr>
            </a:pPr>
            <a:r>
              <a:rPr lang="en-US" dirty="0">
                <a:solidFill>
                  <a:schemeClr val="bg1"/>
                </a:solidFill>
                <a:latin typeface="Arial" panose="020B0604020202020204" pitchFamily="34" charset="0"/>
                <a:cs typeface="Arial" panose="020B0604020202020204" pitchFamily="34" charset="0"/>
              </a:rPr>
              <a:t>             5) Drop irrelevant features </a:t>
            </a:r>
          </a:p>
          <a:p>
            <a:pPr marL="226695" indent="-226695"/>
            <a:endParaRPr lang="en-US" sz="1200" dirty="0">
              <a:solidFill>
                <a:schemeClr val="bg1"/>
              </a:solidFill>
              <a:latin typeface="Arial" panose="020B0604020202020204" pitchFamily="34" charset="0"/>
              <a:cs typeface="Arial" panose="020B0604020202020204" pitchFamily="34" charset="0"/>
            </a:endParaRPr>
          </a:p>
          <a:p>
            <a:pPr marL="226695" indent="-226695"/>
            <a:r>
              <a:rPr lang="en-US" sz="2000" b="1" dirty="0">
                <a:solidFill>
                  <a:schemeClr val="bg1"/>
                </a:solidFill>
                <a:latin typeface="Roboto" panose="02000000000000000000" pitchFamily="2" charset="0"/>
                <a:cs typeface="Roboto" panose="02000000000000000000" pitchFamily="2" charset="0"/>
              </a:rPr>
              <a:t>DATA PRE-PROCESSING</a:t>
            </a:r>
          </a:p>
          <a:p>
            <a:pPr marL="226695" indent="-226695"/>
            <a:endParaRPr lang="en-US" sz="1200" dirty="0">
              <a:solidFill>
                <a:schemeClr val="bg1"/>
              </a:solidFill>
              <a:latin typeface="Arial" panose="020B0604020202020204" pitchFamily="34" charset="0"/>
              <a:cs typeface="Arial" panose="020B0604020202020204" pitchFamily="34" charset="0"/>
            </a:endParaRPr>
          </a:p>
          <a:p>
            <a:pPr marL="226695" indent="-226695">
              <a:buClr>
                <a:srgbClr val="FFFFFF"/>
              </a:buClr>
              <a:buFont typeface="Wingdings" panose="05000000000000000000" charset="0"/>
              <a:buChar char="q"/>
            </a:pPr>
            <a:r>
              <a:rPr lang="en-US" dirty="0">
                <a:solidFill>
                  <a:schemeClr val="bg1"/>
                </a:solidFill>
                <a:latin typeface="Arial" panose="020B0604020202020204" pitchFamily="34" charset="0"/>
                <a:cs typeface="Arial" panose="020B0604020202020204" pitchFamily="34" charset="0"/>
              </a:rPr>
              <a:t>The type of data Pre-processing that the client needs to make is</a:t>
            </a:r>
          </a:p>
          <a:p>
            <a:pPr marL="226695" indent="-226695"/>
            <a:r>
              <a:rPr lang="en-US" dirty="0">
                <a:solidFill>
                  <a:schemeClr val="bg1"/>
                </a:solidFill>
                <a:latin typeface="Arial" panose="020B0604020202020204" pitchFamily="34" charset="0"/>
                <a:cs typeface="Arial" panose="020B0604020202020204" pitchFamily="34" charset="0"/>
              </a:rPr>
              <a:t>             1)Feature extraction and select</a:t>
            </a:r>
          </a:p>
          <a:p>
            <a:pPr marL="226695" indent="-226695"/>
            <a:r>
              <a:rPr lang="en-US" dirty="0">
                <a:solidFill>
                  <a:schemeClr val="bg1"/>
                </a:solidFill>
                <a:latin typeface="Arial" panose="020B0604020202020204" pitchFamily="34" charset="0"/>
                <a:cs typeface="Arial" panose="020B0604020202020204" pitchFamily="34" charset="0"/>
              </a:rPr>
              <a:t>             2)Transform the data into meaningful variables</a:t>
            </a:r>
          </a:p>
          <a:p>
            <a:pPr marL="226695" indent="-226695"/>
            <a:r>
              <a:rPr lang="en-US" dirty="0">
                <a:solidFill>
                  <a:schemeClr val="bg1"/>
                </a:solidFill>
                <a:latin typeface="Arial" panose="020B0604020202020204" pitchFamily="34" charset="0"/>
                <a:cs typeface="Arial" panose="020B0604020202020204" pitchFamily="34" charset="0"/>
              </a:rPr>
              <a:t>             3)Feature scaling</a:t>
            </a:r>
          </a:p>
          <a:p>
            <a:pPr marL="226695" indent="-226695"/>
            <a:r>
              <a:rPr lang="en-US" dirty="0">
                <a:solidFill>
                  <a:schemeClr val="bg1"/>
                </a:solidFill>
                <a:latin typeface="Arial" panose="020B0604020202020204" pitchFamily="34" charset="0"/>
                <a:cs typeface="Arial" panose="020B0604020202020204" pitchFamily="34" charset="0"/>
              </a:rPr>
              <a:t>             4)Encode the categorical variables (dummy variables, one hot encoding)</a:t>
            </a:r>
          </a:p>
          <a:p>
            <a:pPr marL="226695" indent="-226695"/>
            <a:r>
              <a:rPr lang="en-US" dirty="0">
                <a:solidFill>
                  <a:schemeClr val="bg1"/>
                </a:solidFill>
                <a:latin typeface="Arial" panose="020B0604020202020204" pitchFamily="34" charset="0"/>
                <a:cs typeface="Arial" panose="020B0604020202020204" pitchFamily="34" charset="0"/>
              </a:rPr>
              <a:t>             5)Splitting the dataset into training and testing</a:t>
            </a:r>
          </a:p>
        </p:txBody>
      </p:sp>
      <p:sp>
        <p:nvSpPr>
          <p:cNvPr id="13" name="Rectangle 12"/>
          <p:cNvSpPr/>
          <p:nvPr/>
        </p:nvSpPr>
        <p:spPr>
          <a:xfrm>
            <a:off x="448945" y="447040"/>
            <a:ext cx="8094345" cy="424942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48945" y="44704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r>
              <a:rPr lang="en-US" altLang="en-IN" sz="2000" b="1" dirty="0">
                <a:solidFill>
                  <a:schemeClr val="bg1"/>
                </a:solidFill>
                <a:latin typeface="Roboto" panose="02000000000000000000" pitchFamily="2" charset="0"/>
                <a:ea typeface="Roboto" panose="02000000000000000000" pitchFamily="2" charset="0"/>
              </a:rPr>
              <a:t>     DATA CLEANING</a:t>
            </a:r>
          </a:p>
        </p:txBody>
      </p:sp>
      <p:sp>
        <p:nvSpPr>
          <p:cNvPr id="3" name="Rectangle 13"/>
          <p:cNvSpPr/>
          <p:nvPr/>
        </p:nvSpPr>
        <p:spPr>
          <a:xfrm>
            <a:off x="448945" y="2489200"/>
            <a:ext cx="8100060" cy="4184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US" altLang="en-IN" sz="2000" b="1" dirty="0">
              <a:solidFill>
                <a:schemeClr val="bg1"/>
              </a:solidFill>
              <a:latin typeface="Roboto" panose="02000000000000000000" pitchFamily="2" charset="0"/>
              <a:ea typeface="Roboto" panose="020000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14" name="Google Shape;114;p41"/>
          <p:cNvPicPr preferRelativeResize="0"/>
          <p:nvPr/>
        </p:nvPicPr>
        <p:blipFill rotWithShape="1">
          <a:blip r:embed="rId2"/>
          <a:srcRect/>
          <a:stretch>
            <a:fillRect/>
          </a:stretch>
        </p:blipFill>
        <p:spPr>
          <a:xfrm>
            <a:off x="2" y="0"/>
            <a:ext cx="9143998" cy="5143499"/>
          </a:xfrm>
          <a:prstGeom prst="rect">
            <a:avLst/>
          </a:prstGeom>
          <a:noFill/>
          <a:ln>
            <a:noFill/>
          </a:ln>
        </p:spPr>
      </p:pic>
      <p:sp>
        <p:nvSpPr>
          <p:cNvPr id="5" name="Text Box 4"/>
          <p:cNvSpPr txBox="1"/>
          <p:nvPr/>
        </p:nvSpPr>
        <p:spPr>
          <a:xfrm>
            <a:off x="635635" y="721793"/>
            <a:ext cx="7971790" cy="3847207"/>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Roboto" panose="02000000000000000000" pitchFamily="2" charset="0"/>
                <a:cs typeface="Roboto" panose="02000000000000000000" pitchFamily="2" charset="0"/>
              </a:rPr>
              <a:t>MODEL VALIDATION</a:t>
            </a:r>
          </a:p>
          <a:p>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buClr>
                <a:srgbClr val="FFFFFF"/>
              </a:buClr>
              <a:buFont typeface="Wingdings" panose="05000000000000000000" charset="0"/>
              <a:buChar char="q"/>
            </a:pPr>
            <a:r>
              <a:rPr lang="en-US" sz="1600" b="1" dirty="0">
                <a:solidFill>
                  <a:schemeClr val="bg1"/>
                </a:solidFill>
                <a:latin typeface="Arial" panose="020B0604020202020204" pitchFamily="34" charset="0"/>
                <a:cs typeface="Arial" panose="020B0604020202020204" pitchFamily="34" charset="0"/>
              </a:rPr>
              <a:t>Model accuracy =  92%</a:t>
            </a:r>
          </a:p>
          <a:p>
            <a:pPr marL="342900" indent="-342900">
              <a:buClr>
                <a:srgbClr val="FFFFFF"/>
              </a:buClr>
              <a:buFont typeface="Wingdings" panose="05000000000000000000" charset="0"/>
              <a:buChar char="q"/>
            </a:pPr>
            <a:endParaRPr lang="en-US" sz="1600"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sz="1600" b="1" dirty="0">
                <a:solidFill>
                  <a:schemeClr val="bg1"/>
                </a:solidFill>
                <a:latin typeface="Arial" panose="020B0604020202020204" pitchFamily="34" charset="0"/>
                <a:cs typeface="Arial" panose="020B0604020202020204" pitchFamily="34" charset="0"/>
              </a:rPr>
              <a:t>Precision = 0.75-Yes, 0.77-No.</a:t>
            </a:r>
          </a:p>
          <a:p>
            <a:pPr marL="342900" indent="-342900">
              <a:buClr>
                <a:srgbClr val="FFFFFF"/>
              </a:buClr>
              <a:buFont typeface="Wingdings" panose="05000000000000000000" charset="0"/>
              <a:buChar char="q"/>
            </a:pPr>
            <a:endParaRPr lang="en-US" sz="1600"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sz="1600" b="1" dirty="0">
                <a:solidFill>
                  <a:schemeClr val="bg1"/>
                </a:solidFill>
                <a:latin typeface="Arial" panose="020B0604020202020204" pitchFamily="34" charset="0"/>
                <a:cs typeface="Arial" panose="020B0604020202020204" pitchFamily="34" charset="0"/>
              </a:rPr>
              <a:t>Recall = 141</a:t>
            </a:r>
          </a:p>
          <a:p>
            <a:pPr>
              <a:buClr>
                <a:srgbClr val="FFFFFF"/>
              </a:buClr>
            </a:pPr>
            <a:endParaRPr lang="en-US" sz="1600"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sz="1600" b="1" dirty="0">
                <a:solidFill>
                  <a:schemeClr val="bg1"/>
                </a:solidFill>
                <a:latin typeface="Arial" panose="020B0604020202020204" pitchFamily="34" charset="0"/>
                <a:cs typeface="Arial" panose="020B0604020202020204" pitchFamily="34" charset="0"/>
              </a:rPr>
              <a:t>Cross Validation =  0.81, 0.80, 0.79</a:t>
            </a:r>
          </a:p>
          <a:p>
            <a:pPr marL="342900" indent="-342900">
              <a:buClr>
                <a:srgbClr val="FFFFFF"/>
              </a:buClr>
              <a:buFont typeface="Wingdings" panose="05000000000000000000" charset="0"/>
              <a:buChar char="q"/>
            </a:pPr>
            <a:endParaRPr lang="en-US" sz="1600" b="1" dirty="0">
              <a:solidFill>
                <a:schemeClr val="bg1"/>
              </a:solidFill>
              <a:latin typeface="Arial" panose="020B0604020202020204" pitchFamily="34" charset="0"/>
              <a:cs typeface="Arial" panose="020B0604020202020204" pitchFamily="34" charset="0"/>
            </a:endParaRPr>
          </a:p>
          <a:p>
            <a:pPr marL="342900" indent="-342900">
              <a:buClr>
                <a:srgbClr val="FFFFFF"/>
              </a:buClr>
              <a:buFont typeface="Wingdings" panose="05000000000000000000" charset="0"/>
              <a:buChar char="q"/>
            </a:pPr>
            <a:r>
              <a:rPr lang="en-US" sz="1600" b="1" dirty="0">
                <a:solidFill>
                  <a:schemeClr val="bg1"/>
                </a:solidFill>
                <a:latin typeface="Arial" panose="020B0604020202020204" pitchFamily="34" charset="0"/>
                <a:cs typeface="Arial" panose="020B0604020202020204" pitchFamily="34" charset="0"/>
              </a:rPr>
              <a:t>F1_Score = 0.94</a:t>
            </a:r>
            <a:endParaRPr lang="en-US" sz="2000" b="1" dirty="0">
              <a:solidFill>
                <a:schemeClr val="bg1"/>
              </a:solidFill>
              <a:latin typeface="Arial" panose="020B0604020202020204" pitchFamily="34" charset="0"/>
              <a:cs typeface="Arial" panose="020B0604020202020204" pitchFamily="34"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12725" y="434975"/>
            <a:ext cx="8719185" cy="427418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23850" lvl="2" indent="0">
              <a:buClr>
                <a:schemeClr val="bg1"/>
              </a:buClr>
              <a:buFont typeface="+mj-lt"/>
              <a:buNone/>
            </a:pPr>
            <a:endParaRPr lang="en-IN" dirty="0">
              <a:solidFill>
                <a:schemeClr val="bg1"/>
              </a:solidFill>
              <a:latin typeface="Roboto" panose="02000000000000000000" pitchFamily="2" charset="0"/>
              <a:ea typeface="Roboto" panose="020000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endParaRPr/>
          </a:p>
        </p:txBody>
      </p:sp>
      <p:sp>
        <p:nvSpPr>
          <p:cNvPr id="720" name="Google Shape;720;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endParaRPr/>
          </a:p>
        </p:txBody>
      </p:sp>
      <p:pic>
        <p:nvPicPr>
          <p:cNvPr id="721" name="Google Shape;721;p51"/>
          <p:cNvPicPr preferRelativeResize="0"/>
          <p:nvPr/>
        </p:nvPicPr>
        <p:blipFill>
          <a:blip r:embed="rId3"/>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2642"/>
            <a:ext cx="9313517" cy="5160429"/>
          </a:xfrm>
          <a:prstGeom prst="rect">
            <a:avLst/>
          </a:prstGeom>
          <a:noFill/>
          <a:ln>
            <a:noFill/>
          </a:ln>
        </p:spPr>
      </p:pic>
      <p:sp>
        <p:nvSpPr>
          <p:cNvPr id="115" name="Google Shape;115;p41"/>
          <p:cNvSpPr txBox="1"/>
          <p:nvPr/>
        </p:nvSpPr>
        <p:spPr>
          <a:xfrm>
            <a:off x="716400" y="391422"/>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Business Objective, Understanding and Approach</a:t>
            </a:r>
          </a:p>
        </p:txBody>
      </p:sp>
      <p:sp>
        <p:nvSpPr>
          <p:cNvPr id="3" name="Rectangle 2"/>
          <p:cNvSpPr/>
          <p:nvPr/>
        </p:nvSpPr>
        <p:spPr>
          <a:xfrm>
            <a:off x="827903" y="1248029"/>
            <a:ext cx="3700848" cy="1878227"/>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528751" y="1248386"/>
            <a:ext cx="3982297" cy="1877869"/>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latin typeface="Times New Roman" panose="02020603050405020304" pitchFamily="18" charset="0"/>
                <a:cs typeface="Times New Roman" panose="02020603050405020304" pitchFamily="18" charset="0"/>
              </a:rPr>
              <a:t>Out of 4000 people In an IT company we have 15% Attrition </a:t>
            </a:r>
            <a:r>
              <a:rPr lang="en-US" sz="1200" dirty="0" err="1">
                <a:latin typeface="Times New Roman" panose="02020603050405020304" pitchFamily="18" charset="0"/>
                <a:cs typeface="Times New Roman" panose="02020603050405020304" pitchFamily="18" charset="0"/>
              </a:rPr>
              <a:t>rate.we</a:t>
            </a:r>
            <a:r>
              <a:rPr lang="en-US" sz="1200" dirty="0">
                <a:latin typeface="Times New Roman" panose="02020603050405020304" pitchFamily="18" charset="0"/>
                <a:cs typeface="Times New Roman" panose="02020603050405020304" pitchFamily="18" charset="0"/>
              </a:rPr>
              <a:t> have to find the reasons behind the attrition and the solutions to make them sustain in the IT company</a:t>
            </a:r>
            <a:endParaRPr lang="en-IN" sz="1200" dirty="0">
              <a:latin typeface="Times New Roman" panose="02020603050405020304" pitchFamily="18" charset="0"/>
              <a:cs typeface="Times New Roman" panose="02020603050405020304" pitchFamily="18" charset="0"/>
            </a:endParaRPr>
          </a:p>
        </p:txBody>
      </p:sp>
      <p:sp>
        <p:nvSpPr>
          <p:cNvPr id="7" name="Rectangle 6"/>
          <p:cNvSpPr/>
          <p:nvPr/>
        </p:nvSpPr>
        <p:spPr>
          <a:xfrm>
            <a:off x="827903"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endParaRPr lang="en-IN" b="1" dirty="0"/>
          </a:p>
        </p:txBody>
      </p:sp>
      <p:sp>
        <p:nvSpPr>
          <p:cNvPr id="8" name="Rectangle 7"/>
          <p:cNvSpPr/>
          <p:nvPr/>
        </p:nvSpPr>
        <p:spPr>
          <a:xfrm>
            <a:off x="4810200" y="980298"/>
            <a:ext cx="1902940" cy="26773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a:t>
            </a:r>
            <a:endParaRPr lang="en-IN" b="1" dirty="0"/>
          </a:p>
        </p:txBody>
      </p:sp>
      <p:sp>
        <p:nvSpPr>
          <p:cNvPr id="11" name="Rectangle 10"/>
          <p:cNvSpPr/>
          <p:nvPr/>
        </p:nvSpPr>
        <p:spPr>
          <a:xfrm>
            <a:off x="827902" y="984132"/>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Business Objective</a:t>
            </a:r>
            <a:endParaRPr lang="en-IN" b="1" dirty="0"/>
          </a:p>
        </p:txBody>
      </p:sp>
      <p:sp>
        <p:nvSpPr>
          <p:cNvPr id="12" name="Rectangle 11"/>
          <p:cNvSpPr/>
          <p:nvPr/>
        </p:nvSpPr>
        <p:spPr>
          <a:xfrm>
            <a:off x="4810199" y="984132"/>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Understanding</a:t>
            </a:r>
            <a:endParaRPr lang="en-IN" b="1" dirty="0"/>
          </a:p>
        </p:txBody>
      </p:sp>
      <p:sp>
        <p:nvSpPr>
          <p:cNvPr id="4" name="TextBox 3"/>
          <p:cNvSpPr txBox="1"/>
          <p:nvPr/>
        </p:nvSpPr>
        <p:spPr>
          <a:xfrm>
            <a:off x="827405" y="1078722"/>
            <a:ext cx="3514350" cy="1615827"/>
          </a:xfrm>
          <a:prstGeom prst="rect">
            <a:avLst/>
          </a:prstGeom>
          <a:noFill/>
        </p:spPr>
        <p:txBody>
          <a:bodyPr wrap="square" rtlCol="0">
            <a:spAutoFit/>
          </a:bodyPr>
          <a:lstStyle/>
          <a:p>
            <a:r>
              <a:rPr lang="en-US" sz="1100" i="1" dirty="0"/>
              <a:t> </a:t>
            </a:r>
            <a:endParaRPr lang="en-IN" sz="1100" dirty="0"/>
          </a:p>
          <a:p>
            <a:r>
              <a:rPr lang="en-US" sz="1100" dirty="0">
                <a:solidFill>
                  <a:schemeClr val="bg1"/>
                </a:solidFill>
                <a:latin typeface="Times New Roman" panose="02020603050405020304" pitchFamily="18" charset="0"/>
                <a:cs typeface="Times New Roman" panose="02020603050405020304" pitchFamily="18" charset="0"/>
              </a:rPr>
              <a:t>An IT company has a workforce of around 4,000 employees. Every year around 15% of the employees leave the company and need to be replaced with new hires. The leadership believes that 15% attrition is bad for the company’s revenue and future growth. The Company has approached you to build a machine learning model it should guide the company to take timely action to retain as many employees as possible</a:t>
            </a:r>
            <a:endParaRPr lang="en-IN" sz="1100" dirty="0">
              <a:solidFill>
                <a:schemeClr val="bg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953135" y="3484245"/>
            <a:ext cx="7575550" cy="306705"/>
          </a:xfrm>
          <a:prstGeom prst="rect">
            <a:avLst/>
          </a:prstGeom>
          <a:noFill/>
        </p:spPr>
        <p:txBody>
          <a:bodyPr wrap="square" rtlCol="0">
            <a:spAutoFit/>
          </a:bodyPr>
          <a:lstStyle/>
          <a:p>
            <a:endParaRPr lang="en-US"/>
          </a:p>
        </p:txBody>
      </p:sp>
      <p:sp>
        <p:nvSpPr>
          <p:cNvPr id="9" name="Rectangle 5"/>
          <p:cNvSpPr/>
          <p:nvPr/>
        </p:nvSpPr>
        <p:spPr>
          <a:xfrm>
            <a:off x="827405" y="3689985"/>
            <a:ext cx="7683500" cy="123190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The first step involves the cleaning of the given data which includes identifying missing values , checking duplicate rows and dropping unnecessary columns.</a:t>
            </a:r>
          </a:p>
          <a:p>
            <a:pPr marL="171450" indent="-171450" algn="just">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The next step is data </a:t>
            </a:r>
            <a:r>
              <a:rPr lang="en-IN" sz="1200" dirty="0" err="1">
                <a:latin typeface="Times New Roman" panose="02020603050405020304" pitchFamily="18" charset="0"/>
                <a:cs typeface="Times New Roman" panose="02020603050405020304" pitchFamily="18" charset="0"/>
              </a:rPr>
              <a:t>preprocessing</a:t>
            </a:r>
            <a:r>
              <a:rPr lang="en-IN" sz="1200" dirty="0">
                <a:latin typeface="Times New Roman" panose="02020603050405020304" pitchFamily="18" charset="0"/>
                <a:cs typeface="Times New Roman" panose="02020603050405020304" pitchFamily="18" charset="0"/>
              </a:rPr>
              <a:t> which involves exploratory data analysis and feature engineering</a:t>
            </a:r>
          </a:p>
          <a:p>
            <a:pPr marL="171450" indent="-171450" algn="just">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After collecting the data and analysing the patterns it exhibits, The predicted feature is of </a:t>
            </a:r>
            <a:r>
              <a:rPr lang="en-IN" sz="1200" dirty="0" err="1">
                <a:latin typeface="Times New Roman" panose="02020603050405020304" pitchFamily="18" charset="0"/>
                <a:cs typeface="Times New Roman" panose="02020603050405020304" pitchFamily="18" charset="0"/>
              </a:rPr>
              <a:t>continous</a:t>
            </a:r>
            <a:r>
              <a:rPr lang="en-IN" sz="1200" dirty="0">
                <a:latin typeface="Times New Roman" panose="02020603050405020304" pitchFamily="18" charset="0"/>
                <a:cs typeface="Times New Roman" panose="02020603050405020304" pitchFamily="18" charset="0"/>
              </a:rPr>
              <a:t> variable so a decision tree machine learning model has to be used to encounter this</a:t>
            </a:r>
          </a:p>
        </p:txBody>
      </p:sp>
      <p:sp>
        <p:nvSpPr>
          <p:cNvPr id="10" name="Rectangle 11"/>
          <p:cNvSpPr/>
          <p:nvPr/>
        </p:nvSpPr>
        <p:spPr>
          <a:xfrm>
            <a:off x="828114" y="3421897"/>
            <a:ext cx="1902940" cy="267730"/>
          </a:xfrm>
          <a:prstGeom prst="rect">
            <a:avLst/>
          </a:prstGeom>
          <a:solidFill>
            <a:schemeClr val="bg1">
              <a:lumMod val="95000"/>
              <a:alpha val="30000"/>
            </a:schemeClr>
          </a:solid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IN" b="1" dirty="0"/>
              <a:t>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39998" y="-71437"/>
            <a:ext cx="9143998" cy="5143499"/>
          </a:xfrm>
          <a:prstGeom prst="rect">
            <a:avLst/>
          </a:prstGeom>
          <a:noFill/>
          <a:ln>
            <a:noFill/>
          </a:ln>
        </p:spPr>
      </p:pic>
      <p:sp>
        <p:nvSpPr>
          <p:cNvPr id="115" name="Google Shape;115;p41"/>
          <p:cNvSpPr txBox="1"/>
          <p:nvPr/>
        </p:nvSpPr>
        <p:spPr>
          <a:xfrm>
            <a:off x="716400" y="417087"/>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Analysis/ Modeling Methodology</a:t>
            </a:r>
          </a:p>
        </p:txBody>
      </p:sp>
      <p:sp>
        <p:nvSpPr>
          <p:cNvPr id="2" name="Arrow: Chevron 1"/>
          <p:cNvSpPr/>
          <p:nvPr/>
        </p:nvSpPr>
        <p:spPr>
          <a:xfrm>
            <a:off x="504372" y="1038523"/>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Data Preparation &amp; EDA</a:t>
            </a:r>
            <a:endParaRPr lang="en-IN" b="1" dirty="0">
              <a:solidFill>
                <a:schemeClr val="bg1"/>
              </a:solidFill>
              <a:latin typeface="Calibri" panose="020F0502020204030204" pitchFamily="34" charset="0"/>
              <a:cs typeface="Calibri" panose="020F0502020204030204" pitchFamily="34" charset="0"/>
            </a:endParaRPr>
          </a:p>
        </p:txBody>
      </p:sp>
      <p:sp>
        <p:nvSpPr>
          <p:cNvPr id="5" name="Arrow: Chevron 4"/>
          <p:cNvSpPr/>
          <p:nvPr/>
        </p:nvSpPr>
        <p:spPr>
          <a:xfrm>
            <a:off x="2588448" y="1038523"/>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Variable Creation and  Selection</a:t>
            </a:r>
            <a:endParaRPr lang="en-IN" b="1" dirty="0">
              <a:solidFill>
                <a:schemeClr val="bg1"/>
              </a:solidFill>
              <a:latin typeface="Calibri" panose="020F0502020204030204" pitchFamily="34" charset="0"/>
              <a:cs typeface="Calibri" panose="020F0502020204030204" pitchFamily="34" charset="0"/>
            </a:endParaRPr>
          </a:p>
        </p:txBody>
      </p:sp>
      <p:sp>
        <p:nvSpPr>
          <p:cNvPr id="6" name="Arrow: Chevron 5"/>
          <p:cNvSpPr/>
          <p:nvPr/>
        </p:nvSpPr>
        <p:spPr>
          <a:xfrm>
            <a:off x="4672524" y="1038522"/>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Model Development</a:t>
            </a:r>
            <a:endParaRPr lang="en-IN" b="1" dirty="0">
              <a:solidFill>
                <a:schemeClr val="bg1"/>
              </a:solidFill>
              <a:latin typeface="Calibri" panose="020F0502020204030204" pitchFamily="34" charset="0"/>
              <a:cs typeface="Calibri" panose="020F0502020204030204" pitchFamily="34" charset="0"/>
            </a:endParaRPr>
          </a:p>
        </p:txBody>
      </p:sp>
      <p:sp>
        <p:nvSpPr>
          <p:cNvPr id="7" name="Arrow: Chevron 6"/>
          <p:cNvSpPr/>
          <p:nvPr/>
        </p:nvSpPr>
        <p:spPr>
          <a:xfrm>
            <a:off x="6756599" y="1038522"/>
            <a:ext cx="1983552" cy="717417"/>
          </a:xfrm>
          <a:prstGeom prst="chevron">
            <a:avLst/>
          </a:prstGeom>
          <a:solidFill>
            <a:schemeClr val="bg1">
              <a:lumMod val="95000"/>
              <a:alpha val="30000"/>
            </a:schemeClr>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cs typeface="Calibri" panose="020F0502020204030204" pitchFamily="34" charset="0"/>
              </a:rPr>
              <a:t>Model Performance Testing</a:t>
            </a:r>
            <a:endParaRPr lang="en-IN" b="1" dirty="0">
              <a:solidFill>
                <a:schemeClr val="bg1"/>
              </a:solidFill>
              <a:latin typeface="Calibri" panose="020F0502020204030204" pitchFamily="34" charset="0"/>
              <a:cs typeface="Calibri" panose="020F0502020204030204" pitchFamily="34" charset="0"/>
            </a:endParaRPr>
          </a:p>
        </p:txBody>
      </p:sp>
      <p:sp>
        <p:nvSpPr>
          <p:cNvPr id="8" name="Rectangle: Rounded Corners 7"/>
          <p:cNvSpPr/>
          <p:nvPr/>
        </p:nvSpPr>
        <p:spPr>
          <a:xfrm>
            <a:off x="436409"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Plotted certain plots which are needed.</a:t>
            </a:r>
          </a:p>
          <a:p>
            <a:pPr marL="179705" indent="-179705">
              <a:buClr>
                <a:schemeClr val="bg1"/>
              </a:buClr>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Corrected the missing values in the variables.</a:t>
            </a:r>
          </a:p>
          <a:p>
            <a:pPr marL="179705" indent="-179705">
              <a:buClr>
                <a:schemeClr val="bg1"/>
              </a:buClr>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There are no outliers  for all numeric variables.</a:t>
            </a:r>
          </a:p>
          <a:p>
            <a:pPr>
              <a:buClr>
                <a:schemeClr val="bg1"/>
              </a:buClr>
            </a:pPr>
            <a:endParaRPr lang="en-US" sz="1200" dirty="0">
              <a:solidFill>
                <a:schemeClr val="bg1"/>
              </a:solidFill>
              <a:latin typeface="Calibri" panose="020F0502020204030204" pitchFamily="34" charset="0"/>
              <a:cs typeface="Calibri" panose="020F0502020204030204" pitchFamily="34" charset="0"/>
            </a:endParaRPr>
          </a:p>
        </p:txBody>
      </p:sp>
      <p:sp>
        <p:nvSpPr>
          <p:cNvPr id="9" name="Rectangle: Rounded Corners 8"/>
          <p:cNvSpPr/>
          <p:nvPr/>
        </p:nvSpPr>
        <p:spPr>
          <a:xfrm>
            <a:off x="2546657"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Converted object variables into dummy values to proceed further except target variable.</a:t>
            </a:r>
          </a:p>
          <a:p>
            <a:pPr>
              <a:buClr>
                <a:schemeClr val="bg1"/>
              </a:buCl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Removed unwanted Features which are not meaningful</a:t>
            </a:r>
            <a:r>
              <a:rPr lang="en-US" sz="1200" dirty="0">
                <a:solidFill>
                  <a:schemeClr val="bg1"/>
                </a:solidFill>
                <a:latin typeface="Calibri" panose="020F0502020204030204" pitchFamily="34" charset="0"/>
                <a:cs typeface="Calibri" panose="020F0502020204030204" pitchFamily="34" charset="0"/>
              </a:rPr>
              <a:t>.</a:t>
            </a:r>
          </a:p>
        </p:txBody>
      </p:sp>
      <p:sp>
        <p:nvSpPr>
          <p:cNvPr id="10" name="Rectangle: Rounded Corners 9"/>
          <p:cNvSpPr/>
          <p:nvPr/>
        </p:nvSpPr>
        <p:spPr>
          <a:xfrm>
            <a:off x="4656905"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Decision tree classifier is chosen as the preferred modeling technique since the predicted feature is continuous</a:t>
            </a:r>
          </a:p>
          <a:p>
            <a:pPr marL="179705" indent="-179705">
              <a:buClr>
                <a:schemeClr val="bg1"/>
              </a:buClr>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Developed 2 candidate models</a:t>
            </a:r>
          </a:p>
          <a:p>
            <a:pPr marL="179705" indent="-179705">
              <a:buClr>
                <a:schemeClr val="bg1"/>
              </a:buClr>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Highest Model accuracy observed of 92%</a:t>
            </a:r>
            <a:endParaRPr lang="en-IN" sz="1200" dirty="0">
              <a:solidFill>
                <a:schemeClr val="bg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6767153" y="1937272"/>
            <a:ext cx="1983552" cy="2586581"/>
          </a:xfrm>
          <a:prstGeom prst="roundRect">
            <a:avLst>
              <a:gd name="adj" fmla="val 4519"/>
            </a:avLst>
          </a:prstGeom>
          <a:no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The Training accuracy observed to be 97%.</a:t>
            </a:r>
          </a:p>
          <a:p>
            <a:pPr>
              <a:buClr>
                <a:schemeClr val="bg1"/>
              </a:buClr>
            </a:pPr>
            <a:endParaRPr lang="en-US" sz="1200" dirty="0">
              <a:solidFill>
                <a:schemeClr val="bg1"/>
              </a:solidFill>
              <a:latin typeface="Times New Roman" panose="02020603050405020304" pitchFamily="18" charset="0"/>
              <a:cs typeface="Times New Roman" panose="02020603050405020304" pitchFamily="18" charset="0"/>
            </a:endParaRPr>
          </a:p>
          <a:p>
            <a:pPr marL="179705" indent="-179705">
              <a:buClr>
                <a:schemeClr val="bg1"/>
              </a:buClr>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The Testing accuracy observed to be 92%.</a:t>
            </a:r>
          </a:p>
          <a:p>
            <a:pPr marL="179705" indent="-179705">
              <a:buClr>
                <a:schemeClr val="bg1"/>
              </a:buClr>
              <a:buFont typeface="Arial" panose="020B0604020202020204" pitchFamily="34" charset="0"/>
              <a:buChar char="•"/>
            </a:pPr>
            <a:endParaRPr lang="en-US" sz="1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143499"/>
          </a:xfrm>
          <a:prstGeom prst="rect">
            <a:avLst/>
          </a:prstGeom>
          <a:noFill/>
          <a:ln>
            <a:noFill/>
          </a:ln>
        </p:spPr>
      </p:pic>
      <p:sp>
        <p:nvSpPr>
          <p:cNvPr id="115" name="Google Shape;115;p41"/>
          <p:cNvSpPr txBox="1"/>
          <p:nvPr/>
        </p:nvSpPr>
        <p:spPr>
          <a:xfrm>
            <a:off x="582052" y="172211"/>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Extended Data Dictionary (EDD)</a:t>
            </a:r>
          </a:p>
        </p:txBody>
      </p:sp>
      <p:graphicFrame>
        <p:nvGraphicFramePr>
          <p:cNvPr id="5" name="Table 3"/>
          <p:cNvGraphicFramePr>
            <a:graphicFrameLocks noGrp="1"/>
          </p:cNvGraphicFramePr>
          <p:nvPr>
            <p:extLst>
              <p:ext uri="{D42A27DB-BD31-4B8C-83A1-F6EECF244321}">
                <p14:modId xmlns:p14="http://schemas.microsoft.com/office/powerpoint/2010/main" val="17748045"/>
              </p:ext>
            </p:extLst>
          </p:nvPr>
        </p:nvGraphicFramePr>
        <p:xfrm>
          <a:off x="359200" y="1018880"/>
          <a:ext cx="8410452" cy="3992907"/>
        </p:xfrm>
        <a:graphic>
          <a:graphicData uri="http://schemas.openxmlformats.org/drawingml/2006/table">
            <a:tbl>
              <a:tblPr firstRow="1" lastRow="1" bandRow="1">
                <a:tableStyleId>{7C32AA2C-D27D-4419-AF1A-19E52163CEF9}</a:tableStyleId>
              </a:tblPr>
              <a:tblGrid>
                <a:gridCol w="1208151">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05441">
                  <a:extLst>
                    <a:ext uri="{9D8B030D-6E8A-4147-A177-3AD203B41FA5}">
                      <a16:colId xmlns:a16="http://schemas.microsoft.com/office/drawing/2014/main" val="20002"/>
                    </a:ext>
                  </a:extLst>
                </a:gridCol>
                <a:gridCol w="605307">
                  <a:extLst>
                    <a:ext uri="{9D8B030D-6E8A-4147-A177-3AD203B41FA5}">
                      <a16:colId xmlns:a16="http://schemas.microsoft.com/office/drawing/2014/main" val="20003"/>
                    </a:ext>
                  </a:extLst>
                </a:gridCol>
                <a:gridCol w="618186">
                  <a:extLst>
                    <a:ext uri="{9D8B030D-6E8A-4147-A177-3AD203B41FA5}">
                      <a16:colId xmlns:a16="http://schemas.microsoft.com/office/drawing/2014/main" val="20004"/>
                    </a:ext>
                  </a:extLst>
                </a:gridCol>
                <a:gridCol w="624625">
                  <a:extLst>
                    <a:ext uri="{9D8B030D-6E8A-4147-A177-3AD203B41FA5}">
                      <a16:colId xmlns:a16="http://schemas.microsoft.com/office/drawing/2014/main" val="20005"/>
                    </a:ext>
                  </a:extLst>
                </a:gridCol>
                <a:gridCol w="631065">
                  <a:extLst>
                    <a:ext uri="{9D8B030D-6E8A-4147-A177-3AD203B41FA5}">
                      <a16:colId xmlns:a16="http://schemas.microsoft.com/office/drawing/2014/main" val="20006"/>
                    </a:ext>
                  </a:extLst>
                </a:gridCol>
                <a:gridCol w="695459">
                  <a:extLst>
                    <a:ext uri="{9D8B030D-6E8A-4147-A177-3AD203B41FA5}">
                      <a16:colId xmlns:a16="http://schemas.microsoft.com/office/drawing/2014/main" val="20007"/>
                    </a:ext>
                  </a:extLst>
                </a:gridCol>
                <a:gridCol w="637505">
                  <a:extLst>
                    <a:ext uri="{9D8B030D-6E8A-4147-A177-3AD203B41FA5}">
                      <a16:colId xmlns:a16="http://schemas.microsoft.com/office/drawing/2014/main" val="20008"/>
                    </a:ext>
                  </a:extLst>
                </a:gridCol>
                <a:gridCol w="689019">
                  <a:extLst>
                    <a:ext uri="{9D8B030D-6E8A-4147-A177-3AD203B41FA5}">
                      <a16:colId xmlns:a16="http://schemas.microsoft.com/office/drawing/2014/main" val="20009"/>
                    </a:ext>
                  </a:extLst>
                </a:gridCol>
                <a:gridCol w="734096">
                  <a:extLst>
                    <a:ext uri="{9D8B030D-6E8A-4147-A177-3AD203B41FA5}">
                      <a16:colId xmlns:a16="http://schemas.microsoft.com/office/drawing/2014/main" val="20010"/>
                    </a:ext>
                  </a:extLst>
                </a:gridCol>
                <a:gridCol w="666273">
                  <a:extLst>
                    <a:ext uri="{9D8B030D-6E8A-4147-A177-3AD203B41FA5}">
                      <a16:colId xmlns:a16="http://schemas.microsoft.com/office/drawing/2014/main" val="20011"/>
                    </a:ext>
                  </a:extLst>
                </a:gridCol>
              </a:tblGrid>
              <a:tr h="706120">
                <a:tc>
                  <a:txBody>
                    <a:bodyPr/>
                    <a:lstStyle/>
                    <a:p>
                      <a:r>
                        <a:rPr lang="en-US" sz="1000" dirty="0">
                          <a:solidFill>
                            <a:schemeClr val="bg1"/>
                          </a:solidFill>
                          <a:latin typeface="Times New Roman" panose="02020603050405020304" pitchFamily="18" charset="0"/>
                          <a:cs typeface="Times New Roman" panose="02020603050405020304" pitchFamily="18" charset="0"/>
                        </a:rPr>
                        <a:t>   </a:t>
                      </a:r>
                    </a:p>
                    <a:p>
                      <a:r>
                        <a:rPr lang="en-US" sz="1000" dirty="0">
                          <a:solidFill>
                            <a:schemeClr val="bg1"/>
                          </a:solidFill>
                          <a:latin typeface="Times New Roman" panose="02020603050405020304" pitchFamily="18" charset="0"/>
                          <a:cs typeface="Times New Roman" panose="02020603050405020304" pitchFamily="18" charset="0"/>
                        </a:rPr>
                        <a:t>         Variable</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Variable Type</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Min</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 1%</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Times New Roman" panose="02020603050405020304" pitchFamily="18" charset="0"/>
                          <a:cs typeface="Times New Roman" panose="02020603050405020304" pitchFamily="18" charset="0"/>
                        </a:rPr>
                        <a:t> 5%</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Times New Roman" panose="02020603050405020304" pitchFamily="18" charset="0"/>
                          <a:cs typeface="Times New Roman" panose="02020603050405020304" pitchFamily="18" charset="0"/>
                        </a:rPr>
                        <a:t> 25%</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 50%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Times New Roman" panose="02020603050405020304" pitchFamily="18" charset="0"/>
                          <a:cs typeface="Times New Roman" panose="02020603050405020304" pitchFamily="18" charset="0"/>
                        </a:rPr>
                        <a:t>Mean</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Times New Roman" panose="02020603050405020304" pitchFamily="18" charset="0"/>
                          <a:cs typeface="Times New Roman" panose="02020603050405020304" pitchFamily="18" charset="0"/>
                        </a:rPr>
                        <a:t> 75%</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 95%</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000" dirty="0">
                          <a:solidFill>
                            <a:schemeClr val="bg1"/>
                          </a:solidFill>
                          <a:latin typeface="Times New Roman" panose="02020603050405020304" pitchFamily="18" charset="0"/>
                          <a:cs typeface="Times New Roman" panose="02020603050405020304" pitchFamily="18" charset="0"/>
                        </a:rPr>
                        <a:t> 99%</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Max</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510886">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Age</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int64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18.00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19.00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36.00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36.92</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43.00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54.00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58.00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60.00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07021">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Education</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int64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2.00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3.00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2.91</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5.00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5.00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95273">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Total</a:t>
                      </a:r>
                      <a:r>
                        <a:rPr lang="en-US" sz="1200" baseline="0" dirty="0">
                          <a:solidFill>
                            <a:schemeClr val="bg1"/>
                          </a:solidFill>
                          <a:latin typeface="Times New Roman" panose="02020603050405020304" pitchFamily="18" charset="0"/>
                          <a:cs typeface="Times New Roman" panose="02020603050405020304" pitchFamily="18" charset="0"/>
                        </a:rPr>
                        <a:t> working years</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000" dirty="0">
                          <a:solidFill>
                            <a:schemeClr val="bg1"/>
                          </a:solidFill>
                          <a:latin typeface="Times New Roman" panose="02020603050405020304" pitchFamily="18" charset="0"/>
                          <a:cs typeface="Times New Roman" panose="02020603050405020304" pitchFamily="18" charset="0"/>
                        </a:rPr>
                        <a:t>float64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6.00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11.27</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15.00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25.00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38.00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40.00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5532">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Distance</a:t>
                      </a:r>
                      <a:r>
                        <a:rPr lang="en-US" sz="1200" baseline="0" dirty="0">
                          <a:solidFill>
                            <a:schemeClr val="bg1"/>
                          </a:solidFill>
                          <a:latin typeface="Times New Roman" panose="02020603050405020304" pitchFamily="18" charset="0"/>
                          <a:cs typeface="Times New Roman" panose="02020603050405020304" pitchFamily="18" charset="0"/>
                        </a:rPr>
                        <a:t> from home</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int64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7.00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9.19</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26.00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29.00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29.00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07021">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Years</a:t>
                      </a:r>
                      <a:r>
                        <a:rPr lang="en-US" sz="1200" baseline="0" dirty="0">
                          <a:solidFill>
                            <a:schemeClr val="bg1"/>
                          </a:solidFill>
                          <a:latin typeface="Times New Roman" panose="02020603050405020304" pitchFamily="18" charset="0"/>
                          <a:cs typeface="Times New Roman" panose="02020603050405020304" pitchFamily="18" charset="0"/>
                        </a:rPr>
                        <a:t> with current manager</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GB" sz="1000" dirty="0">
                          <a:solidFill>
                            <a:schemeClr val="bg1"/>
                          </a:solidFill>
                          <a:latin typeface="Times New Roman" panose="02020603050405020304" pitchFamily="18" charset="0"/>
                          <a:cs typeface="Times New Roman" panose="02020603050405020304" pitchFamily="18" charset="0"/>
                        </a:rPr>
                        <a:t>int64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4.12</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7.00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17.00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79730">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Stock</a:t>
                      </a:r>
                      <a:r>
                        <a:rPr lang="en-US" sz="1200" baseline="0" dirty="0">
                          <a:solidFill>
                            <a:schemeClr val="bg1"/>
                          </a:solidFill>
                          <a:latin typeface="Times New Roman" panose="02020603050405020304" pitchFamily="18" charset="0"/>
                          <a:cs typeface="Times New Roman" panose="02020603050405020304" pitchFamily="18" charset="0"/>
                        </a:rPr>
                        <a:t> option level</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int64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0.79</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3.00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204350">
                <a:tc>
                  <a:txBody>
                    <a:bodyPr/>
                    <a:lstStyle/>
                    <a:p>
                      <a:pPr algn="ctr"/>
                      <a:r>
                        <a:rPr lang="en-US" sz="1200" dirty="0">
                          <a:solidFill>
                            <a:schemeClr val="bg1"/>
                          </a:solidFill>
                          <a:latin typeface="Times New Roman" panose="02020603050405020304" pitchFamily="18" charset="0"/>
                          <a:cs typeface="Times New Roman" panose="02020603050405020304" pitchFamily="18" charset="0"/>
                        </a:rPr>
                        <a:t>Number of</a:t>
                      </a:r>
                      <a:r>
                        <a:rPr lang="en-US" sz="1200" baseline="0" dirty="0">
                          <a:solidFill>
                            <a:schemeClr val="bg1"/>
                          </a:solidFill>
                          <a:latin typeface="Times New Roman" panose="02020603050405020304" pitchFamily="18" charset="0"/>
                          <a:cs typeface="Times New Roman" panose="02020603050405020304" pitchFamily="18" charset="0"/>
                        </a:rPr>
                        <a:t> companies worked</a:t>
                      </a:r>
                      <a:endParaRPr lang="en-IN" sz="12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float64</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0.00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2.00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2.69</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4.00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8.00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9.00</a:t>
                      </a:r>
                      <a:endParaRPr lang="en-IN" sz="1000" dirty="0">
                        <a:solidFill>
                          <a:schemeClr val="bg1"/>
                        </a:solidFill>
                        <a:latin typeface="Times New Roman" panose="02020603050405020304" pitchFamily="18" charset="0"/>
                        <a:ea typeface="Roboto" panose="02000000000000000000" pitchFamily="2"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dirty="0">
                          <a:solidFill>
                            <a:schemeClr val="bg1"/>
                          </a:solidFill>
                          <a:latin typeface="Times New Roman" panose="02020603050405020304" pitchFamily="18" charset="0"/>
                          <a:cs typeface="Times New Roman" panose="02020603050405020304" pitchFamily="18" charset="0"/>
                        </a:rPr>
                        <a:t>9.00</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6724"/>
            <a:ext cx="9143998" cy="5143499"/>
          </a:xfrm>
          <a:prstGeom prst="rect">
            <a:avLst/>
          </a:prstGeom>
          <a:noFill/>
          <a:ln>
            <a:noFill/>
          </a:ln>
        </p:spPr>
      </p:pic>
      <p:sp>
        <p:nvSpPr>
          <p:cNvPr id="115" name="Google Shape;115;p41"/>
          <p:cNvSpPr txBox="1"/>
          <p:nvPr/>
        </p:nvSpPr>
        <p:spPr>
          <a:xfrm>
            <a:off x="724020" y="417087"/>
            <a:ext cx="8187600" cy="492412"/>
          </a:xfrm>
          <a:prstGeom prst="rect">
            <a:avLst/>
          </a:prstGeom>
          <a:noFill/>
          <a:ln>
            <a:noFill/>
          </a:ln>
        </p:spPr>
        <p:txBody>
          <a:bodyPr spcFirstLastPara="1" wrap="square" lIns="91425" tIns="91425" rIns="91425" bIns="91425" anchor="t" anchorCtr="0">
            <a:spAutoFit/>
          </a:bodyPr>
          <a:lstStyle/>
          <a:p>
            <a:pPr lvl="0">
              <a:buSzPts val="2800"/>
            </a:pPr>
            <a:r>
              <a:rPr lang="en-US" sz="2000" b="1" dirty="0">
                <a:solidFill>
                  <a:srgbClr val="FFFFFF"/>
                </a:solidFill>
                <a:latin typeface="Roboto" panose="02000000000000000000"/>
                <a:ea typeface="Roboto" panose="02000000000000000000"/>
                <a:cs typeface="Roboto" panose="02000000000000000000"/>
                <a:sym typeface="Roboto" panose="02000000000000000000"/>
              </a:rPr>
              <a:t>Feature Engineering – New variables created</a:t>
            </a:r>
          </a:p>
        </p:txBody>
      </p:sp>
      <p:graphicFrame>
        <p:nvGraphicFramePr>
          <p:cNvPr id="2" name="Table 1"/>
          <p:cNvGraphicFramePr>
            <a:graphicFrameLocks noGrp="1"/>
          </p:cNvGraphicFramePr>
          <p:nvPr>
            <p:extLst>
              <p:ext uri="{D42A27DB-BD31-4B8C-83A1-F6EECF244321}">
                <p14:modId xmlns:p14="http://schemas.microsoft.com/office/powerpoint/2010/main" val="706058779"/>
              </p:ext>
            </p:extLst>
          </p:nvPr>
        </p:nvGraphicFramePr>
        <p:xfrm>
          <a:off x="841248" y="1088389"/>
          <a:ext cx="7424928" cy="3068320"/>
        </p:xfrm>
        <a:graphic>
          <a:graphicData uri="http://schemas.openxmlformats.org/drawingml/2006/table">
            <a:tbl>
              <a:tblPr firstRow="1" bandRow="1">
                <a:tableStyleId>{7C32AA2C-D27D-4419-AF1A-19E52163CEF9}</a:tableStyleId>
              </a:tblPr>
              <a:tblGrid>
                <a:gridCol w="701040">
                  <a:extLst>
                    <a:ext uri="{9D8B030D-6E8A-4147-A177-3AD203B41FA5}">
                      <a16:colId xmlns:a16="http://schemas.microsoft.com/office/drawing/2014/main" val="20000"/>
                    </a:ext>
                  </a:extLst>
                </a:gridCol>
                <a:gridCol w="1365504">
                  <a:extLst>
                    <a:ext uri="{9D8B030D-6E8A-4147-A177-3AD203B41FA5}">
                      <a16:colId xmlns:a16="http://schemas.microsoft.com/office/drawing/2014/main" val="20001"/>
                    </a:ext>
                  </a:extLst>
                </a:gridCol>
                <a:gridCol w="1310640">
                  <a:extLst>
                    <a:ext uri="{9D8B030D-6E8A-4147-A177-3AD203B41FA5}">
                      <a16:colId xmlns:a16="http://schemas.microsoft.com/office/drawing/2014/main" val="20002"/>
                    </a:ext>
                  </a:extLst>
                </a:gridCol>
                <a:gridCol w="4047744">
                  <a:extLst>
                    <a:ext uri="{9D8B030D-6E8A-4147-A177-3AD203B41FA5}">
                      <a16:colId xmlns:a16="http://schemas.microsoft.com/office/drawing/2014/main" val="20003"/>
                    </a:ext>
                  </a:extLst>
                </a:gridCol>
              </a:tblGrid>
              <a:tr h="370840">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S.no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Variable Name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Variable Type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b="1" dirty="0">
                          <a:solidFill>
                            <a:schemeClr val="bg1"/>
                          </a:solidFill>
                          <a:latin typeface="Times New Roman" panose="02020603050405020304" pitchFamily="18" charset="0"/>
                          <a:cs typeface="Times New Roman" panose="02020603050405020304" pitchFamily="18" charset="0"/>
                        </a:rPr>
                        <a:t>Description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u="none" dirty="0">
                          <a:solidFill>
                            <a:schemeClr val="bg1"/>
                          </a:solidFill>
                          <a:latin typeface="Times New Roman" panose="02020603050405020304" pitchFamily="18" charset="0"/>
                          <a:cs typeface="Times New Roman" panose="02020603050405020304" pitchFamily="18" charset="0"/>
                        </a:rPr>
                        <a:t>Business </a:t>
                      </a:r>
                      <a:r>
                        <a:rPr lang="en-IN" sz="1000" u="none" baseline="0" dirty="0">
                          <a:solidFill>
                            <a:schemeClr val="bg1"/>
                          </a:solidFill>
                          <a:latin typeface="Times New Roman" panose="02020603050405020304" pitchFamily="18" charset="0"/>
                          <a:cs typeface="Times New Roman" panose="02020603050405020304" pitchFamily="18" charset="0"/>
                        </a:rPr>
                        <a:t>Travel</a:t>
                      </a:r>
                      <a:endParaRPr lang="en-IN" sz="1000" u="none"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u="none" dirty="0">
                          <a:solidFill>
                            <a:schemeClr val="bg1"/>
                          </a:solidFill>
                          <a:latin typeface="Times New Roman" panose="02020603050405020304" pitchFamily="18" charset="0"/>
                          <a:cs typeface="Times New Roman" panose="02020603050405020304" pitchFamily="18" charset="0"/>
                        </a:rPr>
                        <a:t>Department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u="none" dirty="0">
                          <a:solidFill>
                            <a:schemeClr val="bg1"/>
                          </a:solidFill>
                          <a:latin typeface="Times New Roman" panose="02020603050405020304" pitchFamily="18" charset="0"/>
                          <a:cs typeface="Times New Roman" panose="02020603050405020304" pitchFamily="18" charset="0"/>
                        </a:rPr>
                        <a:t>Education field</a:t>
                      </a:r>
                      <a:endParaRPr lang="en-IN" sz="1000" u="none"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u="none" dirty="0">
                          <a:solidFill>
                            <a:schemeClr val="bg1"/>
                          </a:solidFill>
                          <a:latin typeface="Times New Roman" panose="02020603050405020304" pitchFamily="18" charset="0"/>
                          <a:cs typeface="Times New Roman" panose="02020603050405020304" pitchFamily="18" charset="0"/>
                        </a:rPr>
                        <a:t>Gender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00" u="none" dirty="0">
                          <a:solidFill>
                            <a:schemeClr val="bg1"/>
                          </a:solidFill>
                          <a:latin typeface="Times New Roman" panose="02020603050405020304" pitchFamily="18" charset="0"/>
                          <a:cs typeface="Times New Roman" panose="02020603050405020304" pitchFamily="18" charset="0"/>
                        </a:rPr>
                        <a:t>Marital Status</a:t>
                      </a:r>
                      <a:endParaRPr lang="en-IN" sz="1000" u="none"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u="none" dirty="0">
                          <a:solidFill>
                            <a:schemeClr val="bg1"/>
                          </a:solidFill>
                          <a:latin typeface="Times New Roman" panose="02020603050405020304" pitchFamily="18" charset="0"/>
                          <a:cs typeface="Times New Roman" panose="02020603050405020304" pitchFamily="18" charset="0"/>
                        </a:rPr>
                        <a:t>Job Role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p>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u="none" dirty="0">
                          <a:solidFill>
                            <a:schemeClr val="bg1"/>
                          </a:solidFill>
                          <a:latin typeface="Times New Roman" panose="02020603050405020304" pitchFamily="18" charset="0"/>
                          <a:cs typeface="Times New Roman" panose="02020603050405020304" pitchFamily="18" charset="0"/>
                        </a:rPr>
                        <a:t>Over18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000" dirty="0">
                          <a:solidFill>
                            <a:schemeClr val="bg1"/>
                          </a:solidFill>
                          <a:latin typeface="Times New Roman" panose="02020603050405020304" pitchFamily="18" charset="0"/>
                          <a:cs typeface="Times New Roman" panose="02020603050405020304" pitchFamily="18" charset="0"/>
                        </a:rPr>
                        <a:t>Object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000" dirty="0">
                          <a:solidFill>
                            <a:schemeClr val="bg1"/>
                          </a:solidFill>
                          <a:latin typeface="Times New Roman" panose="02020603050405020304" pitchFamily="18" charset="0"/>
                          <a:cs typeface="Times New Roman" panose="02020603050405020304" pitchFamily="18" charset="0"/>
                        </a:rPr>
                        <a:t>Dummy(1/0) based on criteria being met or</a:t>
                      </a:r>
                      <a:r>
                        <a:rPr lang="en-IN" sz="1000" baseline="0" dirty="0">
                          <a:solidFill>
                            <a:schemeClr val="bg1"/>
                          </a:solidFill>
                          <a:latin typeface="Times New Roman" panose="02020603050405020304" pitchFamily="18" charset="0"/>
                          <a:cs typeface="Times New Roman" panose="02020603050405020304" pitchFamily="18" charset="0"/>
                        </a:rPr>
                        <a:t> not</a:t>
                      </a:r>
                      <a:endParaRPr lang="en-IN" sz="10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IN" sz="1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0"/>
            <a:ext cx="9143998" cy="5358188"/>
          </a:xfrm>
          <a:prstGeom prst="rect">
            <a:avLst/>
          </a:prstGeom>
          <a:noFill/>
          <a:ln>
            <a:noFill/>
          </a:ln>
        </p:spPr>
      </p:pic>
      <p:sp>
        <p:nvSpPr>
          <p:cNvPr id="13" name="Rectangle 12"/>
          <p:cNvSpPr/>
          <p:nvPr/>
        </p:nvSpPr>
        <p:spPr>
          <a:xfrm>
            <a:off x="487680" y="3569636"/>
            <a:ext cx="3986885" cy="99159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r>
              <a:rPr lang="en-US" sz="1200" b="1" u="sng" dirty="0">
                <a:solidFill>
                  <a:schemeClr val="bg1"/>
                </a:solidFill>
                <a:latin typeface="Roboto" panose="02000000000000000000" pitchFamily="2" charset="0"/>
                <a:ea typeface="Roboto" panose="02000000000000000000" pitchFamily="2" charset="0"/>
              </a:rPr>
              <a:t>1.The people in the age group 35-40 are more in the         company .</a:t>
            </a:r>
          </a:p>
          <a:p>
            <a:r>
              <a:rPr lang="en-US" sz="1200" b="1" u="sng" dirty="0">
                <a:solidFill>
                  <a:schemeClr val="bg1"/>
                </a:solidFill>
                <a:latin typeface="Roboto" panose="02000000000000000000" pitchFamily="2" charset="0"/>
                <a:ea typeface="Roboto" panose="02000000000000000000" pitchFamily="2" charset="0"/>
              </a:rPr>
              <a:t>2.The people in the age group 57-60 are less in the company.</a:t>
            </a:r>
          </a:p>
          <a:p>
            <a:endParaRPr lang="en-US" sz="1200" b="1" u="sng" dirty="0">
              <a:solidFill>
                <a:schemeClr val="bg1"/>
              </a:solidFill>
              <a:latin typeface="Roboto" panose="02000000000000000000" pitchFamily="2" charset="0"/>
              <a:ea typeface="Roboto" panose="02000000000000000000" pitchFamily="2" charset="0"/>
            </a:endParaRPr>
          </a:p>
          <a:p>
            <a:endParaRPr lang="en-US" sz="1200" b="1" u="sng" dirty="0">
              <a:solidFill>
                <a:schemeClr val="bg1"/>
              </a:solidFill>
              <a:latin typeface="Roboto" panose="02000000000000000000" pitchFamily="2" charset="0"/>
              <a:ea typeface="Roboto" panose="02000000000000000000" pitchFamily="2" charset="0"/>
            </a:endParaRPr>
          </a:p>
          <a:p>
            <a:endParaRPr lang="en-US" sz="1200" dirty="0">
              <a:solidFill>
                <a:schemeClr val="bg1"/>
              </a:solidFill>
            </a:endParaRPr>
          </a:p>
          <a:p>
            <a:pPr marL="323850" lvl="2">
              <a:buClr>
                <a:schemeClr val="bg1"/>
              </a:buClr>
            </a:pPr>
            <a:endParaRPr lang="en-US" dirty="0">
              <a:solidFill>
                <a:schemeClr val="bg1"/>
              </a:solidFill>
              <a:latin typeface="Roboto" panose="02000000000000000000" pitchFamily="2" charset="0"/>
              <a:ea typeface="Roboto" panose="02000000000000000000" pitchFamily="2" charset="0"/>
            </a:endParaRPr>
          </a:p>
          <a:p>
            <a:pPr marL="323850" lvl="2">
              <a:buClr>
                <a:schemeClr val="bg1"/>
              </a:buClr>
            </a:pPr>
            <a:endParaRPr lang="en-IN" dirty="0">
              <a:solidFill>
                <a:schemeClr val="bg1"/>
              </a:solidFill>
              <a:latin typeface="Roboto" panose="02000000000000000000" pitchFamily="2" charset="0"/>
              <a:ea typeface="Roboto" panose="02000000000000000000" pitchFamily="2" charset="0"/>
            </a:endParaRPr>
          </a:p>
        </p:txBody>
      </p:sp>
      <p:sp>
        <p:nvSpPr>
          <p:cNvPr id="14" name="Rectangle 13"/>
          <p:cNvSpPr/>
          <p:nvPr/>
        </p:nvSpPr>
        <p:spPr>
          <a:xfrm>
            <a:off x="4962525" y="3569335"/>
            <a:ext cx="3693795" cy="1282065"/>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r>
              <a:rPr lang="en-US" b="1" u="sng" dirty="0">
                <a:solidFill>
                  <a:schemeClr val="bg1"/>
                </a:solidFill>
                <a:latin typeface="Roboto" panose="02000000000000000000" pitchFamily="2" charset="0"/>
                <a:ea typeface="Roboto" panose="02000000000000000000" pitchFamily="2" charset="0"/>
              </a:rPr>
              <a:t>1.The age group people above 35 are willing to stay in the company.</a:t>
            </a:r>
          </a:p>
          <a:p>
            <a:r>
              <a:rPr lang="en-US" b="1" u="sng" dirty="0">
                <a:solidFill>
                  <a:schemeClr val="bg1"/>
                </a:solidFill>
                <a:latin typeface="Roboto" panose="02000000000000000000" pitchFamily="2" charset="0"/>
                <a:ea typeface="Roboto" panose="02000000000000000000" pitchFamily="2" charset="0"/>
              </a:rPr>
              <a:t>2.The age group people below 35 are saying yes to attrition.</a:t>
            </a:r>
          </a:p>
        </p:txBody>
      </p:sp>
      <p:sp>
        <p:nvSpPr>
          <p:cNvPr id="2" name="TextBox 1"/>
          <p:cNvSpPr txBox="1"/>
          <p:nvPr/>
        </p:nvSpPr>
        <p:spPr>
          <a:xfrm>
            <a:off x="188342" y="92045"/>
            <a:ext cx="7884160" cy="400110"/>
          </a:xfrm>
          <a:prstGeom prst="rect">
            <a:avLst/>
          </a:prstGeom>
          <a:noFill/>
        </p:spPr>
        <p:txBody>
          <a:bodyPr wrap="square" rtlCol="0">
            <a:spAutoFit/>
          </a:bodyPr>
          <a:lstStyle/>
          <a:p>
            <a:r>
              <a:rPr lang="en-IN" sz="2000" b="1" dirty="0">
                <a:solidFill>
                  <a:schemeClr val="bg1"/>
                </a:solidFill>
                <a:latin typeface="Roboto" panose="02000000000000000000" pitchFamily="2" charset="0"/>
                <a:ea typeface="Roboto" panose="02000000000000000000" pitchFamily="2" charset="0"/>
              </a:rPr>
              <a:t>EXPLORATORY DATA ANALYSIS:</a:t>
            </a:r>
          </a:p>
        </p:txBody>
      </p:sp>
      <p:sp>
        <p:nvSpPr>
          <p:cNvPr id="9" name="TextBox 8"/>
          <p:cNvSpPr txBox="1"/>
          <p:nvPr/>
        </p:nvSpPr>
        <p:spPr>
          <a:xfrm>
            <a:off x="780689" y="435524"/>
            <a:ext cx="3669792" cy="307777"/>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Age Column</a:t>
            </a:r>
          </a:p>
        </p:txBody>
      </p:sp>
      <p:sp>
        <p:nvSpPr>
          <p:cNvPr id="11" name="TextBox 10"/>
          <p:cNvSpPr txBox="1"/>
          <p:nvPr/>
        </p:nvSpPr>
        <p:spPr>
          <a:xfrm>
            <a:off x="4984994" y="435524"/>
            <a:ext cx="3768887" cy="523220"/>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Plotting Against Age and Attrition </a:t>
            </a:r>
          </a:p>
          <a:p>
            <a:pPr algn="ctr"/>
            <a:endParaRPr lang="en-IN" b="1" u="sng" dirty="0">
              <a:solidFill>
                <a:schemeClr val="bg1"/>
              </a:solidFill>
            </a:endParaRPr>
          </a:p>
        </p:txBody>
      </p:sp>
      <p:pic>
        <p:nvPicPr>
          <p:cNvPr id="15" name="Picture 2">
            <a:extLst>
              <a:ext uri="{FF2B5EF4-FFF2-40B4-BE49-F238E27FC236}">
                <a16:creationId xmlns:a16="http://schemas.microsoft.com/office/drawing/2014/main" id="{AC996D9B-1A2D-3712-1727-54B86E911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068" y="1025329"/>
            <a:ext cx="4307526" cy="24207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758061E-1FD8-2704-AB60-DFA75E86E7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407" y="902112"/>
            <a:ext cx="4307525" cy="26672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6724"/>
            <a:ext cx="9143998" cy="5143499"/>
          </a:xfrm>
          <a:prstGeom prst="rect">
            <a:avLst/>
          </a:prstGeom>
          <a:noFill/>
          <a:ln>
            <a:noFill/>
          </a:ln>
        </p:spPr>
      </p:pic>
      <p:sp>
        <p:nvSpPr>
          <p:cNvPr id="13" name="Rectangle 12"/>
          <p:cNvSpPr/>
          <p:nvPr/>
        </p:nvSpPr>
        <p:spPr>
          <a:xfrm>
            <a:off x="780415" y="3569335"/>
            <a:ext cx="3693795" cy="116967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r>
              <a:rPr lang="en-US" b="1" u="sng" dirty="0">
                <a:solidFill>
                  <a:schemeClr val="bg1"/>
                </a:solidFill>
                <a:latin typeface="Roboto" panose="02000000000000000000" pitchFamily="2" charset="0"/>
                <a:ea typeface="Roboto" panose="02000000000000000000" pitchFamily="2" charset="0"/>
              </a:rPr>
              <a:t>The people who worked five years more in the company and there are no people in the company who had 37 to 40 work experience.</a:t>
            </a:r>
          </a:p>
        </p:txBody>
      </p:sp>
      <p:sp>
        <p:nvSpPr>
          <p:cNvPr id="14" name="Rectangle 13"/>
          <p:cNvSpPr/>
          <p:nvPr/>
        </p:nvSpPr>
        <p:spPr>
          <a:xfrm>
            <a:off x="4962525" y="3569335"/>
            <a:ext cx="3693795" cy="1169670"/>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a:solidFill>
                  <a:schemeClr val="bg1"/>
                </a:solidFill>
                <a:latin typeface="Roboto" panose="02000000000000000000" pitchFamily="2" charset="0"/>
                <a:ea typeface="Roboto" panose="02000000000000000000" pitchFamily="2" charset="0"/>
              </a:rPr>
              <a:t>Key Findings :</a:t>
            </a:r>
          </a:p>
          <a:p>
            <a:r>
              <a:rPr lang="en-US" b="1" u="sng" dirty="0">
                <a:solidFill>
                  <a:schemeClr val="bg1"/>
                </a:solidFill>
                <a:latin typeface="Roboto" panose="02000000000000000000" pitchFamily="2" charset="0"/>
                <a:ea typeface="Roboto" panose="02000000000000000000" pitchFamily="2" charset="0"/>
              </a:rPr>
              <a:t>The people who had work experience of 7 years are willing to stay in the company and the people of work experience 5 years are leaving the company.</a:t>
            </a:r>
          </a:p>
        </p:txBody>
      </p:sp>
      <p:pic>
        <p:nvPicPr>
          <p:cNvPr id="3" name="Picture 2"/>
          <p:cNvPicPr>
            <a:picLocks noChangeAspect="1"/>
          </p:cNvPicPr>
          <p:nvPr/>
        </p:nvPicPr>
        <p:blipFill>
          <a:blip r:embed="rId4"/>
          <a:stretch>
            <a:fillRect/>
          </a:stretch>
        </p:blipFill>
        <p:spPr>
          <a:xfrm>
            <a:off x="4564379" y="2541267"/>
            <a:ext cx="15241" cy="60965"/>
          </a:xfrm>
          <a:prstGeom prst="rect">
            <a:avLst/>
          </a:prstGeom>
        </p:spPr>
      </p:pic>
      <p:sp>
        <p:nvSpPr>
          <p:cNvPr id="5" name="TextBox 4"/>
          <p:cNvSpPr txBox="1"/>
          <p:nvPr/>
        </p:nvSpPr>
        <p:spPr>
          <a:xfrm>
            <a:off x="756335" y="85113"/>
            <a:ext cx="2639714" cy="307777"/>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 </a:t>
            </a:r>
            <a:r>
              <a:rPr lang="en-IN" u="sng" dirty="0" err="1">
                <a:solidFill>
                  <a:schemeClr val="bg1"/>
                </a:solidFill>
                <a:latin typeface="Times New Roman" panose="02020603050405020304" pitchFamily="18" charset="0"/>
                <a:cs typeface="Times New Roman" panose="02020603050405020304" pitchFamily="18" charset="0"/>
              </a:rPr>
              <a:t>YearsAtCompany</a:t>
            </a:r>
            <a:r>
              <a:rPr lang="en-IN" u="sng" dirty="0">
                <a:solidFill>
                  <a:schemeClr val="bg1"/>
                </a:solidFill>
                <a:latin typeface="Times New Roman" panose="02020603050405020304" pitchFamily="18" charset="0"/>
                <a:cs typeface="Times New Roman" panose="02020603050405020304" pitchFamily="18" charset="0"/>
              </a:rPr>
              <a:t> Column</a:t>
            </a:r>
          </a:p>
        </p:txBody>
      </p:sp>
      <p:sp>
        <p:nvSpPr>
          <p:cNvPr id="6" name="TextBox 5"/>
          <p:cNvSpPr txBox="1"/>
          <p:nvPr/>
        </p:nvSpPr>
        <p:spPr>
          <a:xfrm>
            <a:off x="4564379" y="101558"/>
            <a:ext cx="4413545" cy="523220"/>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 </a:t>
            </a:r>
            <a:r>
              <a:rPr lang="en-IN" u="sng" dirty="0" err="1">
                <a:solidFill>
                  <a:schemeClr val="bg1"/>
                </a:solidFill>
                <a:latin typeface="Times New Roman" panose="02020603050405020304" pitchFamily="18" charset="0"/>
                <a:cs typeface="Times New Roman" panose="02020603050405020304" pitchFamily="18" charset="0"/>
              </a:rPr>
              <a:t>YearsAtCompany</a:t>
            </a:r>
            <a:r>
              <a:rPr lang="en-IN" u="sng" dirty="0">
                <a:solidFill>
                  <a:schemeClr val="bg1"/>
                </a:solidFill>
                <a:latin typeface="Times New Roman" panose="02020603050405020304" pitchFamily="18" charset="0"/>
                <a:cs typeface="Times New Roman" panose="02020603050405020304" pitchFamily="18" charset="0"/>
              </a:rPr>
              <a:t> Against Attrition</a:t>
            </a:r>
          </a:p>
          <a:p>
            <a:pPr algn="ctr"/>
            <a:r>
              <a:rPr lang="en-IN" u="sng" dirty="0">
                <a:solidFill>
                  <a:schemeClr val="bg1"/>
                </a:solidFill>
              </a:rPr>
              <a:t> </a:t>
            </a:r>
          </a:p>
        </p:txBody>
      </p:sp>
      <p:pic>
        <p:nvPicPr>
          <p:cNvPr id="4102" name="Picture 6">
            <a:extLst>
              <a:ext uri="{FF2B5EF4-FFF2-40B4-BE49-F238E27FC236}">
                <a16:creationId xmlns:a16="http://schemas.microsoft.com/office/drawing/2014/main" id="{2AF366A2-5FB6-10A7-1E2B-EF95055EF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0569"/>
            <a:ext cx="4092383" cy="255331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B0EB8B2-40F2-0B5D-247E-201A78BA66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2547" y="550568"/>
            <a:ext cx="4807323" cy="2831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0" y="1"/>
            <a:ext cx="9143998" cy="5143499"/>
          </a:xfrm>
          <a:prstGeom prst="rect">
            <a:avLst/>
          </a:prstGeom>
          <a:noFill/>
          <a:ln>
            <a:noFill/>
          </a:ln>
        </p:spPr>
      </p:pic>
      <p:sp>
        <p:nvSpPr>
          <p:cNvPr id="13" name="Rectangle 12"/>
          <p:cNvSpPr/>
          <p:nvPr/>
        </p:nvSpPr>
        <p:spPr>
          <a:xfrm>
            <a:off x="144854" y="3758882"/>
            <a:ext cx="4380081" cy="1043006"/>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latin typeface="Roboto" panose="02000000000000000000" pitchFamily="2" charset="0"/>
                <a:ea typeface="Roboto" panose="02000000000000000000" pitchFamily="2" charset="0"/>
              </a:rPr>
              <a:t>Key Findings :</a:t>
            </a:r>
          </a:p>
          <a:p>
            <a:r>
              <a:rPr lang="en-US" dirty="0">
                <a:solidFill>
                  <a:schemeClr val="bg1"/>
                </a:solidFill>
                <a:latin typeface="Roboto" panose="02000000000000000000" pitchFamily="2" charset="0"/>
                <a:ea typeface="Roboto" panose="02000000000000000000" pitchFamily="2" charset="0"/>
              </a:rPr>
              <a:t>The people who are highly educated are more in the company and who had low level educated people are comparatively low in the company.</a:t>
            </a:r>
          </a:p>
        </p:txBody>
      </p:sp>
      <p:sp>
        <p:nvSpPr>
          <p:cNvPr id="14" name="Rectangle 13"/>
          <p:cNvSpPr/>
          <p:nvPr/>
        </p:nvSpPr>
        <p:spPr>
          <a:xfrm>
            <a:off x="4669789" y="3758880"/>
            <a:ext cx="4435363" cy="1127757"/>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latin typeface="Roboto" panose="02000000000000000000" pitchFamily="2" charset="0"/>
                <a:ea typeface="Roboto" panose="02000000000000000000" pitchFamily="2" charset="0"/>
              </a:rPr>
              <a:t>Key Findings :</a:t>
            </a:r>
          </a:p>
          <a:p>
            <a:r>
              <a:rPr lang="en-IN" dirty="0">
                <a:solidFill>
                  <a:schemeClr val="bg1"/>
                </a:solidFill>
                <a:latin typeface="Roboto" panose="02000000000000000000" pitchFamily="2" charset="0"/>
                <a:ea typeface="Roboto" panose="02000000000000000000" pitchFamily="2" charset="0"/>
              </a:rPr>
              <a:t>The people who are highly educated are willing to stay In the company.</a:t>
            </a:r>
          </a:p>
          <a:p>
            <a:r>
              <a:rPr lang="en-IN" dirty="0">
                <a:solidFill>
                  <a:schemeClr val="bg1"/>
                </a:solidFill>
                <a:latin typeface="Roboto" panose="02000000000000000000" pitchFamily="2" charset="0"/>
                <a:ea typeface="Roboto" panose="02000000000000000000" pitchFamily="2" charset="0"/>
              </a:rPr>
              <a:t>The people who are less educated  are leaving the company compared to high level.</a:t>
            </a:r>
          </a:p>
        </p:txBody>
      </p:sp>
      <p:sp>
        <p:nvSpPr>
          <p:cNvPr id="2" name="TextBox 1"/>
          <p:cNvSpPr txBox="1"/>
          <p:nvPr/>
        </p:nvSpPr>
        <p:spPr>
          <a:xfrm>
            <a:off x="780415" y="256863"/>
            <a:ext cx="3451192" cy="307777"/>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Education Column</a:t>
            </a:r>
          </a:p>
        </p:txBody>
      </p:sp>
      <p:sp>
        <p:nvSpPr>
          <p:cNvPr id="4" name="TextBox 3"/>
          <p:cNvSpPr txBox="1"/>
          <p:nvPr/>
        </p:nvSpPr>
        <p:spPr>
          <a:xfrm>
            <a:off x="4912395" y="256863"/>
            <a:ext cx="3605633" cy="307777"/>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Plotting Education against Attrition</a:t>
            </a:r>
          </a:p>
        </p:txBody>
      </p:sp>
      <p:pic>
        <p:nvPicPr>
          <p:cNvPr id="3074" name="Picture 2">
            <a:extLst>
              <a:ext uri="{FF2B5EF4-FFF2-40B4-BE49-F238E27FC236}">
                <a16:creationId xmlns:a16="http://schemas.microsoft.com/office/drawing/2014/main" id="{E0853D8B-382F-AC12-F852-308654D2EF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14779"/>
            <a:ext cx="4524935" cy="25974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BAB82C8-85D4-6711-EAE5-D1F9C9958B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4935" y="736663"/>
            <a:ext cx="4336677" cy="26756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41"/>
          <p:cNvPicPr preferRelativeResize="0"/>
          <p:nvPr/>
        </p:nvPicPr>
        <p:blipFill rotWithShape="1">
          <a:blip r:embed="rId3"/>
          <a:srcRect/>
          <a:stretch>
            <a:fillRect/>
          </a:stretch>
        </p:blipFill>
        <p:spPr>
          <a:xfrm>
            <a:off x="2" y="-20171"/>
            <a:ext cx="9143998" cy="5143499"/>
          </a:xfrm>
          <a:prstGeom prst="rect">
            <a:avLst/>
          </a:prstGeom>
          <a:noFill/>
          <a:ln>
            <a:noFill/>
          </a:ln>
        </p:spPr>
      </p:pic>
      <p:sp>
        <p:nvSpPr>
          <p:cNvPr id="13" name="Rectangle 12"/>
          <p:cNvSpPr/>
          <p:nvPr/>
        </p:nvSpPr>
        <p:spPr>
          <a:xfrm>
            <a:off x="302560" y="3348318"/>
            <a:ext cx="4144346" cy="147895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latin typeface="Roboto" panose="02000000000000000000" pitchFamily="2" charset="0"/>
                <a:ea typeface="Roboto" panose="02000000000000000000" pitchFamily="2" charset="0"/>
              </a:rPr>
              <a:t>Key Findings :</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The people who are working since 10 years are more in the company and the people who worked more than 36 years are very low.</a:t>
            </a:r>
          </a:p>
        </p:txBody>
      </p:sp>
      <p:sp>
        <p:nvSpPr>
          <p:cNvPr id="14" name="Rectangle 13"/>
          <p:cNvSpPr/>
          <p:nvPr/>
        </p:nvSpPr>
        <p:spPr>
          <a:xfrm>
            <a:off x="4745673" y="3348318"/>
            <a:ext cx="3910647" cy="1478952"/>
          </a:xfrm>
          <a:prstGeom prst="rect">
            <a:avLst/>
          </a:prstGeom>
          <a:noFill/>
          <a:ln w="3175">
            <a:solidFill>
              <a:schemeClr val="bg1">
                <a:lumMod val="9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latin typeface="Roboto" panose="02000000000000000000" pitchFamily="2" charset="0"/>
                <a:ea typeface="Roboto" panose="02000000000000000000" pitchFamily="2" charset="0"/>
              </a:rPr>
              <a:t>Key Findings :</a:t>
            </a:r>
          </a:p>
          <a:p>
            <a:endParaRPr lang="en-US" dirty="0">
              <a:solidFill>
                <a:schemeClr val="bg1"/>
              </a:solidFill>
              <a:latin typeface="Roboto" panose="02000000000000000000" pitchFamily="2" charset="0"/>
              <a:ea typeface="Roboto" panose="02000000000000000000" pitchFamily="2" charset="0"/>
            </a:endParaRPr>
          </a:p>
          <a:p>
            <a:r>
              <a:rPr lang="en-US" dirty="0">
                <a:solidFill>
                  <a:schemeClr val="bg1"/>
                </a:solidFill>
                <a:latin typeface="Roboto" panose="02000000000000000000" pitchFamily="2" charset="0"/>
                <a:ea typeface="Roboto" panose="02000000000000000000" pitchFamily="2" charset="0"/>
              </a:rPr>
              <a:t>The people who worked more than 10 years are willing to stay in the company than compared the people who worked less than 5 years.</a:t>
            </a:r>
          </a:p>
        </p:txBody>
      </p:sp>
      <p:sp>
        <p:nvSpPr>
          <p:cNvPr id="2" name="TextBox 1"/>
          <p:cNvSpPr txBox="1"/>
          <p:nvPr/>
        </p:nvSpPr>
        <p:spPr>
          <a:xfrm>
            <a:off x="1078781" y="102695"/>
            <a:ext cx="2746434" cy="307777"/>
          </a:xfrm>
          <a:prstGeom prst="rect">
            <a:avLst/>
          </a:prstGeom>
          <a:noFill/>
        </p:spPr>
        <p:txBody>
          <a:bodyPr wrap="square" rtlCol="0">
            <a:spAutoFit/>
          </a:bodyPr>
          <a:lstStyle/>
          <a:p>
            <a:pPr algn="ctr"/>
            <a:r>
              <a:rPr lang="en-IN" u="sng" dirty="0" err="1">
                <a:solidFill>
                  <a:schemeClr val="bg1"/>
                </a:solidFill>
                <a:latin typeface="Times New Roman" panose="02020603050405020304" pitchFamily="18" charset="0"/>
                <a:cs typeface="Times New Roman" panose="02020603050405020304" pitchFamily="18" charset="0"/>
              </a:rPr>
              <a:t>WorkingYears</a:t>
            </a:r>
            <a:r>
              <a:rPr lang="en-IN" u="sng" dirty="0">
                <a:solidFill>
                  <a:schemeClr val="bg1"/>
                </a:solidFill>
                <a:latin typeface="Times New Roman" panose="02020603050405020304" pitchFamily="18" charset="0"/>
                <a:cs typeface="Times New Roman" panose="02020603050405020304" pitchFamily="18" charset="0"/>
              </a:rPr>
              <a:t> Column</a:t>
            </a:r>
          </a:p>
        </p:txBody>
      </p:sp>
      <p:sp>
        <p:nvSpPr>
          <p:cNvPr id="3" name="TextBox 2"/>
          <p:cNvSpPr txBox="1"/>
          <p:nvPr/>
        </p:nvSpPr>
        <p:spPr>
          <a:xfrm>
            <a:off x="4572000" y="102694"/>
            <a:ext cx="3705195" cy="307777"/>
          </a:xfrm>
          <a:prstGeom prst="rect">
            <a:avLst/>
          </a:prstGeom>
          <a:noFill/>
        </p:spPr>
        <p:txBody>
          <a:bodyPr wrap="square" rtlCol="0">
            <a:spAutoFit/>
          </a:bodyPr>
          <a:lstStyle/>
          <a:p>
            <a:pPr algn="ctr"/>
            <a:r>
              <a:rPr lang="en-IN" u="sng" dirty="0">
                <a:solidFill>
                  <a:schemeClr val="bg1"/>
                </a:solidFill>
                <a:latin typeface="Times New Roman" panose="02020603050405020304" pitchFamily="18" charset="0"/>
                <a:cs typeface="Times New Roman" panose="02020603050405020304" pitchFamily="18" charset="0"/>
              </a:rPr>
              <a:t>Plotting </a:t>
            </a:r>
            <a:r>
              <a:rPr lang="en-IN" u="sng" dirty="0" err="1">
                <a:solidFill>
                  <a:schemeClr val="bg1"/>
                </a:solidFill>
                <a:latin typeface="Times New Roman" panose="02020603050405020304" pitchFamily="18" charset="0"/>
                <a:cs typeface="Times New Roman" panose="02020603050405020304" pitchFamily="18" charset="0"/>
              </a:rPr>
              <a:t>WorkingYears</a:t>
            </a:r>
            <a:r>
              <a:rPr lang="en-IN" u="sng" dirty="0">
                <a:solidFill>
                  <a:schemeClr val="bg1"/>
                </a:solidFill>
                <a:latin typeface="Times New Roman" panose="02020603050405020304" pitchFamily="18" charset="0"/>
                <a:cs typeface="Times New Roman" panose="02020603050405020304" pitchFamily="18" charset="0"/>
              </a:rPr>
              <a:t> against Attrition</a:t>
            </a:r>
          </a:p>
        </p:txBody>
      </p:sp>
      <p:pic>
        <p:nvPicPr>
          <p:cNvPr id="5122" name="Picture 2">
            <a:extLst>
              <a:ext uri="{FF2B5EF4-FFF2-40B4-BE49-F238E27FC236}">
                <a16:creationId xmlns:a16="http://schemas.microsoft.com/office/drawing/2014/main" id="{FC75FE98-8D6D-D482-DD2C-92B425CAC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2" y="410471"/>
            <a:ext cx="4568207" cy="31664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09CD121-244F-7FDE-7A31-E46043201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581" y="410472"/>
            <a:ext cx="4739626" cy="2518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1435</Words>
  <Application>Microsoft Office PowerPoint</Application>
  <PresentationFormat>On-screen Show (16:9)</PresentationFormat>
  <Paragraphs>312</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Calibri</vt:lpstr>
      <vt:lpstr>Times New Roman</vt:lpstr>
      <vt:lpstr>Wingdings</vt:lpstr>
      <vt:lpstr>Arial</vt:lpstr>
      <vt:lpstr>Simple Light</vt:lpstr>
      <vt:lpstr> Predicting Employee Attrition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Kochhar</dc:creator>
  <cp:lastModifiedBy>dorababu sunkara</cp:lastModifiedBy>
  <cp:revision>2912</cp:revision>
  <dcterms:created xsi:type="dcterms:W3CDTF">2022-05-06T15:07:00Z</dcterms:created>
  <dcterms:modified xsi:type="dcterms:W3CDTF">2022-05-10T06:32:44Z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41D380521698459FB44507582BAA87D1</vt:lpwstr>
  </property>
  <property fmtid="{D5CDD505-2E9C-101B-9397-08002B2CF9AE}" pid="3" name="KSOProductBuildVer">
    <vt:lpwstr>1033-11.2.0.11074</vt:lpwstr>
  </property>
</Properties>
</file>