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91" r:id="rId35"/>
    <p:sldId id="292" r:id="rId36"/>
    <p:sldId id="294" r:id="rId37"/>
    <p:sldId id="289" r:id="rId38"/>
    <p:sldId id="290" r:id="rId39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58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0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13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9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3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6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8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9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1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59165-D546-B744-5986-73A54A284534}"/>
              </a:ext>
            </a:extLst>
          </p:cNvPr>
          <p:cNvSpPr txBox="1"/>
          <p:nvPr/>
        </p:nvSpPr>
        <p:spPr>
          <a:xfrm>
            <a:off x="555792" y="4356100"/>
            <a:ext cx="7000708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Ordering</a:t>
            </a:r>
          </a:p>
        </p:txBody>
      </p:sp>
    </p:spTree>
    <p:extLst>
      <p:ext uri="{BB962C8B-B14F-4D97-AF65-F5344CB8AC3E}">
        <p14:creationId xmlns:p14="http://schemas.microsoft.com/office/powerpoint/2010/main" val="411018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17589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549653"/>
            <a:ext cx="4083050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CardPart()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 marR="5080" indent="-101600">
              <a:lnSpc>
                <a:spcPts val="1720"/>
              </a:lnSpc>
              <a:spcBef>
                <a:spcPts val="185"/>
              </a:spcBef>
            </a:pPr>
            <a:r>
              <a:rPr sz="800" spc="-10" dirty="0">
                <a:latin typeface="Times New Roman"/>
                <a:cs typeface="Times New Roman"/>
              </a:rPr>
              <a:t>Card(modifier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Modifier.size(width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310.dp,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height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150.dp),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RoundedCornerShape(20.dp))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Row(modifier 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Modifier.padding(10.dp),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Arrangement.SpaceBetween)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5925" marR="1096645" indent="-99060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Column(verticalArrangement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Arrangement.spacedBy(12.dp))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Text(text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"Get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Special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Discounts")</a:t>
            </a:r>
            <a:endParaRPr sz="800">
              <a:latin typeface="Times New Roman"/>
              <a:cs typeface="Times New Roman"/>
            </a:endParaRPr>
          </a:p>
          <a:p>
            <a:pPr marL="418465" marR="560705" indent="-2540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Text(text </a:t>
            </a:r>
            <a:r>
              <a:rPr sz="800" dirty="0">
                <a:latin typeface="Times New Roman"/>
                <a:cs typeface="Times New Roman"/>
              </a:rPr>
              <a:t>= "up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85%",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style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MaterialTheme.typography.h5)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Button(onClick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{},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colors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ButtonDefaults.buttonColors(Color.White))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575"/>
              </a:spcBef>
            </a:pPr>
            <a:r>
              <a:rPr sz="800" spc="-10" dirty="0">
                <a:latin typeface="Times New Roman"/>
                <a:cs typeface="Times New Roman"/>
              </a:rPr>
              <a:t>Text(text </a:t>
            </a:r>
            <a:r>
              <a:rPr sz="800" dirty="0">
                <a:latin typeface="Times New Roman"/>
                <a:cs typeface="Times New Roman"/>
              </a:rPr>
              <a:t>= "Claim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voucher",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MaterialTheme.colors.surface)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Image(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painter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painterResource(id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R.drawable.food_tip_im),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contentDescription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"Food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Image",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Modifier.size(width</a:t>
            </a:r>
            <a:r>
              <a:rPr sz="800" dirty="0">
                <a:latin typeface="Times New Roman"/>
                <a:cs typeface="Times New Roman"/>
              </a:rPr>
              <a:t> = 100.dp,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height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200.dp)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919469"/>
            <a:ext cx="2406015" cy="211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10" dirty="0">
                <a:latin typeface="Times New Roman"/>
                <a:cs typeface="Times New Roman"/>
              </a:rPr>
              <a:t> PopularFood(</a:t>
            </a:r>
            <a:endParaRPr sz="800">
              <a:latin typeface="Times New Roman"/>
              <a:cs typeface="Times New Roman"/>
            </a:endParaRPr>
          </a:p>
          <a:p>
            <a:pPr marL="114300" marR="1052830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@DrawableRes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drawable: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Int,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@StringRes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text1: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Int,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context: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55"/>
              </a:spcBef>
            </a:pPr>
            <a:r>
              <a:rPr sz="800" spc="-10" dirty="0">
                <a:latin typeface="Times New Roman"/>
                <a:cs typeface="Times New Roman"/>
              </a:rPr>
              <a:t>Card(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5"/>
              </a:spcBef>
            </a:pPr>
            <a:r>
              <a:rPr sz="800" dirty="0">
                <a:latin typeface="Times New Roman"/>
                <a:cs typeface="Times New Roman"/>
              </a:rPr>
              <a:t>.padding(top=20.dp,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bottom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20.dp,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start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65.dp)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.width(250.dp)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8322944"/>
            <a:ext cx="242252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Column(</a:t>
            </a:r>
            <a:endParaRPr sz="800">
              <a:latin typeface="Times New Roman"/>
              <a:cs typeface="Times New Roman"/>
            </a:endParaRPr>
          </a:p>
          <a:p>
            <a:pPr marL="2159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verticalArrangement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Arrangement.Top,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horizontalAlignment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Alignment.CenterHorizontally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 marR="3175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Modifier.padding(vertical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5.dp))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Row(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277" y="894333"/>
            <a:ext cx="3186430" cy="582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.fillMaxWidth(0.7f),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Arrangement.End</a:t>
            </a:r>
            <a:endParaRPr sz="800">
              <a:latin typeface="Times New Roman"/>
              <a:cs typeface="Times New Roman"/>
            </a:endParaRPr>
          </a:p>
          <a:p>
            <a:pPr marR="3056255" algn="r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Icon(</a:t>
            </a:r>
            <a:endParaRPr sz="800">
              <a:latin typeface="Times New Roman"/>
              <a:cs typeface="Times New Roman"/>
            </a:endParaRPr>
          </a:p>
          <a:p>
            <a:pPr marL="217804" marR="1576705" algn="just">
              <a:lnSpc>
                <a:spcPct val="179300"/>
              </a:lnSpc>
            </a:pPr>
            <a:r>
              <a:rPr sz="800" spc="-10" dirty="0">
                <a:latin typeface="Times New Roman"/>
                <a:cs typeface="Times New Roman"/>
              </a:rPr>
              <a:t>imageVector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Icons.Default.Star,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contentDescription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"Star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Icon",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tint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Color.Yellow</a:t>
            </a:r>
            <a:endParaRPr sz="800">
              <a:latin typeface="Times New Roman"/>
              <a:cs typeface="Times New Roman"/>
            </a:endParaRPr>
          </a:p>
          <a:p>
            <a:pPr marR="3027680" algn="r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Text(text </a:t>
            </a:r>
            <a:r>
              <a:rPr sz="800" dirty="0">
                <a:latin typeface="Times New Roman"/>
                <a:cs typeface="Times New Roman"/>
              </a:rPr>
              <a:t>= "4.3", </a:t>
            </a:r>
            <a:r>
              <a:rPr sz="800" spc="-10" dirty="0">
                <a:latin typeface="Times New Roman"/>
                <a:cs typeface="Times New Roman"/>
              </a:rPr>
              <a:t>fontWeight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FontWeight.Black)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Image(</a:t>
            </a:r>
            <a:endParaRPr sz="8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painter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painterResource(id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drawable),</a:t>
            </a:r>
            <a:endParaRPr sz="800">
              <a:latin typeface="Times New Roman"/>
              <a:cs typeface="Times New Roman"/>
            </a:endParaRPr>
          </a:p>
          <a:p>
            <a:pPr marL="116205" marR="158432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contentDescription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"Food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Image",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contentScale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ContentScale.Crop,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.size(100.dp)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.clip(CircleShape)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5240" marR="5080" indent="-2540">
              <a:lnSpc>
                <a:spcPts val="1720"/>
              </a:lnSpc>
              <a:spcBef>
                <a:spcPts val="185"/>
              </a:spcBef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stringResource(id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text1),</a:t>
            </a:r>
            <a:r>
              <a:rPr sz="800" spc="-10" dirty="0">
                <a:latin typeface="Times New Roman"/>
                <a:cs typeface="Times New Roman"/>
              </a:rPr>
              <a:t> fontWeight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FontWeight.Bold)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Row(modifier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Modifier.fillMaxWidth(0.7f),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Arrangement.SpaceBetween)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3664" marR="1327785" indent="2540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/*TODO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Implement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Prices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each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card*/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"$50",</a:t>
            </a:r>
            <a:endParaRPr sz="800">
              <a:latin typeface="Times New Roman"/>
              <a:cs typeface="Times New Roman"/>
            </a:endParaRPr>
          </a:p>
          <a:p>
            <a:pPr marL="217804" marR="140144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style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MaterialTheme.typography.h6,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FontWeight.Bold,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fontSize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18.sp</a:t>
            </a:r>
            <a:endParaRPr sz="800">
              <a:latin typeface="Times New Roman"/>
              <a:cs typeface="Times New Roman"/>
            </a:endParaRPr>
          </a:p>
          <a:p>
            <a:pPr marR="3027680" algn="r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353" y="7012051"/>
            <a:ext cx="9956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IconButton(onClick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953" y="7448804"/>
            <a:ext cx="225552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//var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no=FoodList.lastIndex;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//Toast.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Intent1(context,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TargetActivity::class.java)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context.startActivity(intent)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353" y="8541384"/>
            <a:ext cx="2016760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})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Icon(</a:t>
            </a:r>
            <a:endParaRPr sz="800">
              <a:latin typeface="Times New Roman"/>
              <a:cs typeface="Times New Roman"/>
            </a:endParaRPr>
          </a:p>
          <a:p>
            <a:pPr marL="215900" marR="5080">
              <a:lnSpc>
                <a:spcPts val="1720"/>
              </a:lnSpc>
              <a:spcBef>
                <a:spcPts val="185"/>
              </a:spcBef>
            </a:pPr>
            <a:r>
              <a:rPr sz="800" spc="-10" dirty="0">
                <a:latin typeface="Times New Roman"/>
                <a:cs typeface="Times New Roman"/>
              </a:rPr>
              <a:t>imageVector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Icons.Default.ShoppingCart,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contentDescription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"shopping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cart",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7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3790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642234"/>
            <a:ext cx="1965325" cy="211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FoodList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listOf(</a:t>
            </a:r>
            <a:endParaRPr sz="800">
              <a:latin typeface="Times New Roman"/>
              <a:cs typeface="Times New Roman"/>
            </a:endParaRPr>
          </a:p>
          <a:p>
            <a:pPr marL="114300" marR="8445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R.drawable.sandwish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R.string.sandwich,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R.drawable.sandwish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R.string.burgers,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R.drawable.pack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0" dirty="0">
                <a:latin typeface="Times New Roman"/>
                <a:cs typeface="Times New Roman"/>
              </a:rPr>
              <a:t> R.string.pack,</a:t>
            </a:r>
            <a:endParaRPr sz="800">
              <a:latin typeface="Times New Roman"/>
              <a:cs typeface="Times New Roman"/>
            </a:endParaRPr>
          </a:p>
          <a:p>
            <a:pPr marL="114300" marR="293370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R.drawable.pasta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R.string.pasta,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R.drawable.tequila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R.string.tequila,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R.drawable.wine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R.string.wine,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R.drawable.salad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R.string.salad,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R.drawable.pop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0" dirty="0">
                <a:latin typeface="Times New Roman"/>
                <a:cs typeface="Times New Roman"/>
              </a:rPr>
              <a:t> R.string.popcorn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dirty="0">
                <a:latin typeface="Times New Roman"/>
                <a:cs typeface="Times New Roman"/>
              </a:rPr>
              <a:t>).map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DrawableStringPair(it.first,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it.second)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045709"/>
            <a:ext cx="15900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data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-10" dirty="0">
                <a:latin typeface="Times New Roman"/>
                <a:cs typeface="Times New Roman"/>
              </a:rPr>
              <a:t> DrawableStringPair(</a:t>
            </a:r>
            <a:endParaRPr sz="800">
              <a:latin typeface="Times New Roman"/>
              <a:cs typeface="Times New Roman"/>
            </a:endParaRPr>
          </a:p>
          <a:p>
            <a:pPr marL="114300" marR="8699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@DrawableRes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drawable: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Int,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@StringRes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text1:</a:t>
            </a:r>
            <a:r>
              <a:rPr sz="800" spc="-25" dirty="0">
                <a:latin typeface="Times New Roman"/>
                <a:cs typeface="Times New Roman"/>
              </a:rPr>
              <a:t> Int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356730"/>
            <a:ext cx="1171575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App(context: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17" y="7012051"/>
            <a:ext cx="23209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Column(</a:t>
            </a:r>
            <a:endParaRPr sz="800">
              <a:latin typeface="Times New Roman"/>
              <a:cs typeface="Times New Roman"/>
            </a:endParaRPr>
          </a:p>
          <a:p>
            <a:pPr marR="1265555" algn="ctr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R="1308735" algn="ctr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.fillMaxSize()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.background(Color(0xffeceef0))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.padding(10.dp),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verticalArrangement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Arrangement.Top,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horizontalAlignment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Alignment.CenterHorizontally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2725" marR="222885" indent="-9906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Surface(modifier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Modifier,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elevation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5.dp)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TopPart()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 marR="39497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Modifier.padding(10.dp))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CardPart()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3958590" cy="233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Modifier.padding(10.dp))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Row(modifier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Modifier.fillMaxWidth(),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Arrangement.SpaceBetween)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4325" marR="5080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"Popular Food",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style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MaterialTheme.typography.h5,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Color.Black)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"view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all",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style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MaterialTheme.typography.subtitle1,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Color.Black)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 marR="924560">
              <a:lnSpc>
                <a:spcPts val="1720"/>
              </a:lnSpc>
              <a:spcBef>
                <a:spcPts val="185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Modifier.padding(10.dp))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PopularFoodColumn(context)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//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&lt;-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call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the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function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with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parentheses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PopularFoodColumn(context: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516376"/>
            <a:ext cx="3585845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LazyColumn(</a:t>
            </a:r>
            <a:endParaRPr sz="800">
              <a:latin typeface="Times New Roman"/>
              <a:cs typeface="Times New Roman"/>
            </a:endParaRPr>
          </a:p>
          <a:p>
            <a:pPr marL="215900" marR="1978025" indent="-254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items(FoodList)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item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-</a:t>
            </a:r>
            <a:r>
              <a:rPr sz="800" spc="-50" dirty="0">
                <a:latin typeface="Times New Roman"/>
                <a:cs typeface="Times New Roman"/>
              </a:rPr>
              <a:t>&gt;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PopularFood(context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context,drawable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item.drawable, text1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item.text1)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abstract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-10" dirty="0">
                <a:latin typeface="Times New Roman"/>
                <a:cs typeface="Times New Roman"/>
              </a:rPr>
              <a:t> Context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},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verticalArrangement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Arrangement.spacedBy(16.dp))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 marR="104394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@SuppressLint("UnusedMaterialScaffoldPaddingParameter")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14300" marR="1975485" indent="-101600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FinalView(mainPage: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MainPage)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SnackOrderingTheme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80"/>
              </a:spcBef>
            </a:pPr>
            <a:r>
              <a:rPr sz="800" spc="-10" dirty="0">
                <a:latin typeface="Times New Roman"/>
                <a:cs typeface="Times New Roman"/>
              </a:rPr>
              <a:t>Scaffold()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1785" marR="1835785" indent="508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LocalContext.current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App(context)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7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8101964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Order.kt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8818244"/>
            <a:ext cx="144272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androidx.room.ColumnInfo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ts val="172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androidx.room.Entity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androidx.room.PrimaryKey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40728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@Entity(tableName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"order_table")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data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Order(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@PrimaryKey(autoGenerate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true)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id: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Int?,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@ColumnInfo(name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"quantity")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quantity:</a:t>
            </a:r>
            <a:r>
              <a:rPr sz="800" spc="-10" dirty="0">
                <a:latin typeface="Times New Roman"/>
                <a:cs typeface="Times New Roman"/>
              </a:rPr>
              <a:t> String?,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@ColumnInfo(name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"address")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String?,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10" dirty="0">
                <a:latin typeface="Times New Roman"/>
                <a:cs typeface="Times New Roman"/>
              </a:rPr>
              <a:t>OrderDao.kt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919094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355975"/>
            <a:ext cx="88646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Times New Roman"/>
                <a:cs typeface="Times New Roman"/>
              </a:rPr>
              <a:t>@Dao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interface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OrderDao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4011676"/>
            <a:ext cx="292735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@Query("SELECT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*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order_table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WHERE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:address")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getOrderByAddress(address: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String):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Order?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17" y="4666995"/>
            <a:ext cx="222440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@Insert(onConflict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OnConflictStrategy.REPLACE)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insertOrder(order: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617" y="5322569"/>
            <a:ext cx="161798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@Update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updateOrder(order: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5977889"/>
            <a:ext cx="1691639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@Delete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deleteOrder(order: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7" y="6849490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OrderDatabase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17" y="7565643"/>
            <a:ext cx="156908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 marR="25336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androidx.room.Database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androidx.room.Room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androidx.room.RoomDatabase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17" y="8658225"/>
            <a:ext cx="203835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@Database(entities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[Order::class],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version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1)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abstract class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 </a:t>
            </a:r>
            <a:r>
              <a:rPr sz="800" spc="-10" dirty="0">
                <a:latin typeface="Times New Roman"/>
                <a:cs typeface="Times New Roman"/>
              </a:rPr>
              <a:t>RoomDatabase()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3617" y="9313862"/>
            <a:ext cx="143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abstract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orderDao():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OrderDao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17" y="894333"/>
            <a:ext cx="8261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companion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object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6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217" y="1331341"/>
            <a:ext cx="179451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@Volatile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instance: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OrderDatabase?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1986533"/>
            <a:ext cx="236664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getDatabase(context: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Context):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instance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?: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synchronized(this)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20065" marR="21272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newInstance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Room.databaseBuilder(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context.applicationContext,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OrderDatabase::class.java,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"order_database"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).build()</a:t>
            </a:r>
            <a:endParaRPr sz="800">
              <a:latin typeface="Times New Roman"/>
              <a:cs typeface="Times New Roman"/>
            </a:endParaRPr>
          </a:p>
          <a:p>
            <a:pPr marL="418465" marR="988060">
              <a:lnSpc>
                <a:spcPct val="1792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instance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newInstance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newInstance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5043169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OrderDatabaseHelper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759450"/>
            <a:ext cx="2069464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android.annotation.SuppressLint</a:t>
            </a:r>
            <a:endParaRPr sz="800">
              <a:latin typeface="Times New Roman"/>
              <a:cs typeface="Times New Roman"/>
            </a:endParaRPr>
          </a:p>
          <a:p>
            <a:pPr marL="12700" marR="50101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android.content.ContentValues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android.database.Cursor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android.database.sqlite.SQLiteDatabase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android.database.sqlite.SQLiteOpenHelper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7288910"/>
            <a:ext cx="3602354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OrderDatabaseHelper(context: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SQLiteOpenHelper(context,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DATABASE_NAME,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null,DATABASE_VERSION){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617" y="7944484"/>
            <a:ext cx="262255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companion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object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6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DATABASE_VERSION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 const val </a:t>
            </a:r>
            <a:r>
              <a:rPr sz="800" spc="-20" dirty="0">
                <a:latin typeface="Times New Roman"/>
                <a:cs typeface="Times New Roman"/>
              </a:rPr>
              <a:t>DATABASE_NAME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"OrderDatabase.db"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5217" y="8818244"/>
            <a:ext cx="225488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TABLE_NAME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"order_table"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COLUMN_ID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"id"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COLUMN_QUANTITY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"quantity"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 val </a:t>
            </a:r>
            <a:r>
              <a:rPr sz="800" spc="-10" dirty="0">
                <a:latin typeface="Times New Roman"/>
                <a:cs typeface="Times New Roman"/>
              </a:rPr>
              <a:t>COLUMN_ADDRESS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"address"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17" y="894333"/>
            <a:ext cx="742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617" y="1331341"/>
            <a:ext cx="3344545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onCreate(db: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SQLiteDatabase?)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createTable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"CREATE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TABLE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("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endParaRPr sz="800">
              <a:latin typeface="Times New Roman"/>
              <a:cs typeface="Times New Roman"/>
            </a:endParaRPr>
          </a:p>
          <a:p>
            <a:pPr marL="316865" marR="5080">
              <a:lnSpc>
                <a:spcPct val="179100"/>
              </a:lnSpc>
              <a:spcBef>
                <a:spcPts val="5"/>
              </a:spcBef>
            </a:pPr>
            <a:r>
              <a:rPr sz="800" spc="-10" dirty="0">
                <a:latin typeface="Times New Roman"/>
                <a:cs typeface="Times New Roman"/>
              </a:rPr>
              <a:t>"${COLUMN_ID}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INTEGER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PRIMARY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KEY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AUTOINCREMENT,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"${COLUMN_QUANTITY}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endParaRPr sz="800">
              <a:latin typeface="Times New Roman"/>
              <a:cs typeface="Times New Roman"/>
            </a:endParaRPr>
          </a:p>
          <a:p>
            <a:pPr marL="316865" marR="144907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"${COLUMN_ADDRESS}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")"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17" y="2860675"/>
            <a:ext cx="121412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db?.execSQL(createTable)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3516376"/>
            <a:ext cx="33591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onUpgrade(db: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SQLiteDatabase?,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oldVersion: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newVersion: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Int)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db?.execSQL("DROP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TABLE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EXISTS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$TABLE_NAME")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onCreate(db)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17" y="4608575"/>
            <a:ext cx="2230120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insertOrder(order: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Order)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929005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writableDatabase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values 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ContentValues()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values.put(COLUMN_QUANTITY,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order.quantity)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values.put(COLUMN_ADDRESS,</a:t>
            </a:r>
            <a:r>
              <a:rPr sz="800" spc="1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order.address)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db.insert(TABLE_NAME,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null,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values)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75"/>
              </a:spcBef>
            </a:pPr>
            <a:r>
              <a:rPr sz="800" spc="-10" dirty="0">
                <a:latin typeface="Times New Roman"/>
                <a:cs typeface="Times New Roman"/>
              </a:rPr>
              <a:t>db.close()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617" y="7012051"/>
            <a:ext cx="55473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@SuppressLint("Range")</a:t>
            </a:r>
            <a:endParaRPr sz="800">
              <a:latin typeface="Times New Roman"/>
              <a:cs typeface="Times New Roman"/>
            </a:endParaRPr>
          </a:p>
          <a:p>
            <a:pPr marL="114300" marR="3420745" indent="-10160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getOrderByQuantity(quantity: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String):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Order?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readableDatabase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ts val="172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db.rawQuery("SELECT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*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WHERE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$COLUMN_QUANTITY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?",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arrayOf(quantity))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Order?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  <a:p>
            <a:pPr marL="215900" marR="4337685" indent="-101600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(cursor.moveToFirst())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Order(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cursor.getInt(cursor.getColumnIndex(COLUMN_ID)),</a:t>
            </a:r>
            <a:endParaRPr sz="800">
              <a:latin typeface="Times New Roman"/>
              <a:cs typeface="Times New Roman"/>
            </a:endParaRPr>
          </a:p>
          <a:p>
            <a:pPr marL="316865" marR="200533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quantity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cursor.getString(cursor.getColumnIndex(COLUMN_QUANTITY)),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cursor.getString(cursor.getColumnIndex(COLUMN_ADDRESS)),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cursor.close()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17" y="894333"/>
            <a:ext cx="5298440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db.close()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@SuppressLint("Range")</a:t>
            </a:r>
            <a:endParaRPr sz="800">
              <a:latin typeface="Times New Roman"/>
              <a:cs typeface="Times New Roman"/>
            </a:endParaRPr>
          </a:p>
          <a:p>
            <a:pPr marL="114300" marR="3832225" indent="-101600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getOrderById(id: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Int):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Order?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readableDatabase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cursor: Cursor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db.rawQuery("SELECT </a:t>
            </a:r>
            <a:r>
              <a:rPr sz="800" dirty="0">
                <a:latin typeface="Times New Roman"/>
                <a:cs typeface="Times New Roman"/>
              </a:rPr>
              <a:t>*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WHERE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$COLUMN_ID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?",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arrayOf(id.toString()))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Order?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  <a:p>
            <a:pPr marL="215900" marR="408876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(cursor.moveToFirst())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Order(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cursor.getInt(cursor.getColumnIndex(COLUMN_ID)),</a:t>
            </a:r>
            <a:endParaRPr sz="800">
              <a:latin typeface="Times New Roman"/>
              <a:cs typeface="Times New Roman"/>
            </a:endParaRPr>
          </a:p>
          <a:p>
            <a:pPr marL="316865" marR="175641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quantity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cursor.getString(cursor.getColumnIndex(COLUMN_QUANTITY)),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cursor.getString(cursor.getColumnIndex(COLUMN_ADDRESS)),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 marR="4624705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cursor.close()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617" y="5264150"/>
            <a:ext cx="3648075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@SuppressLint("Range")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getAllOrders():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List&lt;Order&gt;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200215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mutableListOf&lt;Order&gt;()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readableDatabase</a:t>
            </a:r>
            <a:endParaRPr sz="800">
              <a:latin typeface="Times New Roman"/>
              <a:cs typeface="Times New Roman"/>
            </a:endParaRPr>
          </a:p>
          <a:p>
            <a:pPr marL="114300" marR="28829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db.rawQuery("SELECT</a:t>
            </a:r>
            <a:r>
              <a:rPr sz="800" dirty="0">
                <a:latin typeface="Times New Roman"/>
                <a:cs typeface="Times New Roman"/>
              </a:rPr>
              <a:t> *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$TABLE_NAME",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(cursor.moveToFirst())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do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Order(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cursor.getInt(cursor.getColumnIndex(COLUMN_ID)),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quantity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cursor.getString(cursor.getColumnIndex(COLUMN_QUANTITY)),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cursor.getString(cursor.getColumnIndex(COLUMN_ADDRESS)),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7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sz="800" spc="-10" dirty="0">
                <a:latin typeface="Times New Roman"/>
                <a:cs typeface="Times New Roman"/>
              </a:rPr>
              <a:t>orders.add(order)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}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while</a:t>
            </a:r>
            <a:r>
              <a:rPr sz="800" spc="-10" dirty="0">
                <a:latin typeface="Times New Roman"/>
                <a:cs typeface="Times New Roman"/>
              </a:rPr>
              <a:t> (cursor.moveToNext())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 marR="297434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cursor.close()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9633902"/>
            <a:ext cx="742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0233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RegisterActivity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826641"/>
            <a:ext cx="2767330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 marR="155511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android.content.Intent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android.os.Bundle</a:t>
            </a:r>
            <a:endParaRPr sz="800">
              <a:latin typeface="Times New Roman"/>
              <a:cs typeface="Times New Roman"/>
            </a:endParaRPr>
          </a:p>
          <a:p>
            <a:pPr marL="12700" marR="88265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androidx.activity.ComponentActivity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androidx.activity.compose.setContent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androidx.compose.foundation.Image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androidx.compose.foundation.layout.*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androidx.compose.material.*</a:t>
            </a:r>
            <a:endParaRPr sz="800">
              <a:latin typeface="Times New Roman"/>
              <a:cs typeface="Times New Roman"/>
            </a:endParaRPr>
          </a:p>
          <a:p>
            <a:pPr marL="12700" marR="1138555">
              <a:lnSpc>
                <a:spcPct val="1792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androidx.compose.runtime.*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androidx.compose.ui.Alignment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androidx.compose.ui.Modifier</a:t>
            </a:r>
            <a:endParaRPr sz="800">
              <a:latin typeface="Times New Roman"/>
              <a:cs typeface="Times New Roman"/>
            </a:endParaRPr>
          </a:p>
          <a:p>
            <a:pPr marL="12700" marR="72961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androidx.compose.ui.graphics.Color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androidx.compose.ui.layout.ContentScale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androidx.compose.ui.res.painterResource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androidx.compose.ui.text.font.FontFamily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androidx.compose.ui.text.font.FontWeight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androidx.compose.ui.unit.dp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androidx.compose.ui.unit.sp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androidx.core.content.ContextCompat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com.example.snackordering.ui.theme.SnackOrderingTheme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6415150"/>
            <a:ext cx="3114675" cy="255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MainActivity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ComponentActivity()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70294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lateinit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databaseHelper: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onCreate(savedInstanceState: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Bundle?)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 marR="110109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super.onCreate(savedInstanceState)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databaseHelper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UserDatabaseHelper(this)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setContent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80"/>
              </a:spcBef>
            </a:pPr>
            <a:r>
              <a:rPr sz="800" spc="-10" dirty="0">
                <a:latin typeface="Times New Roman"/>
                <a:cs typeface="Times New Roman"/>
              </a:rPr>
              <a:t>SnackOrderingTheme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//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surface container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using the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'background'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 the </a:t>
            </a:r>
            <a:r>
              <a:rPr sz="800" spc="-20" dirty="0">
                <a:latin typeface="Times New Roman"/>
                <a:cs typeface="Times New Roman"/>
              </a:rPr>
              <a:t>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Surface(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MaterialTheme.colors.background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353" y="9255379"/>
            <a:ext cx="176720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RegistrationScreen(this,databaseHelper)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3790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205354"/>
            <a:ext cx="3345815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RegistrationScreen(context: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Context,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databaseHelper: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17" y="2860675"/>
            <a:ext cx="27844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Image(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painterResource(id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R.drawable.order),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contentDescription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"",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alpha</a:t>
            </a:r>
            <a:r>
              <a:rPr sz="800" spc="-10" dirty="0">
                <a:latin typeface="Times New Roman"/>
                <a:cs typeface="Times New Roman"/>
              </a:rPr>
              <a:t> =0.3F,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contentScale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ContentScale.FillHeight,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17" y="3953255"/>
            <a:ext cx="596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17" y="4390008"/>
            <a:ext cx="209232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username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 marR="952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mutableStateOf("")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617" y="5482589"/>
            <a:ext cx="233870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Column(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horizontalAlignment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Alignment.CenterHorizontally,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verticalArrangement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Arrangement.Center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677" y="6793483"/>
            <a:ext cx="163830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fontSize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36.sp,</a:t>
            </a:r>
            <a:endParaRPr sz="800">
              <a:latin typeface="Times New Roman"/>
              <a:cs typeface="Times New Roman"/>
            </a:endParaRPr>
          </a:p>
          <a:p>
            <a:pPr marL="116839" marR="508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fontWeight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FontWeight.ExtraBold,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FontFamily.Cursive,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Color.White,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"Register"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677" y="8541384"/>
            <a:ext cx="1758314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Modifier.height(10.dp))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TextField(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value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username,</a:t>
            </a:r>
            <a:endParaRPr sz="800">
              <a:latin typeface="Times New Roman"/>
              <a:cs typeface="Times New Roman"/>
            </a:endParaRPr>
          </a:p>
          <a:p>
            <a:pPr marL="116839" marR="153035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onValueChange </a:t>
            </a:r>
            <a:r>
              <a:rPr sz="800" dirty="0">
                <a:latin typeface="Times New Roman"/>
                <a:cs typeface="Times New Roman"/>
              </a:rPr>
              <a:t>= {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it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label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0" dirty="0">
                <a:latin typeface="Times New Roman"/>
                <a:cs typeface="Times New Roman"/>
              </a:rPr>
              <a:t> Text("Username")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1920"/>
            <a:ext cx="152844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Times New Roman"/>
                <a:cs typeface="Times New Roman"/>
              </a:rPr>
              <a:t>AdminActivity.kt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623441"/>
            <a:ext cx="2767330" cy="473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android.icu.text.SimpleDateFormat</a:t>
            </a:r>
            <a:endParaRPr sz="800" dirty="0">
              <a:latin typeface="Times New Roman"/>
              <a:cs typeface="Times New Roman"/>
            </a:endParaRPr>
          </a:p>
          <a:p>
            <a:pPr marL="12700" marR="170561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android.os.Bundle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android.util.Log</a:t>
            </a:r>
            <a:endParaRPr sz="800" dirty="0">
              <a:latin typeface="Times New Roman"/>
              <a:cs typeface="Times New Roman"/>
            </a:endParaRPr>
          </a:p>
          <a:p>
            <a:pPr marL="12700" marR="882650">
              <a:lnSpc>
                <a:spcPts val="172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androidx.activity.ComponentActivity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androidx.activity.compose.setContent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androidx.compose.foundation.Image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androidx.compose.foundation.layout.*</a:t>
            </a:r>
            <a:endParaRPr sz="800" dirty="0">
              <a:latin typeface="Times New Roman"/>
              <a:cs typeface="Times New Roman"/>
            </a:endParaRPr>
          </a:p>
          <a:p>
            <a:pPr marL="12700" marR="494030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androidx.compose.foundation.lazy.LazyColumn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androidx.compose.foundation.lazy.LazyRow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androidx.compose.foundation.lazy.items</a:t>
            </a:r>
            <a:endParaRPr sz="800" dirty="0">
              <a:latin typeface="Times New Roman"/>
              <a:cs typeface="Times New Roman"/>
            </a:endParaRPr>
          </a:p>
          <a:p>
            <a:pPr marL="12700" marR="692785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androidx.compose.material.MaterialTheme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androidx.compose.material.Surface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androidx.compose.material.Text</a:t>
            </a:r>
            <a:endParaRPr sz="800" dirty="0">
              <a:latin typeface="Times New Roman"/>
              <a:cs typeface="Times New Roman"/>
            </a:endParaRPr>
          </a:p>
          <a:p>
            <a:pPr marL="12700" marR="827405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androidx.compose.runtime.Composable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androidx.compose.ui.Modifier</a:t>
            </a:r>
            <a:endParaRPr sz="800" dirty="0">
              <a:latin typeface="Times New Roman"/>
              <a:cs typeface="Times New Roman"/>
            </a:endParaRPr>
          </a:p>
          <a:p>
            <a:pPr marL="12700" marR="751205">
              <a:lnSpc>
                <a:spcPts val="172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androidx.compose.ui.graphics.Color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androidx.compose.ui.layout.ContentScale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androidx.compose.ui.res.painterResource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androidx.compose.ui.unit.dp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androidx.compose.ui.unit.sp</a:t>
            </a:r>
            <a:endParaRPr sz="800" dirty="0">
              <a:latin typeface="Times New Roman"/>
              <a:cs typeface="Times New Roman"/>
            </a:endParaRPr>
          </a:p>
          <a:p>
            <a:pPr marL="127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com.example.snackordering.ui.theme.SnackOrderingTheme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java.util.*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6648831"/>
            <a:ext cx="3114675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AdminActivity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ComponentActivity()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421005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lateinit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orderDatabaseHelper: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onCreate(savedInstanceState: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Bundle?)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 marR="819785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super.onCreate(savedInstanceState)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orderDatabaseHelper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OrderDatabaseHelper(this)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setContent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80"/>
              </a:spcBef>
            </a:pPr>
            <a:r>
              <a:rPr sz="800" spc="-10" dirty="0">
                <a:latin typeface="Times New Roman"/>
                <a:cs typeface="Times New Roman"/>
              </a:rPr>
              <a:t>SnackOrderingTheme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//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surface container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using the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'background'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 the </a:t>
            </a:r>
            <a:r>
              <a:rPr sz="800" spc="-20" dirty="0">
                <a:latin typeface="Times New Roman"/>
                <a:cs typeface="Times New Roman"/>
              </a:rPr>
              <a:t>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Surface(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MaterialTheme.colors.background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20065" marR="70294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data=orderDatabaseHelper.getAllOrders();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Log.d("swathi"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,data.toString())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353" y="894333"/>
            <a:ext cx="67437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.padding(10.dp)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217" y="1549653"/>
            <a:ext cx="596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677" y="1986533"/>
            <a:ext cx="1444625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TextField(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value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email,</a:t>
            </a:r>
            <a:endParaRPr sz="800">
              <a:latin typeface="Times New Roman"/>
              <a:cs typeface="Times New Roman"/>
            </a:endParaRPr>
          </a:p>
          <a:p>
            <a:pPr marL="116839" marR="508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onValueChange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label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Text("Email")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.padding(10.dp)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677" y="3953255"/>
            <a:ext cx="160464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TextField(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value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password,</a:t>
            </a:r>
            <a:endParaRPr sz="800">
              <a:latin typeface="Times New Roman"/>
              <a:cs typeface="Times New Roman"/>
            </a:endParaRPr>
          </a:p>
          <a:p>
            <a:pPr marL="116839" marR="508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onValueChange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{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it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label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0" dirty="0">
                <a:latin typeface="Times New Roman"/>
                <a:cs typeface="Times New Roman"/>
              </a:rPr>
              <a:t> Text("Password")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80"/>
              </a:spcBef>
            </a:pPr>
            <a:r>
              <a:rPr sz="800" spc="-10" dirty="0">
                <a:latin typeface="Times New Roman"/>
                <a:cs typeface="Times New Roman"/>
              </a:rPr>
              <a:t>.padding(10.dp)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217" y="6137909"/>
            <a:ext cx="210312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(error.isNotEmpty())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error,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MaterialTheme.colors.error,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Modifier.padding(vertical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16.dp)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217" y="7886064"/>
            <a:ext cx="3623945" cy="189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Button(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onClick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6865" marR="5080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(username.isNotEmpty()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&amp;&amp;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password.isNotEmpty()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&amp;&amp;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email.isNotEmpty())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User(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null,</a:t>
            </a:r>
            <a:endParaRPr sz="800">
              <a:latin typeface="Times New Roman"/>
              <a:cs typeface="Times New Roman"/>
            </a:endParaRPr>
          </a:p>
          <a:p>
            <a:pPr marL="419100" marR="226441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firstName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username,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lastName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null,</a:t>
            </a:r>
            <a:endParaRPr sz="800">
              <a:latin typeface="Times New Roman"/>
              <a:cs typeface="Times New Roman"/>
            </a:endParaRPr>
          </a:p>
          <a:p>
            <a:pPr marL="419100" marR="2320290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email,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password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953" y="894333"/>
            <a:ext cx="1930400" cy="211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databaseHelper.insertUser(user)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"User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registered</a:t>
            </a:r>
            <a:r>
              <a:rPr sz="800" spc="-10" dirty="0">
                <a:latin typeface="Times New Roman"/>
                <a:cs typeface="Times New Roman"/>
              </a:rPr>
              <a:t> successfully"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//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Start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LoginActivity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using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the current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context.startActivity(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80"/>
              </a:spcBef>
            </a:pPr>
            <a:r>
              <a:rPr sz="800" spc="-10" dirty="0">
                <a:latin typeface="Times New Roman"/>
                <a:cs typeface="Times New Roman"/>
              </a:rPr>
              <a:t>Intent(</a:t>
            </a:r>
            <a:endParaRPr sz="800">
              <a:latin typeface="Times New Roman"/>
              <a:cs typeface="Times New Roman"/>
            </a:endParaRPr>
          </a:p>
          <a:p>
            <a:pPr marL="215900" marR="68072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LoginActivity::class.java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217" y="3297554"/>
            <a:ext cx="1826895" cy="211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}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else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"Please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fill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all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fields"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},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Modifier.padding(top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16.dp)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"Register")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 marR="76200">
              <a:lnSpc>
                <a:spcPct val="179200"/>
              </a:lnSpc>
              <a:spcBef>
                <a:spcPts val="5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Modifier.width(10.dp))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Modifier.height(10.dp))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17" y="5701029"/>
            <a:ext cx="3047365" cy="255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93670" algn="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Row()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R="2713355" algn="r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Modifier.padding(top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14.dp),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text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"Have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an </a:t>
            </a:r>
            <a:r>
              <a:rPr sz="800" spc="-10" dirty="0">
                <a:latin typeface="Times New Roman"/>
                <a:cs typeface="Times New Roman"/>
              </a:rPr>
              <a:t>account?"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5265" marR="1957070" indent="-104139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TextButton(onClick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context.startActivity(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sz="800" spc="-10" dirty="0">
                <a:latin typeface="Times New Roman"/>
                <a:cs typeface="Times New Roman"/>
              </a:rPr>
              <a:t>Intent(</a:t>
            </a:r>
            <a:endParaRPr sz="800">
              <a:latin typeface="Times New Roman"/>
              <a:cs typeface="Times New Roman"/>
            </a:endParaRPr>
          </a:p>
          <a:p>
            <a:pPr marL="419100" marR="159512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LoginActivity::class.java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})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8541384"/>
            <a:ext cx="2037080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4325" marR="5080" indent="254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Modifier.width(10.dp))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Text(text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"Log </a:t>
            </a:r>
            <a:r>
              <a:rPr sz="800" spc="-20" dirty="0">
                <a:latin typeface="Times New Roman"/>
                <a:cs typeface="Times New Roman"/>
              </a:rPr>
              <a:t>in")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296160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startLoginActivity(context: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Intent(context,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LoginActivity::class.java)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ContextCompat.startActivity(context,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intent,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202815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TargetActivity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2919094"/>
            <a:ext cx="2767330" cy="560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 marR="155511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android.content.Intent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android.os.Bundle</a:t>
            </a:r>
            <a:endParaRPr sz="800">
              <a:latin typeface="Times New Roman"/>
              <a:cs typeface="Times New Roman"/>
            </a:endParaRPr>
          </a:p>
          <a:p>
            <a:pPr marL="12700" marR="1593215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android.util.Log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android.widget.Toast</a:t>
            </a:r>
            <a:endParaRPr sz="800">
              <a:latin typeface="Times New Roman"/>
              <a:cs typeface="Times New Roman"/>
            </a:endParaRPr>
          </a:p>
          <a:p>
            <a:pPr marL="12700" marR="732790">
              <a:lnSpc>
                <a:spcPct val="1792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androidx.activity.ComponentActivity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androidx.activity.compose.setContent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androidx.compose.foundation.Image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androidx.compose.foundation.background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androidx.compose.foundation.layout.*</a:t>
            </a:r>
            <a:endParaRPr sz="800">
              <a:latin typeface="Times New Roman"/>
              <a:cs typeface="Times New Roman"/>
            </a:endParaRPr>
          </a:p>
          <a:p>
            <a:pPr marL="12700" marR="312420" algn="just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androidx.compose.foundation.text.KeyboardActions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androidx.compose.foundation.text.KeyboardOptions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androidx.compose.material.*</a:t>
            </a:r>
            <a:endParaRPr sz="800">
              <a:latin typeface="Times New Roman"/>
              <a:cs typeface="Times New Roman"/>
            </a:endParaRPr>
          </a:p>
          <a:p>
            <a:pPr marL="12700" marR="113855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androidx.compose.runtime.*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androidx.compose.ui.Alignment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androidx.compose.ui.Modifier</a:t>
            </a:r>
            <a:endParaRPr sz="800">
              <a:latin typeface="Times New Roman"/>
              <a:cs typeface="Times New Roman"/>
            </a:endParaRPr>
          </a:p>
          <a:p>
            <a:pPr marL="12700" marR="75120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androidx.compose.ui.graphics.Color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androidx.compose.ui.layout.ContentScale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androidx.compose.ui.platform.LocalContext</a:t>
            </a:r>
            <a:endParaRPr sz="800">
              <a:latin typeface="Times New Roman"/>
              <a:cs typeface="Times New Roman"/>
            </a:endParaRPr>
          </a:p>
          <a:p>
            <a:pPr marL="12700" marR="217804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androidx.compose.ui.platform.textInputServiceFactory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androidx.compose.ui.res.painterResource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androidx.compose.ui.text.input.KeyboardType</a:t>
            </a:r>
            <a:endParaRPr sz="800">
              <a:latin typeface="Times New Roman"/>
              <a:cs typeface="Times New Roman"/>
            </a:endParaRPr>
          </a:p>
          <a:p>
            <a:pPr marL="12700" marR="5842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androidx.compose.ui.tooling.preview.Preview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androidx.compose.ui.unit.dp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androidx.core.content.ContextCompat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com.example.snackordering.ui.theme.SnackOrderingTheme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8818244"/>
            <a:ext cx="26987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TargetActivity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ComponentActivity()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lateinit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orderDatabaseHelper: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onCreate(savedInstanceState: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Bundle?)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80"/>
              </a:spcBef>
            </a:pPr>
            <a:r>
              <a:rPr sz="800" spc="-10" dirty="0">
                <a:latin typeface="Times New Roman"/>
                <a:cs typeface="Times New Roman"/>
              </a:rPr>
              <a:t>super.onCreate(savedInstanceState)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17" y="894333"/>
            <a:ext cx="291147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orderDatabaseHelper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OrderDatabaseHelper(this)</a:t>
            </a:r>
            <a:endParaRPr sz="800">
              <a:latin typeface="Times New Roman"/>
              <a:cs typeface="Times New Roman"/>
            </a:endParaRPr>
          </a:p>
          <a:p>
            <a:pPr marL="114300" marR="181927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setContent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SnackOrderingTheme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 marR="508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//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surface container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using the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'background'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 the </a:t>
            </a:r>
            <a:r>
              <a:rPr sz="800" spc="-20" dirty="0">
                <a:latin typeface="Times New Roman"/>
                <a:cs typeface="Times New Roman"/>
              </a:rPr>
              <a:t>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Surface(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.fillMaxSize()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.background(Color.White)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353" y="2860675"/>
            <a:ext cx="212026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Order(this,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orderDatabaseHelper)</a:t>
            </a:r>
            <a:endParaRPr sz="800">
              <a:latin typeface="Times New Roman"/>
              <a:cs typeface="Times New Roman"/>
            </a:endParaRPr>
          </a:p>
          <a:p>
            <a:pPr marL="88900" marR="5080" indent="25400">
              <a:lnSpc>
                <a:spcPts val="172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orderDatabaseHelper.getAllOrders()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Log.d("swathi",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orders.toString())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953255"/>
            <a:ext cx="4806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5264150"/>
            <a:ext cx="307149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14300" marR="5080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Order(context: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orderDatabaseHelper: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OrderDatabaseHelper){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Image(painterResource(id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R.drawable.order),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contentDescription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"",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alpha</a:t>
            </a:r>
            <a:r>
              <a:rPr sz="800" spc="-10" dirty="0">
                <a:latin typeface="Times New Roman"/>
                <a:cs typeface="Times New Roman"/>
              </a:rPr>
              <a:t> =0.5F,</a:t>
            </a:r>
            <a:endParaRPr sz="800">
              <a:latin typeface="Times New Roman"/>
              <a:cs typeface="Times New Roman"/>
            </a:endParaRPr>
          </a:p>
          <a:p>
            <a:pPr marL="114300" marR="1303655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contentScale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ContentScale.FillHeight)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Column(</a:t>
            </a:r>
            <a:endParaRPr sz="800">
              <a:latin typeface="Times New Roman"/>
              <a:cs typeface="Times New Roman"/>
            </a:endParaRPr>
          </a:p>
          <a:p>
            <a:pPr marL="215900" marR="636270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horizontalAlignment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Alignment.CenterHorizontally,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verticalArrangement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Arrangement.Center)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217" y="7230363"/>
            <a:ext cx="203708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mContext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LocalContext.current</a:t>
            </a:r>
            <a:endParaRPr sz="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72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quantity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mutableStateOf("")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77" y="8541384"/>
            <a:ext cx="3376929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TextField(value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quantity,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onValueChange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{quantity=it},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label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Text("Quantity")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endParaRPr sz="800">
              <a:latin typeface="Times New Roman"/>
              <a:cs typeface="Times New Roman"/>
            </a:endParaRPr>
          </a:p>
          <a:p>
            <a:pPr marL="116839" marR="5080" indent="-25400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keyboardOptions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KeyboardOptions(keyboardType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KeyboardType.Number),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75"/>
              </a:spcBef>
            </a:pPr>
            <a:r>
              <a:rPr sz="800" spc="-10" dirty="0">
                <a:latin typeface="Times New Roman"/>
                <a:cs typeface="Times New Roman"/>
              </a:rPr>
              <a:t>.padding(10.dp)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17" y="1112901"/>
            <a:ext cx="18294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Modifier.padding(10.dp))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677" y="1549653"/>
            <a:ext cx="2424430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TextField(value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onValueChange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{address=it},</a:t>
            </a:r>
            <a:endParaRPr sz="800">
              <a:latin typeface="Times New Roman"/>
              <a:cs typeface="Times New Roman"/>
            </a:endParaRPr>
          </a:p>
          <a:p>
            <a:pPr marL="116839" marR="1159510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label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0" dirty="0">
                <a:latin typeface="Times New Roman"/>
                <a:cs typeface="Times New Roman"/>
              </a:rPr>
              <a:t> Text("Address")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5"/>
              </a:spcBef>
            </a:pPr>
            <a:r>
              <a:rPr sz="800" spc="-10" dirty="0">
                <a:latin typeface="Times New Roman"/>
                <a:cs typeface="Times New Roman"/>
              </a:rPr>
              <a:t>.padding(10.dp)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17" y="2860675"/>
            <a:ext cx="18294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Modifier.padding(10.dp))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17" y="3516376"/>
            <a:ext cx="2103120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(error.isNotEmpty())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error,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MaterialTheme.colors.error,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Modifier.padding(vertical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16.dp)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217" y="5482589"/>
            <a:ext cx="3871595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Button(onClick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 marR="155257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if(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quantity.isNotEmpty()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and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address.isNotEmpty()){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Order(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null,</a:t>
            </a:r>
            <a:endParaRPr sz="800">
              <a:latin typeface="Times New Roman"/>
              <a:cs typeface="Times New Roman"/>
            </a:endParaRPr>
          </a:p>
          <a:p>
            <a:pPr marL="316865" marR="275399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quantity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quantity,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address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address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orderDatabaseHelper.insertOrder(order)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Toast.makeText(mContext,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"Order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Placed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Successfully",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Toast.LENGTH_SHORT).show()}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},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colors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ButtonDefaults.buttonColors(backgroundColor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Color.White))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Text(text </a:t>
            </a:r>
            <a:r>
              <a:rPr sz="800" dirty="0">
                <a:latin typeface="Times New Roman"/>
                <a:cs typeface="Times New Roman"/>
              </a:rPr>
              <a:t>= "Order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Place", 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Color.Black)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8978265"/>
            <a:ext cx="229616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startMainPage(context: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Intent(context,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LoginActivity::class.java)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16217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ContextCompat.startActivity(context,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intent,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547241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2263775"/>
            <a:ext cx="14427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androidx.room.ColumnInfo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androidx.room.Entity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androidx.room.PrimaryKey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3137534"/>
            <a:ext cx="258191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@Entity(tableName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"user_table")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data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User(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@PrimaryKey(autoGenerate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true)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id: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Int?,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@ColumnInfo(name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"first_name")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 firstName: </a:t>
            </a:r>
            <a:r>
              <a:rPr sz="800" spc="-10" dirty="0">
                <a:latin typeface="Times New Roman"/>
                <a:cs typeface="Times New Roman"/>
              </a:rPr>
              <a:t>String?,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@ColumnInfo(name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"last_name")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lastName: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String?,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@ColumnInfo(name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"email")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email: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String?,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@ColumnInfo(name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"password")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String?,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4885689"/>
            <a:ext cx="152844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UserDao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5759450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6196329"/>
            <a:ext cx="84328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Times New Roman"/>
                <a:cs typeface="Times New Roman"/>
              </a:rPr>
              <a:t>@Dao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interface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UserDao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617" y="6852031"/>
            <a:ext cx="2722245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@Query("SELECT </a:t>
            </a:r>
            <a:r>
              <a:rPr sz="800" dirty="0">
                <a:latin typeface="Times New Roman"/>
                <a:cs typeface="Times New Roman"/>
              </a:rPr>
              <a:t>* FROM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user_table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WHERE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:email")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getUserByEmail(email: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String):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User?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617" y="7507351"/>
            <a:ext cx="222440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@Insert(onConflict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OnConflictStrategy.REPLACE)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insertUser(user: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User)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617" y="8162925"/>
            <a:ext cx="148590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@Update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updateUser(user: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User)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7" y="8818244"/>
            <a:ext cx="155956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@Delete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suspend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deleteUser(user: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User)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1793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UserDatabase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608201"/>
            <a:ext cx="156908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 marR="253365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androidx.room.Database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androidx.room.Room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androidx.room.RoomDatabase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2700654"/>
            <a:ext cx="199517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@Database(entities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[User::class],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version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1)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abstract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UserDatabase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RoomDatabase()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3355975"/>
            <a:ext cx="13500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abstract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userDao():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17" y="3793108"/>
            <a:ext cx="8261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companion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object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6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217" y="4230115"/>
            <a:ext cx="175133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@Volatile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instance: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UserDatabase?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4885689"/>
            <a:ext cx="23209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getDatabase(context:</a:t>
            </a:r>
            <a:r>
              <a:rPr sz="800" spc="-10" dirty="0">
                <a:latin typeface="Times New Roman"/>
                <a:cs typeface="Times New Roman"/>
              </a:rPr>
              <a:t> Context):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UserDatabase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instance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?: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synchronized(this)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20065" marR="16700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newInstance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Room.databaseBuilder(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context.applicationContext,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UserDatabase::class.java,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"user_database"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).build()</a:t>
            </a:r>
            <a:endParaRPr sz="800">
              <a:latin typeface="Times New Roman"/>
              <a:cs typeface="Times New Roman"/>
            </a:endParaRPr>
          </a:p>
          <a:p>
            <a:pPr marL="418465" marR="94234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instance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newInstance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newInstance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7" y="7941944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UserDatabaseHelper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17" y="8658225"/>
            <a:ext cx="194373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android.annotation.SuppressLint</a:t>
            </a:r>
            <a:endParaRPr sz="800">
              <a:latin typeface="Times New Roman"/>
              <a:cs typeface="Times New Roman"/>
            </a:endParaRPr>
          </a:p>
          <a:p>
            <a:pPr marL="12700" marR="37528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android.content.ContentValues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android.database.Cursor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android.database.sqlite.SQLiteDatabase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06946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android.database.sqlite.SQLiteOpenHelper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331341"/>
            <a:ext cx="3549015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UserDatabaseHelper(context: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55"/>
              </a:spcBef>
            </a:pPr>
            <a:r>
              <a:rPr sz="800" spc="-10" dirty="0">
                <a:latin typeface="Times New Roman"/>
                <a:cs typeface="Times New Roman"/>
              </a:rPr>
              <a:t>SQLiteOpenHelper(context,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DATABASE_NAME,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null,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DATABASE_VERSION)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17" y="1986533"/>
            <a:ext cx="257683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companion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object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6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DATABASE_VERSION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 const val </a:t>
            </a:r>
            <a:r>
              <a:rPr sz="800" spc="-20" dirty="0">
                <a:latin typeface="Times New Roman"/>
                <a:cs typeface="Times New Roman"/>
              </a:rPr>
              <a:t>DATABASE_NAME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"UserDatabase.db"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2860675"/>
            <a:ext cx="256730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TABLE_NAME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"user_table"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COLUMN_ID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"id"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COLUMN_FIRST_NAME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"first_name"</a:t>
            </a:r>
            <a:endParaRPr sz="800">
              <a:latin typeface="Times New Roman"/>
              <a:cs typeface="Times New Roman"/>
            </a:endParaRPr>
          </a:p>
          <a:p>
            <a:pPr marL="114300" marR="4826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COLUMN_LAST_NAME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"last_name"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COLUMN_EMAIL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"email"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const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COLUMN_PASSWORD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"password"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617" y="4608575"/>
            <a:ext cx="324548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onCreate(db: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SQLiteDatabase?)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6865" marR="5080" indent="-203200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createTable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"CREATE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TABLE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("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"$COLUMN_ID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INTEGER </a:t>
            </a:r>
            <a:r>
              <a:rPr sz="800" spc="-10" dirty="0">
                <a:latin typeface="Times New Roman"/>
                <a:cs typeface="Times New Roman"/>
              </a:rPr>
              <a:t>PRIMARY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KEY</a:t>
            </a:r>
            <a:r>
              <a:rPr sz="800" spc="-8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AUTOINCREMENT,</a:t>
            </a:r>
            <a:r>
              <a:rPr sz="800" dirty="0">
                <a:latin typeface="Times New Roman"/>
                <a:cs typeface="Times New Roman"/>
              </a:rPr>
              <a:t> "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"$COLUMN_FIRST_NAME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endParaRPr sz="800">
              <a:latin typeface="Times New Roman"/>
              <a:cs typeface="Times New Roman"/>
            </a:endParaRPr>
          </a:p>
          <a:p>
            <a:pPr marL="316865" marR="1286510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"$COLUMN_LAST_NAME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TEXT,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"$COLUMN_EMAIL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"$COLUMN_PASSWORD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TEXT"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+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")"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617" y="6575170"/>
            <a:ext cx="1214120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db?.execSQL(createTable)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617" y="7230363"/>
            <a:ext cx="335978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onUpgrade(db: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SQLiteDatabase?,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oldVersion: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newVersion: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Int)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db?.execSQL("DROP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TABLE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EXISTS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$TABLE_NAME")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onCreate(db)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617" y="8322944"/>
            <a:ext cx="237426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insertUser(user: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107315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writableDatabase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values 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ContentValues()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values.put(COLUMN_FIRST_NAME,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user.firstName)</a:t>
            </a:r>
            <a:endParaRPr sz="800">
              <a:latin typeface="Times New Roman"/>
              <a:cs typeface="Times New Roman"/>
            </a:endParaRPr>
          </a:p>
          <a:p>
            <a:pPr marL="114300" marR="50800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values.put(COLUMN_LAST_NAME,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user.lastName)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values.put(COLUMN_EMAIL,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user.email)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values.put(COLUMN_PASSWORD,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user.password)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17" y="894333"/>
            <a:ext cx="1734820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db.insert(TABLE_NAME,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null,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values)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db.close()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768220"/>
            <a:ext cx="5400040" cy="791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@SuppressLint("Range")</a:t>
            </a:r>
            <a:endParaRPr sz="800">
              <a:latin typeface="Times New Roman"/>
              <a:cs typeface="Times New Roman"/>
            </a:endParaRPr>
          </a:p>
          <a:p>
            <a:pPr marL="215900" marR="3147695" indent="-10160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getUserByUsername(username: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String):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User?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readableDatabase</a:t>
            </a:r>
            <a:endParaRPr sz="800">
              <a:latin typeface="Times New Roman"/>
              <a:cs typeface="Times New Roman"/>
            </a:endParaRPr>
          </a:p>
          <a:p>
            <a:pPr marL="12700" marR="424815" indent="203200">
              <a:lnSpc>
                <a:spcPts val="919"/>
              </a:lnSpc>
              <a:spcBef>
                <a:spcPts val="64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db.rawQuery("SELECT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*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WHERE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$COLUMN_FIRST_NAME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?",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arrayOf(username))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35"/>
              </a:spcBef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User? = </a:t>
            </a:r>
            <a:r>
              <a:rPr sz="800" spc="-20" dirty="0"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  <a:p>
            <a:pPr marL="317500" marR="408876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(cursor.moveToFirst())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User(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cursor.getInt(cursor.getColumnIndex(COLUMN_ID)),</a:t>
            </a:r>
            <a:endParaRPr sz="800">
              <a:latin typeface="Times New Roman"/>
              <a:cs typeface="Times New Roman"/>
            </a:endParaRPr>
          </a:p>
          <a:p>
            <a:pPr marL="418465" marR="1581785">
              <a:lnSpc>
                <a:spcPct val="1792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firstName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cursor.getString(cursor.getColumnIndex(COLUMN_FIRST_NAME)),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lastName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cursor.getString(cursor.getColumnIndex(COLUMN_LAST_NAME)),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cursor.getString(cursor.getColumnIndex(COLUMN_EMAIL)),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cursor.getString(cursor.getColumnIndex(COLUMN_PASSWORD)),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 marR="4624705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cursor.close()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user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@SuppressLint("Range")</a:t>
            </a:r>
            <a:endParaRPr sz="800">
              <a:latin typeface="Times New Roman"/>
              <a:cs typeface="Times New Roman"/>
            </a:endParaRPr>
          </a:p>
          <a:p>
            <a:pPr marL="215900" marR="3921760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getUserById(id: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Int):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User?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readableDatabase</a:t>
            </a:r>
            <a:endParaRPr sz="800">
              <a:latin typeface="Times New Roman"/>
              <a:cs typeface="Times New Roman"/>
            </a:endParaRPr>
          </a:p>
          <a:p>
            <a:pPr marL="215900" marR="5080">
              <a:lnSpc>
                <a:spcPct val="1791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cursor: Cursor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db.rawQuery("SELECT </a:t>
            </a:r>
            <a:r>
              <a:rPr sz="800" dirty="0">
                <a:latin typeface="Times New Roman"/>
                <a:cs typeface="Times New Roman"/>
              </a:rPr>
              <a:t>*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WHERE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$COLUMN_ID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?",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arrayOf(id.toString()))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User? = </a:t>
            </a:r>
            <a:r>
              <a:rPr sz="800" spc="-20" dirty="0"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  <a:p>
            <a:pPr marL="317500" marR="408876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(cursor.moveToFirst())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User(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cursor.getInt(cursor.getColumnIndex(COLUMN_ID)),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firstName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cursor.getString(cursor.getColumnIndex(COLUMN_FIRST_NAME)),</a:t>
            </a:r>
            <a:endParaRPr sz="800">
              <a:latin typeface="Times New Roman"/>
              <a:cs typeface="Times New Roman"/>
            </a:endParaRPr>
          </a:p>
          <a:p>
            <a:pPr marL="418465" marR="162750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lastName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cursor.getString(cursor.getColumnIndex(COLUMN_LAST_NAME)),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cursor.getString(cursor.getColumnIndex(COLUMN_EMAIL)),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cursor.getString(cursor.getColumnIndex(COLUMN_PASSWORD)),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 marR="4624705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cursor.close()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db.close()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user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17" y="1112901"/>
            <a:ext cx="3823335" cy="451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@SuppressLint("Range")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getAllUsers():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List&lt;User&gt;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2266315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users = </a:t>
            </a:r>
            <a:r>
              <a:rPr sz="800" spc="-10" dirty="0">
                <a:latin typeface="Times New Roman"/>
                <a:cs typeface="Times New Roman"/>
              </a:rPr>
              <a:t>mutableListOf&lt;User&gt;()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db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readableDatabase</a:t>
            </a:r>
            <a:endParaRPr sz="800">
              <a:latin typeface="Times New Roman"/>
              <a:cs typeface="Times New Roman"/>
            </a:endParaRPr>
          </a:p>
          <a:p>
            <a:pPr marL="114300" marR="462915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Cursor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db.rawQuery("SELECT</a:t>
            </a:r>
            <a:r>
              <a:rPr sz="800" dirty="0">
                <a:latin typeface="Times New Roman"/>
                <a:cs typeface="Times New Roman"/>
              </a:rPr>
              <a:t> *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$TABLE_NAME",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(cursor.moveToFirst())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do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User(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cursor.getInt(cursor.getColumnIndex(COLUMN_ID)),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firstName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cursor.getString(cursor.getColumnIndex(COLUMN_FIRST_NAME)),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lastName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cursor.getString(cursor.getColumnIndex(COLUMN_LAST_NAME)),</a:t>
            </a:r>
            <a:endParaRPr sz="800">
              <a:latin typeface="Times New Roman"/>
              <a:cs typeface="Times New Roman"/>
            </a:endParaRPr>
          </a:p>
          <a:p>
            <a:pPr marL="418465" marR="106680">
              <a:lnSpc>
                <a:spcPct val="17920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email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cursor.getString(cursor.getColumnIndex(COLUMN_EMAIL)),</a:t>
            </a:r>
            <a:r>
              <a:rPr sz="800" spc="500" dirty="0">
                <a:latin typeface="Times New Roman"/>
                <a:cs typeface="Times New Roman"/>
              </a:rPr>
              <a:t>  </a:t>
            </a: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cursor.getString(cursor.getColumnIndex(COLUMN_PASSWORD)),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users.add(user)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}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while</a:t>
            </a:r>
            <a:r>
              <a:rPr sz="800" spc="-10" dirty="0">
                <a:latin typeface="Times New Roman"/>
                <a:cs typeface="Times New Roman"/>
              </a:rPr>
              <a:t> (cursor.moveToNext())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 marR="314960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cursor.close()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db.close()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return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919469"/>
            <a:ext cx="190627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THEME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10" dirty="0">
                <a:latin typeface="Times New Roman"/>
                <a:cs typeface="Times New Roman"/>
              </a:rPr>
              <a:t>Color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com.example.snackordering.ui.theme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7347330"/>
            <a:ext cx="18014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androidx.compose.ui.graphics.Color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7784464"/>
            <a:ext cx="15754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Purple200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Color(0xFFBB86FC)</a:t>
            </a:r>
            <a:endParaRPr sz="800">
              <a:latin typeface="Times New Roman"/>
              <a:cs typeface="Times New Roman"/>
            </a:endParaRPr>
          </a:p>
          <a:p>
            <a:pPr marL="12700" marR="40005" algn="just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Purple500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Color(0xFF6200EE)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Purple700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Color(0xFF3700B3)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Teal200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Color(0xFF03DAC5)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8874125"/>
            <a:ext cx="1906270" cy="42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Shape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com.example.snackordering.ui.theme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9590722"/>
            <a:ext cx="27139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androidx.compose.foundation.shape.RoundedCornerShape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48602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orderDatabaseHelper.getAllOrders()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ListListScopeSample(order)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642234"/>
            <a:ext cx="5710555" cy="266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14300" marR="3742054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ListListScopeSample(order: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List&lt;Order&gt;)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Image(</a:t>
            </a:r>
            <a:endParaRPr sz="800">
              <a:latin typeface="Times New Roman"/>
              <a:cs typeface="Times New Roman"/>
            </a:endParaRPr>
          </a:p>
          <a:p>
            <a:pPr marL="215900" marR="2828925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painterResource(id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R.drawable.order),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contentDescription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"",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alpha</a:t>
            </a:r>
            <a:r>
              <a:rPr sz="800" spc="-10" dirty="0">
                <a:latin typeface="Times New Roman"/>
                <a:cs typeface="Times New Roman"/>
              </a:rPr>
              <a:t> =0.5F,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contentScale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ContentScale.FillHeight)</a:t>
            </a:r>
            <a:endParaRPr sz="800">
              <a:latin typeface="Times New Roman"/>
              <a:cs typeface="Times New Roman"/>
            </a:endParaRPr>
          </a:p>
          <a:p>
            <a:pPr marL="12700" marR="5080" indent="99060">
              <a:lnSpc>
                <a:spcPts val="919"/>
              </a:lnSpc>
              <a:spcBef>
                <a:spcPts val="825"/>
              </a:spcBef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"Order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Tracking",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Modifier.padding(top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24.dp,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start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106.dp,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bottom 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24.dp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), color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Color.White,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fontSize </a:t>
            </a:r>
            <a:r>
              <a:rPr sz="800" spc="-50" dirty="0">
                <a:latin typeface="Times New Roman"/>
                <a:cs typeface="Times New Roman"/>
              </a:rPr>
              <a:t>=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30.sp)</a:t>
            </a:r>
            <a:endParaRPr sz="800">
              <a:latin typeface="Times New Roman"/>
              <a:cs typeface="Times New Roman"/>
            </a:endParaRPr>
          </a:p>
          <a:p>
            <a:pPr marL="114300" marR="3858260">
              <a:lnSpc>
                <a:spcPts val="1720"/>
              </a:lnSpc>
              <a:spcBef>
                <a:spcPts val="16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Modifier.height(30.dp))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LazyRow(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5"/>
              </a:spcBef>
            </a:pPr>
            <a:r>
              <a:rPr sz="800" spc="-10" dirty="0">
                <a:latin typeface="Times New Roman"/>
                <a:cs typeface="Times New Roman"/>
              </a:rPr>
              <a:t>.fillMaxSize()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.padding(top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80.dp),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17" y="5599429"/>
            <a:ext cx="233807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horizontalArrangement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Arrangement.SpaceBetween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){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item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17" y="6473570"/>
            <a:ext cx="3736340" cy="189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LazyColumn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items(order)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order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-</a:t>
            </a:r>
            <a:r>
              <a:rPr sz="800" spc="-50" dirty="0">
                <a:latin typeface="Times New Roman"/>
                <a:cs typeface="Times New Roman"/>
              </a:rPr>
              <a:t>&gt;</a:t>
            </a:r>
            <a:endParaRPr sz="800">
              <a:latin typeface="Times New Roman"/>
              <a:cs typeface="Times New Roman"/>
            </a:endParaRPr>
          </a:p>
          <a:p>
            <a:pPr marL="416559" marR="5080" indent="-99695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Column(modifier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Modifier.padding(top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16.dp,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start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48.dp,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bottom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20.dp))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Text("Quantity: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${order.quantity}")</a:t>
            </a:r>
            <a:endParaRPr sz="80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Text("Address: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${order.address}")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5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8658225"/>
            <a:ext cx="1528445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10" dirty="0">
                <a:latin typeface="Times New Roman"/>
                <a:cs typeface="Times New Roman"/>
              </a:rPr>
              <a:t>LoginActivity.kt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174053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androidx.compose.material.Shapes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androidx.compose.ui.unit.dp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549653"/>
            <a:ext cx="1906270" cy="151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Shapes 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Shapes(</a:t>
            </a:r>
            <a:endParaRPr sz="800">
              <a:latin typeface="Times New Roman"/>
              <a:cs typeface="Times New Roman"/>
            </a:endParaRPr>
          </a:p>
          <a:p>
            <a:pPr marL="114300" marR="173990">
              <a:lnSpc>
                <a:spcPct val="179300"/>
              </a:lnSpc>
            </a:pPr>
            <a:r>
              <a:rPr sz="800" dirty="0">
                <a:latin typeface="Times New Roman"/>
                <a:cs typeface="Times New Roman"/>
              </a:rPr>
              <a:t>small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RoundedCornerShape(4.dp),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medium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RoundedCornerShape(4.dp),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large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RoundedCornerShape(0.dp)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10" dirty="0">
                <a:latin typeface="Times New Roman"/>
                <a:cs typeface="Times New Roman"/>
              </a:rPr>
              <a:t>Theme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com.example.snackordering.ui.theme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355975"/>
            <a:ext cx="2495550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androidx.compose.foundation.isSystemInDarkTheme</a:t>
            </a:r>
            <a:endParaRPr sz="800">
              <a:latin typeface="Times New Roman"/>
              <a:cs typeface="Times New Roman"/>
            </a:endParaRPr>
          </a:p>
          <a:p>
            <a:pPr marL="12700" marR="42164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androidx.compose.material.MaterialTheme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androidx.compose.material.darkColors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androidx.compose.material.lightColors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androidx.compose.runtime.Composable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666995"/>
            <a:ext cx="1788160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DarkColorPalette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darkColors(</a:t>
            </a:r>
            <a:endParaRPr sz="800">
              <a:latin typeface="Times New Roman"/>
              <a:cs typeface="Times New Roman"/>
            </a:endParaRPr>
          </a:p>
          <a:p>
            <a:pPr marL="114300" marR="50292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primary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Purple200,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primaryVariant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Purple700,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secondary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Teal200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977889"/>
            <a:ext cx="180848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LightColorPalette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lightColors(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primary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Purple500,</a:t>
            </a:r>
            <a:endParaRPr sz="800">
              <a:latin typeface="Times New Roman"/>
              <a:cs typeface="Times New Roman"/>
            </a:endParaRPr>
          </a:p>
          <a:p>
            <a:pPr marL="114300" marR="52324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primaryVariant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Purple700,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secondary 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Teal200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7070343"/>
            <a:ext cx="1510030" cy="189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/*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Other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default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override</a:t>
            </a:r>
            <a:endParaRPr sz="800">
              <a:latin typeface="Times New Roman"/>
              <a:cs typeface="Times New Roman"/>
            </a:endParaRPr>
          </a:p>
          <a:p>
            <a:pPr marL="114300" marR="16700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background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Color.White,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surface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Color.White,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onPrimary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Color.White,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onSecondary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Color.Black,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onBackground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Color.Black,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onSurface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Color.Black,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9255379"/>
            <a:ext cx="111569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10" dirty="0">
                <a:latin typeface="Times New Roman"/>
                <a:cs typeface="Times New Roman"/>
              </a:rPr>
              <a:t> SnackOrderingTheme(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117090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darkTheme: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Boolean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isSystemInDarkTheme(),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content: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@Composable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()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-</a:t>
            </a:r>
            <a:r>
              <a:rPr sz="800" dirty="0">
                <a:latin typeface="Times New Roman"/>
                <a:cs typeface="Times New Roman"/>
              </a:rPr>
              <a:t>&gt;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Unit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 marR="797560" indent="-10160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(darkTheme)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DarkColorPalette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latin typeface="Times New Roman"/>
                <a:cs typeface="Times New Roman"/>
              </a:rPr>
              <a:t>}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else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LightColorPalette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860675"/>
            <a:ext cx="1906270" cy="195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MaterialTheme(</a:t>
            </a:r>
            <a:endParaRPr sz="800">
              <a:latin typeface="Times New Roman"/>
              <a:cs typeface="Times New Roman"/>
            </a:endParaRPr>
          </a:p>
          <a:p>
            <a:pPr marL="215900" marR="60579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colors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colors,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typography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Typography,</a:t>
            </a:r>
            <a:endParaRPr sz="800">
              <a:latin typeface="Times New Roman"/>
              <a:cs typeface="Times New Roman"/>
            </a:endParaRPr>
          </a:p>
          <a:p>
            <a:pPr marL="215900" marR="97409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shapes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Shapes,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content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20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com.example.snackordering.ui.theme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104129"/>
            <a:ext cx="204216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androidx.compose.material.Typography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androidx.compose.ui.text.TextStyle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androidx.compose.ui.text.font.FontFamily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androidx.compose.ui.text.font.FontWeight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androidx.compose.ui.unit.sp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415150"/>
            <a:ext cx="1972945" cy="32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//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Set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of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Material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typography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styles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start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with</a:t>
            </a:r>
            <a:endParaRPr sz="800">
              <a:latin typeface="Times New Roman"/>
              <a:cs typeface="Times New Roman"/>
            </a:endParaRPr>
          </a:p>
          <a:p>
            <a:pPr marL="114300" marR="683895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Typography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Typography(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body1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TextStyle(</a:t>
            </a:r>
            <a:endParaRPr sz="800">
              <a:latin typeface="Times New Roman"/>
              <a:cs typeface="Times New Roman"/>
            </a:endParaRPr>
          </a:p>
          <a:p>
            <a:pPr marL="215900" marR="346710" algn="just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fontFamily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FontFamily.Default,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FontWeight.Normal,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fontSize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16.sp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4300" marR="3048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/*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Other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default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styles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to</a:t>
            </a:r>
            <a:r>
              <a:rPr sz="800" spc="-10" dirty="0">
                <a:latin typeface="Times New Roman"/>
                <a:cs typeface="Times New Roman"/>
              </a:rPr>
              <a:t> override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button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TextStyle(</a:t>
            </a:r>
            <a:endParaRPr sz="800">
              <a:latin typeface="Times New Roman"/>
              <a:cs typeface="Times New Roman"/>
            </a:endParaRPr>
          </a:p>
          <a:p>
            <a:pPr marL="215900" marR="36957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fontFamily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FontFamily.Default,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FontWeight.W500,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fontSize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14.sp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),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caption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TextStyle(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fontFamily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FontFamily.Default,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1630680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fontWeight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FontWeight.Normal,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fontSize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12.sp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ABDBD-44F6-D70D-C1F3-576FF978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8" y="-6350"/>
            <a:ext cx="4796043" cy="10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84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FB594-A5BE-76E8-1279-B01670091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8" y="-6350"/>
            <a:ext cx="4796043" cy="10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94EC3A-A67A-B03D-7AB8-4E3CDFD2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8" y="22225"/>
            <a:ext cx="4796043" cy="10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1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2EA812-2619-0EA5-86FA-B2E83B3B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8" y="0"/>
            <a:ext cx="4796043" cy="10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1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3BC1B2-A393-8419-870A-F6D033CF7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0"/>
            <a:ext cx="4796043" cy="10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04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BF5C42C-FE16-52E1-9E37-29B54167A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8" y="-20638"/>
            <a:ext cx="4796043" cy="10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9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767330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endParaRPr sz="800">
              <a:latin typeface="Times New Roman"/>
              <a:cs typeface="Times New Roman"/>
            </a:endParaRPr>
          </a:p>
          <a:p>
            <a:pPr marL="12700" marR="155511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android.content.Intent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android.os.Bundle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androidx.activity.ComponentActivity</a:t>
            </a:r>
            <a:endParaRPr sz="800">
              <a:latin typeface="Times New Roman"/>
              <a:cs typeface="Times New Roman"/>
            </a:endParaRPr>
          </a:p>
          <a:p>
            <a:pPr marL="12700" marR="88265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androidx.activity.compose.setContent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androidx.compose.foundation.Image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androidx.compose.foundation.layout.*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androidx.compose.material.*</a:t>
            </a:r>
            <a:endParaRPr sz="800">
              <a:latin typeface="Times New Roman"/>
              <a:cs typeface="Times New Roman"/>
            </a:endParaRPr>
          </a:p>
          <a:p>
            <a:pPr marL="12700" marR="113855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androidx.compose.runtime.*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androidx.compose.ui.Alignment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androidx.compose.ui.Modifier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androidx.compose.ui.graphics.Color</a:t>
            </a:r>
            <a:endParaRPr sz="800">
              <a:latin typeface="Times New Roman"/>
              <a:cs typeface="Times New Roman"/>
            </a:endParaRPr>
          </a:p>
          <a:p>
            <a:pPr marL="12700" marR="729615" algn="just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androidx.compose.ui.layout.ContentScale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androidx.compose.ui.res.painterResource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androidx.compose.ui.text.font.FontFamily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androidx.compose.ui.text.font.FontWeight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androidx.compose.ui.unit.dp</a:t>
            </a:r>
            <a:endParaRPr sz="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androidx.compose.ui.unit.sp</a:t>
            </a:r>
            <a:endParaRPr sz="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androidx.core.content.ContextCompat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com.example.snackordering.ui.theme.SnackOrderingTheme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482589"/>
            <a:ext cx="3114675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LoginActivity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ComponentActivity()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70294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lateinit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databaseHelper: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onCreate(savedInstanceState: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Bundle?)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super.onCreate(savedInstanceState)</a:t>
            </a:r>
            <a:endParaRPr sz="800">
              <a:latin typeface="Times New Roman"/>
              <a:cs typeface="Times New Roman"/>
            </a:endParaRPr>
          </a:p>
          <a:p>
            <a:pPr marL="215900" marR="110109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databaseHelper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UserDatabaseHelper(this)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setContent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SnackOrderingTheme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//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surface container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using the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'background'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 the </a:t>
            </a:r>
            <a:r>
              <a:rPr sz="800" spc="-20" dirty="0">
                <a:latin typeface="Times New Roman"/>
                <a:cs typeface="Times New Roman"/>
              </a:rPr>
              <a:t>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Surface(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5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MaterialTheme.colors.background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LoginScreen(this,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databaseHelper)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LoginScreen(context: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Context,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databaseHelper: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UserDatabaseHelper)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17" y="1112901"/>
            <a:ext cx="296989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Image(painterResource(id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R.drawable.order),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contentDescription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"",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alpha</a:t>
            </a:r>
            <a:r>
              <a:rPr sz="800" spc="-10" dirty="0">
                <a:latin typeface="Times New Roman"/>
                <a:cs typeface="Times New Roman"/>
              </a:rPr>
              <a:t> =0.3F,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contentScale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ContentScale.FillHeight,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617" y="1986533"/>
            <a:ext cx="596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17" y="2423794"/>
            <a:ext cx="209232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username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 marR="952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mutableStateOf("")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var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remember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mutableStateOf("")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17" y="3297554"/>
            <a:ext cx="233870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Column(</a:t>
            </a:r>
            <a:endParaRPr sz="800">
              <a:latin typeface="Times New Roman"/>
              <a:cs typeface="Times New Roman"/>
            </a:endParaRPr>
          </a:p>
          <a:p>
            <a:pPr marL="114300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horizontalAlignment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Alignment.CenterHorizontally,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verticalArrangement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Arrangement.Center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677" y="4608575"/>
            <a:ext cx="1758314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fontSize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36.sp,</a:t>
            </a:r>
            <a:endParaRPr sz="800">
              <a:latin typeface="Times New Roman"/>
              <a:cs typeface="Times New Roman"/>
            </a:endParaRPr>
          </a:p>
          <a:p>
            <a:pPr marL="116839" marR="12446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fontWeight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FontWeight.ExtraBold,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FontFamily.Cursive,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Color.White,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"Login"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Modifier.height(10.dp))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77" y="6575170"/>
            <a:ext cx="160972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TextField(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value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username,</a:t>
            </a:r>
            <a:endParaRPr sz="800">
              <a:latin typeface="Times New Roman"/>
              <a:cs typeface="Times New Roman"/>
            </a:endParaRPr>
          </a:p>
          <a:p>
            <a:pPr marL="116839" marR="5080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onValueChange </a:t>
            </a:r>
            <a:r>
              <a:rPr sz="800" dirty="0">
                <a:latin typeface="Times New Roman"/>
                <a:cs typeface="Times New Roman"/>
              </a:rPr>
              <a:t>= {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it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label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0" dirty="0">
                <a:latin typeface="Times New Roman"/>
                <a:cs typeface="Times New Roman"/>
              </a:rPr>
              <a:t> Text("Username")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Modifier.padding(10.dp)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677" y="8322944"/>
            <a:ext cx="160464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TextField(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value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password,</a:t>
            </a:r>
            <a:endParaRPr sz="800">
              <a:latin typeface="Times New Roman"/>
              <a:cs typeface="Times New Roman"/>
            </a:endParaRPr>
          </a:p>
          <a:p>
            <a:pPr marL="116839" marR="508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onValueChange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{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it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label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10" dirty="0">
                <a:latin typeface="Times New Roman"/>
                <a:cs typeface="Times New Roman"/>
              </a:rPr>
              <a:t> Text("Password")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},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Modifier.padding(10.dp)</a:t>
            </a:r>
            <a:endParaRPr sz="8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.width(280.dp)</a:t>
            </a:r>
            <a:endParaRPr sz="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17" y="1112901"/>
            <a:ext cx="210312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(error.isNotEmpty())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error,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5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MaterialTheme.colors.error,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55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Modifier.padding(vertical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16.dp)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217" y="2860675"/>
            <a:ext cx="2703830" cy="560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Button(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onClick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(username.isNotEmpty()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&amp;&amp;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password.isNotEmpty())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316865" marR="508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databaseHelper.getUserByUsername(username)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(user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!= null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&amp;&amp;</a:t>
            </a:r>
            <a:r>
              <a:rPr sz="800" spc="-10" dirty="0">
                <a:latin typeface="Times New Roman"/>
                <a:cs typeface="Times New Roman"/>
              </a:rPr>
              <a:t> user.password</a:t>
            </a:r>
            <a:r>
              <a:rPr sz="800" dirty="0">
                <a:latin typeface="Times New Roman"/>
                <a:cs typeface="Times New Roman"/>
              </a:rPr>
              <a:t> ==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password)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9100" marR="111569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"Successfully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log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in"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context.startActivity(</a:t>
            </a:r>
            <a:endParaRPr sz="8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Intent(</a:t>
            </a:r>
            <a:endParaRPr sz="800">
              <a:latin typeface="Times New Roman"/>
              <a:cs typeface="Times New Roman"/>
            </a:endParaRPr>
          </a:p>
          <a:p>
            <a:pPr marL="622300" marR="1210945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MainPage::class.java</a:t>
            </a:r>
            <a:endParaRPr sz="8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//onLoginSuccess()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520700" marR="295910" indent="-1016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if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(user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!=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null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&amp;&amp;</a:t>
            </a:r>
            <a:r>
              <a:rPr sz="800" spc="-10" dirty="0">
                <a:latin typeface="Times New Roman"/>
                <a:cs typeface="Times New Roman"/>
              </a:rPr>
              <a:t> user.password</a:t>
            </a:r>
            <a:r>
              <a:rPr sz="800" dirty="0">
                <a:latin typeface="Times New Roman"/>
                <a:cs typeface="Times New Roman"/>
              </a:rPr>
              <a:t> == "admin")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"Successfully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log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in"</a:t>
            </a:r>
            <a:endParaRPr sz="800">
              <a:latin typeface="Times New Roman"/>
              <a:cs typeface="Times New Roman"/>
            </a:endParaRPr>
          </a:p>
          <a:p>
            <a:pPr marL="622300" marR="1308100" indent="-10160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context.startActivity(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Intent(</a:t>
            </a:r>
            <a:endParaRPr sz="800">
              <a:latin typeface="Times New Roman"/>
              <a:cs typeface="Times New Roman"/>
            </a:endParaRPr>
          </a:p>
          <a:p>
            <a:pPr marL="718820" marR="911225" indent="5080">
              <a:lnSpc>
                <a:spcPts val="1720"/>
              </a:lnSpc>
              <a:spcBef>
                <a:spcPts val="185"/>
              </a:spcBef>
            </a:pPr>
            <a:r>
              <a:rPr sz="800" spc="-10" dirty="0">
                <a:latin typeface="Times New Roman"/>
                <a:cs typeface="Times New Roman"/>
              </a:rPr>
              <a:t>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AdminActivity::class.java</a:t>
            </a:r>
            <a:endParaRPr sz="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else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"Invalid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username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or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password"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817" y="8759825"/>
            <a:ext cx="172529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}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else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error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"Please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fill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all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fields"</a:t>
            </a:r>
            <a:endParaRPr sz="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},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Modifier.padding(top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16.dp)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17" y="894333"/>
            <a:ext cx="2016760" cy="298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"Login")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Row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 marR="60325" indent="-104139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TextButton(onClick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{context.startActivity(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Intent(</a:t>
            </a:r>
            <a:endParaRPr sz="800">
              <a:latin typeface="Times New Roman"/>
              <a:cs typeface="Times New Roman"/>
            </a:endParaRPr>
          </a:p>
          <a:p>
            <a:pPr marL="316865" marR="694690">
              <a:lnSpc>
                <a:spcPct val="179200"/>
              </a:lnSpc>
              <a:spcBef>
                <a:spcPts val="5"/>
              </a:spcBef>
            </a:pPr>
            <a:r>
              <a:rPr sz="800" spc="-10" dirty="0">
                <a:latin typeface="Times New Roman"/>
                <a:cs typeface="Times New Roman"/>
              </a:rPr>
              <a:t>context,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MainActivity::class.java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25" dirty="0">
                <a:latin typeface="Times New Roman"/>
                <a:cs typeface="Times New Roman"/>
              </a:rPr>
              <a:t>)}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1125" marR="5080" indent="254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{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Text(color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Color.White,text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"Sign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up")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TextButton(onClick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80"/>
              </a:spcBef>
            </a:pPr>
            <a:r>
              <a:rPr sz="800" spc="-25" dirty="0">
                <a:latin typeface="Times New Roman"/>
                <a:cs typeface="Times New Roman"/>
              </a:rPr>
              <a:t>})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171695"/>
            <a:ext cx="2580640" cy="233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5925" marR="5080" indent="2540">
              <a:lnSpc>
                <a:spcPts val="1720"/>
              </a:lnSpc>
              <a:spcBef>
                <a:spcPts val="180"/>
              </a:spcBef>
            </a:pPr>
            <a:r>
              <a:rPr sz="800" spc="-10" dirty="0">
                <a:latin typeface="Times New Roman"/>
                <a:cs typeface="Times New Roman"/>
              </a:rPr>
              <a:t>Spacer(modifier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Modifier.width(60.dp))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Text(color</a:t>
            </a:r>
            <a:r>
              <a:rPr sz="800" dirty="0">
                <a:latin typeface="Times New Roman"/>
                <a:cs typeface="Times New Roman"/>
              </a:rPr>
              <a:t> 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Color.White,text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"Forget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password?")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8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private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startMainPage(context: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422909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Intent(context,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MainPage::class.java)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ContextCompat.startActivity(context,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intent,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null)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6790943"/>
            <a:ext cx="15284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MainPage.kt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package </a:t>
            </a:r>
            <a:r>
              <a:rPr sz="800" spc="-10" dirty="0">
                <a:latin typeface="Times New Roman"/>
                <a:cs typeface="Times New Roman"/>
              </a:rPr>
              <a:t>com.example.snackordering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7507351"/>
            <a:ext cx="2039620" cy="211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android.annotation.SuppressLint</a:t>
            </a:r>
            <a:endParaRPr sz="800">
              <a:latin typeface="Times New Roman"/>
              <a:cs typeface="Times New Roman"/>
            </a:endParaRPr>
          </a:p>
          <a:p>
            <a:pPr marL="12700" marR="74104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android.content.Context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android.os.Bundle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android.widget.Toast</a:t>
            </a:r>
            <a:endParaRPr sz="800">
              <a:latin typeface="Times New Roman"/>
              <a:cs typeface="Times New Roman"/>
            </a:endParaRPr>
          </a:p>
          <a:p>
            <a:pPr marL="12700" marR="190500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androidx.activity.ComponentActivity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androidx.activity.compose.setContent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androidx.annotation.DrawableRes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androidx.annotation.StringRes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androidx.compose.foundation.Image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androidx.compose.foundation.background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2767330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androidx.compose.foundation.layout.*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androidx.compose.foundation.shape.CircleShape</a:t>
            </a:r>
            <a:endParaRPr sz="800">
              <a:latin typeface="Times New Roman"/>
              <a:cs typeface="Times New Roman"/>
            </a:endParaRPr>
          </a:p>
          <a:p>
            <a:pPr marL="12700" marR="58419">
              <a:lnSpc>
                <a:spcPct val="1791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androidx.compose.foundation.shape.RoundedCornerShape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androidx.compose.material.*</a:t>
            </a:r>
            <a:endParaRPr sz="800">
              <a:latin typeface="Times New Roman"/>
              <a:cs typeface="Times New Roman"/>
            </a:endParaRPr>
          </a:p>
          <a:p>
            <a:pPr marL="12700" marR="78930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androidx.compose.material.icons.Icons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androidx.compose.material.icons.filled.*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androidx.compose.runtime.Composable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androidx.compose.ui.Alignment</a:t>
            </a:r>
            <a:endParaRPr sz="800">
              <a:latin typeface="Times New Roman"/>
              <a:cs typeface="Times New Roman"/>
            </a:endParaRPr>
          </a:p>
          <a:p>
            <a:pPr marL="12700" marR="970915">
              <a:lnSpc>
                <a:spcPct val="17920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androidx.compose.ui.Modifier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androidx.compose.ui.draw.clip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androidx.compose.ui.graphics.Color</a:t>
            </a:r>
            <a:endParaRPr sz="800">
              <a:latin typeface="Times New Roman"/>
              <a:cs typeface="Times New Roman"/>
            </a:endParaRPr>
          </a:p>
          <a:p>
            <a:pPr marL="12700" marR="494030">
              <a:lnSpc>
                <a:spcPts val="1720"/>
              </a:lnSpc>
              <a:spcBef>
                <a:spcPts val="18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androidx.compose.foundation.lazy.LazyColumn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androidx.compose.foundation.lazy.items</a:t>
            </a:r>
            <a:endParaRPr sz="800">
              <a:latin typeface="Times New Roman"/>
              <a:cs typeface="Times New Roman"/>
            </a:endParaRPr>
          </a:p>
          <a:p>
            <a:pPr marL="12700" marR="1139190">
              <a:lnSpc>
                <a:spcPts val="172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androidx.compose.material.Text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androidx.compose.ui.unit.dp</a:t>
            </a:r>
            <a:endParaRPr sz="800">
              <a:latin typeface="Times New Roman"/>
              <a:cs typeface="Times New Roman"/>
            </a:endParaRPr>
          </a:p>
          <a:p>
            <a:pPr marL="12700" marR="548640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androidx.compose.ui.graphics.RectangleShape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androidx.compose.ui.layout.ContentScale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androidx.compose.ui.platform.LocalContext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androidx.compose.ui.res.painterResource</a:t>
            </a:r>
            <a:endParaRPr sz="800">
              <a:latin typeface="Times New Roman"/>
              <a:cs typeface="Times New Roman"/>
            </a:endParaRPr>
          </a:p>
          <a:p>
            <a:pPr marL="12700" marR="729615">
              <a:lnSpc>
                <a:spcPts val="1720"/>
              </a:lnSpc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androidx.compose.ui.res.stringResource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androidx.compose.ui.text.font.FontWeight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androidx.compose.ui.unit.sp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androidx.core.content.ContextCompat.startActivity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com.example.snackordering.ui.theme.SnackOrderingTheme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356730"/>
            <a:ext cx="164083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import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android.content.Intent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as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Intent1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7012051"/>
            <a:ext cx="31146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class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MainPage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ComponentActivity()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900" marR="793750" indent="-101600">
              <a:lnSpc>
                <a:spcPts val="1720"/>
              </a:lnSpc>
              <a:spcBef>
                <a:spcPts val="180"/>
              </a:spcBef>
            </a:pPr>
            <a:r>
              <a:rPr sz="800" dirty="0">
                <a:latin typeface="Times New Roman"/>
                <a:cs typeface="Times New Roman"/>
              </a:rPr>
              <a:t>override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onCreate(savedInstanceState: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Bundle?)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super.onCreate(savedInstanceState)</a:t>
            </a:r>
            <a:endParaRPr sz="800">
              <a:latin typeface="Times New Roman"/>
              <a:cs typeface="Times New Roman"/>
            </a:endParaRPr>
          </a:p>
          <a:p>
            <a:pPr marL="317500" marR="1819275" indent="-101600">
              <a:lnSpc>
                <a:spcPts val="1720"/>
              </a:lnSpc>
              <a:spcBef>
                <a:spcPts val="5"/>
              </a:spcBef>
            </a:pPr>
            <a:r>
              <a:rPr sz="800" dirty="0">
                <a:latin typeface="Times New Roman"/>
                <a:cs typeface="Times New Roman"/>
              </a:rPr>
              <a:t>setContent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SnackOrderingTheme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418465" marR="5080">
              <a:lnSpc>
                <a:spcPts val="1720"/>
              </a:lnSpc>
            </a:pPr>
            <a:r>
              <a:rPr sz="800" spc="-10" dirty="0">
                <a:latin typeface="Times New Roman"/>
                <a:cs typeface="Times New Roman"/>
              </a:rPr>
              <a:t>//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surface container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using the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'background'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from the </a:t>
            </a:r>
            <a:r>
              <a:rPr sz="800" spc="-20" dirty="0">
                <a:latin typeface="Times New Roman"/>
                <a:cs typeface="Times New Roman"/>
              </a:rPr>
              <a:t>theme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Surface(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575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Modifier.fillMaxSize(),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MaterialTheme.colors.background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5"/>
              </a:spcBef>
            </a:pPr>
            <a:r>
              <a:rPr sz="800" spc="-10" dirty="0">
                <a:latin typeface="Times New Roman"/>
                <a:cs typeface="Times New Roman"/>
              </a:rPr>
              <a:t>FinalView(this)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val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context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 </a:t>
            </a:r>
            <a:r>
              <a:rPr sz="800" spc="-10" dirty="0">
                <a:latin typeface="Times New Roman"/>
                <a:cs typeface="Times New Roman"/>
              </a:rPr>
              <a:t>LocalContext.current</a:t>
            </a:r>
            <a:endParaRPr sz="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//PopularFoodColumn(context)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4333"/>
            <a:ext cx="48069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205354"/>
            <a:ext cx="645795" cy="36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@Composable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fun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TopPart()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17" y="2860675"/>
            <a:ext cx="308165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Times New Roman"/>
                <a:cs typeface="Times New Roman"/>
              </a:rPr>
              <a:t>Row(</a:t>
            </a:r>
            <a:endParaRPr sz="800">
              <a:latin typeface="Times New Roman"/>
              <a:cs typeface="Times New Roman"/>
            </a:endParaRPr>
          </a:p>
          <a:p>
            <a:pPr marR="2026920" algn="ctr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modifier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Modifier</a:t>
            </a:r>
            <a:endParaRPr sz="800">
              <a:latin typeface="Times New Roman"/>
              <a:cs typeface="Times New Roman"/>
            </a:endParaRPr>
          </a:p>
          <a:p>
            <a:pPr marR="1997075" algn="ctr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.fillMaxWidth()</a:t>
            </a:r>
            <a:endParaRPr sz="8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.background(Color(0xffeceef0)),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Arrangement.SpaceBetween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Icon(</a:t>
            </a:r>
            <a:endParaRPr sz="800">
              <a:latin typeface="Times New Roman"/>
              <a:cs typeface="Times New Roman"/>
            </a:endParaRPr>
          </a:p>
          <a:p>
            <a:pPr marL="215900" marR="5080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imageVector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Icons.Default.Add,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contentDescription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"Menu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Icon",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17" y="4827015"/>
            <a:ext cx="3765550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.clip(CircleShape)</a:t>
            </a:r>
            <a:endParaRPr sz="800">
              <a:latin typeface="Times New Roman"/>
              <a:cs typeface="Times New Roman"/>
            </a:endParaRPr>
          </a:p>
          <a:p>
            <a:pPr marL="114300" marR="2884170" indent="100965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.size(40.dp),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tint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Color.Black,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Column(horizontalAlignment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Alignment.CenterHorizontally)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14300" marR="5080" indent="-2540">
              <a:lnSpc>
                <a:spcPct val="179200"/>
              </a:lnSpc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"Location",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style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MaterialTheme.typography.subtitle1,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color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Color.Black)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Row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5"/>
              </a:spcBef>
            </a:pPr>
            <a:r>
              <a:rPr sz="800" spc="-10" dirty="0">
                <a:latin typeface="Times New Roman"/>
                <a:cs typeface="Times New Roman"/>
              </a:rPr>
              <a:t>Icon(</a:t>
            </a:r>
            <a:endParaRPr sz="800">
              <a:latin typeface="Times New Roman"/>
              <a:cs typeface="Times New Roman"/>
            </a:endParaRPr>
          </a:p>
          <a:p>
            <a:pPr marL="316865" marR="1731645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imageVector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Icons.Default.LocationOn,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contentDescription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"Location",</a:t>
            </a:r>
            <a:endParaRPr sz="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sz="800" dirty="0">
                <a:latin typeface="Times New Roman"/>
                <a:cs typeface="Times New Roman"/>
              </a:rPr>
              <a:t>tint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Color.Red,</a:t>
            </a:r>
            <a:endParaRPr sz="8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Text(text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"Accra"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, color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Color.Black)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217" y="8104505"/>
            <a:ext cx="358711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Icon(</a:t>
            </a:r>
            <a:endParaRPr sz="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800" spc="-10" dirty="0">
                <a:latin typeface="Times New Roman"/>
                <a:cs typeface="Times New Roman"/>
              </a:rPr>
              <a:t>imageVector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Icons.Default.Notifications,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contentDescription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"Notification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Icon",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217" y="8978265"/>
            <a:ext cx="88646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Times New Roman"/>
                <a:cs typeface="Times New Roman"/>
              </a:rPr>
              <a:t>Modifier</a:t>
            </a:r>
            <a:endParaRPr sz="800">
              <a:latin typeface="Times New Roman"/>
              <a:cs typeface="Times New Roman"/>
            </a:endParaRPr>
          </a:p>
          <a:p>
            <a:pPr marL="114300" marR="5080" indent="100965">
              <a:lnSpc>
                <a:spcPct val="179100"/>
              </a:lnSpc>
            </a:pPr>
            <a:r>
              <a:rPr sz="800" spc="-10" dirty="0">
                <a:latin typeface="Times New Roman"/>
                <a:cs typeface="Times New Roman"/>
              </a:rPr>
              <a:t>.size(45.dp),</a:t>
            </a:r>
            <a:r>
              <a:rPr sz="800" spc="50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tint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-10" dirty="0">
                <a:latin typeface="Times New Roman"/>
                <a:cs typeface="Times New Roman"/>
              </a:rPr>
              <a:t> Color.Black,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6641</Words>
  <Application>Microsoft Office PowerPoint</Application>
  <PresentationFormat>Custom</PresentationFormat>
  <Paragraphs>795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CHARUKESH S</dc:creator>
  <cp:lastModifiedBy>Anand S</cp:lastModifiedBy>
  <cp:revision>3</cp:revision>
  <dcterms:created xsi:type="dcterms:W3CDTF">2024-11-17T05:56:37Z</dcterms:created>
  <dcterms:modified xsi:type="dcterms:W3CDTF">2024-11-17T09:39:43Z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2024-11-17T00:00:00Z</vt:filetime>
  </property>
  <property fmtid="{D5CDD505-2E9C-101B-9397-08002B2CF9AE}" pid="5" name="Producer">
    <vt:lpwstr>Microsoft® Word 2021</vt:lpwstr>
  </property>
</Properties>
</file>