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308" r:id="rId3"/>
    <p:sldId id="310" r:id="rId4"/>
    <p:sldId id="312" r:id="rId5"/>
    <p:sldId id="314" r:id="rId6"/>
    <p:sldId id="309" r:id="rId7"/>
    <p:sldId id="316" r:id="rId8"/>
    <p:sldId id="297" r:id="rId9"/>
    <p:sldId id="298" r:id="rId10"/>
    <p:sldId id="299" r:id="rId11"/>
    <p:sldId id="300" r:id="rId12"/>
    <p:sldId id="301" r:id="rId13"/>
    <p:sldId id="302" r:id="rId14"/>
    <p:sldId id="304" r:id="rId15"/>
    <p:sldId id="318" r:id="rId16"/>
    <p:sldId id="305" r:id="rId17"/>
    <p:sldId id="317" r:id="rId18"/>
    <p:sldId id="306" r:id="rId19"/>
    <p:sldId id="324" r:id="rId20"/>
    <p:sldId id="319" r:id="rId21"/>
    <p:sldId id="320" r:id="rId22"/>
    <p:sldId id="327" r:id="rId23"/>
    <p:sldId id="321" r:id="rId24"/>
    <p:sldId id="322" r:id="rId25"/>
    <p:sldId id="328" r:id="rId26"/>
    <p:sldId id="329" r:id="rId27"/>
    <p:sldId id="325" r:id="rId28"/>
    <p:sldId id="326" r:id="rId29"/>
    <p:sldId id="315" r:id="rId30"/>
  </p:sldIdLst>
  <p:sldSz cx="9144000" cy="5143500" type="screen16x9"/>
  <p:notesSz cx="6858000" cy="9144000"/>
  <p:embeddedFontLst>
    <p:embeddedFont>
      <p:font typeface="Maven Pro" panose="020B0604020202020204" charset="0"/>
      <p:regular r:id="rId32"/>
      <p:bold r:id="rId33"/>
    </p:embeddedFont>
    <p:embeddedFont>
      <p:font typeface="Roboto Condensed Light" panose="02000000000000000000" pitchFamily="2" charset="0"/>
      <p:regular r:id="rId34"/>
      <p:italic r:id="rId35"/>
    </p:embeddedFont>
    <p:embeddedFont>
      <p:font typeface="Trispace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9974C-AFA7-43B2-A9AA-7275C3F21A69}" v="35" dt="2024-01-16T23:05:13.081"/>
  </p1510:revLst>
</p1510:revInfo>
</file>

<file path=ppt/tableStyles.xml><?xml version="1.0" encoding="utf-8"?>
<a:tblStyleLst xmlns:a="http://schemas.openxmlformats.org/drawingml/2006/main" def="{4C256A67-1D61-46F6-9201-D5515095D7CB}">
  <a:tblStyle styleId="{4C256A67-1D61-46F6-9201-D5515095D7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708C74-8243-4089-9D41-1BEC9B8DE6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2818" autoAdjust="0"/>
  </p:normalViewPr>
  <p:slideViewPr>
    <p:cSldViewPr snapToGrid="0">
      <p:cViewPr>
        <p:scale>
          <a:sx n="100" d="100"/>
          <a:sy n="100" d="100"/>
        </p:scale>
        <p:origin x="18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-Georgiana Silivestru" userId="c7e475dd03e35dd3" providerId="LiveId" clId="{23C9974C-AFA7-43B2-A9AA-7275C3F21A69}"/>
    <pc:docChg chg="undo custSel addSld delSld modSld sldOrd">
      <pc:chgData name="Silvia-Georgiana Silivestru" userId="c7e475dd03e35dd3" providerId="LiveId" clId="{23C9974C-AFA7-43B2-A9AA-7275C3F21A69}" dt="2024-01-16T23:06:38.646" v="1041" actId="1076"/>
      <pc:docMkLst>
        <pc:docMk/>
      </pc:docMkLst>
      <pc:sldChg chg="addSp modSp mod">
        <pc:chgData name="Silvia-Georgiana Silivestru" userId="c7e475dd03e35dd3" providerId="LiveId" clId="{23C9974C-AFA7-43B2-A9AA-7275C3F21A69}" dt="2024-01-16T22:12:04.911" v="279" actId="1076"/>
        <pc:sldMkLst>
          <pc:docMk/>
          <pc:sldMk cId="3414122014" sldId="297"/>
        </pc:sldMkLst>
        <pc:spChg chg="add mod">
          <ac:chgData name="Silvia-Georgiana Silivestru" userId="c7e475dd03e35dd3" providerId="LiveId" clId="{23C9974C-AFA7-43B2-A9AA-7275C3F21A69}" dt="2024-01-16T22:12:04.911" v="279" actId="1076"/>
          <ac:spMkLst>
            <pc:docMk/>
            <pc:sldMk cId="3414122014" sldId="297"/>
            <ac:spMk id="6" creationId="{510D410F-41EA-7AB4-3712-00BB9C17160F}"/>
          </ac:spMkLst>
        </pc:spChg>
        <pc:picChg chg="mod">
          <ac:chgData name="Silvia-Georgiana Silivestru" userId="c7e475dd03e35dd3" providerId="LiveId" clId="{23C9974C-AFA7-43B2-A9AA-7275C3F21A69}" dt="2024-01-16T22:11:38.699" v="246" actId="1440"/>
          <ac:picMkLst>
            <pc:docMk/>
            <pc:sldMk cId="3414122014" sldId="297"/>
            <ac:picMk id="5" creationId="{7558C4C2-E38F-F8F1-F6E3-7C269C457C41}"/>
          </ac:picMkLst>
        </pc:picChg>
      </pc:sldChg>
      <pc:sldChg chg="addSp modSp mod">
        <pc:chgData name="Silvia-Georgiana Silivestru" userId="c7e475dd03e35dd3" providerId="LiveId" clId="{23C9974C-AFA7-43B2-A9AA-7275C3F21A69}" dt="2024-01-16T22:13:10.221" v="295"/>
        <pc:sldMkLst>
          <pc:docMk/>
          <pc:sldMk cId="4215954074" sldId="298"/>
        </pc:sldMkLst>
        <pc:spChg chg="add mod">
          <ac:chgData name="Silvia-Georgiana Silivestru" userId="c7e475dd03e35dd3" providerId="LiveId" clId="{23C9974C-AFA7-43B2-A9AA-7275C3F21A69}" dt="2024-01-16T22:12:16.742" v="282"/>
          <ac:spMkLst>
            <pc:docMk/>
            <pc:sldMk cId="4215954074" sldId="298"/>
            <ac:spMk id="2" creationId="{090380D7-594D-3014-B616-87ECB63624BD}"/>
          </ac:spMkLst>
        </pc:spChg>
        <pc:spChg chg="add mod">
          <ac:chgData name="Silvia-Georgiana Silivestru" userId="c7e475dd03e35dd3" providerId="LiveId" clId="{23C9974C-AFA7-43B2-A9AA-7275C3F21A69}" dt="2024-01-16T22:13:10.221" v="295"/>
          <ac:spMkLst>
            <pc:docMk/>
            <pc:sldMk cId="4215954074" sldId="298"/>
            <ac:spMk id="3" creationId="{C213FDDC-FC0A-6C64-88F9-EB2A55C74FDB}"/>
          </ac:spMkLst>
        </pc:spChg>
        <pc:picChg chg="mod">
          <ac:chgData name="Silvia-Georgiana Silivestru" userId="c7e475dd03e35dd3" providerId="LiveId" clId="{23C9974C-AFA7-43B2-A9AA-7275C3F21A69}" dt="2024-01-16T22:12:19.222" v="284" actId="1076"/>
          <ac:picMkLst>
            <pc:docMk/>
            <pc:sldMk cId="4215954074" sldId="298"/>
            <ac:picMk id="5" creationId="{7558C4C2-E38F-F8F1-F6E3-7C269C457C41}"/>
          </ac:picMkLst>
        </pc:picChg>
      </pc:sldChg>
      <pc:sldChg chg="addSp modSp mod">
        <pc:chgData name="Silvia-Georgiana Silivestru" userId="c7e475dd03e35dd3" providerId="LiveId" clId="{23C9974C-AFA7-43B2-A9AA-7275C3F21A69}" dt="2024-01-16T22:13:14.212" v="296"/>
        <pc:sldMkLst>
          <pc:docMk/>
          <pc:sldMk cId="2439253050" sldId="299"/>
        </pc:sldMkLst>
        <pc:spChg chg="add mod">
          <ac:chgData name="Silvia-Georgiana Silivestru" userId="c7e475dd03e35dd3" providerId="LiveId" clId="{23C9974C-AFA7-43B2-A9AA-7275C3F21A69}" dt="2024-01-16T22:13:14.212" v="296"/>
          <ac:spMkLst>
            <pc:docMk/>
            <pc:sldMk cId="2439253050" sldId="299"/>
            <ac:spMk id="2" creationId="{BD46C58D-CB1A-DA50-E6DC-C80203087072}"/>
          </ac:spMkLst>
        </pc:spChg>
        <pc:picChg chg="mod">
          <ac:chgData name="Silvia-Georgiana Silivestru" userId="c7e475dd03e35dd3" providerId="LiveId" clId="{23C9974C-AFA7-43B2-A9AA-7275C3F21A69}" dt="2024-01-16T22:12:33.633" v="287" actId="1076"/>
          <ac:picMkLst>
            <pc:docMk/>
            <pc:sldMk cId="2439253050" sldId="299"/>
            <ac:picMk id="5" creationId="{7558C4C2-E38F-F8F1-F6E3-7C269C457C41}"/>
          </ac:picMkLst>
        </pc:picChg>
      </pc:sldChg>
      <pc:sldChg chg="addSp modSp mod">
        <pc:chgData name="Silvia-Georgiana Silivestru" userId="c7e475dd03e35dd3" providerId="LiveId" clId="{23C9974C-AFA7-43B2-A9AA-7275C3F21A69}" dt="2024-01-16T22:13:16.820" v="297"/>
        <pc:sldMkLst>
          <pc:docMk/>
          <pc:sldMk cId="3819862293" sldId="300"/>
        </pc:sldMkLst>
        <pc:spChg chg="add mod">
          <ac:chgData name="Silvia-Georgiana Silivestru" userId="c7e475dd03e35dd3" providerId="LiveId" clId="{23C9974C-AFA7-43B2-A9AA-7275C3F21A69}" dt="2024-01-16T22:13:16.820" v="297"/>
          <ac:spMkLst>
            <pc:docMk/>
            <pc:sldMk cId="3819862293" sldId="300"/>
            <ac:spMk id="2" creationId="{75AE8555-4D29-67B3-C4B4-0A3695B4373A}"/>
          </ac:spMkLst>
        </pc:spChg>
        <pc:picChg chg="mod">
          <ac:chgData name="Silvia-Georgiana Silivestru" userId="c7e475dd03e35dd3" providerId="LiveId" clId="{23C9974C-AFA7-43B2-A9AA-7275C3F21A69}" dt="2024-01-16T22:12:50.745" v="292" actId="1076"/>
          <ac:picMkLst>
            <pc:docMk/>
            <pc:sldMk cId="3819862293" sldId="300"/>
            <ac:picMk id="5" creationId="{7558C4C2-E38F-F8F1-F6E3-7C269C457C41}"/>
          </ac:picMkLst>
        </pc:picChg>
      </pc:sldChg>
      <pc:sldChg chg="addSp delSp modSp mod">
        <pc:chgData name="Silvia-Georgiana Silivestru" userId="c7e475dd03e35dd3" providerId="LiveId" clId="{23C9974C-AFA7-43B2-A9AA-7275C3F21A69}" dt="2024-01-16T22:13:46.488" v="304" actId="1440"/>
        <pc:sldMkLst>
          <pc:docMk/>
          <pc:sldMk cId="121983313" sldId="301"/>
        </pc:sldMkLst>
        <pc:spChg chg="add del mod">
          <ac:chgData name="Silvia-Georgiana Silivestru" userId="c7e475dd03e35dd3" providerId="LiveId" clId="{23C9974C-AFA7-43B2-A9AA-7275C3F21A69}" dt="2024-01-16T22:13:31.100" v="301" actId="22"/>
          <ac:spMkLst>
            <pc:docMk/>
            <pc:sldMk cId="121983313" sldId="301"/>
            <ac:spMk id="3" creationId="{CC7E47D2-A9EF-A226-97D3-2BB1EC4310A8}"/>
          </ac:spMkLst>
        </pc:spChg>
        <pc:spChg chg="add mod">
          <ac:chgData name="Silvia-Georgiana Silivestru" userId="c7e475dd03e35dd3" providerId="LiveId" clId="{23C9974C-AFA7-43B2-A9AA-7275C3F21A69}" dt="2024-01-16T22:13:36.081" v="302"/>
          <ac:spMkLst>
            <pc:docMk/>
            <pc:sldMk cId="121983313" sldId="301"/>
            <ac:spMk id="4" creationId="{FB73863B-2E06-ABF4-0D65-8FBFA63B2A95}"/>
          </ac:spMkLst>
        </pc:spChg>
        <pc:picChg chg="mod">
          <ac:chgData name="Silvia-Georgiana Silivestru" userId="c7e475dd03e35dd3" providerId="LiveId" clId="{23C9974C-AFA7-43B2-A9AA-7275C3F21A69}" dt="2024-01-16T22:13:46.488" v="304" actId="1440"/>
          <ac:picMkLst>
            <pc:docMk/>
            <pc:sldMk cId="121983313" sldId="301"/>
            <ac:picMk id="5" creationId="{7558C4C2-E38F-F8F1-F6E3-7C269C457C41}"/>
          </ac:picMkLst>
        </pc:picChg>
      </pc:sldChg>
      <pc:sldChg chg="addSp modSp mod">
        <pc:chgData name="Silvia-Georgiana Silivestru" userId="c7e475dd03e35dd3" providerId="LiveId" clId="{23C9974C-AFA7-43B2-A9AA-7275C3F21A69}" dt="2024-01-16T22:14:08.167" v="309" actId="1076"/>
        <pc:sldMkLst>
          <pc:docMk/>
          <pc:sldMk cId="2685642730" sldId="302"/>
        </pc:sldMkLst>
        <pc:spChg chg="add mod">
          <ac:chgData name="Silvia-Georgiana Silivestru" userId="c7e475dd03e35dd3" providerId="LiveId" clId="{23C9974C-AFA7-43B2-A9AA-7275C3F21A69}" dt="2024-01-16T22:14:08.167" v="309" actId="1076"/>
          <ac:spMkLst>
            <pc:docMk/>
            <pc:sldMk cId="2685642730" sldId="302"/>
            <ac:spMk id="2" creationId="{9F3534EC-628C-E2A2-E0F7-D0F76F97FD5E}"/>
          </ac:spMkLst>
        </pc:spChg>
        <pc:picChg chg="mod">
          <ac:chgData name="Silvia-Georgiana Silivestru" userId="c7e475dd03e35dd3" providerId="LiveId" clId="{23C9974C-AFA7-43B2-A9AA-7275C3F21A69}" dt="2024-01-16T22:14:05.108" v="308" actId="1076"/>
          <ac:picMkLst>
            <pc:docMk/>
            <pc:sldMk cId="2685642730" sldId="302"/>
            <ac:picMk id="5" creationId="{7558C4C2-E38F-F8F1-F6E3-7C269C457C41}"/>
          </ac:picMkLst>
        </pc:picChg>
      </pc:sldChg>
      <pc:sldChg chg="del">
        <pc:chgData name="Silvia-Georgiana Silivestru" userId="c7e475dd03e35dd3" providerId="LiveId" clId="{23C9974C-AFA7-43B2-A9AA-7275C3F21A69}" dt="2024-01-16T22:18:41.760" v="345" actId="47"/>
        <pc:sldMkLst>
          <pc:docMk/>
          <pc:sldMk cId="1789965184" sldId="303"/>
        </pc:sldMkLst>
      </pc:sldChg>
      <pc:sldChg chg="addSp modSp mod">
        <pc:chgData name="Silvia-Georgiana Silivestru" userId="c7e475dd03e35dd3" providerId="LiveId" clId="{23C9974C-AFA7-43B2-A9AA-7275C3F21A69}" dt="2024-01-16T22:36:37.668" v="519" actId="20577"/>
        <pc:sldMkLst>
          <pc:docMk/>
          <pc:sldMk cId="3592314186" sldId="304"/>
        </pc:sldMkLst>
        <pc:spChg chg="add mod">
          <ac:chgData name="Silvia-Georgiana Silivestru" userId="c7e475dd03e35dd3" providerId="LiveId" clId="{23C9974C-AFA7-43B2-A9AA-7275C3F21A69}" dt="2024-01-16T22:36:37.668" v="519" actId="20577"/>
          <ac:spMkLst>
            <pc:docMk/>
            <pc:sldMk cId="3592314186" sldId="304"/>
            <ac:spMk id="2" creationId="{F9C5990C-2C82-A27C-4557-BC03891A318E}"/>
          </ac:spMkLst>
        </pc:spChg>
        <pc:picChg chg="mod">
          <ac:chgData name="Silvia-Georgiana Silivestru" userId="c7e475dd03e35dd3" providerId="LiveId" clId="{23C9974C-AFA7-43B2-A9AA-7275C3F21A69}" dt="2024-01-16T22:18:31.374" v="343" actId="1076"/>
          <ac:picMkLst>
            <pc:docMk/>
            <pc:sldMk cId="3592314186" sldId="304"/>
            <ac:picMk id="5" creationId="{7558C4C2-E38F-F8F1-F6E3-7C269C457C41}"/>
          </ac:picMkLst>
        </pc:picChg>
      </pc:sldChg>
      <pc:sldChg chg="addSp delSp modSp mod">
        <pc:chgData name="Silvia-Georgiana Silivestru" userId="c7e475dd03e35dd3" providerId="LiveId" clId="{23C9974C-AFA7-43B2-A9AA-7275C3F21A69}" dt="2024-01-16T23:06:38.646" v="1041" actId="1076"/>
        <pc:sldMkLst>
          <pc:docMk/>
          <pc:sldMk cId="13034109" sldId="305"/>
        </pc:sldMkLst>
        <pc:spChg chg="add mod">
          <ac:chgData name="Silvia-Georgiana Silivestru" userId="c7e475dd03e35dd3" providerId="LiveId" clId="{23C9974C-AFA7-43B2-A9AA-7275C3F21A69}" dt="2024-01-16T23:06:38.646" v="1041" actId="1076"/>
          <ac:spMkLst>
            <pc:docMk/>
            <pc:sldMk cId="13034109" sldId="305"/>
            <ac:spMk id="7" creationId="{9A572909-E737-A17D-8E0B-4E88B999D5FB}"/>
          </ac:spMkLst>
        </pc:spChg>
        <pc:picChg chg="add del">
          <ac:chgData name="Silvia-Georgiana Silivestru" userId="c7e475dd03e35dd3" providerId="LiveId" clId="{23C9974C-AFA7-43B2-A9AA-7275C3F21A69}" dt="2024-01-16T22:51:33.806" v="688" actId="478"/>
          <ac:picMkLst>
            <pc:docMk/>
            <pc:sldMk cId="13034109" sldId="305"/>
            <ac:picMk id="3" creationId="{5504D179-ECCD-BDD5-FB13-982414608622}"/>
          </ac:picMkLst>
        </pc:picChg>
        <pc:picChg chg="mod">
          <ac:chgData name="Silvia-Georgiana Silivestru" userId="c7e475dd03e35dd3" providerId="LiveId" clId="{23C9974C-AFA7-43B2-A9AA-7275C3F21A69}" dt="2024-01-16T22:17:35.288" v="328" actId="1076"/>
          <ac:picMkLst>
            <pc:docMk/>
            <pc:sldMk cId="13034109" sldId="305"/>
            <ac:picMk id="5" creationId="{7558C4C2-E38F-F8F1-F6E3-7C269C457C41}"/>
          </ac:picMkLst>
        </pc:picChg>
        <pc:picChg chg="add del">
          <ac:chgData name="Silvia-Georgiana Silivestru" userId="c7e475dd03e35dd3" providerId="LiveId" clId="{23C9974C-AFA7-43B2-A9AA-7275C3F21A69}" dt="2024-01-16T22:51:42.935" v="690" actId="22"/>
          <ac:picMkLst>
            <pc:docMk/>
            <pc:sldMk cId="13034109" sldId="305"/>
            <ac:picMk id="6" creationId="{48526935-423F-6875-2B98-1CC3A7C778CD}"/>
          </ac:picMkLst>
        </pc:picChg>
      </pc:sldChg>
      <pc:sldChg chg="addSp modSp mod">
        <pc:chgData name="Silvia-Georgiana Silivestru" userId="c7e475dd03e35dd3" providerId="LiveId" clId="{23C9974C-AFA7-43B2-A9AA-7275C3F21A69}" dt="2024-01-16T23:06:30.055" v="1039" actId="1076"/>
        <pc:sldMkLst>
          <pc:docMk/>
          <pc:sldMk cId="945910004" sldId="306"/>
        </pc:sldMkLst>
        <pc:spChg chg="add mod">
          <ac:chgData name="Silvia-Georgiana Silivestru" userId="c7e475dd03e35dd3" providerId="LiveId" clId="{23C9974C-AFA7-43B2-A9AA-7275C3F21A69}" dt="2024-01-16T23:06:30.055" v="1039" actId="1076"/>
          <ac:spMkLst>
            <pc:docMk/>
            <pc:sldMk cId="945910004" sldId="306"/>
            <ac:spMk id="2" creationId="{A080556F-5D92-B882-4108-8F97D10F1C76}"/>
          </ac:spMkLst>
        </pc:spChg>
        <pc:picChg chg="mod">
          <ac:chgData name="Silvia-Georgiana Silivestru" userId="c7e475dd03e35dd3" providerId="LiveId" clId="{23C9974C-AFA7-43B2-A9AA-7275C3F21A69}" dt="2024-01-16T22:17:22.293" v="325" actId="1076"/>
          <ac:picMkLst>
            <pc:docMk/>
            <pc:sldMk cId="945910004" sldId="306"/>
            <ac:picMk id="5" creationId="{7558C4C2-E38F-F8F1-F6E3-7C269C457C41}"/>
          </ac:picMkLst>
        </pc:picChg>
      </pc:sldChg>
      <pc:sldChg chg="addSp delSp modSp mod">
        <pc:chgData name="Silvia-Georgiana Silivestru" userId="c7e475dd03e35dd3" providerId="LiveId" clId="{23C9974C-AFA7-43B2-A9AA-7275C3F21A69}" dt="2024-01-16T22:35:20.620" v="496" actId="1076"/>
        <pc:sldMkLst>
          <pc:docMk/>
          <pc:sldMk cId="3506206520" sldId="307"/>
        </pc:sldMkLst>
        <pc:spChg chg="add mod">
          <ac:chgData name="Silvia-Georgiana Silivestru" userId="c7e475dd03e35dd3" providerId="LiveId" clId="{23C9974C-AFA7-43B2-A9AA-7275C3F21A69}" dt="2024-01-16T22:34:19.674" v="423" actId="1076"/>
          <ac:spMkLst>
            <pc:docMk/>
            <pc:sldMk cId="3506206520" sldId="307"/>
            <ac:spMk id="7" creationId="{9FE6360B-2EE5-466E-675B-C32D8CA73555}"/>
          </ac:spMkLst>
        </pc:spChg>
        <pc:spChg chg="add mod">
          <ac:chgData name="Silvia-Georgiana Silivestru" userId="c7e475dd03e35dd3" providerId="LiveId" clId="{23C9974C-AFA7-43B2-A9AA-7275C3F21A69}" dt="2024-01-16T22:35:20.620" v="496" actId="1076"/>
          <ac:spMkLst>
            <pc:docMk/>
            <pc:sldMk cId="3506206520" sldId="307"/>
            <ac:spMk id="8" creationId="{E8DBEBD8-B825-0E30-4AEE-4439ACE1AA73}"/>
          </ac:spMkLst>
        </pc:spChg>
        <pc:picChg chg="add del">
          <ac:chgData name="Silvia-Georgiana Silivestru" userId="c7e475dd03e35dd3" providerId="LiveId" clId="{23C9974C-AFA7-43B2-A9AA-7275C3F21A69}" dt="2024-01-16T22:33:58.330" v="408" actId="478"/>
          <ac:picMkLst>
            <pc:docMk/>
            <pc:sldMk cId="3506206520" sldId="307"/>
            <ac:picMk id="3" creationId="{9ADEAE4D-6192-6984-AE7C-5B5943F83E4A}"/>
          </ac:picMkLst>
        </pc:picChg>
        <pc:picChg chg="mod">
          <ac:chgData name="Silvia-Georgiana Silivestru" userId="c7e475dd03e35dd3" providerId="LiveId" clId="{23C9974C-AFA7-43B2-A9AA-7275C3F21A69}" dt="2024-01-16T22:35:18.023" v="495" actId="1076"/>
          <ac:picMkLst>
            <pc:docMk/>
            <pc:sldMk cId="3506206520" sldId="307"/>
            <ac:picMk id="5" creationId="{7558C4C2-E38F-F8F1-F6E3-7C269C457C41}"/>
          </ac:picMkLst>
        </pc:picChg>
        <pc:picChg chg="add del">
          <ac:chgData name="Silvia-Georgiana Silivestru" userId="c7e475dd03e35dd3" providerId="LiveId" clId="{23C9974C-AFA7-43B2-A9AA-7275C3F21A69}" dt="2024-01-16T22:34:04.379" v="410" actId="478"/>
          <ac:picMkLst>
            <pc:docMk/>
            <pc:sldMk cId="3506206520" sldId="307"/>
            <ac:picMk id="6" creationId="{D195EB2E-D0EF-AB97-6731-036BE37A6D8C}"/>
          </ac:picMkLst>
        </pc:picChg>
      </pc:sldChg>
      <pc:sldChg chg="addSp modSp">
        <pc:chgData name="Silvia-Georgiana Silivestru" userId="c7e475dd03e35dd3" providerId="LiveId" clId="{23C9974C-AFA7-43B2-A9AA-7275C3F21A69}" dt="2024-01-16T22:56:38.463" v="822"/>
        <pc:sldMkLst>
          <pc:docMk/>
          <pc:sldMk cId="3567749381" sldId="308"/>
        </pc:sldMkLst>
        <pc:spChg chg="add mod">
          <ac:chgData name="Silvia-Georgiana Silivestru" userId="c7e475dd03e35dd3" providerId="LiveId" clId="{23C9974C-AFA7-43B2-A9AA-7275C3F21A69}" dt="2024-01-16T22:56:38.463" v="822"/>
          <ac:spMkLst>
            <pc:docMk/>
            <pc:sldMk cId="3567749381" sldId="308"/>
            <ac:spMk id="4" creationId="{2256B22D-4566-082F-09F3-08AA69B2E79D}"/>
          </ac:spMkLst>
        </pc:spChg>
      </pc:sldChg>
      <pc:sldChg chg="delSp modSp mod">
        <pc:chgData name="Silvia-Georgiana Silivestru" userId="c7e475dd03e35dd3" providerId="LiveId" clId="{23C9974C-AFA7-43B2-A9AA-7275C3F21A69}" dt="2024-01-16T21:26:12.094" v="39" actId="20577"/>
        <pc:sldMkLst>
          <pc:docMk/>
          <pc:sldMk cId="1386587329" sldId="309"/>
        </pc:sldMkLst>
        <pc:spChg chg="mod">
          <ac:chgData name="Silvia-Georgiana Silivestru" userId="c7e475dd03e35dd3" providerId="LiveId" clId="{23C9974C-AFA7-43B2-A9AA-7275C3F21A69}" dt="2024-01-16T21:26:12.094" v="39" actId="20577"/>
          <ac:spMkLst>
            <pc:docMk/>
            <pc:sldMk cId="1386587329" sldId="309"/>
            <ac:spMk id="394" creationId="{00000000-0000-0000-0000-000000000000}"/>
          </ac:spMkLst>
        </pc:spChg>
        <pc:grpChg chg="del">
          <ac:chgData name="Silvia-Georgiana Silivestru" userId="c7e475dd03e35dd3" providerId="LiveId" clId="{23C9974C-AFA7-43B2-A9AA-7275C3F21A69}" dt="2024-01-16T21:24:48.964" v="4" actId="478"/>
          <ac:grpSpMkLst>
            <pc:docMk/>
            <pc:sldMk cId="1386587329" sldId="309"/>
            <ac:grpSpMk id="395" creationId="{00000000-0000-0000-0000-000000000000}"/>
          </ac:grpSpMkLst>
        </pc:grpChg>
      </pc:sldChg>
      <pc:sldChg chg="delSp modSp mod">
        <pc:chgData name="Silvia-Georgiana Silivestru" userId="c7e475dd03e35dd3" providerId="LiveId" clId="{23C9974C-AFA7-43B2-A9AA-7275C3F21A69}" dt="2024-01-16T21:25:33.351" v="14" actId="404"/>
        <pc:sldMkLst>
          <pc:docMk/>
          <pc:sldMk cId="180571078" sldId="310"/>
        </pc:sldMkLst>
        <pc:spChg chg="mod">
          <ac:chgData name="Silvia-Georgiana Silivestru" userId="c7e475dd03e35dd3" providerId="LiveId" clId="{23C9974C-AFA7-43B2-A9AA-7275C3F21A69}" dt="2024-01-16T21:25:33.351" v="14" actId="404"/>
          <ac:spMkLst>
            <pc:docMk/>
            <pc:sldMk cId="180571078" sldId="310"/>
            <ac:spMk id="394" creationId="{00000000-0000-0000-0000-000000000000}"/>
          </ac:spMkLst>
        </pc:spChg>
        <pc:grpChg chg="del">
          <ac:chgData name="Silvia-Georgiana Silivestru" userId="c7e475dd03e35dd3" providerId="LiveId" clId="{23C9974C-AFA7-43B2-A9AA-7275C3F21A69}" dt="2024-01-16T21:25:20.098" v="10" actId="478"/>
          <ac:grpSpMkLst>
            <pc:docMk/>
            <pc:sldMk cId="180571078" sldId="310"/>
            <ac:grpSpMk id="395" creationId="{00000000-0000-0000-0000-000000000000}"/>
          </ac:grpSpMkLst>
        </pc:grpChg>
      </pc:sldChg>
      <pc:sldChg chg="delSp modSp mod">
        <pc:chgData name="Silvia-Georgiana Silivestru" userId="c7e475dd03e35dd3" providerId="LiveId" clId="{23C9974C-AFA7-43B2-A9AA-7275C3F21A69}" dt="2024-01-16T21:24:22.813" v="3" actId="478"/>
        <pc:sldMkLst>
          <pc:docMk/>
          <pc:sldMk cId="1393867222" sldId="312"/>
        </pc:sldMkLst>
        <pc:grpChg chg="del">
          <ac:chgData name="Silvia-Georgiana Silivestru" userId="c7e475dd03e35dd3" providerId="LiveId" clId="{23C9974C-AFA7-43B2-A9AA-7275C3F21A69}" dt="2024-01-16T21:24:22.813" v="3" actId="478"/>
          <ac:grpSpMkLst>
            <pc:docMk/>
            <pc:sldMk cId="1393867222" sldId="312"/>
            <ac:grpSpMk id="395" creationId="{00000000-0000-0000-0000-000000000000}"/>
          </ac:grpSpMkLst>
        </pc:grpChg>
        <pc:picChg chg="mod">
          <ac:chgData name="Silvia-Georgiana Silivestru" userId="c7e475dd03e35dd3" providerId="LiveId" clId="{23C9974C-AFA7-43B2-A9AA-7275C3F21A69}" dt="2024-01-16T21:24:19.527" v="2" actId="1076"/>
          <ac:picMkLst>
            <pc:docMk/>
            <pc:sldMk cId="1393867222" sldId="312"/>
            <ac:picMk id="5" creationId="{C64533FA-8B1C-A7C1-852F-54BC45C43CF1}"/>
          </ac:picMkLst>
        </pc:picChg>
      </pc:sldChg>
      <pc:sldChg chg="delSp modSp mod modNotesTx">
        <pc:chgData name="Silvia-Georgiana Silivestru" userId="c7e475dd03e35dd3" providerId="LiveId" clId="{23C9974C-AFA7-43B2-A9AA-7275C3F21A69}" dt="2024-01-16T22:43:09.224" v="642" actId="20577"/>
        <pc:sldMkLst>
          <pc:docMk/>
          <pc:sldMk cId="1536756640" sldId="314"/>
        </pc:sldMkLst>
        <pc:spChg chg="mod">
          <ac:chgData name="Silvia-Georgiana Silivestru" userId="c7e475dd03e35dd3" providerId="LiveId" clId="{23C9974C-AFA7-43B2-A9AA-7275C3F21A69}" dt="2024-01-16T22:43:09.224" v="642" actId="20577"/>
          <ac:spMkLst>
            <pc:docMk/>
            <pc:sldMk cId="1536756640" sldId="314"/>
            <ac:spMk id="394" creationId="{00000000-0000-0000-0000-000000000000}"/>
          </ac:spMkLst>
        </pc:spChg>
        <pc:grpChg chg="del">
          <ac:chgData name="Silvia-Georgiana Silivestru" userId="c7e475dd03e35dd3" providerId="LiveId" clId="{23C9974C-AFA7-43B2-A9AA-7275C3F21A69}" dt="2024-01-16T21:25:07.181" v="8" actId="478"/>
          <ac:grpSpMkLst>
            <pc:docMk/>
            <pc:sldMk cId="1536756640" sldId="314"/>
            <ac:grpSpMk id="395" creationId="{00000000-0000-0000-0000-000000000000}"/>
          </ac:grpSpMkLst>
        </pc:grpChg>
      </pc:sldChg>
      <pc:sldChg chg="modSp mod">
        <pc:chgData name="Silvia-Georgiana Silivestru" userId="c7e475dd03e35dd3" providerId="LiveId" clId="{23C9974C-AFA7-43B2-A9AA-7275C3F21A69}" dt="2024-01-16T22:35:44.845" v="497" actId="113"/>
        <pc:sldMkLst>
          <pc:docMk/>
          <pc:sldMk cId="541271052" sldId="315"/>
        </pc:sldMkLst>
        <pc:spChg chg="mod">
          <ac:chgData name="Silvia-Georgiana Silivestru" userId="c7e475dd03e35dd3" providerId="LiveId" clId="{23C9974C-AFA7-43B2-A9AA-7275C3F21A69}" dt="2024-01-16T22:35:44.845" v="497" actId="113"/>
          <ac:spMkLst>
            <pc:docMk/>
            <pc:sldMk cId="541271052" sldId="315"/>
            <ac:spMk id="2" creationId="{7B41A8D6-260D-4A62-C1AD-0CF7AC409737}"/>
          </ac:spMkLst>
        </pc:spChg>
      </pc:sldChg>
      <pc:sldChg chg="modSp mod">
        <pc:chgData name="Silvia-Georgiana Silivestru" userId="c7e475dd03e35dd3" providerId="LiveId" clId="{23C9974C-AFA7-43B2-A9AA-7275C3F21A69}" dt="2024-01-16T22:10:39.776" v="243" actId="1076"/>
        <pc:sldMkLst>
          <pc:docMk/>
          <pc:sldMk cId="545125324" sldId="316"/>
        </pc:sldMkLst>
        <pc:spChg chg="mod">
          <ac:chgData name="Silvia-Georgiana Silivestru" userId="c7e475dd03e35dd3" providerId="LiveId" clId="{23C9974C-AFA7-43B2-A9AA-7275C3F21A69}" dt="2024-01-16T21:26:34.453" v="57" actId="1076"/>
          <ac:spMkLst>
            <pc:docMk/>
            <pc:sldMk cId="545125324" sldId="316"/>
            <ac:spMk id="393" creationId="{00000000-0000-0000-0000-000000000000}"/>
          </ac:spMkLst>
        </pc:spChg>
        <pc:spChg chg="mod">
          <ac:chgData name="Silvia-Georgiana Silivestru" userId="c7e475dd03e35dd3" providerId="LiveId" clId="{23C9974C-AFA7-43B2-A9AA-7275C3F21A69}" dt="2024-01-16T21:26:51.234" v="58" actId="1076"/>
          <ac:spMkLst>
            <pc:docMk/>
            <pc:sldMk cId="545125324" sldId="316"/>
            <ac:spMk id="394" creationId="{00000000-0000-0000-0000-000000000000}"/>
          </ac:spMkLst>
        </pc:spChg>
        <pc:picChg chg="mod">
          <ac:chgData name="Silvia-Georgiana Silivestru" userId="c7e475dd03e35dd3" providerId="LiveId" clId="{23C9974C-AFA7-43B2-A9AA-7275C3F21A69}" dt="2024-01-16T22:10:39.776" v="243" actId="1076"/>
          <ac:picMkLst>
            <pc:docMk/>
            <pc:sldMk cId="545125324" sldId="316"/>
            <ac:picMk id="3" creationId="{69A51815-FDDA-D7CE-1C19-19B8CE4224EA}"/>
          </ac:picMkLst>
        </pc:picChg>
      </pc:sldChg>
      <pc:sldChg chg="addSp delSp modSp add mod ord">
        <pc:chgData name="Silvia-Georgiana Silivestru" userId="c7e475dd03e35dd3" providerId="LiveId" clId="{23C9974C-AFA7-43B2-A9AA-7275C3F21A69}" dt="2024-01-16T23:06:09.950" v="1036" actId="1076"/>
        <pc:sldMkLst>
          <pc:docMk/>
          <pc:sldMk cId="2112727768" sldId="317"/>
        </pc:sldMkLst>
        <pc:spChg chg="mod">
          <ac:chgData name="Silvia-Georgiana Silivestru" userId="c7e475dd03e35dd3" providerId="LiveId" clId="{23C9974C-AFA7-43B2-A9AA-7275C3F21A69}" dt="2024-01-16T23:05:56.975" v="1032" actId="1076"/>
          <ac:spMkLst>
            <pc:docMk/>
            <pc:sldMk cId="2112727768" sldId="317"/>
            <ac:spMk id="393" creationId="{00000000-0000-0000-0000-000000000000}"/>
          </ac:spMkLst>
        </pc:spChg>
        <pc:spChg chg="mod">
          <ac:chgData name="Silvia-Georgiana Silivestru" userId="c7e475dd03e35dd3" providerId="LiveId" clId="{23C9974C-AFA7-43B2-A9AA-7275C3F21A69}" dt="2024-01-16T23:06:09.950" v="1036" actId="1076"/>
          <ac:spMkLst>
            <pc:docMk/>
            <pc:sldMk cId="2112727768" sldId="317"/>
            <ac:spMk id="394" creationId="{00000000-0000-0000-0000-000000000000}"/>
          </ac:spMkLst>
        </pc:spChg>
        <pc:picChg chg="add mod">
          <ac:chgData name="Silvia-Georgiana Silivestru" userId="c7e475dd03e35dd3" providerId="LiveId" clId="{23C9974C-AFA7-43B2-A9AA-7275C3F21A69}" dt="2024-01-16T23:06:05.805" v="1035" actId="1076"/>
          <ac:picMkLst>
            <pc:docMk/>
            <pc:sldMk cId="2112727768" sldId="317"/>
            <ac:picMk id="2" creationId="{D581D874-D190-24F7-DA21-CEC828608794}"/>
          </ac:picMkLst>
        </pc:picChg>
        <pc:picChg chg="del mod">
          <ac:chgData name="Silvia-Georgiana Silivestru" userId="c7e475dd03e35dd3" providerId="LiveId" clId="{23C9974C-AFA7-43B2-A9AA-7275C3F21A69}" dt="2024-01-16T23:05:12.782" v="1021" actId="478"/>
          <ac:picMkLst>
            <pc:docMk/>
            <pc:sldMk cId="2112727768" sldId="317"/>
            <ac:picMk id="3" creationId="{69A51815-FDDA-D7CE-1C19-19B8CE4224EA}"/>
          </ac:picMkLst>
        </pc:picChg>
      </pc:sldChg>
      <pc:sldChg chg="addSp delSp modSp add mod modNotesTx">
        <pc:chgData name="Silvia-Georgiana Silivestru" userId="c7e475dd03e35dd3" providerId="LiveId" clId="{23C9974C-AFA7-43B2-A9AA-7275C3F21A69}" dt="2024-01-16T22:52:25.014" v="763" actId="20577"/>
        <pc:sldMkLst>
          <pc:docMk/>
          <pc:sldMk cId="3978480115" sldId="318"/>
        </pc:sldMkLst>
        <pc:spChg chg="add mod">
          <ac:chgData name="Silvia-Georgiana Silivestru" userId="c7e475dd03e35dd3" providerId="LiveId" clId="{23C9974C-AFA7-43B2-A9AA-7275C3F21A69}" dt="2024-01-16T22:52:25.014" v="763" actId="20577"/>
          <ac:spMkLst>
            <pc:docMk/>
            <pc:sldMk cId="3978480115" sldId="318"/>
            <ac:spMk id="2" creationId="{9FE6360B-2EE5-466E-675B-C32D8CA73555}"/>
          </ac:spMkLst>
        </pc:spChg>
        <pc:picChg chg="add mod">
          <ac:chgData name="Silvia-Georgiana Silivestru" userId="c7e475dd03e35dd3" providerId="LiveId" clId="{23C9974C-AFA7-43B2-A9AA-7275C3F21A69}" dt="2024-01-16T22:51:20.780" v="685" actId="1076"/>
          <ac:picMkLst>
            <pc:docMk/>
            <pc:sldMk cId="3978480115" sldId="318"/>
            <ac:picMk id="4" creationId="{48CDB788-B05E-B5BA-2798-6E62C76EE0F7}"/>
          </ac:picMkLst>
        </pc:picChg>
        <pc:picChg chg="del">
          <ac:chgData name="Silvia-Georgiana Silivestru" userId="c7e475dd03e35dd3" providerId="LiveId" clId="{23C9974C-AFA7-43B2-A9AA-7275C3F21A69}" dt="2024-01-16T21:58:18.370" v="101" actId="478"/>
          <ac:picMkLst>
            <pc:docMk/>
            <pc:sldMk cId="3978480115" sldId="318"/>
            <ac:picMk id="5" creationId="{7558C4C2-E38F-F8F1-F6E3-7C269C457C41}"/>
          </ac:picMkLst>
        </pc:picChg>
      </pc:sldChg>
      <pc:sldChg chg="addSp modSp add mod ord modNotesTx">
        <pc:chgData name="Silvia-Georgiana Silivestru" userId="c7e475dd03e35dd3" providerId="LiveId" clId="{23C9974C-AFA7-43B2-A9AA-7275C3F21A69}" dt="2024-01-16T22:58:32.590" v="942" actId="1076"/>
        <pc:sldMkLst>
          <pc:docMk/>
          <pc:sldMk cId="1028171728" sldId="319"/>
        </pc:sldMkLst>
        <pc:spChg chg="mod">
          <ac:chgData name="Silvia-Georgiana Silivestru" userId="c7e475dd03e35dd3" providerId="LiveId" clId="{23C9974C-AFA7-43B2-A9AA-7275C3F21A69}" dt="2024-01-16T22:58:32.590" v="942" actId="1076"/>
          <ac:spMkLst>
            <pc:docMk/>
            <pc:sldMk cId="1028171728" sldId="319"/>
            <ac:spMk id="2" creationId="{9FE6360B-2EE5-466E-675B-C32D8CA73555}"/>
          </ac:spMkLst>
        </pc:spChg>
        <pc:spChg chg="add mod">
          <ac:chgData name="Silvia-Georgiana Silivestru" userId="c7e475dd03e35dd3" providerId="LiveId" clId="{23C9974C-AFA7-43B2-A9AA-7275C3F21A69}" dt="2024-01-16T22:56:21.868" v="818"/>
          <ac:spMkLst>
            <pc:docMk/>
            <pc:sldMk cId="1028171728" sldId="319"/>
            <ac:spMk id="3" creationId="{36D0B5AF-06DA-2DAB-EF7A-6AEACDF62231}"/>
          </ac:spMkLst>
        </pc:spChg>
        <pc:spChg chg="add mod">
          <ac:chgData name="Silvia-Georgiana Silivestru" userId="c7e475dd03e35dd3" providerId="LiveId" clId="{23C9974C-AFA7-43B2-A9AA-7275C3F21A69}" dt="2024-01-16T22:56:31.779" v="820"/>
          <ac:spMkLst>
            <pc:docMk/>
            <pc:sldMk cId="1028171728" sldId="319"/>
            <ac:spMk id="4" creationId="{DD4503EF-7381-DE31-4D42-B5F0AF84C0E5}"/>
          </ac:spMkLst>
        </pc:spChg>
        <pc:spChg chg="add mod">
          <ac:chgData name="Silvia-Georgiana Silivestru" userId="c7e475dd03e35dd3" providerId="LiveId" clId="{23C9974C-AFA7-43B2-A9AA-7275C3F21A69}" dt="2024-01-16T22:56:44.605" v="824"/>
          <ac:spMkLst>
            <pc:docMk/>
            <pc:sldMk cId="1028171728" sldId="319"/>
            <ac:spMk id="5" creationId="{7EFE8FB5-EAE9-2866-DD9D-E80B78267395}"/>
          </ac:spMkLst>
        </pc:spChg>
        <pc:spChg chg="add mod">
          <ac:chgData name="Silvia-Georgiana Silivestru" userId="c7e475dd03e35dd3" providerId="LiveId" clId="{23C9974C-AFA7-43B2-A9AA-7275C3F21A69}" dt="2024-01-16T22:58:27.765" v="941" actId="1076"/>
          <ac:spMkLst>
            <pc:docMk/>
            <pc:sldMk cId="1028171728" sldId="319"/>
            <ac:spMk id="6" creationId="{8D1D6E5C-12A1-C14C-27D2-8A38CA6DB743}"/>
          </ac:spMkLst>
        </pc:spChg>
      </pc:sldChg>
      <pc:sldChg chg="addSp modSp add mod modNotesTx">
        <pc:chgData name="Silvia-Georgiana Silivestru" userId="c7e475dd03e35dd3" providerId="LiveId" clId="{23C9974C-AFA7-43B2-A9AA-7275C3F21A69}" dt="2024-01-16T22:59:46.538" v="970"/>
        <pc:sldMkLst>
          <pc:docMk/>
          <pc:sldMk cId="450000760" sldId="320"/>
        </pc:sldMkLst>
        <pc:spChg chg="mod">
          <ac:chgData name="Silvia-Georgiana Silivestru" userId="c7e475dd03e35dd3" providerId="LiveId" clId="{23C9974C-AFA7-43B2-A9AA-7275C3F21A69}" dt="2024-01-16T22:31:03.407" v="366" actId="1076"/>
          <ac:spMkLst>
            <pc:docMk/>
            <pc:sldMk cId="450000760" sldId="320"/>
            <ac:spMk id="2" creationId="{9FE6360B-2EE5-466E-675B-C32D8CA73555}"/>
          </ac:spMkLst>
        </pc:spChg>
        <pc:picChg chg="add mod">
          <ac:chgData name="Silvia-Georgiana Silivestru" userId="c7e475dd03e35dd3" providerId="LiveId" clId="{23C9974C-AFA7-43B2-A9AA-7275C3F21A69}" dt="2024-01-16T22:30:53.132" v="363" actId="1076"/>
          <ac:picMkLst>
            <pc:docMk/>
            <pc:sldMk cId="450000760" sldId="320"/>
            <ac:picMk id="4" creationId="{88A5A455-A9BA-17A2-0C0A-416534D0AFBE}"/>
          </ac:picMkLst>
        </pc:picChg>
        <pc:picChg chg="add mod">
          <ac:chgData name="Silvia-Georgiana Silivestru" userId="c7e475dd03e35dd3" providerId="LiveId" clId="{23C9974C-AFA7-43B2-A9AA-7275C3F21A69}" dt="2024-01-16T22:30:54.155" v="364" actId="1076"/>
          <ac:picMkLst>
            <pc:docMk/>
            <pc:sldMk cId="450000760" sldId="320"/>
            <ac:picMk id="6" creationId="{82A16E86-707D-917D-5090-556653BFE097}"/>
          </ac:picMkLst>
        </pc:picChg>
      </pc:sldChg>
      <pc:sldChg chg="modSp add mod modNotesTx">
        <pc:chgData name="Silvia-Georgiana Silivestru" userId="c7e475dd03e35dd3" providerId="LiveId" clId="{23C9974C-AFA7-43B2-A9AA-7275C3F21A69}" dt="2024-01-16T23:00:47.263" v="971"/>
        <pc:sldMkLst>
          <pc:docMk/>
          <pc:sldMk cId="1758087558" sldId="321"/>
        </pc:sldMkLst>
        <pc:spChg chg="mod">
          <ac:chgData name="Silvia-Georgiana Silivestru" userId="c7e475dd03e35dd3" providerId="LiveId" clId="{23C9974C-AFA7-43B2-A9AA-7275C3F21A69}" dt="2024-01-16T22:32:00.505" v="380" actId="1076"/>
          <ac:spMkLst>
            <pc:docMk/>
            <pc:sldMk cId="1758087558" sldId="321"/>
            <ac:spMk id="2" creationId="{9FE6360B-2EE5-466E-675B-C32D8CA73555}"/>
          </ac:spMkLst>
        </pc:spChg>
        <pc:picChg chg="mod">
          <ac:chgData name="Silvia-Georgiana Silivestru" userId="c7e475dd03e35dd3" providerId="LiveId" clId="{23C9974C-AFA7-43B2-A9AA-7275C3F21A69}" dt="2024-01-16T22:31:56.262" v="379" actId="1076"/>
          <ac:picMkLst>
            <pc:docMk/>
            <pc:sldMk cId="1758087558" sldId="321"/>
            <ac:picMk id="4" creationId="{88A5A455-A9BA-17A2-0C0A-416534D0AFBE}"/>
          </ac:picMkLst>
        </pc:picChg>
        <pc:picChg chg="mod ord">
          <ac:chgData name="Silvia-Georgiana Silivestru" userId="c7e475dd03e35dd3" providerId="LiveId" clId="{23C9974C-AFA7-43B2-A9AA-7275C3F21A69}" dt="2024-01-16T22:31:45.699" v="376" actId="1076"/>
          <ac:picMkLst>
            <pc:docMk/>
            <pc:sldMk cId="1758087558" sldId="321"/>
            <ac:picMk id="6" creationId="{82A16E86-707D-917D-5090-556653BFE097}"/>
          </ac:picMkLst>
        </pc:picChg>
      </pc:sldChg>
      <pc:sldChg chg="addSp modSp add mod modNotesTx">
        <pc:chgData name="Silvia-Georgiana Silivestru" userId="c7e475dd03e35dd3" providerId="LiveId" clId="{23C9974C-AFA7-43B2-A9AA-7275C3F21A69}" dt="2024-01-16T23:01:02.858" v="972"/>
        <pc:sldMkLst>
          <pc:docMk/>
          <pc:sldMk cId="343355830" sldId="322"/>
        </pc:sldMkLst>
        <pc:picChg chg="mod ord">
          <ac:chgData name="Silvia-Georgiana Silivestru" userId="c7e475dd03e35dd3" providerId="LiveId" clId="{23C9974C-AFA7-43B2-A9AA-7275C3F21A69}" dt="2024-01-16T22:33:10.549" v="401" actId="1076"/>
          <ac:picMkLst>
            <pc:docMk/>
            <pc:sldMk cId="343355830" sldId="322"/>
            <ac:picMk id="4" creationId="{88A5A455-A9BA-17A2-0C0A-416534D0AFBE}"/>
          </ac:picMkLst>
        </pc:picChg>
        <pc:picChg chg="add mod">
          <ac:chgData name="Silvia-Georgiana Silivestru" userId="c7e475dd03e35dd3" providerId="LiveId" clId="{23C9974C-AFA7-43B2-A9AA-7275C3F21A69}" dt="2024-01-16T22:33:18.318" v="402" actId="1076"/>
          <ac:picMkLst>
            <pc:docMk/>
            <pc:sldMk cId="343355830" sldId="322"/>
            <ac:picMk id="5" creationId="{0981FB92-921C-18E6-ADCF-88BC9AD2A92D}"/>
          </ac:picMkLst>
        </pc:picChg>
        <pc:picChg chg="mod">
          <ac:chgData name="Silvia-Georgiana Silivestru" userId="c7e475dd03e35dd3" providerId="LiveId" clId="{23C9974C-AFA7-43B2-A9AA-7275C3F21A69}" dt="2024-01-16T22:33:25.401" v="404" actId="1076"/>
          <ac:picMkLst>
            <pc:docMk/>
            <pc:sldMk cId="343355830" sldId="322"/>
            <ac:picMk id="6" creationId="{82A16E86-707D-917D-5090-556653BFE097}"/>
          </ac:picMkLst>
        </pc:picChg>
      </pc:sldChg>
      <pc:sldChg chg="modSp add del ord">
        <pc:chgData name="Silvia-Georgiana Silivestru" userId="c7e475dd03e35dd3" providerId="LiveId" clId="{23C9974C-AFA7-43B2-A9AA-7275C3F21A69}" dt="2024-01-16T23:06:19.617" v="1037" actId="47"/>
        <pc:sldMkLst>
          <pc:docMk/>
          <pc:sldMk cId="2418259030" sldId="323"/>
        </pc:sldMkLst>
        <pc:picChg chg="mod">
          <ac:chgData name="Silvia-Georgiana Silivestru" userId="c7e475dd03e35dd3" providerId="LiveId" clId="{23C9974C-AFA7-43B2-A9AA-7275C3F21A69}" dt="2024-01-16T22:53:14.800" v="767" actId="14826"/>
          <ac:picMkLst>
            <pc:docMk/>
            <pc:sldMk cId="2418259030" sldId="323"/>
            <ac:picMk id="4" creationId="{48CDB788-B05E-B5BA-2798-6E62C76EE0F7}"/>
          </ac:picMkLst>
        </pc:picChg>
      </pc:sldChg>
      <pc:sldChg chg="addSp modSp add mod ord">
        <pc:chgData name="Silvia-Georgiana Silivestru" userId="c7e475dd03e35dd3" providerId="LiveId" clId="{23C9974C-AFA7-43B2-A9AA-7275C3F21A69}" dt="2024-01-16T22:54:52.292" v="816" actId="1076"/>
        <pc:sldMkLst>
          <pc:docMk/>
          <pc:sldMk cId="2898622010" sldId="324"/>
        </pc:sldMkLst>
        <pc:spChg chg="mod">
          <ac:chgData name="Silvia-Georgiana Silivestru" userId="c7e475dd03e35dd3" providerId="LiveId" clId="{23C9974C-AFA7-43B2-A9AA-7275C3F21A69}" dt="2024-01-16T22:54:09.453" v="811" actId="14100"/>
          <ac:spMkLst>
            <pc:docMk/>
            <pc:sldMk cId="2898622010" sldId="324"/>
            <ac:spMk id="2" creationId="{9FE6360B-2EE5-466E-675B-C32D8CA73555}"/>
          </ac:spMkLst>
        </pc:spChg>
        <pc:picChg chg="add mod">
          <ac:chgData name="Silvia-Georgiana Silivestru" userId="c7e475dd03e35dd3" providerId="LiveId" clId="{23C9974C-AFA7-43B2-A9AA-7275C3F21A69}" dt="2024-01-16T22:54:52.292" v="816" actId="1076"/>
          <ac:picMkLst>
            <pc:docMk/>
            <pc:sldMk cId="2898622010" sldId="324"/>
            <ac:picMk id="4" creationId="{502F3915-64FF-5153-6FF0-C44F9F0C35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01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77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21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875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Cutia</a:t>
            </a:r>
            <a:r>
              <a:rPr lang="en-GB" dirty="0"/>
              <a:t> (Box):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interquartil</a:t>
            </a:r>
            <a:r>
              <a:rPr lang="en-GB" dirty="0"/>
              <a:t> range (IQR)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delimitată</a:t>
            </a:r>
            <a:r>
              <a:rPr lang="en-GB" dirty="0"/>
              <a:t> de </a:t>
            </a:r>
            <a:r>
              <a:rPr lang="en-GB" dirty="0" err="1"/>
              <a:t>primul</a:t>
            </a:r>
            <a:r>
              <a:rPr lang="en-GB" dirty="0"/>
              <a:t> (Q1) </a:t>
            </a:r>
            <a:r>
              <a:rPr lang="en-GB" dirty="0" err="1"/>
              <a:t>și</a:t>
            </a:r>
            <a:r>
              <a:rPr lang="en-GB" dirty="0"/>
              <a:t> al </a:t>
            </a:r>
            <a:r>
              <a:rPr lang="en-GB" dirty="0" err="1"/>
              <a:t>treilea</a:t>
            </a:r>
            <a:r>
              <a:rPr lang="en-GB" dirty="0"/>
              <a:t> (Q3) </a:t>
            </a:r>
            <a:r>
              <a:rPr lang="en-GB" dirty="0" err="1"/>
              <a:t>cvartil</a:t>
            </a:r>
            <a:r>
              <a:rPr lang="en-GB" dirty="0"/>
              <a:t>. </a:t>
            </a:r>
            <a:r>
              <a:rPr lang="en-GB" dirty="0" err="1"/>
              <a:t>Linia</a:t>
            </a:r>
            <a:r>
              <a:rPr lang="en-GB" dirty="0"/>
              <a:t> din </a:t>
            </a:r>
            <a:r>
              <a:rPr lang="en-GB" dirty="0" err="1"/>
              <a:t>mijlocul</a:t>
            </a:r>
            <a:r>
              <a:rPr lang="en-GB" dirty="0"/>
              <a:t> </a:t>
            </a:r>
            <a:r>
              <a:rPr lang="en-GB" dirty="0" err="1"/>
              <a:t>cutiei</a:t>
            </a:r>
            <a:r>
              <a:rPr lang="en-GB" dirty="0"/>
              <a:t> </a:t>
            </a:r>
            <a:r>
              <a:rPr lang="en-GB" dirty="0" err="1"/>
              <a:t>indică</a:t>
            </a:r>
            <a:r>
              <a:rPr lang="en-GB" dirty="0"/>
              <a:t> </a:t>
            </a:r>
            <a:r>
              <a:rPr lang="en-GB" dirty="0" err="1"/>
              <a:t>mediana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(Q2).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Linii</a:t>
            </a:r>
            <a:r>
              <a:rPr lang="en-GB" dirty="0"/>
              <a:t> </a:t>
            </a:r>
            <a:r>
              <a:rPr lang="en-GB" dirty="0" err="1"/>
              <a:t>orizontale</a:t>
            </a:r>
            <a:r>
              <a:rPr lang="en-GB" dirty="0"/>
              <a:t> (Whiskers): </a:t>
            </a:r>
            <a:r>
              <a:rPr lang="en-GB" dirty="0" err="1"/>
              <a:t>Acestea</a:t>
            </a:r>
            <a:r>
              <a:rPr lang="en-GB" dirty="0"/>
              <a:t> se </a:t>
            </a:r>
            <a:r>
              <a:rPr lang="en-GB" dirty="0" err="1"/>
              <a:t>extind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afara </a:t>
            </a:r>
            <a:r>
              <a:rPr lang="en-GB" dirty="0" err="1"/>
              <a:t>cutiei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indică</a:t>
            </a:r>
            <a:r>
              <a:rPr lang="en-GB" dirty="0"/>
              <a:t> </a:t>
            </a:r>
            <a:r>
              <a:rPr lang="en-GB" dirty="0" err="1"/>
              <a:t>variația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dincolo</a:t>
            </a:r>
            <a:r>
              <a:rPr lang="en-GB" dirty="0"/>
              <a:t> de </a:t>
            </a:r>
            <a:r>
              <a:rPr lang="en-GB" dirty="0" err="1"/>
              <a:t>cuartile</a:t>
            </a:r>
            <a:r>
              <a:rPr lang="en-GB" dirty="0"/>
              <a:t>. Ele pot </a:t>
            </a:r>
            <a:r>
              <a:rPr lang="en-GB" dirty="0" err="1"/>
              <a:t>reprezenta</a:t>
            </a:r>
            <a:r>
              <a:rPr lang="en-GB" dirty="0"/>
              <a:t> </a:t>
            </a:r>
            <a:r>
              <a:rPr lang="en-GB" dirty="0" err="1"/>
              <a:t>diferitele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 de </a:t>
            </a:r>
            <a:r>
              <a:rPr lang="en-GB" dirty="0" err="1"/>
              <a:t>extindere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1.5 * IQR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minime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maxime</a:t>
            </a:r>
            <a:r>
              <a:rPr lang="en-GB" dirty="0"/>
              <a:t>. </a:t>
            </a:r>
            <a:r>
              <a:rPr lang="en-GB" dirty="0" err="1"/>
              <a:t>Punctele</a:t>
            </a:r>
            <a:r>
              <a:rPr lang="en-GB" dirty="0"/>
              <a:t> din afara whisker-</a:t>
            </a:r>
            <a:r>
              <a:rPr lang="en-GB" dirty="0" err="1"/>
              <a:t>elor</a:t>
            </a:r>
            <a:r>
              <a:rPr lang="en-GB" dirty="0"/>
              <a:t> sunt considerate "outliers".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Outliers: </a:t>
            </a:r>
            <a:r>
              <a:rPr lang="en-GB" dirty="0" err="1"/>
              <a:t>Punctele</a:t>
            </a:r>
            <a:r>
              <a:rPr lang="en-GB" dirty="0"/>
              <a:t> </a:t>
            </a:r>
            <a:r>
              <a:rPr lang="en-GB" dirty="0" err="1"/>
              <a:t>individuale</a:t>
            </a:r>
            <a:r>
              <a:rPr lang="en-GB" dirty="0"/>
              <a:t> situate </a:t>
            </a:r>
            <a:r>
              <a:rPr lang="en-GB" dirty="0" err="1"/>
              <a:t>în</a:t>
            </a:r>
            <a:r>
              <a:rPr lang="en-GB" dirty="0"/>
              <a:t> afara whisker-</a:t>
            </a:r>
            <a:r>
              <a:rPr lang="en-GB" dirty="0" err="1"/>
              <a:t>elor</a:t>
            </a:r>
            <a:r>
              <a:rPr lang="en-GB" dirty="0"/>
              <a:t> sunt considerate outliers </a:t>
            </a:r>
            <a:r>
              <a:rPr lang="en-GB" dirty="0" err="1"/>
              <a:t>și</a:t>
            </a:r>
            <a:r>
              <a:rPr lang="en-GB" dirty="0"/>
              <a:t> pot </a:t>
            </a:r>
            <a:r>
              <a:rPr lang="en-GB" dirty="0" err="1"/>
              <a:t>reprezenta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extrem</a:t>
            </a:r>
            <a:r>
              <a:rPr lang="en-GB" dirty="0"/>
              <a:t> de </a:t>
            </a:r>
            <a:r>
              <a:rPr lang="en-GB" dirty="0" err="1"/>
              <a:t>ridicate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scăzute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raport</a:t>
            </a:r>
            <a:r>
              <a:rPr lang="en-GB" dirty="0"/>
              <a:t> cu </a:t>
            </a:r>
            <a:r>
              <a:rPr lang="en-GB" dirty="0" err="1"/>
              <a:t>restul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907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436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84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Simplu</a:t>
            </a:r>
            <a:r>
              <a:rPr lang="en-GB" dirty="0"/>
              <a:t> </a:t>
            </a:r>
            <a:r>
              <a:rPr lang="en-GB" dirty="0" err="1"/>
              <a:t>spus</a:t>
            </a:r>
            <a:r>
              <a:rPr lang="en-GB" dirty="0"/>
              <a:t>, ADASYN face </a:t>
            </a:r>
            <a:r>
              <a:rPr lang="en-GB" dirty="0" err="1"/>
              <a:t>următoarele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Identifică</a:t>
            </a:r>
            <a:r>
              <a:rPr lang="en-GB" dirty="0"/>
              <a:t> </a:t>
            </a:r>
            <a:r>
              <a:rPr lang="en-GB" dirty="0" err="1"/>
              <a:t>exemplele</a:t>
            </a:r>
            <a:r>
              <a:rPr lang="en-GB" dirty="0"/>
              <a:t> din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minoritară</a:t>
            </a:r>
            <a:r>
              <a:rPr lang="en-GB" dirty="0"/>
              <a:t> care sunt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</a:t>
            </a:r>
            <a:r>
              <a:rPr lang="en-GB" dirty="0" err="1"/>
              <a:t>reprezentate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raport</a:t>
            </a:r>
            <a:r>
              <a:rPr lang="en-GB" dirty="0"/>
              <a:t> cu </a:t>
            </a:r>
            <a:r>
              <a:rPr lang="en-GB" dirty="0" err="1"/>
              <a:t>cele</a:t>
            </a:r>
            <a:r>
              <a:rPr lang="en-GB" dirty="0"/>
              <a:t> din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majoritară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exemplu</a:t>
            </a:r>
            <a:r>
              <a:rPr lang="en-GB" dirty="0"/>
              <a:t> din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minoritară</a:t>
            </a:r>
            <a:r>
              <a:rPr lang="en-GB" dirty="0"/>
              <a:t>, </a:t>
            </a:r>
            <a:r>
              <a:rPr lang="en-GB" dirty="0" err="1"/>
              <a:t>determină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exemple</a:t>
            </a:r>
            <a:r>
              <a:rPr lang="en-GB" dirty="0"/>
              <a:t> </a:t>
            </a:r>
            <a:r>
              <a:rPr lang="en-GB" dirty="0" err="1"/>
              <a:t>sintetice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trebui</a:t>
            </a:r>
            <a:r>
              <a:rPr lang="en-GB" dirty="0"/>
              <a:t> generate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de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mult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supra-</a:t>
            </a:r>
            <a:r>
              <a:rPr lang="en-GB" dirty="0" err="1"/>
              <a:t>reprezentată</a:t>
            </a:r>
            <a:r>
              <a:rPr lang="en-GB" dirty="0"/>
              <a:t>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majoritară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jurul</a:t>
            </a:r>
            <a:r>
              <a:rPr lang="en-GB" dirty="0"/>
              <a:t> </a:t>
            </a:r>
            <a:r>
              <a:rPr lang="en-GB" dirty="0" err="1"/>
              <a:t>acelui</a:t>
            </a:r>
            <a:r>
              <a:rPr lang="en-GB" dirty="0"/>
              <a:t> </a:t>
            </a:r>
            <a:r>
              <a:rPr lang="en-GB" dirty="0" err="1"/>
              <a:t>exemplu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Generează</a:t>
            </a:r>
            <a:r>
              <a:rPr lang="en-GB" dirty="0"/>
              <a:t> </a:t>
            </a:r>
            <a:r>
              <a:rPr lang="en-GB" dirty="0" err="1"/>
              <a:t>exemple</a:t>
            </a:r>
            <a:r>
              <a:rPr lang="en-GB" dirty="0"/>
              <a:t> </a:t>
            </a:r>
            <a:r>
              <a:rPr lang="en-GB" dirty="0" err="1"/>
              <a:t>sintetice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minoritară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zonele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puțin</a:t>
            </a:r>
            <a:r>
              <a:rPr lang="en-GB" dirty="0"/>
              <a:t> dense ale </a:t>
            </a:r>
            <a:r>
              <a:rPr lang="en-GB" dirty="0" err="1"/>
              <a:t>datelor</a:t>
            </a:r>
            <a:r>
              <a:rPr lang="en-GB" dirty="0"/>
              <a:t>,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încât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ajute</a:t>
            </a:r>
            <a:r>
              <a:rPr lang="en-GB" dirty="0"/>
              <a:t> la </a:t>
            </a:r>
            <a:r>
              <a:rPr lang="en-GB" dirty="0" err="1"/>
              <a:t>corectarea</a:t>
            </a:r>
            <a:r>
              <a:rPr lang="en-GB" dirty="0"/>
              <a:t> </a:t>
            </a:r>
            <a:r>
              <a:rPr lang="en-GB" dirty="0" err="1"/>
              <a:t>dezechilibrului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2702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10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Robust Scaler (</a:t>
            </a:r>
            <a:r>
              <a:rPr lang="en-GB" dirty="0" err="1"/>
              <a:t>scalarea</a:t>
            </a:r>
            <a:r>
              <a:rPr lang="en-GB" dirty="0"/>
              <a:t> </a:t>
            </a:r>
            <a:r>
              <a:rPr lang="en-GB" dirty="0" err="1"/>
              <a:t>robustă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Robust: </a:t>
            </a:r>
            <a:r>
              <a:rPr lang="en-GB" dirty="0" err="1"/>
              <a:t>capacitatea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tehnici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model de a </a:t>
            </a:r>
            <a:r>
              <a:rPr lang="en-GB" dirty="0" err="1"/>
              <a:t>funcționa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coerent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prezența</a:t>
            </a:r>
            <a:r>
              <a:rPr lang="en-GB" dirty="0"/>
              <a:t> </a:t>
            </a:r>
            <a:r>
              <a:rPr lang="en-GB" dirty="0" err="1"/>
              <a:t>perturbărilor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adevărurilor</a:t>
            </a:r>
            <a:r>
              <a:rPr lang="en-GB" dirty="0"/>
              <a:t> extreme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Se </a:t>
            </a:r>
            <a:r>
              <a:rPr lang="en-GB" dirty="0" err="1"/>
              <a:t>utilizează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aduce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la o </a:t>
            </a:r>
            <a:r>
              <a:rPr lang="en-GB" dirty="0" err="1"/>
              <a:t>scară</a:t>
            </a:r>
            <a:r>
              <a:rPr lang="en-GB" dirty="0"/>
              <a:t> </a:t>
            </a:r>
            <a:r>
              <a:rPr lang="en-GB" dirty="0" err="1"/>
              <a:t>comună</a:t>
            </a:r>
            <a:r>
              <a:rPr lang="en-GB" dirty="0"/>
              <a:t>, </a:t>
            </a:r>
            <a:r>
              <a:rPr lang="en-GB" dirty="0" err="1"/>
              <a:t>eliminând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influența</a:t>
            </a:r>
            <a:r>
              <a:rPr lang="en-GB" dirty="0"/>
              <a:t> outlier-</a:t>
            </a:r>
            <a:r>
              <a:rPr lang="en-GB" dirty="0" err="1"/>
              <a:t>ilor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rezultatelor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RobustScaler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ales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robust la </a:t>
            </a:r>
            <a:r>
              <a:rPr lang="en-GB" dirty="0" err="1"/>
              <a:t>prezența</a:t>
            </a:r>
            <a:r>
              <a:rPr lang="en-GB" dirty="0"/>
              <a:t> outlier-</a:t>
            </a:r>
            <a:r>
              <a:rPr lang="en-GB" dirty="0" err="1"/>
              <a:t>ilor</a:t>
            </a:r>
            <a:r>
              <a:rPr lang="en-GB" dirty="0"/>
              <a:t> </a:t>
            </a:r>
            <a:r>
              <a:rPr lang="en-GB" dirty="0" err="1"/>
              <a:t>decât</a:t>
            </a:r>
            <a:r>
              <a:rPr lang="en-GB" dirty="0"/>
              <a:t> </a:t>
            </a:r>
            <a:r>
              <a:rPr lang="en-GB" dirty="0" err="1"/>
              <a:t>scalarea</a:t>
            </a:r>
            <a:r>
              <a:rPr lang="en-GB" dirty="0"/>
              <a:t> standard.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aplică</a:t>
            </a:r>
            <a:r>
              <a:rPr lang="en-GB" dirty="0"/>
              <a:t> </a:t>
            </a:r>
            <a:r>
              <a:rPr lang="en-GB" dirty="0" err="1"/>
              <a:t>atât</a:t>
            </a:r>
            <a:r>
              <a:rPr lang="en-GB" dirty="0"/>
              <a:t> pe </a:t>
            </a:r>
            <a:r>
              <a:rPr lang="en-GB" dirty="0" err="1"/>
              <a:t>datele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</a:t>
            </a:r>
            <a:r>
              <a:rPr lang="en-GB" dirty="0" err="1"/>
              <a:t>echilibrate</a:t>
            </a:r>
            <a:r>
              <a:rPr lang="en-GB" dirty="0"/>
              <a:t> (</a:t>
            </a:r>
            <a:r>
              <a:rPr lang="en-GB" dirty="0" err="1"/>
              <a:t>x_train_balanced</a:t>
            </a:r>
            <a:r>
              <a:rPr lang="en-GB" dirty="0"/>
              <a:t>), </a:t>
            </a:r>
            <a:r>
              <a:rPr lang="en-GB" dirty="0" err="1"/>
              <a:t>cât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pe </a:t>
            </a:r>
            <a:r>
              <a:rPr lang="en-GB" dirty="0" err="1"/>
              <a:t>datele</a:t>
            </a:r>
            <a:r>
              <a:rPr lang="en-GB" dirty="0"/>
              <a:t> de test (</a:t>
            </a:r>
            <a:r>
              <a:rPr lang="en-GB" dirty="0" err="1"/>
              <a:t>x_test</a:t>
            </a:r>
            <a:r>
              <a:rPr lang="en-GB" dirty="0"/>
              <a:t>). Scaler-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același</a:t>
            </a:r>
            <a:r>
              <a:rPr lang="en-GB" dirty="0"/>
              <a:t> mod pe </a:t>
            </a:r>
            <a:r>
              <a:rPr lang="en-GB" dirty="0" err="1"/>
              <a:t>ambele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asigura</a:t>
            </a:r>
            <a:r>
              <a:rPr lang="en-GB" dirty="0"/>
              <a:t> </a:t>
            </a:r>
            <a:r>
              <a:rPr lang="en-GB" dirty="0" err="1"/>
              <a:t>coerența</a:t>
            </a:r>
            <a:r>
              <a:rPr lang="en-GB" dirty="0"/>
              <a:t> </a:t>
            </a:r>
            <a:r>
              <a:rPr lang="en-GB" dirty="0" err="1"/>
              <a:t>scalării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PCA (</a:t>
            </a:r>
            <a:r>
              <a:rPr lang="en-GB" dirty="0" err="1"/>
              <a:t>Analiză</a:t>
            </a:r>
            <a:r>
              <a:rPr lang="en-GB" dirty="0"/>
              <a:t> </a:t>
            </a:r>
            <a:r>
              <a:rPr lang="en-GB" dirty="0" err="1"/>
              <a:t>Componentelor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reduce </a:t>
            </a:r>
            <a:r>
              <a:rPr lang="en-GB" dirty="0" err="1"/>
              <a:t>dimensionalitatea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, </a:t>
            </a:r>
            <a:r>
              <a:rPr lang="en-GB" dirty="0" err="1"/>
              <a:t>păstrând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același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o </a:t>
            </a:r>
            <a:r>
              <a:rPr lang="en-GB" dirty="0" err="1"/>
              <a:t>proporție</a:t>
            </a:r>
            <a:r>
              <a:rPr lang="en-GB" dirty="0"/>
              <a:t> </a:t>
            </a:r>
            <a:r>
              <a:rPr lang="en-GB" dirty="0" err="1"/>
              <a:t>semnificativă</a:t>
            </a:r>
            <a:r>
              <a:rPr lang="en-GB" dirty="0"/>
              <a:t> a </a:t>
            </a:r>
            <a:r>
              <a:rPr lang="en-GB" dirty="0" err="1"/>
              <a:t>variației</a:t>
            </a:r>
            <a:r>
              <a:rPr lang="en-GB" dirty="0"/>
              <a:t> </a:t>
            </a:r>
            <a:r>
              <a:rPr lang="en-GB" dirty="0" err="1"/>
              <a:t>inițiale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n_components</a:t>
            </a:r>
            <a:r>
              <a:rPr lang="en-GB" dirty="0"/>
              <a:t>=0.9 </a:t>
            </a:r>
            <a:r>
              <a:rPr lang="en-GB" dirty="0" err="1"/>
              <a:t>indică</a:t>
            </a:r>
            <a:r>
              <a:rPr lang="en-GB" dirty="0"/>
              <a:t> PCA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păstreze</a:t>
            </a:r>
            <a:r>
              <a:rPr lang="en-GB" dirty="0"/>
              <a:t> </a:t>
            </a:r>
            <a:r>
              <a:rPr lang="en-GB" dirty="0" err="1"/>
              <a:t>suficiente</a:t>
            </a:r>
            <a:r>
              <a:rPr lang="en-GB" dirty="0"/>
              <a:t> </a:t>
            </a:r>
            <a:r>
              <a:rPr lang="en-GB" dirty="0" err="1"/>
              <a:t>componente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explica</a:t>
            </a:r>
            <a:r>
              <a:rPr lang="en-GB" dirty="0"/>
              <a:t> 90% din </a:t>
            </a:r>
            <a:r>
              <a:rPr lang="en-GB" dirty="0" err="1"/>
              <a:t>variație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Se </a:t>
            </a:r>
            <a:r>
              <a:rPr lang="en-GB" dirty="0" err="1"/>
              <a:t>aplică</a:t>
            </a:r>
            <a:r>
              <a:rPr lang="en-GB" dirty="0"/>
              <a:t> pe </a:t>
            </a:r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scalate</a:t>
            </a:r>
            <a:r>
              <a:rPr lang="en-GB" dirty="0"/>
              <a:t> (</a:t>
            </a:r>
            <a:r>
              <a:rPr lang="en-GB" dirty="0" err="1"/>
              <a:t>x_train_balanced_scaled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x_test_scaled</a:t>
            </a:r>
            <a:r>
              <a:rPr lang="en-GB" dirty="0"/>
              <a:t>)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evita</a:t>
            </a:r>
            <a:r>
              <a:rPr lang="en-GB" dirty="0"/>
              <a:t> </a:t>
            </a:r>
            <a:r>
              <a:rPr lang="en-GB" dirty="0" err="1"/>
              <a:t>problemele</a:t>
            </a:r>
            <a:r>
              <a:rPr lang="en-GB" dirty="0"/>
              <a:t> legate de scala </a:t>
            </a:r>
            <a:r>
              <a:rPr lang="en-GB" dirty="0" err="1"/>
              <a:t>variabilelor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Afisarea</a:t>
            </a:r>
            <a:r>
              <a:rPr lang="en-GB" dirty="0"/>
              <a:t> </a:t>
            </a:r>
            <a:r>
              <a:rPr lang="en-GB" dirty="0" err="1"/>
              <a:t>numărului</a:t>
            </a:r>
            <a:r>
              <a:rPr lang="en-GB" dirty="0"/>
              <a:t> de </a:t>
            </a:r>
            <a:r>
              <a:rPr lang="en-GB" dirty="0" err="1"/>
              <a:t>dimensiuni</a:t>
            </a:r>
            <a:r>
              <a:rPr lang="en-GB" dirty="0"/>
              <a:t> </a:t>
            </a:r>
            <a:r>
              <a:rPr lang="en-GB" dirty="0" err="1"/>
              <a:t>înainte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după</a:t>
            </a:r>
            <a:r>
              <a:rPr lang="en-GB" dirty="0"/>
              <a:t> PCA: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Afisează</a:t>
            </a:r>
            <a:r>
              <a:rPr lang="en-GB" dirty="0"/>
              <a:t> </a:t>
            </a:r>
            <a:r>
              <a:rPr lang="en-GB" dirty="0" err="1"/>
              <a:t>numărul</a:t>
            </a:r>
            <a:r>
              <a:rPr lang="en-GB" dirty="0"/>
              <a:t> de </a:t>
            </a:r>
            <a:r>
              <a:rPr lang="en-GB" dirty="0" err="1"/>
              <a:t>dimensiuni</a:t>
            </a:r>
            <a:r>
              <a:rPr lang="en-GB" dirty="0"/>
              <a:t> al </a:t>
            </a:r>
            <a:r>
              <a:rPr lang="en-GB" dirty="0" err="1"/>
              <a:t>seturilor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testare</a:t>
            </a:r>
            <a:r>
              <a:rPr lang="en-GB" dirty="0"/>
              <a:t> </a:t>
            </a:r>
            <a:r>
              <a:rPr lang="en-GB" dirty="0" err="1"/>
              <a:t>înainte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aplicarea</a:t>
            </a:r>
            <a:r>
              <a:rPr lang="en-GB" dirty="0"/>
              <a:t> PCA.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lucru</a:t>
            </a:r>
            <a:r>
              <a:rPr lang="en-GB" dirty="0"/>
              <a:t> </a:t>
            </a:r>
            <a:r>
              <a:rPr lang="en-GB" dirty="0" err="1"/>
              <a:t>oferă</a:t>
            </a:r>
            <a:r>
              <a:rPr lang="en-GB" dirty="0"/>
              <a:t> o </a:t>
            </a:r>
            <a:r>
              <a:rPr lang="en-GB" dirty="0" err="1"/>
              <a:t>înțelegere</a:t>
            </a:r>
            <a:r>
              <a:rPr lang="en-GB" dirty="0"/>
              <a:t> a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mult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redusă</a:t>
            </a:r>
            <a:r>
              <a:rPr lang="en-GB" dirty="0"/>
              <a:t> </a:t>
            </a:r>
            <a:r>
              <a:rPr lang="en-GB" dirty="0" err="1"/>
              <a:t>dimensionalitatea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multă</a:t>
            </a:r>
            <a:r>
              <a:rPr lang="en-GB" dirty="0"/>
              <a:t> </a:t>
            </a:r>
            <a:r>
              <a:rPr lang="en-GB" dirty="0" err="1"/>
              <a:t>informație</a:t>
            </a:r>
            <a:r>
              <a:rPr lang="en-GB" dirty="0"/>
              <a:t> a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păstrată</a:t>
            </a:r>
            <a:r>
              <a:rPr lang="en-GB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21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Am </a:t>
            </a:r>
            <a:r>
              <a:rPr lang="en-US" dirty="0" err="1"/>
              <a:t>implementat</a:t>
            </a:r>
            <a:r>
              <a:rPr lang="en-US" dirty="0"/>
              <a:t>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pisica</a:t>
            </a:r>
            <a:r>
              <a:rPr lang="en-US" dirty="0"/>
              <a:t> </a:t>
            </a:r>
            <a:r>
              <a:rPr lang="en-US" dirty="0" err="1"/>
              <a:t>miauna</a:t>
            </a:r>
            <a:r>
              <a:rPr lang="en-US" dirty="0"/>
              <a:t> </a:t>
            </a:r>
            <a:r>
              <a:rPr lang="en-US" dirty="0" err="1"/>
              <a:t>fiindca</a:t>
            </a:r>
            <a:r>
              <a:rPr lang="en-US" dirty="0"/>
              <a:t> ii e </a:t>
            </a:r>
            <a:r>
              <a:rPr lang="en-US" dirty="0" err="1"/>
              <a:t>foame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736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definește</a:t>
            </a:r>
            <a:r>
              <a:rPr lang="en-GB" dirty="0"/>
              <a:t> 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(objective), care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minimizată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maximizată</a:t>
            </a:r>
            <a:r>
              <a:rPr lang="en-GB" dirty="0"/>
              <a:t> de </a:t>
            </a:r>
            <a:r>
              <a:rPr lang="en-GB" dirty="0" err="1"/>
              <a:t>optuna</a:t>
            </a:r>
            <a:r>
              <a:rPr lang="en-GB" dirty="0"/>
              <a:t>.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primește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trial,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sugera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</a:t>
            </a:r>
            <a:r>
              <a:rPr lang="en-GB" dirty="0" err="1"/>
              <a:t>hiperparametri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optimizator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de </a:t>
            </a:r>
            <a:r>
              <a:rPr lang="en-GB" dirty="0" err="1"/>
              <a:t>față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alegerea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 (</a:t>
            </a:r>
            <a:r>
              <a:rPr lang="en-GB" dirty="0" err="1"/>
              <a:t>algoritmi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)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intermediul</a:t>
            </a:r>
            <a:r>
              <a:rPr lang="en-GB" dirty="0"/>
              <a:t> </a:t>
            </a:r>
            <a:r>
              <a:rPr lang="en-GB" dirty="0" err="1"/>
              <a:t>hiperparametrului</a:t>
            </a:r>
            <a:r>
              <a:rPr lang="en-GB" dirty="0"/>
              <a:t> "classifier".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 </a:t>
            </a:r>
            <a:r>
              <a:rPr lang="en-GB" dirty="0" err="1"/>
              <a:t>specificat</a:t>
            </a:r>
            <a:r>
              <a:rPr lang="en-GB" dirty="0"/>
              <a:t>,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acelui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Logistic Regression,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precum </a:t>
            </a:r>
            <a:r>
              <a:rPr lang="en-GB" dirty="0" err="1"/>
              <a:t>coeficientul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(C),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 (penalty), solver-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</a:t>
            </a:r>
            <a:r>
              <a:rPr lang="en-GB" dirty="0"/>
              <a:t> (solver), </a:t>
            </a:r>
            <a:r>
              <a:rPr lang="en-GB" dirty="0" err="1"/>
              <a:t>și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penalizării</a:t>
            </a:r>
            <a:r>
              <a:rPr lang="en-GB" dirty="0"/>
              <a:t> elastic net,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raportul</a:t>
            </a:r>
            <a:r>
              <a:rPr lang="en-GB" dirty="0"/>
              <a:t> L1. Se </a:t>
            </a:r>
            <a:r>
              <a:rPr lang="en-GB" dirty="0" err="1"/>
              <a:t>creează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Logistic Regression cu </a:t>
            </a:r>
            <a:r>
              <a:rPr lang="en-GB" dirty="0" err="1"/>
              <a:t>acești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altor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KNeighbors</a:t>
            </a:r>
            <a:r>
              <a:rPr lang="en-GB" dirty="0"/>
              <a:t>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acel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sugestia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definirea</a:t>
            </a:r>
            <a:r>
              <a:rPr lang="en-GB" dirty="0"/>
              <a:t> </a:t>
            </a:r>
            <a:r>
              <a:rPr lang="en-GB" dirty="0" err="1"/>
              <a:t>hiperparametrilor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toți</a:t>
            </a:r>
            <a:r>
              <a:rPr lang="en-GB" dirty="0"/>
              <a:t> </a:t>
            </a:r>
            <a:r>
              <a:rPr lang="en-GB" dirty="0" err="1"/>
              <a:t>clasificatorii</a:t>
            </a:r>
            <a:r>
              <a:rPr lang="en-GB" dirty="0"/>
              <a:t> </a:t>
            </a:r>
            <a:r>
              <a:rPr lang="en-GB" dirty="0" err="1"/>
              <a:t>posibili</a:t>
            </a:r>
            <a:r>
              <a:rPr lang="en-GB" dirty="0"/>
              <a:t>, se </a:t>
            </a:r>
            <a:r>
              <a:rPr lang="en-GB" dirty="0" err="1"/>
              <a:t>antrenează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model pe </a:t>
            </a:r>
            <a:r>
              <a:rPr lang="en-GB" dirty="0" err="1"/>
              <a:t>datele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(</a:t>
            </a:r>
            <a:r>
              <a:rPr lang="en-GB" dirty="0" err="1"/>
              <a:t>x_train_pca</a:t>
            </a:r>
            <a:r>
              <a:rPr lang="en-GB" dirty="0"/>
              <a:t>, </a:t>
            </a:r>
            <a:r>
              <a:rPr lang="en-GB" dirty="0" err="1"/>
              <a:t>y_train_balanced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creează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Study cu </a:t>
            </a:r>
            <a:r>
              <a:rPr lang="en-GB" dirty="0" err="1"/>
              <a:t>direcția</a:t>
            </a:r>
            <a:r>
              <a:rPr lang="en-GB" dirty="0"/>
              <a:t> de </a:t>
            </a:r>
            <a:r>
              <a:rPr lang="en-GB" dirty="0" err="1"/>
              <a:t>maximizare</a:t>
            </a:r>
            <a:r>
              <a:rPr lang="en-GB" dirty="0"/>
              <a:t>. </a:t>
            </a:r>
            <a:r>
              <a:rPr lang="en-GB" dirty="0" err="1"/>
              <a:t>Apoi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caz</a:t>
            </a:r>
            <a:r>
              <a:rPr lang="en-GB" dirty="0"/>
              <a:t>, se </a:t>
            </a:r>
            <a:r>
              <a:rPr lang="en-GB" dirty="0" err="1"/>
              <a:t>încearcă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maximizeze</a:t>
            </a:r>
            <a:r>
              <a:rPr lang="en-GB" dirty="0"/>
              <a:t> </a:t>
            </a:r>
            <a:r>
              <a:rPr lang="en-GB" dirty="0" err="1"/>
              <a:t>acuratețea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)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, </a:t>
            </a:r>
            <a:r>
              <a:rPr lang="en-GB" dirty="0" err="1"/>
              <a:t>utilizând</a:t>
            </a:r>
            <a:r>
              <a:rPr lang="en-GB" dirty="0"/>
              <a:t> un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încercări</a:t>
            </a:r>
            <a:r>
              <a:rPr lang="en-GB" dirty="0"/>
              <a:t> (</a:t>
            </a:r>
            <a:r>
              <a:rPr lang="en-GB" dirty="0" err="1"/>
              <a:t>n_trials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162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Optuna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bibliotecă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 a </a:t>
            </a:r>
            <a:r>
              <a:rPr lang="en-GB" dirty="0" err="1"/>
              <a:t>hiperparametrilor</a:t>
            </a:r>
            <a:r>
              <a:rPr lang="en-GB" dirty="0"/>
              <a:t>, </a:t>
            </a:r>
            <a:r>
              <a:rPr lang="en-GB" dirty="0" err="1"/>
              <a:t>concepută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găsi</a:t>
            </a:r>
            <a:r>
              <a:rPr lang="en-GB" dirty="0"/>
              <a:t> automat </a:t>
            </a:r>
            <a:r>
              <a:rPr lang="en-GB" dirty="0" err="1"/>
              <a:t>valorile</a:t>
            </a:r>
            <a:r>
              <a:rPr lang="en-GB" dirty="0"/>
              <a:t> optime ale </a:t>
            </a:r>
            <a:r>
              <a:rPr lang="en-GB" dirty="0" err="1"/>
              <a:t>hiperparametrilor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model de machine learning. </a:t>
            </a:r>
            <a:r>
              <a:rPr lang="en-GB" dirty="0" err="1"/>
              <a:t>Hiperparametrii</a:t>
            </a:r>
            <a:r>
              <a:rPr lang="en-GB" dirty="0"/>
              <a:t> sunt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aleși</a:t>
            </a:r>
            <a:r>
              <a:rPr lang="en-GB" dirty="0"/>
              <a:t> de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utilizator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definire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antrenare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model, cum </a:t>
            </a:r>
            <a:r>
              <a:rPr lang="en-GB" dirty="0" err="1"/>
              <a:t>ar</a:t>
            </a:r>
            <a:r>
              <a:rPr lang="en-GB" dirty="0"/>
              <a:t> fi rata de </a:t>
            </a:r>
            <a:r>
              <a:rPr lang="en-GB" dirty="0" err="1"/>
              <a:t>învățare</a:t>
            </a:r>
            <a:r>
              <a:rPr lang="en-GB" dirty="0"/>
              <a:t>, </a:t>
            </a:r>
            <a:r>
              <a:rPr lang="en-GB" dirty="0" err="1"/>
              <a:t>adâncimea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arbore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coeficienții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model </a:t>
            </a:r>
            <a:r>
              <a:rPr lang="en-GB" dirty="0" err="1"/>
              <a:t>liniar</a:t>
            </a:r>
            <a:r>
              <a:rPr lang="en-GB" dirty="0"/>
              <a:t>. </a:t>
            </a:r>
            <a:r>
              <a:rPr lang="en-GB" dirty="0" err="1"/>
              <a:t>Alegerea</a:t>
            </a:r>
            <a:r>
              <a:rPr lang="en-GB" dirty="0"/>
              <a:t> </a:t>
            </a:r>
            <a:r>
              <a:rPr lang="en-GB" dirty="0" err="1"/>
              <a:t>corectă</a:t>
            </a:r>
            <a:r>
              <a:rPr lang="en-GB" dirty="0"/>
              <a:t> a </a:t>
            </a:r>
            <a:r>
              <a:rPr lang="en-GB" dirty="0" err="1"/>
              <a:t>acestor</a:t>
            </a:r>
            <a:r>
              <a:rPr lang="en-GB" dirty="0"/>
              <a:t> </a:t>
            </a:r>
            <a:r>
              <a:rPr lang="en-GB" dirty="0" err="1"/>
              <a:t>hiperparametri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un impact </a:t>
            </a:r>
            <a:r>
              <a:rPr lang="en-GB" dirty="0" err="1"/>
              <a:t>semnificativ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performanței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C: Este </a:t>
            </a:r>
            <a:r>
              <a:rPr lang="en-GB" dirty="0" err="1"/>
              <a:t>parametrul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lr_C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 </a:t>
            </a:r>
            <a:r>
              <a:rPr lang="en-GB" dirty="0" err="1"/>
              <a:t>Parametrul</a:t>
            </a:r>
            <a:r>
              <a:rPr lang="en-GB" dirty="0"/>
              <a:t> C </a:t>
            </a:r>
            <a:r>
              <a:rPr lang="en-GB" dirty="0" err="1"/>
              <a:t>controlează</a:t>
            </a:r>
            <a:r>
              <a:rPr lang="en-GB" dirty="0"/>
              <a:t> </a:t>
            </a:r>
            <a:r>
              <a:rPr lang="en-GB" dirty="0" err="1"/>
              <a:t>forța</a:t>
            </a:r>
            <a:r>
              <a:rPr lang="en-GB" dirty="0"/>
              <a:t> </a:t>
            </a:r>
            <a:r>
              <a:rPr lang="en-GB" dirty="0" err="1"/>
              <a:t>regularizării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mică</a:t>
            </a:r>
            <a:r>
              <a:rPr lang="en-GB" dirty="0"/>
              <a:t> a </a:t>
            </a:r>
            <a:r>
              <a:rPr lang="en-GB" dirty="0" err="1"/>
              <a:t>lui</a:t>
            </a:r>
            <a:r>
              <a:rPr lang="en-GB" dirty="0"/>
              <a:t> C </a:t>
            </a:r>
            <a:r>
              <a:rPr lang="en-GB" dirty="0" err="1"/>
              <a:t>indică</a:t>
            </a:r>
            <a:r>
              <a:rPr lang="en-GB" dirty="0"/>
              <a:t> o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puternică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Penalty (</a:t>
            </a:r>
            <a:r>
              <a:rPr lang="en-GB" dirty="0" err="1"/>
              <a:t>penalizare</a:t>
            </a:r>
            <a:r>
              <a:rPr lang="en-GB" dirty="0"/>
              <a:t>):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aplicat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.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L1 (Lasso):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absolută</a:t>
            </a:r>
            <a:r>
              <a:rPr lang="en-GB" dirty="0"/>
              <a:t> a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selecția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 a </a:t>
            </a:r>
            <a:r>
              <a:rPr lang="en-GB" dirty="0" err="1"/>
              <a:t>caracteristicilor</a:t>
            </a:r>
            <a:r>
              <a:rPr lang="en-GB" dirty="0"/>
              <a:t>, </a:t>
            </a:r>
            <a:r>
              <a:rPr lang="en-GB" dirty="0" err="1"/>
              <a:t>aducând</a:t>
            </a:r>
            <a:r>
              <a:rPr lang="en-GB" dirty="0"/>
              <a:t> </a:t>
            </a:r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coeficiente</a:t>
            </a:r>
            <a:r>
              <a:rPr lang="en-GB" dirty="0"/>
              <a:t> la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L2 (Ridge):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pătratul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Promovează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 ale </a:t>
            </a:r>
            <a:r>
              <a:rPr lang="en-GB" dirty="0" err="1"/>
              <a:t>coeficienților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nu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eliminarea</a:t>
            </a:r>
            <a:r>
              <a:rPr lang="en-GB" dirty="0"/>
              <a:t> lor </a:t>
            </a:r>
            <a:r>
              <a:rPr lang="en-GB" dirty="0" err="1"/>
              <a:t>completă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solver: Este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optimizarea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de cost.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lr_solver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'sag': Stochastic Average Gradient Descent. Este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accelera</a:t>
            </a:r>
            <a:r>
              <a:rPr lang="en-GB" dirty="0"/>
              <a:t> </a:t>
            </a:r>
            <a:r>
              <a:rPr lang="en-GB" dirty="0" err="1"/>
              <a:t>convergența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definește</a:t>
            </a:r>
            <a:r>
              <a:rPr lang="en-GB" dirty="0"/>
              <a:t> 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(objective), care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minimizată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maximizată</a:t>
            </a:r>
            <a:r>
              <a:rPr lang="en-GB" dirty="0"/>
              <a:t> de </a:t>
            </a:r>
            <a:r>
              <a:rPr lang="en-GB" dirty="0" err="1"/>
              <a:t>optuna</a:t>
            </a:r>
            <a:r>
              <a:rPr lang="en-GB" dirty="0"/>
              <a:t>.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primește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trial,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sugera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</a:t>
            </a:r>
            <a:r>
              <a:rPr lang="en-GB" dirty="0" err="1"/>
              <a:t>hiperparametri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optimizator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de </a:t>
            </a:r>
            <a:r>
              <a:rPr lang="en-GB" dirty="0" err="1"/>
              <a:t>față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alegerea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 (</a:t>
            </a:r>
            <a:r>
              <a:rPr lang="en-GB" dirty="0" err="1"/>
              <a:t>algoritmi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)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intermediul</a:t>
            </a:r>
            <a:r>
              <a:rPr lang="en-GB" dirty="0"/>
              <a:t> </a:t>
            </a:r>
            <a:r>
              <a:rPr lang="en-GB" dirty="0" err="1"/>
              <a:t>hiperparametrului</a:t>
            </a:r>
            <a:r>
              <a:rPr lang="en-GB" dirty="0"/>
              <a:t> "classifier".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 </a:t>
            </a:r>
            <a:r>
              <a:rPr lang="en-GB" dirty="0" err="1"/>
              <a:t>specificat</a:t>
            </a:r>
            <a:r>
              <a:rPr lang="en-GB" dirty="0"/>
              <a:t>,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acelui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Logistic Regression,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precum </a:t>
            </a:r>
            <a:r>
              <a:rPr lang="en-GB" dirty="0" err="1"/>
              <a:t>coeficientul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(C),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 (penalty), solver-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</a:t>
            </a:r>
            <a:r>
              <a:rPr lang="en-GB" dirty="0"/>
              <a:t> (solver), </a:t>
            </a:r>
            <a:r>
              <a:rPr lang="en-GB" dirty="0" err="1"/>
              <a:t>și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penalizării</a:t>
            </a:r>
            <a:r>
              <a:rPr lang="en-GB" dirty="0"/>
              <a:t> elastic net,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raportul</a:t>
            </a:r>
            <a:r>
              <a:rPr lang="en-GB" dirty="0"/>
              <a:t> L1. Se </a:t>
            </a:r>
            <a:r>
              <a:rPr lang="en-GB" dirty="0" err="1"/>
              <a:t>creează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Logistic Regression cu </a:t>
            </a:r>
            <a:r>
              <a:rPr lang="en-GB" dirty="0" err="1"/>
              <a:t>acești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altor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KNeighbors</a:t>
            </a:r>
            <a:r>
              <a:rPr lang="en-GB" dirty="0"/>
              <a:t>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acel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sugestia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definirea</a:t>
            </a:r>
            <a:r>
              <a:rPr lang="en-GB" dirty="0"/>
              <a:t> </a:t>
            </a:r>
            <a:r>
              <a:rPr lang="en-GB" dirty="0" err="1"/>
              <a:t>hiperparametrilor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toți</a:t>
            </a:r>
            <a:r>
              <a:rPr lang="en-GB" dirty="0"/>
              <a:t> </a:t>
            </a:r>
            <a:r>
              <a:rPr lang="en-GB" dirty="0" err="1"/>
              <a:t>clasificatorii</a:t>
            </a:r>
            <a:r>
              <a:rPr lang="en-GB" dirty="0"/>
              <a:t> </a:t>
            </a:r>
            <a:r>
              <a:rPr lang="en-GB" dirty="0" err="1"/>
              <a:t>posibili</a:t>
            </a:r>
            <a:r>
              <a:rPr lang="en-GB" dirty="0"/>
              <a:t>, se </a:t>
            </a:r>
            <a:r>
              <a:rPr lang="en-GB" dirty="0" err="1"/>
              <a:t>antrenează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model pe </a:t>
            </a:r>
            <a:r>
              <a:rPr lang="en-GB" dirty="0" err="1"/>
              <a:t>datele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(</a:t>
            </a:r>
            <a:r>
              <a:rPr lang="en-GB" dirty="0" err="1"/>
              <a:t>x_train_pca</a:t>
            </a:r>
            <a:r>
              <a:rPr lang="en-GB" dirty="0"/>
              <a:t>, </a:t>
            </a:r>
            <a:r>
              <a:rPr lang="en-GB" dirty="0" err="1"/>
              <a:t>y_train_balanced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creează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Study cu </a:t>
            </a:r>
            <a:r>
              <a:rPr lang="en-GB" dirty="0" err="1"/>
              <a:t>direcția</a:t>
            </a:r>
            <a:r>
              <a:rPr lang="en-GB" dirty="0"/>
              <a:t> de </a:t>
            </a:r>
            <a:r>
              <a:rPr lang="en-GB" dirty="0" err="1"/>
              <a:t>maximizare</a:t>
            </a:r>
            <a:r>
              <a:rPr lang="en-GB" dirty="0"/>
              <a:t>. </a:t>
            </a:r>
            <a:r>
              <a:rPr lang="en-GB" dirty="0" err="1"/>
              <a:t>Apoi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caz</a:t>
            </a:r>
            <a:r>
              <a:rPr lang="en-GB" dirty="0"/>
              <a:t>, se </a:t>
            </a:r>
            <a:r>
              <a:rPr lang="en-GB" dirty="0" err="1"/>
              <a:t>încearcă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maximizeze</a:t>
            </a:r>
            <a:r>
              <a:rPr lang="en-GB" dirty="0"/>
              <a:t> </a:t>
            </a:r>
            <a:r>
              <a:rPr lang="en-GB" dirty="0" err="1"/>
              <a:t>acuratețea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)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, </a:t>
            </a:r>
            <a:r>
              <a:rPr lang="en-GB" dirty="0" err="1"/>
              <a:t>utilizând</a:t>
            </a:r>
            <a:r>
              <a:rPr lang="en-GB" dirty="0"/>
              <a:t> un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încercări</a:t>
            </a:r>
            <a:r>
              <a:rPr lang="en-GB" dirty="0"/>
              <a:t> (</a:t>
            </a:r>
            <a:r>
              <a:rPr lang="en-GB" dirty="0" err="1"/>
              <a:t>n_trials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263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Optuna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bibliotecă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 a </a:t>
            </a:r>
            <a:r>
              <a:rPr lang="en-GB" dirty="0" err="1"/>
              <a:t>hiperparametrilor</a:t>
            </a:r>
            <a:r>
              <a:rPr lang="en-GB" dirty="0"/>
              <a:t>, </a:t>
            </a:r>
            <a:r>
              <a:rPr lang="en-GB" dirty="0" err="1"/>
              <a:t>concepută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găsi</a:t>
            </a:r>
            <a:r>
              <a:rPr lang="en-GB" dirty="0"/>
              <a:t> automat </a:t>
            </a:r>
            <a:r>
              <a:rPr lang="en-GB" dirty="0" err="1"/>
              <a:t>valorile</a:t>
            </a:r>
            <a:r>
              <a:rPr lang="en-GB" dirty="0"/>
              <a:t> optime ale </a:t>
            </a:r>
            <a:r>
              <a:rPr lang="en-GB" dirty="0" err="1"/>
              <a:t>hiperparametrilor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model de machine learning. </a:t>
            </a:r>
            <a:r>
              <a:rPr lang="en-GB" dirty="0" err="1"/>
              <a:t>Hiperparametrii</a:t>
            </a:r>
            <a:r>
              <a:rPr lang="en-GB" dirty="0"/>
              <a:t> sunt </a:t>
            </a:r>
            <a:r>
              <a:rPr lang="en-GB" dirty="0" err="1"/>
              <a:t>parametri</a:t>
            </a:r>
            <a:r>
              <a:rPr lang="en-GB" dirty="0"/>
              <a:t> </a:t>
            </a:r>
            <a:r>
              <a:rPr lang="en-GB" dirty="0" err="1"/>
              <a:t>aleși</a:t>
            </a:r>
            <a:r>
              <a:rPr lang="en-GB" dirty="0"/>
              <a:t> de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utilizator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definire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antrenare</a:t>
            </a:r>
            <a:r>
              <a:rPr lang="en-GB" dirty="0"/>
              <a:t> a </a:t>
            </a:r>
            <a:r>
              <a:rPr lang="en-GB" dirty="0" err="1"/>
              <a:t>unui</a:t>
            </a:r>
            <a:r>
              <a:rPr lang="en-GB" dirty="0"/>
              <a:t> model, cum </a:t>
            </a:r>
            <a:r>
              <a:rPr lang="en-GB" dirty="0" err="1"/>
              <a:t>ar</a:t>
            </a:r>
            <a:r>
              <a:rPr lang="en-GB" dirty="0"/>
              <a:t> fi rata de </a:t>
            </a:r>
            <a:r>
              <a:rPr lang="en-GB" dirty="0" err="1"/>
              <a:t>învățare</a:t>
            </a:r>
            <a:r>
              <a:rPr lang="en-GB" dirty="0"/>
              <a:t>, </a:t>
            </a:r>
            <a:r>
              <a:rPr lang="en-GB" dirty="0" err="1"/>
              <a:t>adâncimea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arbore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coeficienții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model </a:t>
            </a:r>
            <a:r>
              <a:rPr lang="en-GB" dirty="0" err="1"/>
              <a:t>liniar</a:t>
            </a:r>
            <a:r>
              <a:rPr lang="en-GB" dirty="0"/>
              <a:t>. </a:t>
            </a:r>
            <a:r>
              <a:rPr lang="en-GB" dirty="0" err="1"/>
              <a:t>Alegerea</a:t>
            </a:r>
            <a:r>
              <a:rPr lang="en-GB" dirty="0"/>
              <a:t> </a:t>
            </a:r>
            <a:r>
              <a:rPr lang="en-GB" dirty="0" err="1"/>
              <a:t>corectă</a:t>
            </a:r>
            <a:r>
              <a:rPr lang="en-GB" dirty="0"/>
              <a:t> a </a:t>
            </a:r>
            <a:r>
              <a:rPr lang="en-GB" dirty="0" err="1"/>
              <a:t>acestor</a:t>
            </a:r>
            <a:r>
              <a:rPr lang="en-GB" dirty="0"/>
              <a:t> </a:t>
            </a:r>
            <a:r>
              <a:rPr lang="en-GB" dirty="0" err="1"/>
              <a:t>hiperparametri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avea</a:t>
            </a:r>
            <a:r>
              <a:rPr lang="en-GB" dirty="0"/>
              <a:t> un impact </a:t>
            </a:r>
            <a:r>
              <a:rPr lang="en-GB" dirty="0" err="1"/>
              <a:t>semnificativ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performanței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C: Este </a:t>
            </a:r>
            <a:r>
              <a:rPr lang="en-GB" dirty="0" err="1"/>
              <a:t>parametrul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lr_C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 </a:t>
            </a:r>
            <a:r>
              <a:rPr lang="en-GB" dirty="0" err="1"/>
              <a:t>Parametrul</a:t>
            </a:r>
            <a:r>
              <a:rPr lang="en-GB" dirty="0"/>
              <a:t> C </a:t>
            </a:r>
            <a:r>
              <a:rPr lang="en-GB" dirty="0" err="1"/>
              <a:t>controlează</a:t>
            </a:r>
            <a:r>
              <a:rPr lang="en-GB" dirty="0"/>
              <a:t> </a:t>
            </a:r>
            <a:r>
              <a:rPr lang="en-GB" dirty="0" err="1"/>
              <a:t>forța</a:t>
            </a:r>
            <a:r>
              <a:rPr lang="en-GB" dirty="0"/>
              <a:t> </a:t>
            </a:r>
            <a:r>
              <a:rPr lang="en-GB" dirty="0" err="1"/>
              <a:t>regularizării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mică</a:t>
            </a:r>
            <a:r>
              <a:rPr lang="en-GB" dirty="0"/>
              <a:t> a </a:t>
            </a:r>
            <a:r>
              <a:rPr lang="en-GB" dirty="0" err="1"/>
              <a:t>lui</a:t>
            </a:r>
            <a:r>
              <a:rPr lang="en-GB" dirty="0"/>
              <a:t> C </a:t>
            </a:r>
            <a:r>
              <a:rPr lang="en-GB" dirty="0" err="1"/>
              <a:t>indică</a:t>
            </a:r>
            <a:r>
              <a:rPr lang="en-GB" dirty="0"/>
              <a:t> o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puternică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Penalty (</a:t>
            </a:r>
            <a:r>
              <a:rPr lang="en-GB" dirty="0" err="1"/>
              <a:t>penalizare</a:t>
            </a:r>
            <a:r>
              <a:rPr lang="en-GB" dirty="0"/>
              <a:t>):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aplicat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.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L1 (Lasso):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absolută</a:t>
            </a:r>
            <a:r>
              <a:rPr lang="en-GB" dirty="0"/>
              <a:t> a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selecția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 a </a:t>
            </a:r>
            <a:r>
              <a:rPr lang="en-GB" dirty="0" err="1"/>
              <a:t>caracteristicilor</a:t>
            </a:r>
            <a:r>
              <a:rPr lang="en-GB" dirty="0"/>
              <a:t>, </a:t>
            </a:r>
            <a:r>
              <a:rPr lang="en-GB" dirty="0" err="1"/>
              <a:t>aducând</a:t>
            </a:r>
            <a:r>
              <a:rPr lang="en-GB" dirty="0"/>
              <a:t> </a:t>
            </a:r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coeficiente</a:t>
            </a:r>
            <a:r>
              <a:rPr lang="en-GB" dirty="0"/>
              <a:t> la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L2 (Ridge):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pătratul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Promovează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 ale </a:t>
            </a:r>
            <a:r>
              <a:rPr lang="en-GB" dirty="0" err="1"/>
              <a:t>coeficienților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nu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eliminarea</a:t>
            </a:r>
            <a:r>
              <a:rPr lang="en-GB" dirty="0"/>
              <a:t> lor </a:t>
            </a:r>
            <a:r>
              <a:rPr lang="en-GB" dirty="0" err="1"/>
              <a:t>completă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solver: Este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optimizarea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de cost.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lr_solver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'sag': Stochastic Average Gradient Descent. Este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accelera</a:t>
            </a:r>
            <a:r>
              <a:rPr lang="en-GB" dirty="0"/>
              <a:t> </a:t>
            </a:r>
            <a:r>
              <a:rPr lang="en-GB" dirty="0" err="1"/>
              <a:t>convergența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definește</a:t>
            </a:r>
            <a:r>
              <a:rPr lang="en-GB" dirty="0"/>
              <a:t> 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(objective), care </a:t>
            </a:r>
            <a:r>
              <a:rPr lang="en-GB" dirty="0" err="1"/>
              <a:t>va</a:t>
            </a:r>
            <a:r>
              <a:rPr lang="en-GB" dirty="0"/>
              <a:t> fi </a:t>
            </a:r>
            <a:r>
              <a:rPr lang="en-GB" dirty="0" err="1"/>
              <a:t>minimizată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maximizată</a:t>
            </a:r>
            <a:r>
              <a:rPr lang="en-GB" dirty="0"/>
              <a:t> de </a:t>
            </a:r>
            <a:r>
              <a:rPr lang="en-GB" dirty="0" err="1"/>
              <a:t>optuna</a:t>
            </a:r>
            <a:r>
              <a:rPr lang="en-GB" dirty="0"/>
              <a:t>. </a:t>
            </a: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primește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trial, care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sugera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</a:t>
            </a:r>
            <a:r>
              <a:rPr lang="en-GB" dirty="0" err="1"/>
              <a:t>hiperparametri</a:t>
            </a:r>
            <a:r>
              <a:rPr lang="en-GB" dirty="0"/>
              <a:t> </a:t>
            </a:r>
            <a:r>
              <a:rPr lang="en-GB" dirty="0" err="1"/>
              <a:t>către</a:t>
            </a:r>
            <a:r>
              <a:rPr lang="en-GB" dirty="0"/>
              <a:t> </a:t>
            </a:r>
            <a:r>
              <a:rPr lang="en-GB" dirty="0" err="1"/>
              <a:t>optimizator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de </a:t>
            </a:r>
            <a:r>
              <a:rPr lang="en-GB" dirty="0" err="1"/>
              <a:t>față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alegerea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 (</a:t>
            </a:r>
            <a:r>
              <a:rPr lang="en-GB" dirty="0" err="1"/>
              <a:t>algoritmi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)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intermediul</a:t>
            </a:r>
            <a:r>
              <a:rPr lang="en-GB" dirty="0"/>
              <a:t> </a:t>
            </a:r>
            <a:r>
              <a:rPr lang="en-GB" dirty="0" err="1"/>
              <a:t>hiperparametrului</a:t>
            </a:r>
            <a:r>
              <a:rPr lang="en-GB" dirty="0"/>
              <a:t> "classifier".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 </a:t>
            </a:r>
            <a:r>
              <a:rPr lang="en-GB" dirty="0" err="1"/>
              <a:t>specificat</a:t>
            </a:r>
            <a:r>
              <a:rPr lang="en-GB" dirty="0"/>
              <a:t>,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acelui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Logistic Regression,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parametri</a:t>
            </a:r>
            <a:r>
              <a:rPr lang="en-GB" dirty="0"/>
              <a:t> precum </a:t>
            </a:r>
            <a:r>
              <a:rPr lang="en-GB" dirty="0" err="1"/>
              <a:t>coeficientul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(C),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 (penalty), solver-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</a:t>
            </a:r>
            <a:r>
              <a:rPr lang="en-GB" dirty="0"/>
              <a:t> (solver), </a:t>
            </a:r>
            <a:r>
              <a:rPr lang="en-GB" dirty="0" err="1"/>
              <a:t>și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penalizării</a:t>
            </a:r>
            <a:r>
              <a:rPr lang="en-GB" dirty="0"/>
              <a:t> elastic net,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raportul</a:t>
            </a:r>
            <a:r>
              <a:rPr lang="en-GB" dirty="0"/>
              <a:t> L1. Se </a:t>
            </a:r>
            <a:r>
              <a:rPr lang="en-GB" dirty="0" err="1"/>
              <a:t>creează</a:t>
            </a:r>
            <a:r>
              <a:rPr lang="en-GB" dirty="0"/>
              <a:t> </a:t>
            </a:r>
            <a:r>
              <a:rPr lang="en-GB" dirty="0" err="1"/>
              <a:t>apoi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Logistic Regression cu </a:t>
            </a:r>
            <a:r>
              <a:rPr lang="en-GB" dirty="0" err="1"/>
              <a:t>acești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altor</a:t>
            </a:r>
            <a:r>
              <a:rPr lang="en-GB" dirty="0"/>
              <a:t> </a:t>
            </a:r>
            <a:r>
              <a:rPr lang="en-GB" dirty="0" err="1"/>
              <a:t>clasificatoare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KNeighbors</a:t>
            </a:r>
            <a:r>
              <a:rPr lang="en-GB" dirty="0"/>
              <a:t>, se </a:t>
            </a:r>
            <a:r>
              <a:rPr lang="en-GB" dirty="0" err="1"/>
              <a:t>sugerează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se </a:t>
            </a:r>
            <a:r>
              <a:rPr lang="en-GB" dirty="0" err="1"/>
              <a:t>definesc</a:t>
            </a:r>
            <a:r>
              <a:rPr lang="en-GB" dirty="0"/>
              <a:t> </a:t>
            </a:r>
            <a:r>
              <a:rPr lang="en-GB" dirty="0" err="1"/>
              <a:t>hiperparametrii</a:t>
            </a:r>
            <a:r>
              <a:rPr lang="en-GB" dirty="0"/>
              <a:t> </a:t>
            </a:r>
            <a:r>
              <a:rPr lang="en-GB" dirty="0" err="1"/>
              <a:t>specifici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acel</a:t>
            </a:r>
            <a:r>
              <a:rPr lang="en-GB" dirty="0"/>
              <a:t> </a:t>
            </a:r>
            <a:r>
              <a:rPr lang="en-GB" dirty="0" err="1"/>
              <a:t>clasificator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După</a:t>
            </a:r>
            <a:r>
              <a:rPr lang="en-GB" dirty="0"/>
              <a:t> </a:t>
            </a:r>
            <a:r>
              <a:rPr lang="en-GB" dirty="0" err="1"/>
              <a:t>sugestia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definirea</a:t>
            </a:r>
            <a:r>
              <a:rPr lang="en-GB" dirty="0"/>
              <a:t> </a:t>
            </a:r>
            <a:r>
              <a:rPr lang="en-GB" dirty="0" err="1"/>
              <a:t>hiperparametrilor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toți</a:t>
            </a:r>
            <a:r>
              <a:rPr lang="en-GB" dirty="0"/>
              <a:t> </a:t>
            </a:r>
            <a:r>
              <a:rPr lang="en-GB" dirty="0" err="1"/>
              <a:t>clasificatorii</a:t>
            </a:r>
            <a:r>
              <a:rPr lang="en-GB" dirty="0"/>
              <a:t> </a:t>
            </a:r>
            <a:r>
              <a:rPr lang="en-GB" dirty="0" err="1"/>
              <a:t>posibili</a:t>
            </a:r>
            <a:r>
              <a:rPr lang="en-GB" dirty="0"/>
              <a:t>, se </a:t>
            </a:r>
            <a:r>
              <a:rPr lang="en-GB" dirty="0" err="1"/>
              <a:t>antrenează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model pe </a:t>
            </a:r>
            <a:r>
              <a:rPr lang="en-GB" dirty="0" err="1"/>
              <a:t>datele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(</a:t>
            </a:r>
            <a:r>
              <a:rPr lang="en-GB" dirty="0" err="1"/>
              <a:t>x_train_pca</a:t>
            </a:r>
            <a:r>
              <a:rPr lang="en-GB" dirty="0"/>
              <a:t>, </a:t>
            </a:r>
            <a:r>
              <a:rPr lang="en-GB" dirty="0" err="1"/>
              <a:t>y_train_balanced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 </a:t>
            </a:r>
            <a:r>
              <a:rPr lang="en-GB" dirty="0" err="1"/>
              <a:t>creează</a:t>
            </a:r>
            <a:r>
              <a:rPr lang="en-GB" dirty="0"/>
              <a:t> un </a:t>
            </a:r>
            <a:r>
              <a:rPr lang="en-GB" dirty="0" err="1"/>
              <a:t>obiect</a:t>
            </a:r>
            <a:r>
              <a:rPr lang="en-GB" dirty="0"/>
              <a:t> Study cu </a:t>
            </a:r>
            <a:r>
              <a:rPr lang="en-GB" dirty="0" err="1"/>
              <a:t>direcția</a:t>
            </a:r>
            <a:r>
              <a:rPr lang="en-GB" dirty="0"/>
              <a:t> de </a:t>
            </a:r>
            <a:r>
              <a:rPr lang="en-GB" dirty="0" err="1"/>
              <a:t>maximizare</a:t>
            </a:r>
            <a:r>
              <a:rPr lang="en-GB" dirty="0"/>
              <a:t>. </a:t>
            </a:r>
            <a:r>
              <a:rPr lang="en-GB" dirty="0" err="1"/>
              <a:t>Apoi</a:t>
            </a:r>
            <a:r>
              <a:rPr lang="en-GB" dirty="0"/>
              <a:t>, se </a:t>
            </a:r>
            <a:r>
              <a:rPr lang="en-GB" dirty="0" err="1"/>
              <a:t>optimizează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(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acest</a:t>
            </a:r>
            <a:r>
              <a:rPr lang="en-GB" dirty="0"/>
              <a:t> </a:t>
            </a:r>
            <a:r>
              <a:rPr lang="en-GB" dirty="0" err="1"/>
              <a:t>caz</a:t>
            </a:r>
            <a:r>
              <a:rPr lang="en-GB" dirty="0"/>
              <a:t>, se </a:t>
            </a:r>
            <a:r>
              <a:rPr lang="en-GB" dirty="0" err="1"/>
              <a:t>încearcă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se </a:t>
            </a:r>
            <a:r>
              <a:rPr lang="en-GB" dirty="0" err="1"/>
              <a:t>maximizeze</a:t>
            </a:r>
            <a:r>
              <a:rPr lang="en-GB" dirty="0"/>
              <a:t> </a:t>
            </a:r>
            <a:r>
              <a:rPr lang="en-GB" dirty="0" err="1"/>
              <a:t>acuratețea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) cu </a:t>
            </a:r>
            <a:r>
              <a:rPr lang="en-GB" dirty="0" err="1"/>
              <a:t>ajutorul</a:t>
            </a:r>
            <a:r>
              <a:rPr lang="en-GB" dirty="0"/>
              <a:t> </a:t>
            </a:r>
            <a:r>
              <a:rPr lang="en-GB" dirty="0" err="1"/>
              <a:t>optuna</a:t>
            </a:r>
            <a:r>
              <a:rPr lang="en-GB" dirty="0"/>
              <a:t>, </a:t>
            </a:r>
            <a:r>
              <a:rPr lang="en-GB" dirty="0" err="1"/>
              <a:t>utilizând</a:t>
            </a:r>
            <a:r>
              <a:rPr lang="en-GB" dirty="0"/>
              <a:t> un </a:t>
            </a:r>
            <a:r>
              <a:rPr lang="en-GB" dirty="0" err="1"/>
              <a:t>număr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încercări</a:t>
            </a:r>
            <a:r>
              <a:rPr lang="en-GB" dirty="0"/>
              <a:t> (</a:t>
            </a:r>
            <a:r>
              <a:rPr lang="en-GB" dirty="0" err="1"/>
              <a:t>n_trials</a:t>
            </a:r>
            <a:r>
              <a:rPr lang="en-GB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92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KNeighbors</a:t>
            </a:r>
            <a:r>
              <a:rPr lang="en-GB" dirty="0"/>
              <a:t> (K-Nearest </a:t>
            </a:r>
            <a:r>
              <a:rPr lang="en-GB" dirty="0" err="1"/>
              <a:t>Neighbors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Clasifică</a:t>
            </a:r>
            <a:r>
              <a:rPr lang="en-GB" dirty="0"/>
              <a:t> un </a:t>
            </a:r>
            <a:r>
              <a:rPr lang="en-GB" dirty="0" err="1"/>
              <a:t>punct</a:t>
            </a:r>
            <a:r>
              <a:rPr lang="en-GB" dirty="0"/>
              <a:t> de date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votul</a:t>
            </a:r>
            <a:r>
              <a:rPr lang="en-GB" dirty="0"/>
              <a:t> </a:t>
            </a:r>
            <a:r>
              <a:rPr lang="en-GB" dirty="0" err="1"/>
              <a:t>majoritar</a:t>
            </a:r>
            <a:r>
              <a:rPr lang="en-GB" dirty="0"/>
              <a:t> al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apropiați</a:t>
            </a:r>
            <a:r>
              <a:rPr lang="en-GB" dirty="0"/>
              <a:t> k </a:t>
            </a:r>
            <a:r>
              <a:rPr lang="en-GB" dirty="0" err="1"/>
              <a:t>vecini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Funcționează</a:t>
            </a:r>
            <a:r>
              <a:rPr lang="en-GB" dirty="0"/>
              <a:t> bine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mijlocii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special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sunt </a:t>
            </a:r>
            <a:r>
              <a:rPr lang="en-GB" dirty="0" err="1"/>
              <a:t>distribuite</a:t>
            </a:r>
            <a:r>
              <a:rPr lang="en-GB" dirty="0"/>
              <a:t> uniform.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(Support Vector Classifier):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Identifică</a:t>
            </a:r>
            <a:r>
              <a:rPr lang="en-GB" dirty="0"/>
              <a:t> un </a:t>
            </a:r>
            <a:r>
              <a:rPr lang="en-GB" dirty="0" err="1"/>
              <a:t>hiperplan</a:t>
            </a:r>
            <a:r>
              <a:rPr lang="en-GB" dirty="0"/>
              <a:t> </a:t>
            </a:r>
            <a:r>
              <a:rPr lang="en-GB" dirty="0" err="1"/>
              <a:t>optim</a:t>
            </a:r>
            <a:r>
              <a:rPr lang="en-GB" dirty="0"/>
              <a:t> care </a:t>
            </a:r>
            <a:r>
              <a:rPr lang="en-GB" dirty="0" err="1"/>
              <a:t>separă</a:t>
            </a:r>
            <a:r>
              <a:rPr lang="en-GB" dirty="0"/>
              <a:t> </a:t>
            </a:r>
            <a:r>
              <a:rPr lang="en-GB" dirty="0" err="1"/>
              <a:t>seturile</a:t>
            </a:r>
            <a:r>
              <a:rPr lang="en-GB" dirty="0"/>
              <a:t> de date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 (Arbore de </a:t>
            </a:r>
            <a:r>
              <a:rPr lang="en-GB" dirty="0" err="1"/>
              <a:t>Decizie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Creează</a:t>
            </a:r>
            <a:r>
              <a:rPr lang="en-GB" dirty="0"/>
              <a:t> un model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formă</a:t>
            </a:r>
            <a:r>
              <a:rPr lang="en-GB" dirty="0"/>
              <a:t> de arbore, </a:t>
            </a:r>
            <a:r>
              <a:rPr lang="en-GB" dirty="0" err="1"/>
              <a:t>luând</a:t>
            </a:r>
            <a:r>
              <a:rPr lang="en-GB" dirty="0"/>
              <a:t> </a:t>
            </a:r>
            <a:r>
              <a:rPr lang="en-GB" dirty="0" err="1"/>
              <a:t>decizii</a:t>
            </a:r>
            <a:r>
              <a:rPr lang="en-GB" dirty="0"/>
              <a:t> </a:t>
            </a:r>
            <a:r>
              <a:rPr lang="en-GB" dirty="0" err="1"/>
              <a:t>succesive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caracteristicilor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înțeles</a:t>
            </a:r>
            <a:r>
              <a:rPr lang="en-GB" dirty="0"/>
              <a:t>,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explicite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mulți</a:t>
            </a:r>
            <a:r>
              <a:rPr lang="en-GB" dirty="0"/>
              <a:t>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combină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îmbunătăți</a:t>
            </a:r>
            <a:r>
              <a:rPr lang="en-GB" dirty="0"/>
              <a:t> </a:t>
            </a:r>
            <a:r>
              <a:rPr lang="en-GB" dirty="0" err="1"/>
              <a:t>generalizarea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Reducerea</a:t>
            </a:r>
            <a:r>
              <a:rPr lang="en-GB" dirty="0"/>
              <a:t> </a:t>
            </a:r>
            <a:r>
              <a:rPr lang="en-GB" dirty="0" err="1"/>
              <a:t>riscului</a:t>
            </a:r>
            <a:r>
              <a:rPr lang="en-GB" dirty="0"/>
              <a:t> de overfitting, </a:t>
            </a:r>
            <a:r>
              <a:rPr lang="en-GB" dirty="0" err="1"/>
              <a:t>eficient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AdaBoost (Adaptive Boosting):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Îmbunătățește</a:t>
            </a:r>
            <a:r>
              <a:rPr lang="en-GB" dirty="0"/>
              <a:t> </a:t>
            </a:r>
            <a:r>
              <a:rPr lang="en-GB" dirty="0" err="1"/>
              <a:t>performanța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ponderarea</a:t>
            </a:r>
            <a:r>
              <a:rPr lang="en-GB" dirty="0"/>
              <a:t> </a:t>
            </a:r>
            <a:r>
              <a:rPr lang="en-GB" dirty="0" err="1"/>
              <a:t>diferită</a:t>
            </a:r>
            <a:r>
              <a:rPr lang="en-GB" dirty="0"/>
              <a:t> a </a:t>
            </a:r>
            <a:r>
              <a:rPr lang="en-GB" dirty="0" err="1"/>
              <a:t>exemplelor</a:t>
            </a:r>
            <a:r>
              <a:rPr lang="en-GB" dirty="0"/>
              <a:t> </a:t>
            </a:r>
            <a:r>
              <a:rPr lang="en-GB" dirty="0" err="1"/>
              <a:t>greșite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Util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arborii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Gradient Boosting: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corectând</a:t>
            </a:r>
            <a:r>
              <a:rPr lang="en-GB" dirty="0"/>
              <a:t> </a:t>
            </a:r>
            <a:r>
              <a:rPr lang="en-GB" dirty="0" err="1"/>
              <a:t>erorile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precedente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Performanță</a:t>
            </a:r>
            <a:r>
              <a:rPr lang="en-GB" dirty="0"/>
              <a:t> </a:t>
            </a:r>
            <a:r>
              <a:rPr lang="en-GB" dirty="0" err="1"/>
              <a:t>excelentă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sensibil</a:t>
            </a:r>
            <a:r>
              <a:rPr lang="en-GB" dirty="0"/>
              <a:t> la overfitting.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Gaussian Naive Bayes: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Se </a:t>
            </a:r>
            <a:r>
              <a:rPr lang="en-GB" dirty="0" err="1"/>
              <a:t>bazează</a:t>
            </a:r>
            <a:r>
              <a:rPr lang="en-GB" dirty="0"/>
              <a:t> pe </a:t>
            </a:r>
            <a:r>
              <a:rPr lang="en-GB" dirty="0" err="1"/>
              <a:t>teorema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Bayes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presupune</a:t>
            </a:r>
            <a:r>
              <a:rPr lang="en-GB" dirty="0"/>
              <a:t> </a:t>
            </a:r>
            <a:r>
              <a:rPr lang="en-GB" dirty="0" err="1"/>
              <a:t>independența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presupuneri</a:t>
            </a:r>
            <a:r>
              <a:rPr lang="en-GB" dirty="0"/>
              <a:t> naive.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Linear Discriminant Analysis (LDA):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Găsește</a:t>
            </a:r>
            <a:r>
              <a:rPr lang="en-GB" dirty="0"/>
              <a:t> </a:t>
            </a:r>
            <a:r>
              <a:rPr lang="en-GB" dirty="0" err="1"/>
              <a:t>proiecții</a:t>
            </a:r>
            <a:r>
              <a:rPr lang="en-GB" dirty="0"/>
              <a:t> care </a:t>
            </a:r>
            <a:r>
              <a:rPr lang="en-GB" dirty="0" err="1"/>
              <a:t>maximizează</a:t>
            </a:r>
            <a:r>
              <a:rPr lang="en-GB" dirty="0"/>
              <a:t> </a:t>
            </a:r>
            <a:r>
              <a:rPr lang="en-GB" dirty="0" err="1"/>
              <a:t>separația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multiplă</a:t>
            </a:r>
            <a:r>
              <a:rPr lang="en-GB" dirty="0"/>
              <a:t> cu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relativ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Implementează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gradient boosting </a:t>
            </a:r>
            <a:r>
              <a:rPr lang="en-GB" dirty="0" err="1"/>
              <a:t>optimizat</a:t>
            </a:r>
            <a:r>
              <a:rPr lang="en-GB" dirty="0"/>
              <a:t>, cu </a:t>
            </a:r>
            <a:r>
              <a:rPr lang="en-GB" dirty="0" err="1"/>
              <a:t>funcționalități</a:t>
            </a:r>
            <a:r>
              <a:rPr lang="en-GB" dirty="0"/>
              <a:t> </a:t>
            </a:r>
            <a:r>
              <a:rPr lang="en-GB" dirty="0" err="1"/>
              <a:t>speciale</a:t>
            </a:r>
            <a:r>
              <a:rPr lang="en-GB" dirty="0"/>
              <a:t> precum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lipsă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Puternic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</a:t>
            </a:r>
            <a:r>
              <a:rPr lang="en-GB" dirty="0" err="1"/>
              <a:t>spectru</a:t>
            </a:r>
            <a:r>
              <a:rPr lang="en-GB" dirty="0"/>
              <a:t> </a:t>
            </a:r>
            <a:r>
              <a:rPr lang="en-GB" dirty="0" err="1"/>
              <a:t>larg</a:t>
            </a:r>
            <a:r>
              <a:rPr lang="en-GB" dirty="0"/>
              <a:t> de </a:t>
            </a:r>
            <a:r>
              <a:rPr lang="en-GB" dirty="0" err="1"/>
              <a:t>probleme</a:t>
            </a:r>
            <a:r>
              <a:rPr lang="en-GB" dirty="0"/>
              <a:t>, de la </a:t>
            </a:r>
            <a:r>
              <a:rPr lang="en-GB" dirty="0" err="1"/>
              <a:t>clasificare</a:t>
            </a:r>
            <a:r>
              <a:rPr lang="en-GB" dirty="0"/>
              <a:t> la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8514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LightGBM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n_estimators</a:t>
            </a:r>
            <a:r>
              <a:rPr lang="en-GB" dirty="0"/>
              <a:t>: </a:t>
            </a:r>
            <a:r>
              <a:rPr lang="en-GB" dirty="0" err="1"/>
              <a:t>Numărul</a:t>
            </a:r>
            <a:r>
              <a:rPr lang="en-GB" dirty="0"/>
              <a:t> de </a:t>
            </a:r>
            <a:r>
              <a:rPr lang="en-GB" dirty="0" err="1"/>
              <a:t>etape</a:t>
            </a:r>
            <a:r>
              <a:rPr lang="en-GB" dirty="0"/>
              <a:t> (</a:t>
            </a:r>
            <a:r>
              <a:rPr lang="en-GB" dirty="0" err="1"/>
              <a:t>arbori</a:t>
            </a:r>
            <a:r>
              <a:rPr lang="en-GB" dirty="0"/>
              <a:t>)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ansamblu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max_depth</a:t>
            </a:r>
            <a:r>
              <a:rPr lang="en-GB" dirty="0"/>
              <a:t>: </a:t>
            </a:r>
            <a:r>
              <a:rPr lang="en-GB" dirty="0" err="1"/>
              <a:t>Adâncimea</a:t>
            </a:r>
            <a:r>
              <a:rPr lang="en-GB" dirty="0"/>
              <a:t> </a:t>
            </a:r>
            <a:r>
              <a:rPr lang="en-GB" dirty="0" err="1"/>
              <a:t>maximă</a:t>
            </a:r>
            <a:r>
              <a:rPr lang="en-GB" dirty="0"/>
              <a:t> a </a:t>
            </a:r>
            <a:r>
              <a:rPr lang="en-GB" dirty="0" err="1"/>
              <a:t>fiecărui</a:t>
            </a:r>
            <a:r>
              <a:rPr lang="en-GB" dirty="0"/>
              <a:t> arbore.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learning_rate</a:t>
            </a:r>
            <a:r>
              <a:rPr lang="en-GB" dirty="0"/>
              <a:t>: Rata de </a:t>
            </a:r>
            <a:r>
              <a:rPr lang="en-GB" dirty="0" err="1"/>
              <a:t>învățare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num_leaves</a:t>
            </a:r>
            <a:r>
              <a:rPr lang="en-GB" dirty="0"/>
              <a:t>: </a:t>
            </a:r>
            <a:r>
              <a:rPr lang="en-GB" dirty="0" err="1"/>
              <a:t>Numărul</a:t>
            </a:r>
            <a:r>
              <a:rPr lang="en-GB" dirty="0"/>
              <a:t> maxim de </a:t>
            </a:r>
            <a:r>
              <a:rPr lang="en-GB" dirty="0" err="1"/>
              <a:t>frunze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arbore.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CatBoost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iterations: </a:t>
            </a:r>
            <a:r>
              <a:rPr lang="en-GB" dirty="0" err="1"/>
              <a:t>Numărul</a:t>
            </a:r>
            <a:r>
              <a:rPr lang="en-GB" dirty="0"/>
              <a:t> total de </a:t>
            </a:r>
            <a:r>
              <a:rPr lang="en-GB" dirty="0" err="1"/>
              <a:t>etape</a:t>
            </a:r>
            <a:r>
              <a:rPr lang="en-GB" dirty="0"/>
              <a:t> de </a:t>
            </a:r>
            <a:r>
              <a:rPr lang="en-GB" dirty="0" err="1"/>
              <a:t>ansamblu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depth: </a:t>
            </a:r>
            <a:r>
              <a:rPr lang="en-GB" dirty="0" err="1"/>
              <a:t>Adâncimea</a:t>
            </a:r>
            <a:r>
              <a:rPr lang="en-GB" dirty="0"/>
              <a:t> </a:t>
            </a:r>
            <a:r>
              <a:rPr lang="en-GB" dirty="0" err="1"/>
              <a:t>maximă</a:t>
            </a:r>
            <a:r>
              <a:rPr lang="en-GB" dirty="0"/>
              <a:t> a </a:t>
            </a:r>
            <a:r>
              <a:rPr lang="en-GB" dirty="0" err="1"/>
              <a:t>fiecărui</a:t>
            </a:r>
            <a:r>
              <a:rPr lang="en-GB" dirty="0"/>
              <a:t> arbore.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learning_rate</a:t>
            </a:r>
            <a:r>
              <a:rPr lang="en-GB" dirty="0"/>
              <a:t>: Rata de </a:t>
            </a:r>
            <a:r>
              <a:rPr lang="en-GB" dirty="0" err="1"/>
              <a:t>învățare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LightGBM</a:t>
            </a:r>
            <a:r>
              <a:rPr lang="en-GB" dirty="0"/>
              <a:t> (Light Gradient Boosting Machine):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Tip: Este un </a:t>
            </a:r>
            <a:r>
              <a:rPr lang="en-GB" dirty="0" err="1"/>
              <a:t>algoritm</a:t>
            </a:r>
            <a:r>
              <a:rPr lang="en-GB" dirty="0"/>
              <a:t> de tip boosting (</a:t>
            </a:r>
            <a:r>
              <a:rPr lang="en-GB" dirty="0" err="1"/>
              <a:t>îmbunătățire</a:t>
            </a:r>
            <a:r>
              <a:rPr lang="en-GB" dirty="0"/>
              <a:t>) </a:t>
            </a:r>
            <a:r>
              <a:rPr lang="en-GB" dirty="0" err="1"/>
              <a:t>bazat</a:t>
            </a:r>
            <a:r>
              <a:rPr lang="en-GB" dirty="0"/>
              <a:t> pe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notabile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Eficient</a:t>
            </a:r>
            <a:r>
              <a:rPr lang="en-GB" dirty="0"/>
              <a:t> din </a:t>
            </a:r>
            <a:r>
              <a:rPr lang="en-GB" dirty="0" err="1"/>
              <a:t>punct</a:t>
            </a:r>
            <a:r>
              <a:rPr lang="en-GB" dirty="0"/>
              <a:t> de </a:t>
            </a:r>
            <a:r>
              <a:rPr lang="en-GB" dirty="0" err="1"/>
              <a:t>vedere</a:t>
            </a:r>
            <a:r>
              <a:rPr lang="en-GB" dirty="0"/>
              <a:t> </a:t>
            </a:r>
            <a:r>
              <a:rPr lang="en-GB" dirty="0" err="1"/>
              <a:t>computațional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Implementează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</a:t>
            </a:r>
            <a:r>
              <a:rPr lang="en-GB" dirty="0" err="1"/>
              <a:t>creștere</a:t>
            </a:r>
            <a:r>
              <a:rPr lang="en-GB" dirty="0"/>
              <a:t> a </a:t>
            </a:r>
            <a:r>
              <a:rPr lang="en-GB" dirty="0" err="1"/>
              <a:t>gradientului</a:t>
            </a:r>
            <a:r>
              <a:rPr lang="en-GB" dirty="0"/>
              <a:t> pe </a:t>
            </a:r>
            <a:r>
              <a:rPr lang="en-GB" dirty="0" err="1"/>
              <a:t>bază</a:t>
            </a:r>
            <a:r>
              <a:rPr lang="en-GB" dirty="0"/>
              <a:t> de </a:t>
            </a:r>
            <a:r>
              <a:rPr lang="en-GB" dirty="0" err="1"/>
              <a:t>lumină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gestiona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milioane</a:t>
            </a:r>
            <a:r>
              <a:rPr lang="en-GB" dirty="0"/>
              <a:t> de </a:t>
            </a:r>
            <a:r>
              <a:rPr lang="en-GB" dirty="0" err="1"/>
              <a:t>instanțe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dimensiuni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ale </a:t>
            </a:r>
            <a:r>
              <a:rPr lang="en-GB" dirty="0" err="1"/>
              <a:t>caracteristicilor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efectua</a:t>
            </a:r>
            <a:r>
              <a:rPr lang="en-GB" dirty="0"/>
              <a:t> </a:t>
            </a:r>
            <a:r>
              <a:rPr lang="en-GB" dirty="0" err="1"/>
              <a:t>antrenarea</a:t>
            </a:r>
            <a:r>
              <a:rPr lang="en-GB" dirty="0"/>
              <a:t> pe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procesoare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distribuție</a:t>
            </a:r>
            <a:r>
              <a:rPr lang="en-GB" dirty="0"/>
              <a:t> pe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CatBoost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Tip: Este, de </a:t>
            </a:r>
            <a:r>
              <a:rPr lang="en-GB" dirty="0" err="1"/>
              <a:t>asemenea</a:t>
            </a:r>
            <a:r>
              <a:rPr lang="en-GB" dirty="0"/>
              <a:t>, un </a:t>
            </a:r>
            <a:r>
              <a:rPr lang="en-GB" dirty="0" err="1"/>
              <a:t>algoritm</a:t>
            </a:r>
            <a:r>
              <a:rPr lang="en-GB" dirty="0"/>
              <a:t> de tip boosting </a:t>
            </a:r>
            <a:r>
              <a:rPr lang="en-GB" dirty="0" err="1"/>
              <a:t>bazat</a:t>
            </a:r>
            <a:r>
              <a:rPr lang="en-GB" dirty="0"/>
              <a:t> pe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notabile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Este special </a:t>
            </a:r>
            <a:r>
              <a:rPr lang="en-GB" dirty="0" err="1"/>
              <a:t>conceput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gestiona</a:t>
            </a:r>
            <a:r>
              <a:rPr lang="en-GB" dirty="0"/>
              <a:t> </a:t>
            </a:r>
            <a:r>
              <a:rPr lang="en-GB" dirty="0" err="1"/>
              <a:t>variabilele</a:t>
            </a:r>
            <a:r>
              <a:rPr lang="en-GB" dirty="0"/>
              <a:t> </a:t>
            </a:r>
            <a:r>
              <a:rPr lang="en-GB" dirty="0" err="1"/>
              <a:t>categorice</a:t>
            </a:r>
            <a:r>
              <a:rPr lang="en-GB" dirty="0"/>
              <a:t> </a:t>
            </a:r>
            <a:r>
              <a:rPr lang="en-GB" dirty="0" err="1"/>
              <a:t>fără</a:t>
            </a:r>
            <a:r>
              <a:rPr lang="en-GB" dirty="0"/>
              <a:t> </a:t>
            </a:r>
            <a:r>
              <a:rPr lang="en-GB" dirty="0" err="1"/>
              <a:t>conversii</a:t>
            </a:r>
            <a:r>
              <a:rPr lang="en-GB" dirty="0"/>
              <a:t> </a:t>
            </a:r>
            <a:r>
              <a:rPr lang="en-GB" dirty="0" err="1"/>
              <a:t>suplimentare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automatiza</a:t>
            </a:r>
            <a:r>
              <a:rPr lang="en-GB" dirty="0"/>
              <a:t> </a:t>
            </a:r>
            <a:r>
              <a:rPr lang="en-GB" dirty="0" err="1"/>
              <a:t>preprocesarea</a:t>
            </a:r>
            <a:r>
              <a:rPr lang="en-GB" dirty="0"/>
              <a:t> </a:t>
            </a:r>
            <a:r>
              <a:rPr lang="en-GB" dirty="0" err="1"/>
              <a:t>datelor</a:t>
            </a:r>
            <a:r>
              <a:rPr lang="en-GB" dirty="0"/>
              <a:t> </a:t>
            </a:r>
            <a:r>
              <a:rPr lang="en-GB" dirty="0" err="1"/>
              <a:t>categorice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robust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fața</a:t>
            </a:r>
            <a:r>
              <a:rPr lang="en-GB" dirty="0"/>
              <a:t> overfitting-</a:t>
            </a:r>
            <a:r>
              <a:rPr lang="en-GB" dirty="0" err="1"/>
              <a:t>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Implementează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de </a:t>
            </a:r>
            <a:r>
              <a:rPr lang="en-GB" dirty="0" err="1"/>
              <a:t>creștere</a:t>
            </a:r>
            <a:r>
              <a:rPr lang="en-GB" dirty="0"/>
              <a:t> a </a:t>
            </a:r>
            <a:r>
              <a:rPr lang="en-GB" dirty="0" err="1"/>
              <a:t>gradientului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performant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comparație</a:t>
            </a:r>
            <a:r>
              <a:rPr lang="en-GB" dirty="0"/>
              <a:t> cu </a:t>
            </a:r>
            <a:r>
              <a:rPr lang="en-GB" dirty="0" err="1"/>
              <a:t>alți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special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cu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categorii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Are </a:t>
            </a:r>
            <a:r>
              <a:rPr lang="en-GB" dirty="0" err="1"/>
              <a:t>facilități</a:t>
            </a:r>
            <a:r>
              <a:rPr lang="en-GB" dirty="0"/>
              <a:t> </a:t>
            </a:r>
            <a:r>
              <a:rPr lang="en-GB" dirty="0" err="1"/>
              <a:t>încorporate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problemelor</a:t>
            </a:r>
            <a:r>
              <a:rPr lang="en-GB" dirty="0"/>
              <a:t> de </a:t>
            </a:r>
            <a:r>
              <a:rPr lang="en-GB" dirty="0" err="1"/>
              <a:t>clasificare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882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KNeighbors</a:t>
            </a:r>
            <a:r>
              <a:rPr lang="en-GB" dirty="0"/>
              <a:t> (K-Nearest </a:t>
            </a:r>
            <a:r>
              <a:rPr lang="en-GB" dirty="0" err="1"/>
              <a:t>Neighbors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Clasifică</a:t>
            </a:r>
            <a:r>
              <a:rPr lang="en-GB" dirty="0"/>
              <a:t> un </a:t>
            </a:r>
            <a:r>
              <a:rPr lang="en-GB" dirty="0" err="1"/>
              <a:t>punct</a:t>
            </a:r>
            <a:r>
              <a:rPr lang="en-GB" dirty="0"/>
              <a:t> de date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votul</a:t>
            </a:r>
            <a:r>
              <a:rPr lang="en-GB" dirty="0"/>
              <a:t> </a:t>
            </a:r>
            <a:r>
              <a:rPr lang="en-GB" dirty="0" err="1"/>
              <a:t>majoritar</a:t>
            </a:r>
            <a:r>
              <a:rPr lang="en-GB" dirty="0"/>
              <a:t> al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apropiați</a:t>
            </a:r>
            <a:r>
              <a:rPr lang="en-GB" dirty="0"/>
              <a:t> k </a:t>
            </a:r>
            <a:r>
              <a:rPr lang="en-GB" dirty="0" err="1"/>
              <a:t>vecini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Funcționează</a:t>
            </a:r>
            <a:r>
              <a:rPr lang="en-GB" dirty="0"/>
              <a:t> bine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mijlocii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special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sunt </a:t>
            </a:r>
            <a:r>
              <a:rPr lang="en-GB" dirty="0" err="1"/>
              <a:t>distribuite</a:t>
            </a:r>
            <a:r>
              <a:rPr lang="en-GB" dirty="0"/>
              <a:t> uniform.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(Support Vector Classifier):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Identifică</a:t>
            </a:r>
            <a:r>
              <a:rPr lang="en-GB" dirty="0"/>
              <a:t> un </a:t>
            </a:r>
            <a:r>
              <a:rPr lang="en-GB" dirty="0" err="1"/>
              <a:t>hiperplan</a:t>
            </a:r>
            <a:r>
              <a:rPr lang="en-GB" dirty="0"/>
              <a:t> </a:t>
            </a:r>
            <a:r>
              <a:rPr lang="en-GB" dirty="0" err="1"/>
              <a:t>optim</a:t>
            </a:r>
            <a:r>
              <a:rPr lang="en-GB" dirty="0"/>
              <a:t> care </a:t>
            </a:r>
            <a:r>
              <a:rPr lang="en-GB" dirty="0" err="1"/>
              <a:t>separă</a:t>
            </a:r>
            <a:r>
              <a:rPr lang="en-GB" dirty="0"/>
              <a:t> </a:t>
            </a:r>
            <a:r>
              <a:rPr lang="en-GB" dirty="0" err="1"/>
              <a:t>seturile</a:t>
            </a:r>
            <a:r>
              <a:rPr lang="en-GB" dirty="0"/>
              <a:t> de date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 (Arbore de </a:t>
            </a:r>
            <a:r>
              <a:rPr lang="en-GB" dirty="0" err="1"/>
              <a:t>Decizie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Creează</a:t>
            </a:r>
            <a:r>
              <a:rPr lang="en-GB" dirty="0"/>
              <a:t> un model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formă</a:t>
            </a:r>
            <a:r>
              <a:rPr lang="en-GB" dirty="0"/>
              <a:t> de arbore, </a:t>
            </a:r>
            <a:r>
              <a:rPr lang="en-GB" dirty="0" err="1"/>
              <a:t>luând</a:t>
            </a:r>
            <a:r>
              <a:rPr lang="en-GB" dirty="0"/>
              <a:t> </a:t>
            </a:r>
            <a:r>
              <a:rPr lang="en-GB" dirty="0" err="1"/>
              <a:t>decizii</a:t>
            </a:r>
            <a:r>
              <a:rPr lang="en-GB" dirty="0"/>
              <a:t> </a:t>
            </a:r>
            <a:r>
              <a:rPr lang="en-GB" dirty="0" err="1"/>
              <a:t>succesive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caracteristicilor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înțeles</a:t>
            </a:r>
            <a:r>
              <a:rPr lang="en-GB" dirty="0"/>
              <a:t>,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explicite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mulți</a:t>
            </a:r>
            <a:r>
              <a:rPr lang="en-GB" dirty="0"/>
              <a:t>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combină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îmbunătăți</a:t>
            </a:r>
            <a:r>
              <a:rPr lang="en-GB" dirty="0"/>
              <a:t> </a:t>
            </a:r>
            <a:r>
              <a:rPr lang="en-GB" dirty="0" err="1"/>
              <a:t>generalizarea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Reducerea</a:t>
            </a:r>
            <a:r>
              <a:rPr lang="en-GB" dirty="0"/>
              <a:t> </a:t>
            </a:r>
            <a:r>
              <a:rPr lang="en-GB" dirty="0" err="1"/>
              <a:t>riscului</a:t>
            </a:r>
            <a:r>
              <a:rPr lang="en-GB" dirty="0"/>
              <a:t> de overfitting, </a:t>
            </a:r>
            <a:r>
              <a:rPr lang="en-GB" dirty="0" err="1"/>
              <a:t>eficient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AdaBoost (Adaptive Boosting):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Îmbunătățește</a:t>
            </a:r>
            <a:r>
              <a:rPr lang="en-GB" dirty="0"/>
              <a:t> </a:t>
            </a:r>
            <a:r>
              <a:rPr lang="en-GB" dirty="0" err="1"/>
              <a:t>performanța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ponderarea</a:t>
            </a:r>
            <a:r>
              <a:rPr lang="en-GB" dirty="0"/>
              <a:t> </a:t>
            </a:r>
            <a:r>
              <a:rPr lang="en-GB" dirty="0" err="1"/>
              <a:t>diferită</a:t>
            </a:r>
            <a:r>
              <a:rPr lang="en-GB" dirty="0"/>
              <a:t> a </a:t>
            </a:r>
            <a:r>
              <a:rPr lang="en-GB" dirty="0" err="1"/>
              <a:t>exemplelor</a:t>
            </a:r>
            <a:r>
              <a:rPr lang="en-GB" dirty="0"/>
              <a:t> </a:t>
            </a:r>
            <a:r>
              <a:rPr lang="en-GB" dirty="0" err="1"/>
              <a:t>greșite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Util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arborii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Gradient Boosting: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corectând</a:t>
            </a:r>
            <a:r>
              <a:rPr lang="en-GB" dirty="0"/>
              <a:t> </a:t>
            </a:r>
            <a:r>
              <a:rPr lang="en-GB" dirty="0" err="1"/>
              <a:t>erorile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precedente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Performanță</a:t>
            </a:r>
            <a:r>
              <a:rPr lang="en-GB" dirty="0"/>
              <a:t> </a:t>
            </a:r>
            <a:r>
              <a:rPr lang="en-GB" dirty="0" err="1"/>
              <a:t>excelentă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sensibil</a:t>
            </a:r>
            <a:r>
              <a:rPr lang="en-GB" dirty="0"/>
              <a:t> la overfitting.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Gaussian Naive Bayes: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Se </a:t>
            </a:r>
            <a:r>
              <a:rPr lang="en-GB" dirty="0" err="1"/>
              <a:t>bazează</a:t>
            </a:r>
            <a:r>
              <a:rPr lang="en-GB" dirty="0"/>
              <a:t> pe </a:t>
            </a:r>
            <a:r>
              <a:rPr lang="en-GB" dirty="0" err="1"/>
              <a:t>teorema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Bayes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presupune</a:t>
            </a:r>
            <a:r>
              <a:rPr lang="en-GB" dirty="0"/>
              <a:t> </a:t>
            </a:r>
            <a:r>
              <a:rPr lang="en-GB" dirty="0" err="1"/>
              <a:t>independența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presupuneri</a:t>
            </a:r>
            <a:r>
              <a:rPr lang="en-GB" dirty="0"/>
              <a:t> naive.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Linear Discriminant Analysis (LDA):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Găsește</a:t>
            </a:r>
            <a:r>
              <a:rPr lang="en-GB" dirty="0"/>
              <a:t> </a:t>
            </a:r>
            <a:r>
              <a:rPr lang="en-GB" dirty="0" err="1"/>
              <a:t>proiecții</a:t>
            </a:r>
            <a:r>
              <a:rPr lang="en-GB" dirty="0"/>
              <a:t> care </a:t>
            </a:r>
            <a:r>
              <a:rPr lang="en-GB" dirty="0" err="1"/>
              <a:t>maximizează</a:t>
            </a:r>
            <a:r>
              <a:rPr lang="en-GB" dirty="0"/>
              <a:t> </a:t>
            </a:r>
            <a:r>
              <a:rPr lang="en-GB" dirty="0" err="1"/>
              <a:t>separația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multiplă</a:t>
            </a:r>
            <a:r>
              <a:rPr lang="en-GB" dirty="0"/>
              <a:t> cu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relativ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Implementează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gradient boosting </a:t>
            </a:r>
            <a:r>
              <a:rPr lang="en-GB" dirty="0" err="1"/>
              <a:t>optimizat</a:t>
            </a:r>
            <a:r>
              <a:rPr lang="en-GB" dirty="0"/>
              <a:t>, cu </a:t>
            </a:r>
            <a:r>
              <a:rPr lang="en-GB" dirty="0" err="1"/>
              <a:t>funcționalități</a:t>
            </a:r>
            <a:r>
              <a:rPr lang="en-GB" dirty="0"/>
              <a:t> </a:t>
            </a:r>
            <a:r>
              <a:rPr lang="en-GB" dirty="0" err="1"/>
              <a:t>speciale</a:t>
            </a:r>
            <a:r>
              <a:rPr lang="en-GB" dirty="0"/>
              <a:t> precum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lipsă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Puternic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</a:t>
            </a:r>
            <a:r>
              <a:rPr lang="en-GB" dirty="0" err="1"/>
              <a:t>spectru</a:t>
            </a:r>
            <a:r>
              <a:rPr lang="en-GB" dirty="0"/>
              <a:t> </a:t>
            </a:r>
            <a:r>
              <a:rPr lang="en-GB" dirty="0" err="1"/>
              <a:t>larg</a:t>
            </a:r>
            <a:r>
              <a:rPr lang="en-GB" dirty="0"/>
              <a:t> de </a:t>
            </a:r>
            <a:r>
              <a:rPr lang="en-GB" dirty="0" err="1"/>
              <a:t>probleme</a:t>
            </a:r>
            <a:r>
              <a:rPr lang="en-GB" dirty="0"/>
              <a:t>, de la </a:t>
            </a:r>
            <a:r>
              <a:rPr lang="en-GB" dirty="0" err="1"/>
              <a:t>clasificare</a:t>
            </a:r>
            <a:r>
              <a:rPr lang="en-GB" dirty="0"/>
              <a:t> la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3959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KNeighbors</a:t>
            </a:r>
            <a:r>
              <a:rPr lang="en-GB" dirty="0"/>
              <a:t> (K-Nearest </a:t>
            </a:r>
            <a:r>
              <a:rPr lang="en-GB" dirty="0" err="1"/>
              <a:t>Neighbors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Clasifică</a:t>
            </a:r>
            <a:r>
              <a:rPr lang="en-GB" dirty="0"/>
              <a:t> un </a:t>
            </a:r>
            <a:r>
              <a:rPr lang="en-GB" dirty="0" err="1"/>
              <a:t>punct</a:t>
            </a:r>
            <a:r>
              <a:rPr lang="en-GB" dirty="0"/>
              <a:t> de date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votul</a:t>
            </a:r>
            <a:r>
              <a:rPr lang="en-GB" dirty="0"/>
              <a:t> </a:t>
            </a:r>
            <a:r>
              <a:rPr lang="en-GB" dirty="0" err="1"/>
              <a:t>majoritar</a:t>
            </a:r>
            <a:r>
              <a:rPr lang="en-GB" dirty="0"/>
              <a:t> al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apropiați</a:t>
            </a:r>
            <a:r>
              <a:rPr lang="en-GB" dirty="0"/>
              <a:t> k </a:t>
            </a:r>
            <a:r>
              <a:rPr lang="en-GB" dirty="0" err="1"/>
              <a:t>vecini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Funcționează</a:t>
            </a:r>
            <a:r>
              <a:rPr lang="en-GB" dirty="0"/>
              <a:t> bine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mici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mijlocii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special </a:t>
            </a:r>
            <a:r>
              <a:rPr lang="en-GB" dirty="0" err="1"/>
              <a:t>când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sunt </a:t>
            </a:r>
            <a:r>
              <a:rPr lang="en-GB" dirty="0" err="1"/>
              <a:t>distribuite</a:t>
            </a:r>
            <a:r>
              <a:rPr lang="en-GB" dirty="0"/>
              <a:t> uniform.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SVC (Support Vector Classifier):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Identifică</a:t>
            </a:r>
            <a:r>
              <a:rPr lang="en-GB" dirty="0"/>
              <a:t> un </a:t>
            </a:r>
            <a:r>
              <a:rPr lang="en-GB" dirty="0" err="1"/>
              <a:t>hiperplan</a:t>
            </a:r>
            <a:r>
              <a:rPr lang="en-GB" dirty="0"/>
              <a:t> </a:t>
            </a:r>
            <a:r>
              <a:rPr lang="en-GB" dirty="0" err="1"/>
              <a:t>optim</a:t>
            </a:r>
            <a:r>
              <a:rPr lang="en-GB" dirty="0"/>
              <a:t> care </a:t>
            </a:r>
            <a:r>
              <a:rPr lang="en-GB" dirty="0" err="1"/>
              <a:t>separă</a:t>
            </a:r>
            <a:r>
              <a:rPr lang="en-GB" dirty="0"/>
              <a:t> </a:t>
            </a:r>
            <a:r>
              <a:rPr lang="en-GB" dirty="0" err="1"/>
              <a:t>seturile</a:t>
            </a:r>
            <a:r>
              <a:rPr lang="en-GB" dirty="0"/>
              <a:t> de date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de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Decision Tree (Arbore de </a:t>
            </a:r>
            <a:r>
              <a:rPr lang="en-GB" dirty="0" err="1"/>
              <a:t>Decizie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Creează</a:t>
            </a:r>
            <a:r>
              <a:rPr lang="en-GB" dirty="0"/>
              <a:t> un model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formă</a:t>
            </a:r>
            <a:r>
              <a:rPr lang="en-GB" dirty="0"/>
              <a:t> de arbore, </a:t>
            </a:r>
            <a:r>
              <a:rPr lang="en-GB" dirty="0" err="1"/>
              <a:t>luând</a:t>
            </a:r>
            <a:r>
              <a:rPr lang="en-GB" dirty="0"/>
              <a:t> </a:t>
            </a:r>
            <a:r>
              <a:rPr lang="en-GB" dirty="0" err="1"/>
              <a:t>decizii</a:t>
            </a:r>
            <a:r>
              <a:rPr lang="en-GB" dirty="0"/>
              <a:t> </a:t>
            </a:r>
            <a:r>
              <a:rPr lang="en-GB" dirty="0" err="1"/>
              <a:t>succesive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caracteristicilor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înțeles</a:t>
            </a:r>
            <a:r>
              <a:rPr lang="en-GB" dirty="0"/>
              <a:t>,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caracteristici</a:t>
            </a:r>
            <a:r>
              <a:rPr lang="en-GB" dirty="0"/>
              <a:t> </a:t>
            </a:r>
            <a:r>
              <a:rPr lang="en-GB" dirty="0" err="1"/>
              <a:t>explicite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Random Forest: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mulți</a:t>
            </a:r>
            <a:r>
              <a:rPr lang="en-GB" dirty="0"/>
              <a:t> </a:t>
            </a:r>
            <a:r>
              <a:rPr lang="en-GB" dirty="0" err="1"/>
              <a:t>arbori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combină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îmbunătăți</a:t>
            </a:r>
            <a:r>
              <a:rPr lang="en-GB" dirty="0"/>
              <a:t> </a:t>
            </a:r>
            <a:r>
              <a:rPr lang="en-GB" dirty="0" err="1"/>
              <a:t>generalizarea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Reducerea</a:t>
            </a:r>
            <a:r>
              <a:rPr lang="en-GB" dirty="0"/>
              <a:t> </a:t>
            </a:r>
            <a:r>
              <a:rPr lang="en-GB" dirty="0" err="1"/>
              <a:t>riscului</a:t>
            </a:r>
            <a:r>
              <a:rPr lang="en-GB" dirty="0"/>
              <a:t> de overfitting, </a:t>
            </a:r>
            <a:r>
              <a:rPr lang="en-GB" dirty="0" err="1"/>
              <a:t>eficient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AdaBoost (Adaptive Boosting):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Îmbunătățește</a:t>
            </a:r>
            <a:r>
              <a:rPr lang="en-GB" dirty="0"/>
              <a:t> </a:t>
            </a:r>
            <a:r>
              <a:rPr lang="en-GB" dirty="0" err="1"/>
              <a:t>performanța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ponderarea</a:t>
            </a:r>
            <a:r>
              <a:rPr lang="en-GB" dirty="0"/>
              <a:t> </a:t>
            </a:r>
            <a:r>
              <a:rPr lang="en-GB" dirty="0" err="1"/>
              <a:t>diferită</a:t>
            </a:r>
            <a:r>
              <a:rPr lang="en-GB" dirty="0"/>
              <a:t> a </a:t>
            </a:r>
            <a:r>
              <a:rPr lang="en-GB" dirty="0" err="1"/>
              <a:t>exemplelor</a:t>
            </a:r>
            <a:r>
              <a:rPr lang="en-GB" dirty="0"/>
              <a:t> </a:t>
            </a:r>
            <a:r>
              <a:rPr lang="en-GB" dirty="0" err="1"/>
              <a:t>greșite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Util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modelelor</a:t>
            </a:r>
            <a:r>
              <a:rPr lang="en-GB" dirty="0"/>
              <a:t> </a:t>
            </a:r>
            <a:r>
              <a:rPr lang="en-GB" dirty="0" err="1"/>
              <a:t>slabe</a:t>
            </a:r>
            <a:r>
              <a:rPr lang="en-GB" dirty="0"/>
              <a:t>, cum </a:t>
            </a:r>
            <a:r>
              <a:rPr lang="en-GB" dirty="0" err="1"/>
              <a:t>ar</a:t>
            </a:r>
            <a:r>
              <a:rPr lang="en-GB" dirty="0"/>
              <a:t> fi </a:t>
            </a:r>
            <a:r>
              <a:rPr lang="en-GB" dirty="0" err="1"/>
              <a:t>arborii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Gradient Boosting: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Construiește</a:t>
            </a:r>
            <a:r>
              <a:rPr lang="en-GB" dirty="0"/>
              <a:t> </a:t>
            </a:r>
            <a:r>
              <a:rPr lang="en-GB" dirty="0" err="1"/>
              <a:t>modele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serie</a:t>
            </a:r>
            <a:r>
              <a:rPr lang="en-GB" dirty="0"/>
              <a:t>,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corectând</a:t>
            </a:r>
            <a:r>
              <a:rPr lang="en-GB" dirty="0"/>
              <a:t> </a:t>
            </a:r>
            <a:r>
              <a:rPr lang="en-GB" dirty="0" err="1"/>
              <a:t>erorile</a:t>
            </a:r>
            <a:r>
              <a:rPr lang="en-GB" dirty="0"/>
              <a:t> </a:t>
            </a:r>
            <a:r>
              <a:rPr lang="en-GB" dirty="0" err="1"/>
              <a:t>celor</a:t>
            </a:r>
            <a:r>
              <a:rPr lang="en-GB" dirty="0"/>
              <a:t> </a:t>
            </a:r>
            <a:r>
              <a:rPr lang="en-GB" dirty="0" err="1"/>
              <a:t>precedente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Performanță</a:t>
            </a:r>
            <a:r>
              <a:rPr lang="en-GB" dirty="0"/>
              <a:t> </a:t>
            </a:r>
            <a:r>
              <a:rPr lang="en-GB" dirty="0" err="1"/>
              <a:t>excelentă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sensibil</a:t>
            </a:r>
            <a:r>
              <a:rPr lang="en-GB" dirty="0"/>
              <a:t> la overfitting.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Gaussian Naive Bayes: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Se </a:t>
            </a:r>
            <a:r>
              <a:rPr lang="en-GB" dirty="0" err="1"/>
              <a:t>bazează</a:t>
            </a:r>
            <a:r>
              <a:rPr lang="en-GB" dirty="0"/>
              <a:t> pe </a:t>
            </a:r>
            <a:r>
              <a:rPr lang="en-GB" dirty="0" err="1"/>
              <a:t>teorema</a:t>
            </a:r>
            <a:r>
              <a:rPr lang="en-GB" dirty="0"/>
              <a:t> </a:t>
            </a:r>
            <a:r>
              <a:rPr lang="en-GB" dirty="0" err="1"/>
              <a:t>lui</a:t>
            </a:r>
            <a:r>
              <a:rPr lang="en-GB" dirty="0"/>
              <a:t> Bayes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presupune</a:t>
            </a:r>
            <a:r>
              <a:rPr lang="en-GB" dirty="0"/>
              <a:t> </a:t>
            </a:r>
            <a:r>
              <a:rPr lang="en-GB" dirty="0" err="1"/>
              <a:t>independența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caracteristici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cu </a:t>
            </a:r>
            <a:r>
              <a:rPr lang="en-GB" dirty="0" err="1"/>
              <a:t>presupuneri</a:t>
            </a:r>
            <a:r>
              <a:rPr lang="en-GB" dirty="0"/>
              <a:t> naive.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Linear Discriminant Analysis (LDA):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Găsește</a:t>
            </a:r>
            <a:r>
              <a:rPr lang="en-GB" dirty="0"/>
              <a:t> </a:t>
            </a:r>
            <a:r>
              <a:rPr lang="en-GB" dirty="0" err="1"/>
              <a:t>proiecții</a:t>
            </a:r>
            <a:r>
              <a:rPr lang="en-GB" dirty="0"/>
              <a:t> care </a:t>
            </a:r>
            <a:r>
              <a:rPr lang="en-GB" dirty="0" err="1"/>
              <a:t>maximizează</a:t>
            </a:r>
            <a:r>
              <a:rPr lang="en-GB" dirty="0"/>
              <a:t> </a:t>
            </a:r>
            <a:r>
              <a:rPr lang="en-GB" dirty="0" err="1"/>
              <a:t>separația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clase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-un </a:t>
            </a:r>
            <a:r>
              <a:rPr lang="en-GB" dirty="0" err="1"/>
              <a:t>spațiu</a:t>
            </a:r>
            <a:r>
              <a:rPr lang="en-GB" dirty="0"/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clasificarea</a:t>
            </a:r>
            <a:r>
              <a:rPr lang="en-GB" dirty="0"/>
              <a:t> </a:t>
            </a:r>
            <a:r>
              <a:rPr lang="en-GB" dirty="0" err="1"/>
              <a:t>binară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multiplă</a:t>
            </a:r>
            <a:r>
              <a:rPr lang="en-GB" dirty="0"/>
              <a:t> cu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relativ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XGBoost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Principiu</a:t>
            </a:r>
            <a:r>
              <a:rPr lang="en-GB" dirty="0"/>
              <a:t> de </a:t>
            </a:r>
            <a:r>
              <a:rPr lang="en-GB" dirty="0" err="1"/>
              <a:t>funcționare</a:t>
            </a:r>
            <a:r>
              <a:rPr lang="en-GB" dirty="0"/>
              <a:t>: </a:t>
            </a:r>
            <a:r>
              <a:rPr lang="en-GB" dirty="0" err="1"/>
              <a:t>Implementează</a:t>
            </a:r>
            <a:r>
              <a:rPr lang="en-GB" dirty="0"/>
              <a:t> un </a:t>
            </a:r>
            <a:r>
              <a:rPr lang="en-GB" dirty="0" err="1"/>
              <a:t>algoritm</a:t>
            </a:r>
            <a:r>
              <a:rPr lang="en-GB" dirty="0"/>
              <a:t> de gradient boosting </a:t>
            </a:r>
            <a:r>
              <a:rPr lang="en-GB" dirty="0" err="1"/>
              <a:t>optimizat</a:t>
            </a:r>
            <a:r>
              <a:rPr lang="en-GB" dirty="0"/>
              <a:t>, cu </a:t>
            </a:r>
            <a:r>
              <a:rPr lang="en-GB" dirty="0" err="1"/>
              <a:t>funcționalități</a:t>
            </a:r>
            <a:r>
              <a:rPr lang="en-GB" dirty="0"/>
              <a:t> </a:t>
            </a:r>
            <a:r>
              <a:rPr lang="en-GB" dirty="0" err="1"/>
              <a:t>speciale</a:t>
            </a:r>
            <a:r>
              <a:rPr lang="en-GB" dirty="0"/>
              <a:t> precum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gestionarea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lipsă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Utilizare</a:t>
            </a:r>
            <a:r>
              <a:rPr lang="en-GB" dirty="0"/>
              <a:t> </a:t>
            </a:r>
            <a:r>
              <a:rPr lang="en-GB" dirty="0" err="1"/>
              <a:t>recomandată</a:t>
            </a:r>
            <a:r>
              <a:rPr lang="en-GB" dirty="0"/>
              <a:t>: </a:t>
            </a:r>
            <a:r>
              <a:rPr lang="en-GB" dirty="0" err="1"/>
              <a:t>Puternic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eficient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un </a:t>
            </a:r>
            <a:r>
              <a:rPr lang="en-GB" dirty="0" err="1"/>
              <a:t>spectru</a:t>
            </a:r>
            <a:r>
              <a:rPr lang="en-GB" dirty="0"/>
              <a:t> </a:t>
            </a:r>
            <a:r>
              <a:rPr lang="en-GB" dirty="0" err="1"/>
              <a:t>larg</a:t>
            </a:r>
            <a:r>
              <a:rPr lang="en-GB" dirty="0"/>
              <a:t> de </a:t>
            </a:r>
            <a:r>
              <a:rPr lang="en-GB" dirty="0" err="1"/>
              <a:t>probleme</a:t>
            </a:r>
            <a:r>
              <a:rPr lang="en-GB" dirty="0"/>
              <a:t>, de la </a:t>
            </a:r>
            <a:r>
              <a:rPr lang="en-GB" dirty="0" err="1"/>
              <a:t>clasificare</a:t>
            </a:r>
            <a:r>
              <a:rPr lang="en-GB" dirty="0"/>
              <a:t> la </a:t>
            </a:r>
            <a:r>
              <a:rPr lang="en-GB" dirty="0" err="1"/>
              <a:t>regresie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1572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regresia</a:t>
            </a:r>
            <a:r>
              <a:rPr lang="en-GB" dirty="0"/>
              <a:t> </a:t>
            </a:r>
            <a:r>
              <a:rPr lang="en-GB" dirty="0" err="1"/>
              <a:t>logistică</a:t>
            </a:r>
            <a:r>
              <a:rPr lang="en-GB" dirty="0"/>
              <a:t>, se </a:t>
            </a:r>
            <a:r>
              <a:rPr lang="en-GB" dirty="0" err="1"/>
              <a:t>folosește</a:t>
            </a:r>
            <a:r>
              <a:rPr lang="en-GB" dirty="0"/>
              <a:t> o </a:t>
            </a:r>
            <a:r>
              <a:rPr lang="en-GB" dirty="0" err="1"/>
              <a:t>funcție</a:t>
            </a:r>
            <a:r>
              <a:rPr lang="en-GB" dirty="0"/>
              <a:t> </a:t>
            </a:r>
            <a:r>
              <a:rPr lang="en-GB" dirty="0" err="1"/>
              <a:t>logistică</a:t>
            </a:r>
            <a:r>
              <a:rPr lang="en-GB" dirty="0"/>
              <a:t> (</a:t>
            </a:r>
            <a:r>
              <a:rPr lang="en-GB" dirty="0" err="1"/>
              <a:t>sau</a:t>
            </a:r>
            <a:r>
              <a:rPr lang="en-GB" dirty="0"/>
              <a:t> sigmoid)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transforma</a:t>
            </a:r>
            <a:r>
              <a:rPr lang="en-GB" dirty="0"/>
              <a:t> o </a:t>
            </a:r>
            <a:r>
              <a:rPr lang="en-GB" dirty="0" err="1"/>
              <a:t>combinație</a:t>
            </a:r>
            <a:r>
              <a:rPr lang="en-GB" dirty="0"/>
              <a:t> </a:t>
            </a:r>
            <a:r>
              <a:rPr lang="en-GB" dirty="0" err="1"/>
              <a:t>liniară</a:t>
            </a:r>
            <a:r>
              <a:rPr lang="en-GB" dirty="0"/>
              <a:t> a </a:t>
            </a:r>
            <a:r>
              <a:rPr lang="en-GB" dirty="0" err="1"/>
              <a:t>caracteristicilor</a:t>
            </a:r>
            <a:r>
              <a:rPr lang="en-GB" dirty="0"/>
              <a:t> </a:t>
            </a:r>
            <a:r>
              <a:rPr lang="en-GB" dirty="0" err="1"/>
              <a:t>într</a:t>
            </a:r>
            <a:r>
              <a:rPr lang="en-GB" dirty="0"/>
              <a:t>-o </a:t>
            </a:r>
            <a:r>
              <a:rPr lang="en-GB" dirty="0" err="1"/>
              <a:t>probabilitate</a:t>
            </a:r>
            <a:r>
              <a:rPr lang="en-GB" dirty="0"/>
              <a:t>. </a:t>
            </a:r>
            <a:r>
              <a:rPr lang="en-GB" dirty="0" err="1"/>
              <a:t>Funcția</a:t>
            </a:r>
            <a:r>
              <a:rPr lang="en-GB" dirty="0"/>
              <a:t> </a:t>
            </a:r>
            <a:r>
              <a:rPr lang="en-GB" dirty="0" err="1"/>
              <a:t>logistică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definită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: 1/(1+e^(-x))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Această</a:t>
            </a:r>
            <a:r>
              <a:rPr lang="en-GB" dirty="0"/>
              <a:t> </a:t>
            </a:r>
            <a:r>
              <a:rPr lang="en-GB" dirty="0" err="1"/>
              <a:t>funcție</a:t>
            </a:r>
            <a:r>
              <a:rPr lang="en-GB" dirty="0"/>
              <a:t> produce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0 </a:t>
            </a:r>
            <a:r>
              <a:rPr lang="en-GB" dirty="0" err="1"/>
              <a:t>și</a:t>
            </a:r>
            <a:r>
              <a:rPr lang="en-GB" dirty="0"/>
              <a:t> 1,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face </a:t>
            </a:r>
            <a:r>
              <a:rPr lang="en-GB" dirty="0" err="1"/>
              <a:t>posibilă</a:t>
            </a:r>
            <a:r>
              <a:rPr lang="en-GB" dirty="0"/>
              <a:t> </a:t>
            </a:r>
            <a:r>
              <a:rPr lang="en-GB" dirty="0" err="1"/>
              <a:t>interpretarea</a:t>
            </a:r>
            <a:r>
              <a:rPr lang="en-GB" dirty="0"/>
              <a:t> </a:t>
            </a:r>
            <a:r>
              <a:rPr lang="en-GB" dirty="0" err="1"/>
              <a:t>rezultatelor</a:t>
            </a:r>
            <a:r>
              <a:rPr lang="en-GB" dirty="0"/>
              <a:t> ca </a:t>
            </a:r>
            <a:r>
              <a:rPr lang="en-GB" dirty="0" err="1"/>
              <a:t>probabilități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C: Este </a:t>
            </a:r>
            <a:r>
              <a:rPr lang="en-GB" dirty="0" err="1"/>
              <a:t>parametrul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lr_C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 </a:t>
            </a:r>
            <a:r>
              <a:rPr lang="en-GB" dirty="0" err="1"/>
              <a:t>Parametrul</a:t>
            </a:r>
            <a:r>
              <a:rPr lang="en-GB" dirty="0"/>
              <a:t> C </a:t>
            </a:r>
            <a:r>
              <a:rPr lang="en-GB" dirty="0" err="1"/>
              <a:t>controlează</a:t>
            </a:r>
            <a:r>
              <a:rPr lang="en-GB" dirty="0"/>
              <a:t> </a:t>
            </a:r>
            <a:r>
              <a:rPr lang="en-GB" dirty="0" err="1"/>
              <a:t>forța</a:t>
            </a:r>
            <a:r>
              <a:rPr lang="en-GB" dirty="0"/>
              <a:t> </a:t>
            </a:r>
            <a:r>
              <a:rPr lang="en-GB" dirty="0" err="1"/>
              <a:t>regularizării</a:t>
            </a:r>
            <a:r>
              <a:rPr lang="en-GB" dirty="0"/>
              <a:t>, </a:t>
            </a:r>
            <a:r>
              <a:rPr lang="en-GB" dirty="0" err="1"/>
              <a:t>iar</a:t>
            </a:r>
            <a:r>
              <a:rPr lang="en-GB" dirty="0"/>
              <a:t>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mică</a:t>
            </a:r>
            <a:r>
              <a:rPr lang="en-GB" dirty="0"/>
              <a:t> a </a:t>
            </a:r>
            <a:r>
              <a:rPr lang="en-GB" dirty="0" err="1"/>
              <a:t>lui</a:t>
            </a:r>
            <a:r>
              <a:rPr lang="en-GB" dirty="0"/>
              <a:t> C </a:t>
            </a:r>
            <a:r>
              <a:rPr lang="en-GB" dirty="0" err="1"/>
              <a:t>indică</a:t>
            </a:r>
            <a:r>
              <a:rPr lang="en-GB" dirty="0"/>
              <a:t> o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puternică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Penalty (</a:t>
            </a:r>
            <a:r>
              <a:rPr lang="en-GB" dirty="0" err="1"/>
              <a:t>penalizare</a:t>
            </a:r>
            <a:r>
              <a:rPr lang="en-GB" dirty="0"/>
              <a:t>):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tipul</a:t>
            </a:r>
            <a:r>
              <a:rPr lang="en-GB" dirty="0"/>
              <a:t> de </a:t>
            </a:r>
            <a:r>
              <a:rPr lang="en-GB" dirty="0" err="1"/>
              <a:t>regularizare</a:t>
            </a:r>
            <a:r>
              <a:rPr lang="en-GB" dirty="0"/>
              <a:t> </a:t>
            </a:r>
            <a:r>
              <a:rPr lang="en-GB" dirty="0" err="1"/>
              <a:t>aplicat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învățare</a:t>
            </a:r>
            <a:r>
              <a:rPr lang="en-GB" dirty="0"/>
              <a:t>.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două</a:t>
            </a:r>
            <a:r>
              <a:rPr lang="en-GB" dirty="0"/>
              <a:t> </a:t>
            </a:r>
            <a:r>
              <a:rPr lang="en-GB" dirty="0" err="1"/>
              <a:t>tipuri</a:t>
            </a:r>
            <a:r>
              <a:rPr lang="en-GB" dirty="0"/>
              <a:t> </a:t>
            </a:r>
            <a:r>
              <a:rPr lang="en-GB" dirty="0" err="1"/>
              <a:t>principale</a:t>
            </a:r>
            <a:r>
              <a:rPr lang="en-GB" dirty="0"/>
              <a:t> de </a:t>
            </a:r>
            <a:r>
              <a:rPr lang="en-GB" dirty="0" err="1"/>
              <a:t>penalizare</a:t>
            </a:r>
            <a:r>
              <a:rPr lang="en-GB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L1 (Lasso):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absolută</a:t>
            </a:r>
            <a:r>
              <a:rPr lang="en-GB" dirty="0"/>
              <a:t> a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selecția</a:t>
            </a:r>
            <a:r>
              <a:rPr lang="en-GB" dirty="0"/>
              <a:t> </a:t>
            </a:r>
            <a:r>
              <a:rPr lang="en-GB" dirty="0" err="1"/>
              <a:t>automată</a:t>
            </a:r>
            <a:r>
              <a:rPr lang="en-GB" dirty="0"/>
              <a:t> a </a:t>
            </a:r>
            <a:r>
              <a:rPr lang="en-GB" dirty="0" err="1"/>
              <a:t>caracteristicilor</a:t>
            </a:r>
            <a:r>
              <a:rPr lang="en-GB" dirty="0"/>
              <a:t>, </a:t>
            </a:r>
            <a:r>
              <a:rPr lang="en-GB" dirty="0" err="1"/>
              <a:t>aducând</a:t>
            </a:r>
            <a:r>
              <a:rPr lang="en-GB" dirty="0"/>
              <a:t> </a:t>
            </a:r>
            <a:r>
              <a:rPr lang="en-GB" dirty="0" err="1"/>
              <a:t>unele</a:t>
            </a:r>
            <a:r>
              <a:rPr lang="en-GB" dirty="0"/>
              <a:t> </a:t>
            </a:r>
            <a:r>
              <a:rPr lang="en-GB" dirty="0" err="1"/>
              <a:t>coeficiente</a:t>
            </a:r>
            <a:r>
              <a:rPr lang="en-GB" dirty="0"/>
              <a:t> la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L2 (Ridge): </a:t>
            </a:r>
            <a:r>
              <a:rPr lang="en-GB" dirty="0" err="1"/>
              <a:t>Adaugă</a:t>
            </a:r>
            <a:r>
              <a:rPr lang="en-GB" dirty="0"/>
              <a:t> </a:t>
            </a:r>
            <a:r>
              <a:rPr lang="en-GB" dirty="0" err="1"/>
              <a:t>termeni</a:t>
            </a:r>
            <a:r>
              <a:rPr lang="en-GB" dirty="0"/>
              <a:t> la </a:t>
            </a:r>
            <a:r>
              <a:rPr lang="en-GB" dirty="0" err="1"/>
              <a:t>funcția</a:t>
            </a:r>
            <a:r>
              <a:rPr lang="en-GB" dirty="0"/>
              <a:t> de cost care sunt </a:t>
            </a:r>
            <a:r>
              <a:rPr lang="en-GB" dirty="0" err="1"/>
              <a:t>proporționali</a:t>
            </a:r>
            <a:r>
              <a:rPr lang="en-GB" dirty="0"/>
              <a:t> cu </a:t>
            </a:r>
            <a:r>
              <a:rPr lang="en-GB" dirty="0" err="1"/>
              <a:t>pătratul</a:t>
            </a:r>
            <a:r>
              <a:rPr lang="en-GB" dirty="0"/>
              <a:t> </a:t>
            </a:r>
            <a:r>
              <a:rPr lang="en-GB" dirty="0" err="1"/>
              <a:t>valorilor</a:t>
            </a:r>
            <a:r>
              <a:rPr lang="en-GB" dirty="0"/>
              <a:t> </a:t>
            </a:r>
            <a:r>
              <a:rPr lang="en-GB" dirty="0" err="1"/>
              <a:t>coeficienților</a:t>
            </a:r>
            <a:r>
              <a:rPr lang="en-GB" dirty="0"/>
              <a:t>. </a:t>
            </a:r>
            <a:r>
              <a:rPr lang="en-GB" dirty="0" err="1"/>
              <a:t>Promovează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mici</a:t>
            </a:r>
            <a:r>
              <a:rPr lang="en-GB" dirty="0"/>
              <a:t> ale </a:t>
            </a:r>
            <a:r>
              <a:rPr lang="en-GB" dirty="0" err="1"/>
              <a:t>coeficienților</a:t>
            </a:r>
            <a:r>
              <a:rPr lang="en-GB" dirty="0"/>
              <a:t>, </a:t>
            </a:r>
            <a:r>
              <a:rPr lang="en-GB" dirty="0" err="1"/>
              <a:t>dar</a:t>
            </a:r>
            <a:r>
              <a:rPr lang="en-GB" dirty="0"/>
              <a:t> nu </a:t>
            </a:r>
            <a:r>
              <a:rPr lang="en-GB" dirty="0" err="1"/>
              <a:t>duce</a:t>
            </a:r>
            <a:r>
              <a:rPr lang="en-GB" dirty="0"/>
              <a:t> la </a:t>
            </a:r>
            <a:r>
              <a:rPr lang="en-GB" dirty="0" err="1"/>
              <a:t>eliminarea</a:t>
            </a:r>
            <a:r>
              <a:rPr lang="en-GB" dirty="0"/>
              <a:t> lor </a:t>
            </a:r>
            <a:r>
              <a:rPr lang="en-GB" dirty="0" err="1"/>
              <a:t>completă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solver: Este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optimizarea</a:t>
            </a:r>
            <a:r>
              <a:rPr lang="en-GB" dirty="0"/>
              <a:t> </a:t>
            </a:r>
            <a:r>
              <a:rPr lang="en-GB" dirty="0" err="1"/>
              <a:t>funcției</a:t>
            </a:r>
            <a:r>
              <a:rPr lang="en-GB" dirty="0"/>
              <a:t> de cost. </a:t>
            </a:r>
            <a:r>
              <a:rPr lang="en-GB" dirty="0" err="1"/>
              <a:t>Valoarea</a:t>
            </a:r>
            <a:r>
              <a:rPr lang="en-GB" dirty="0"/>
              <a:t> </a:t>
            </a:r>
            <a:r>
              <a:rPr lang="en-GB" dirty="0" err="1"/>
              <a:t>specificată</a:t>
            </a:r>
            <a:r>
              <a:rPr lang="en-GB" dirty="0"/>
              <a:t> (</a:t>
            </a:r>
            <a:r>
              <a:rPr lang="en-GB" dirty="0" err="1"/>
              <a:t>best_params</a:t>
            </a:r>
            <a:r>
              <a:rPr lang="en-GB" dirty="0"/>
              <a:t>['</a:t>
            </a:r>
            <a:r>
              <a:rPr lang="en-GB" dirty="0" err="1"/>
              <a:t>lr_solver</a:t>
            </a:r>
            <a:r>
              <a:rPr lang="en-GB" dirty="0"/>
              <a:t>'])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cea</a:t>
            </a:r>
            <a:r>
              <a:rPr lang="en-GB" dirty="0"/>
              <a:t> </a:t>
            </a:r>
            <a:r>
              <a:rPr lang="en-GB" dirty="0" err="1"/>
              <a:t>găsită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optimizării</a:t>
            </a:r>
            <a:r>
              <a:rPr lang="en-GB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'sag': Stochastic Average Gradient Descent. Este </a:t>
            </a:r>
            <a:r>
              <a:rPr lang="en-GB" dirty="0" err="1"/>
              <a:t>potrivit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accelera</a:t>
            </a:r>
            <a:r>
              <a:rPr lang="en-GB" dirty="0"/>
              <a:t> </a:t>
            </a:r>
            <a:r>
              <a:rPr lang="en-GB" dirty="0" err="1"/>
              <a:t>convergența</a:t>
            </a:r>
            <a:r>
              <a:rPr lang="en-GB" dirty="0"/>
              <a:t> pe </a:t>
            </a:r>
            <a:r>
              <a:rPr lang="en-GB" dirty="0" err="1"/>
              <a:t>seturi</a:t>
            </a:r>
            <a:r>
              <a:rPr lang="en-GB" dirty="0"/>
              <a:t> de date </a:t>
            </a:r>
            <a:r>
              <a:rPr lang="en-GB" dirty="0" err="1"/>
              <a:t>mari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Regresia</a:t>
            </a:r>
            <a:r>
              <a:rPr lang="en-GB" dirty="0"/>
              <a:t> </a:t>
            </a:r>
            <a:r>
              <a:rPr lang="en-GB" dirty="0" err="1"/>
              <a:t>logistică</a:t>
            </a:r>
            <a:r>
              <a:rPr lang="en-GB" dirty="0"/>
              <a:t> </a:t>
            </a:r>
            <a:r>
              <a:rPr lang="en-GB" dirty="0" err="1"/>
              <a:t>presupune</a:t>
            </a:r>
            <a:r>
              <a:rPr lang="en-GB" dirty="0"/>
              <a:t> </a:t>
            </a:r>
            <a:r>
              <a:rPr lang="en-GB" dirty="0" err="1"/>
              <a:t>existența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model </a:t>
            </a:r>
            <a:r>
              <a:rPr lang="en-GB" dirty="0" err="1"/>
              <a:t>liniar</a:t>
            </a:r>
            <a:r>
              <a:rPr lang="en-GB" dirty="0"/>
              <a:t> </a:t>
            </a:r>
            <a:r>
              <a:rPr lang="en-GB" dirty="0" err="1"/>
              <a:t>între</a:t>
            </a:r>
            <a:r>
              <a:rPr lang="en-GB" dirty="0"/>
              <a:t> </a:t>
            </a:r>
            <a:r>
              <a:rPr lang="en-GB" dirty="0" err="1"/>
              <a:t>variabilele</a:t>
            </a:r>
            <a:r>
              <a:rPr lang="en-GB" dirty="0"/>
              <a:t> de </a:t>
            </a:r>
            <a:r>
              <a:rPr lang="en-GB" dirty="0" err="1"/>
              <a:t>intrare</a:t>
            </a:r>
            <a:r>
              <a:rPr lang="en-GB" dirty="0"/>
              <a:t> (</a:t>
            </a:r>
            <a:r>
              <a:rPr lang="en-GB" dirty="0" err="1"/>
              <a:t>caracteristici</a:t>
            </a:r>
            <a:r>
              <a:rPr lang="en-GB" dirty="0"/>
              <a:t>)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probabilitatea</a:t>
            </a:r>
            <a:r>
              <a:rPr lang="en-GB" dirty="0"/>
              <a:t> </a:t>
            </a:r>
            <a:r>
              <a:rPr lang="en-GB" dirty="0" err="1"/>
              <a:t>logaritmică</a:t>
            </a:r>
            <a:r>
              <a:rPr lang="en-GB" dirty="0"/>
              <a:t> a </a:t>
            </a:r>
            <a:r>
              <a:rPr lang="en-GB" dirty="0" err="1"/>
              <a:t>apartenenței</a:t>
            </a:r>
            <a:r>
              <a:rPr lang="en-GB" dirty="0"/>
              <a:t> la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pozitivă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Funcția</a:t>
            </a:r>
            <a:r>
              <a:rPr lang="en-GB" dirty="0"/>
              <a:t> de </a:t>
            </a:r>
            <a:r>
              <a:rPr lang="en-GB" dirty="0" err="1"/>
              <a:t>Decizie</a:t>
            </a:r>
            <a:r>
              <a:rPr lang="en-GB" dirty="0"/>
              <a:t>: Se </a:t>
            </a:r>
            <a:r>
              <a:rPr lang="en-GB" dirty="0" err="1"/>
              <a:t>utilizează</a:t>
            </a:r>
            <a:r>
              <a:rPr lang="en-GB" dirty="0"/>
              <a:t> un </a:t>
            </a:r>
            <a:r>
              <a:rPr lang="en-GB" dirty="0" err="1"/>
              <a:t>prag</a:t>
            </a:r>
            <a:r>
              <a:rPr lang="en-GB" dirty="0"/>
              <a:t> (de </a:t>
            </a:r>
            <a:r>
              <a:rPr lang="en-GB" dirty="0" err="1"/>
              <a:t>obicei</a:t>
            </a:r>
            <a:r>
              <a:rPr lang="en-GB" dirty="0"/>
              <a:t> 0.5) </a:t>
            </a:r>
            <a:r>
              <a:rPr lang="en-GB" dirty="0" err="1"/>
              <a:t>pentru</a:t>
            </a:r>
            <a:r>
              <a:rPr lang="en-GB" dirty="0"/>
              <a:t> a decide la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clasă</a:t>
            </a:r>
            <a:r>
              <a:rPr lang="en-GB" dirty="0"/>
              <a:t> </a:t>
            </a:r>
            <a:r>
              <a:rPr lang="en-GB" dirty="0" err="1"/>
              <a:t>să</a:t>
            </a:r>
            <a:r>
              <a:rPr lang="en-GB" dirty="0"/>
              <a:t> fie </a:t>
            </a:r>
            <a:r>
              <a:rPr lang="en-GB" dirty="0" err="1"/>
              <a:t>asignată</a:t>
            </a:r>
            <a:r>
              <a:rPr lang="en-GB" dirty="0"/>
              <a:t> o </a:t>
            </a:r>
            <a:r>
              <a:rPr lang="en-GB" dirty="0" err="1"/>
              <a:t>observație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probabilității</a:t>
            </a:r>
            <a:r>
              <a:rPr lang="en-GB" dirty="0"/>
              <a:t> estimate.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probabilitatea</a:t>
            </a:r>
            <a:r>
              <a:rPr lang="en-GB" dirty="0"/>
              <a:t> </a:t>
            </a:r>
            <a:r>
              <a:rPr lang="en-GB" dirty="0" err="1"/>
              <a:t>estimată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decât</a:t>
            </a:r>
            <a:r>
              <a:rPr lang="en-GB" dirty="0"/>
              <a:t> </a:t>
            </a:r>
            <a:r>
              <a:rPr lang="en-GB" dirty="0" err="1"/>
              <a:t>pragul</a:t>
            </a:r>
            <a:r>
              <a:rPr lang="en-GB" dirty="0"/>
              <a:t>, </a:t>
            </a:r>
            <a:r>
              <a:rPr lang="en-GB" dirty="0" err="1"/>
              <a:t>observația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clasificată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pozitivă</a:t>
            </a:r>
            <a:r>
              <a:rPr lang="en-GB" dirty="0"/>
              <a:t>; </a:t>
            </a:r>
            <a:r>
              <a:rPr lang="en-GB" dirty="0" err="1"/>
              <a:t>altfel</a:t>
            </a:r>
            <a:r>
              <a:rPr lang="en-GB" dirty="0"/>
              <a:t>,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clasificată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clasa</a:t>
            </a:r>
            <a:r>
              <a:rPr lang="en-GB" dirty="0"/>
              <a:t> </a:t>
            </a:r>
            <a:r>
              <a:rPr lang="en-GB" dirty="0" err="1"/>
              <a:t>negativă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Antrenamentul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Maximizarea</a:t>
            </a:r>
            <a:r>
              <a:rPr lang="en-GB" dirty="0"/>
              <a:t> Likelihood-</a:t>
            </a:r>
            <a:r>
              <a:rPr lang="en-GB" dirty="0" err="1"/>
              <a:t>ului</a:t>
            </a:r>
            <a:r>
              <a:rPr lang="en-GB" dirty="0"/>
              <a:t>: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procesul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, </a:t>
            </a:r>
            <a:r>
              <a:rPr lang="en-GB" dirty="0" err="1"/>
              <a:t>regresia</a:t>
            </a:r>
            <a:r>
              <a:rPr lang="en-GB" dirty="0"/>
              <a:t> </a:t>
            </a:r>
            <a:r>
              <a:rPr lang="en-GB" dirty="0" err="1"/>
              <a:t>logistică</a:t>
            </a:r>
            <a:r>
              <a:rPr lang="en-GB" dirty="0"/>
              <a:t> </a:t>
            </a:r>
            <a:r>
              <a:rPr lang="en-GB" dirty="0" err="1"/>
              <a:t>maximizează</a:t>
            </a:r>
            <a:r>
              <a:rPr lang="en-GB" dirty="0"/>
              <a:t> </a:t>
            </a:r>
            <a:r>
              <a:rPr lang="en-GB" dirty="0" err="1"/>
              <a:t>funcția</a:t>
            </a:r>
            <a:r>
              <a:rPr lang="en-GB" dirty="0"/>
              <a:t> de likelihood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găsi</a:t>
            </a:r>
            <a:r>
              <a:rPr lang="en-GB" dirty="0"/>
              <a:t> </a:t>
            </a:r>
            <a:r>
              <a:rPr lang="en-GB" dirty="0" err="1"/>
              <a:t>coeficienții</a:t>
            </a:r>
            <a:r>
              <a:rPr lang="en-GB" dirty="0"/>
              <a:t> </a:t>
            </a:r>
            <a:r>
              <a:rPr lang="en-GB" dirty="0" err="1"/>
              <a:t>modelului</a:t>
            </a:r>
            <a:r>
              <a:rPr lang="en-GB" dirty="0"/>
              <a:t> care </a:t>
            </a:r>
            <a:r>
              <a:rPr lang="en-GB" dirty="0" err="1"/>
              <a:t>fac</a:t>
            </a:r>
            <a:r>
              <a:rPr lang="en-GB" dirty="0"/>
              <a:t> </a:t>
            </a:r>
            <a:r>
              <a:rPr lang="en-GB" dirty="0" err="1"/>
              <a:t>observațiile</a:t>
            </a:r>
            <a:r>
              <a:rPr lang="en-GB" dirty="0"/>
              <a:t> de </a:t>
            </a:r>
            <a:r>
              <a:rPr lang="en-GB" dirty="0" err="1"/>
              <a:t>antrenare</a:t>
            </a:r>
            <a:r>
              <a:rPr lang="en-GB" dirty="0"/>
              <a:t> </a:t>
            </a:r>
            <a:r>
              <a:rPr lang="en-GB" dirty="0" err="1"/>
              <a:t>cele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probabile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practică</a:t>
            </a:r>
            <a:r>
              <a:rPr lang="en-GB" dirty="0"/>
              <a:t>, se </a:t>
            </a:r>
            <a:r>
              <a:rPr lang="en-GB" dirty="0" err="1"/>
              <a:t>minimizează</a:t>
            </a:r>
            <a:r>
              <a:rPr lang="en-GB" dirty="0"/>
              <a:t> log-likelihood-</a:t>
            </a:r>
            <a:r>
              <a:rPr lang="en-GB" dirty="0" err="1"/>
              <a:t>ul</a:t>
            </a:r>
            <a:r>
              <a:rPr lang="en-GB" dirty="0"/>
              <a:t> </a:t>
            </a:r>
            <a:r>
              <a:rPr lang="en-GB" dirty="0" err="1"/>
              <a:t>negativ</a:t>
            </a:r>
            <a:r>
              <a:rPr lang="en-GB" dirty="0"/>
              <a:t>, </a:t>
            </a:r>
            <a:r>
              <a:rPr lang="en-GB" dirty="0" err="1"/>
              <a:t>ceea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echivalent</a:t>
            </a:r>
            <a:r>
              <a:rPr lang="en-GB" dirty="0"/>
              <a:t> cu </a:t>
            </a:r>
            <a:r>
              <a:rPr lang="en-GB" dirty="0" err="1"/>
              <a:t>minimizarea</a:t>
            </a:r>
            <a:r>
              <a:rPr lang="en-GB" dirty="0"/>
              <a:t> </a:t>
            </a:r>
            <a:r>
              <a:rPr lang="en-GB" dirty="0" err="1"/>
              <a:t>entropiei</a:t>
            </a:r>
            <a:r>
              <a:rPr lang="en-GB" dirty="0"/>
              <a:t> </a:t>
            </a:r>
            <a:r>
              <a:rPr lang="en-GB" dirty="0" err="1"/>
              <a:t>încrucișate</a:t>
            </a:r>
            <a:r>
              <a:rPr lang="en-GB" dirty="0"/>
              <a:t> (cross-entropy).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5004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80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d6fc454c64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d6fc454c64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79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09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Frecvențe</a:t>
            </a:r>
            <a:r>
              <a:rPr lang="en-GB" dirty="0"/>
              <a:t> </a:t>
            </a:r>
            <a:r>
              <a:rPr lang="en-GB" dirty="0" err="1"/>
              <a:t>Cromatice</a:t>
            </a:r>
            <a:r>
              <a:rPr lang="en-GB" dirty="0"/>
              <a:t> (</a:t>
            </a:r>
            <a:r>
              <a:rPr lang="en-GB" dirty="0" err="1"/>
              <a:t>chroma_stft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Semnificație</a:t>
            </a:r>
            <a:r>
              <a:rPr lang="en-GB" dirty="0"/>
              <a:t>: </a:t>
            </a:r>
            <a:r>
              <a:rPr lang="en-GB" dirty="0" err="1"/>
              <a:t>Frecvențele</a:t>
            </a:r>
            <a:r>
              <a:rPr lang="en-GB" dirty="0"/>
              <a:t> </a:t>
            </a:r>
            <a:r>
              <a:rPr lang="en-GB" dirty="0" err="1"/>
              <a:t>cromatice</a:t>
            </a:r>
            <a:r>
              <a:rPr lang="en-GB" dirty="0"/>
              <a:t>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distribuția</a:t>
            </a:r>
            <a:r>
              <a:rPr lang="en-GB" dirty="0"/>
              <a:t> </a:t>
            </a:r>
            <a:r>
              <a:rPr lang="en-GB" dirty="0" err="1"/>
              <a:t>energiei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</a:t>
            </a:r>
            <a:r>
              <a:rPr lang="en-GB" dirty="0" err="1"/>
              <a:t>tonalități</a:t>
            </a:r>
            <a:r>
              <a:rPr lang="en-GB" dirty="0"/>
              <a:t> </a:t>
            </a:r>
            <a:r>
              <a:rPr lang="en-GB" dirty="0" err="1"/>
              <a:t>muzicale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Ajută</a:t>
            </a:r>
            <a:r>
              <a:rPr lang="en-GB" dirty="0"/>
              <a:t> la </a:t>
            </a:r>
            <a:r>
              <a:rPr lang="en-GB" dirty="0" err="1"/>
              <a:t>înțelegerea</a:t>
            </a:r>
            <a:r>
              <a:rPr lang="en-GB" dirty="0"/>
              <a:t> </a:t>
            </a:r>
            <a:r>
              <a:rPr lang="en-GB" dirty="0" err="1"/>
              <a:t>tonalității</a:t>
            </a:r>
            <a:r>
              <a:rPr lang="en-GB" dirty="0"/>
              <a:t> </a:t>
            </a:r>
            <a:r>
              <a:rPr lang="en-GB" dirty="0" err="1"/>
              <a:t>muzicale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a </a:t>
            </a:r>
            <a:r>
              <a:rPr lang="en-GB" dirty="0" err="1"/>
              <a:t>caracteristicilor</a:t>
            </a:r>
            <a:r>
              <a:rPr lang="en-GB" dirty="0"/>
              <a:t> de </a:t>
            </a:r>
            <a:r>
              <a:rPr lang="en-GB" dirty="0" err="1"/>
              <a:t>înălțime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sunetele</a:t>
            </a:r>
            <a:r>
              <a:rPr lang="en-GB" dirty="0"/>
              <a:t> </a:t>
            </a:r>
            <a:r>
              <a:rPr lang="en-GB" dirty="0" err="1"/>
              <a:t>produse</a:t>
            </a:r>
            <a:r>
              <a:rPr lang="en-GB" dirty="0"/>
              <a:t> de </a:t>
            </a:r>
            <a:r>
              <a:rPr lang="en-GB" dirty="0" err="1"/>
              <a:t>pisoi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Centroid Spectral (centroid):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Semnificație</a:t>
            </a:r>
            <a:r>
              <a:rPr lang="en-GB" dirty="0"/>
              <a:t>: </a:t>
            </a:r>
            <a:r>
              <a:rPr lang="en-GB" dirty="0" err="1"/>
              <a:t>Centroidul</a:t>
            </a:r>
            <a:r>
              <a:rPr lang="en-GB" dirty="0"/>
              <a:t> spectral </a:t>
            </a:r>
            <a:r>
              <a:rPr lang="en-GB" dirty="0" err="1"/>
              <a:t>indică</a:t>
            </a:r>
            <a:r>
              <a:rPr lang="en-GB" dirty="0"/>
              <a:t> "</a:t>
            </a:r>
            <a:r>
              <a:rPr lang="en-GB" dirty="0" err="1"/>
              <a:t>centrul</a:t>
            </a:r>
            <a:r>
              <a:rPr lang="en-GB" dirty="0"/>
              <a:t> de </a:t>
            </a:r>
            <a:r>
              <a:rPr lang="en-GB" dirty="0" err="1"/>
              <a:t>masă</a:t>
            </a:r>
            <a:r>
              <a:rPr lang="en-GB" dirty="0"/>
              <a:t>" al </a:t>
            </a:r>
            <a:r>
              <a:rPr lang="en-GB" dirty="0" err="1"/>
              <a:t>spectrului</a:t>
            </a:r>
            <a:r>
              <a:rPr lang="en-GB" dirty="0"/>
              <a:t> audio, </a:t>
            </a:r>
            <a:r>
              <a:rPr lang="en-GB" dirty="0" err="1"/>
              <a:t>evidențiind</a:t>
            </a:r>
            <a:r>
              <a:rPr lang="en-GB" dirty="0"/>
              <a:t> zona </a:t>
            </a:r>
            <a:r>
              <a:rPr lang="en-GB" dirty="0" err="1"/>
              <a:t>unde</a:t>
            </a:r>
            <a:r>
              <a:rPr lang="en-GB" dirty="0"/>
              <a:t>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concentrată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Indică</a:t>
            </a:r>
            <a:r>
              <a:rPr lang="en-GB" dirty="0"/>
              <a:t> "</a:t>
            </a:r>
            <a:r>
              <a:rPr lang="en-GB" dirty="0" err="1"/>
              <a:t>strălucirea</a:t>
            </a:r>
            <a:r>
              <a:rPr lang="en-GB" dirty="0"/>
              <a:t>"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înălțimea</a:t>
            </a:r>
            <a:r>
              <a:rPr lang="en-GB" dirty="0"/>
              <a:t> </a:t>
            </a:r>
            <a:r>
              <a:rPr lang="en-GB" dirty="0" err="1"/>
              <a:t>percepută</a:t>
            </a:r>
            <a:r>
              <a:rPr lang="en-GB" dirty="0"/>
              <a:t> a </a:t>
            </a:r>
            <a:r>
              <a:rPr lang="en-GB" dirty="0" err="1"/>
              <a:t>sunetului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meow-urile de </a:t>
            </a:r>
            <a:r>
              <a:rPr lang="en-GB" dirty="0" err="1"/>
              <a:t>pisoi</a:t>
            </a:r>
            <a:r>
              <a:rPr lang="en-GB" dirty="0"/>
              <a:t>,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ajuta</a:t>
            </a:r>
            <a:r>
              <a:rPr lang="en-GB" dirty="0"/>
              <a:t> la </a:t>
            </a:r>
            <a:r>
              <a:rPr lang="en-GB" dirty="0" err="1"/>
              <a:t>identificarea</a:t>
            </a:r>
            <a:r>
              <a:rPr lang="en-GB" dirty="0"/>
              <a:t> </a:t>
            </a:r>
            <a:r>
              <a:rPr lang="en-GB" dirty="0" err="1"/>
              <a:t>înălțimii</a:t>
            </a:r>
            <a:r>
              <a:rPr lang="en-GB" dirty="0"/>
              <a:t> </a:t>
            </a:r>
            <a:r>
              <a:rPr lang="en-GB" dirty="0" err="1"/>
              <a:t>generale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Lățime</a:t>
            </a:r>
            <a:r>
              <a:rPr lang="en-GB" dirty="0"/>
              <a:t> de </a:t>
            </a:r>
            <a:r>
              <a:rPr lang="en-GB" dirty="0" err="1"/>
              <a:t>Bandă</a:t>
            </a:r>
            <a:r>
              <a:rPr lang="en-GB" dirty="0"/>
              <a:t> </a:t>
            </a:r>
            <a:r>
              <a:rPr lang="en-GB" dirty="0" err="1"/>
              <a:t>Spectrală</a:t>
            </a:r>
            <a:r>
              <a:rPr lang="en-GB" dirty="0"/>
              <a:t> (bandwidth):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Semnificație</a:t>
            </a:r>
            <a:r>
              <a:rPr lang="en-GB" dirty="0"/>
              <a:t>: </a:t>
            </a:r>
            <a:r>
              <a:rPr lang="en-GB" dirty="0" err="1"/>
              <a:t>Lățimea</a:t>
            </a:r>
            <a:r>
              <a:rPr lang="en-GB" dirty="0"/>
              <a:t> de </a:t>
            </a:r>
            <a:r>
              <a:rPr lang="en-GB" dirty="0" err="1"/>
              <a:t>bandă</a:t>
            </a:r>
            <a:r>
              <a:rPr lang="en-GB" dirty="0"/>
              <a:t> </a:t>
            </a:r>
            <a:r>
              <a:rPr lang="en-GB" dirty="0" err="1"/>
              <a:t>spectrală</a:t>
            </a:r>
            <a:r>
              <a:rPr lang="en-GB" dirty="0"/>
              <a:t> </a:t>
            </a:r>
            <a:r>
              <a:rPr lang="en-GB" dirty="0" err="1"/>
              <a:t>măsoară</a:t>
            </a:r>
            <a:r>
              <a:rPr lang="en-GB" dirty="0"/>
              <a:t> </a:t>
            </a:r>
            <a:r>
              <a:rPr lang="en-GB" dirty="0" err="1"/>
              <a:t>răspândirea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lățimea</a:t>
            </a:r>
            <a:r>
              <a:rPr lang="en-GB" dirty="0"/>
              <a:t> </a:t>
            </a:r>
            <a:r>
              <a:rPr lang="en-GB" dirty="0" err="1"/>
              <a:t>spectrului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Reflectă</a:t>
            </a:r>
            <a:r>
              <a:rPr lang="en-GB" dirty="0"/>
              <a:t> </a:t>
            </a:r>
            <a:r>
              <a:rPr lang="en-GB" dirty="0" err="1"/>
              <a:t>gama</a:t>
            </a:r>
            <a:r>
              <a:rPr lang="en-GB" dirty="0"/>
              <a:t> de </a:t>
            </a:r>
            <a:r>
              <a:rPr lang="en-GB" dirty="0" err="1"/>
              <a:t>frecvențe</a:t>
            </a:r>
            <a:r>
              <a:rPr lang="en-GB" dirty="0"/>
              <a:t> </a:t>
            </a:r>
            <a:r>
              <a:rPr lang="en-GB" dirty="0" err="1"/>
              <a:t>prezente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sunet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meow-urile de </a:t>
            </a:r>
            <a:r>
              <a:rPr lang="en-GB" dirty="0" err="1"/>
              <a:t>pisoi</a:t>
            </a:r>
            <a:r>
              <a:rPr lang="en-GB" dirty="0"/>
              <a:t>,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surprinde</a:t>
            </a:r>
            <a:r>
              <a:rPr lang="en-GB" dirty="0"/>
              <a:t> </a:t>
            </a:r>
            <a:r>
              <a:rPr lang="en-GB" dirty="0" err="1"/>
              <a:t>cât</a:t>
            </a:r>
            <a:r>
              <a:rPr lang="en-GB" dirty="0"/>
              <a:t> de </a:t>
            </a:r>
            <a:r>
              <a:rPr lang="en-GB" dirty="0" err="1"/>
              <a:t>largă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restrânsă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gama</a:t>
            </a:r>
            <a:r>
              <a:rPr lang="en-GB" dirty="0"/>
              <a:t> de </a:t>
            </a:r>
            <a:r>
              <a:rPr lang="en-GB" dirty="0" err="1"/>
              <a:t>înălțimi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Rolloff Spectral (</a:t>
            </a:r>
            <a:r>
              <a:rPr lang="en-GB" dirty="0" err="1"/>
              <a:t>rolloff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Semnificație</a:t>
            </a:r>
            <a:r>
              <a:rPr lang="en-GB" dirty="0"/>
              <a:t>: </a:t>
            </a:r>
            <a:r>
              <a:rPr lang="en-GB" dirty="0" err="1"/>
              <a:t>Rollofful</a:t>
            </a:r>
            <a:r>
              <a:rPr lang="en-GB" dirty="0"/>
              <a:t> spectral </a:t>
            </a:r>
            <a:r>
              <a:rPr lang="en-GB" dirty="0" err="1"/>
              <a:t>indică</a:t>
            </a:r>
            <a:r>
              <a:rPr lang="en-GB" dirty="0"/>
              <a:t> </a:t>
            </a:r>
            <a:r>
              <a:rPr lang="en-GB" dirty="0" err="1"/>
              <a:t>frecvența</a:t>
            </a:r>
            <a:r>
              <a:rPr lang="en-GB" dirty="0"/>
              <a:t> sub care se </a:t>
            </a:r>
            <a:r>
              <a:rPr lang="en-GB" dirty="0" err="1"/>
              <a:t>află</a:t>
            </a:r>
            <a:r>
              <a:rPr lang="en-GB" dirty="0"/>
              <a:t> un </a:t>
            </a:r>
            <a:r>
              <a:rPr lang="en-GB" dirty="0" err="1"/>
              <a:t>anumit</a:t>
            </a:r>
            <a:r>
              <a:rPr lang="en-GB" dirty="0"/>
              <a:t> </a:t>
            </a:r>
            <a:r>
              <a:rPr lang="en-GB" dirty="0" err="1"/>
              <a:t>procent</a:t>
            </a:r>
            <a:r>
              <a:rPr lang="en-GB" dirty="0"/>
              <a:t> din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spectrală</a:t>
            </a:r>
            <a:r>
              <a:rPr lang="en-GB" dirty="0"/>
              <a:t> </a:t>
            </a:r>
            <a:r>
              <a:rPr lang="en-GB" dirty="0" err="1"/>
              <a:t>totală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Poate</a:t>
            </a:r>
            <a:r>
              <a:rPr lang="en-GB" dirty="0"/>
              <a:t> </a:t>
            </a:r>
            <a:r>
              <a:rPr lang="en-GB" dirty="0" err="1"/>
              <a:t>oferi</a:t>
            </a:r>
            <a:r>
              <a:rPr lang="en-GB" dirty="0"/>
              <a:t> o idee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limita</a:t>
            </a:r>
            <a:r>
              <a:rPr lang="en-GB" dirty="0"/>
              <a:t> </a:t>
            </a:r>
            <a:r>
              <a:rPr lang="en-GB" dirty="0" err="1"/>
              <a:t>superioară</a:t>
            </a:r>
            <a:r>
              <a:rPr lang="en-GB" dirty="0"/>
              <a:t> a </a:t>
            </a:r>
            <a:r>
              <a:rPr lang="en-GB" dirty="0" err="1"/>
              <a:t>frecvențelor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meow-urile de </a:t>
            </a:r>
            <a:r>
              <a:rPr lang="en-GB" dirty="0" err="1"/>
              <a:t>pisoi</a:t>
            </a:r>
            <a:r>
              <a:rPr lang="en-GB" dirty="0"/>
              <a:t>,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fi relevant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înțelegerea</a:t>
            </a:r>
            <a:r>
              <a:rPr lang="en-GB" dirty="0"/>
              <a:t> </a:t>
            </a:r>
            <a:r>
              <a:rPr lang="en-GB" dirty="0" err="1"/>
              <a:t>componentelor</a:t>
            </a:r>
            <a:r>
              <a:rPr lang="en-GB" dirty="0"/>
              <a:t> de </a:t>
            </a:r>
            <a:r>
              <a:rPr lang="en-GB" dirty="0" err="1"/>
              <a:t>înaltă</a:t>
            </a:r>
            <a:r>
              <a:rPr lang="en-GB" dirty="0"/>
              <a:t> </a:t>
            </a:r>
            <a:r>
              <a:rPr lang="en-GB" dirty="0" err="1"/>
              <a:t>frecvență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Rata de </a:t>
            </a:r>
            <a:r>
              <a:rPr lang="en-GB" dirty="0" err="1"/>
              <a:t>Trecere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Zero (</a:t>
            </a:r>
            <a:r>
              <a:rPr lang="en-GB" dirty="0" err="1"/>
              <a:t>zero_cross_rate</a:t>
            </a:r>
            <a:r>
              <a:rPr lang="en-GB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Semnificație</a:t>
            </a:r>
            <a:r>
              <a:rPr lang="en-GB" dirty="0"/>
              <a:t>: Rata de </a:t>
            </a:r>
            <a:r>
              <a:rPr lang="en-GB" dirty="0" err="1"/>
              <a:t>trecere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zero </a:t>
            </a:r>
            <a:r>
              <a:rPr lang="en-GB" dirty="0" err="1"/>
              <a:t>măsoară</a:t>
            </a:r>
            <a:r>
              <a:rPr lang="en-GB" dirty="0"/>
              <a:t> </a:t>
            </a:r>
            <a:r>
              <a:rPr lang="en-GB" dirty="0" err="1"/>
              <a:t>ritmul</a:t>
            </a:r>
            <a:r>
              <a:rPr lang="en-GB" dirty="0"/>
              <a:t> la care </a:t>
            </a:r>
            <a:r>
              <a:rPr lang="en-GB" dirty="0" err="1"/>
              <a:t>semnalul</a:t>
            </a:r>
            <a:r>
              <a:rPr lang="en-GB" dirty="0"/>
              <a:t> audio </a:t>
            </a:r>
            <a:r>
              <a:rPr lang="en-GB" dirty="0" err="1"/>
              <a:t>își</a:t>
            </a:r>
            <a:r>
              <a:rPr lang="en-GB" dirty="0"/>
              <a:t> </a:t>
            </a:r>
            <a:r>
              <a:rPr lang="en-GB" dirty="0" err="1"/>
              <a:t>schimbă</a:t>
            </a:r>
            <a:r>
              <a:rPr lang="en-GB" dirty="0"/>
              <a:t> </a:t>
            </a:r>
            <a:r>
              <a:rPr lang="en-GB" dirty="0" err="1"/>
              <a:t>semnul</a:t>
            </a:r>
            <a:r>
              <a:rPr lang="en-GB" dirty="0"/>
              <a:t> (de la </a:t>
            </a:r>
            <a:r>
              <a:rPr lang="en-GB" dirty="0" err="1"/>
              <a:t>pozitiv</a:t>
            </a:r>
            <a:r>
              <a:rPr lang="en-GB" dirty="0"/>
              <a:t> la </a:t>
            </a:r>
            <a:r>
              <a:rPr lang="en-GB" dirty="0" err="1"/>
              <a:t>negativ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invers).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Indică</a:t>
            </a:r>
            <a:r>
              <a:rPr lang="en-GB" dirty="0"/>
              <a:t> </a:t>
            </a:r>
            <a:r>
              <a:rPr lang="en-GB" dirty="0" err="1"/>
              <a:t>nivelul</a:t>
            </a:r>
            <a:r>
              <a:rPr lang="en-GB" dirty="0"/>
              <a:t> de </a:t>
            </a:r>
            <a:r>
              <a:rPr lang="en-GB" dirty="0" err="1"/>
              <a:t>schimbare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"</a:t>
            </a:r>
            <a:r>
              <a:rPr lang="en-GB" dirty="0" err="1"/>
              <a:t>asprimea</a:t>
            </a:r>
            <a:r>
              <a:rPr lang="en-GB" dirty="0"/>
              <a:t>"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semnal</a:t>
            </a:r>
            <a:r>
              <a:rPr lang="en-GB" dirty="0"/>
              <a:t>. </a:t>
            </a:r>
            <a:r>
              <a:rPr lang="en-GB" dirty="0" err="1"/>
              <a:t>În</a:t>
            </a:r>
            <a:r>
              <a:rPr lang="en-GB" dirty="0"/>
              <a:t> meow-urile de </a:t>
            </a:r>
            <a:r>
              <a:rPr lang="en-GB" dirty="0" err="1"/>
              <a:t>pisoi</a:t>
            </a:r>
            <a:r>
              <a:rPr lang="en-GB" dirty="0"/>
              <a:t>,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surprinde</a:t>
            </a:r>
            <a:r>
              <a:rPr lang="en-GB" dirty="0"/>
              <a:t> </a:t>
            </a:r>
            <a:r>
              <a:rPr lang="en-GB" dirty="0" err="1"/>
              <a:t>schimbările</a:t>
            </a:r>
            <a:r>
              <a:rPr lang="en-GB" dirty="0"/>
              <a:t> </a:t>
            </a:r>
            <a:r>
              <a:rPr lang="en-GB" dirty="0" err="1"/>
              <a:t>bruște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forma </a:t>
            </a:r>
            <a:r>
              <a:rPr lang="en-GB" dirty="0" err="1"/>
              <a:t>undei</a:t>
            </a:r>
            <a:r>
              <a:rPr lang="en-GB" dirty="0"/>
              <a:t> </a:t>
            </a:r>
            <a:r>
              <a:rPr lang="en-GB" dirty="0" err="1"/>
              <a:t>sonore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MFCC (</a:t>
            </a:r>
            <a:r>
              <a:rPr lang="en-GB" dirty="0" err="1"/>
              <a:t>Coeficienții</a:t>
            </a:r>
            <a:r>
              <a:rPr lang="en-GB" dirty="0"/>
              <a:t> </a:t>
            </a:r>
            <a:r>
              <a:rPr lang="en-GB" dirty="0" err="1"/>
              <a:t>Cepstrali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Frecvența</a:t>
            </a:r>
            <a:r>
              <a:rPr lang="en-GB" dirty="0"/>
              <a:t> Mel) 1 </a:t>
            </a:r>
            <a:r>
              <a:rPr lang="en-GB" dirty="0" err="1"/>
              <a:t>până</a:t>
            </a:r>
            <a:r>
              <a:rPr lang="en-GB" dirty="0"/>
              <a:t> la 13: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Semnificație</a:t>
            </a:r>
            <a:r>
              <a:rPr lang="en-GB" dirty="0"/>
              <a:t>: </a:t>
            </a:r>
            <a:r>
              <a:rPr lang="en-GB" dirty="0" err="1"/>
              <a:t>Coeficienții</a:t>
            </a:r>
            <a:r>
              <a:rPr lang="en-GB" dirty="0"/>
              <a:t> MFCC </a:t>
            </a:r>
            <a:r>
              <a:rPr lang="en-GB" dirty="0" err="1"/>
              <a:t>reprezintă</a:t>
            </a:r>
            <a:r>
              <a:rPr lang="en-GB" dirty="0"/>
              <a:t> </a:t>
            </a:r>
            <a:r>
              <a:rPr lang="en-GB" dirty="0" err="1"/>
              <a:t>spectrul</a:t>
            </a:r>
            <a:r>
              <a:rPr lang="en-GB" dirty="0"/>
              <a:t> de </a:t>
            </a:r>
            <a:r>
              <a:rPr lang="en-GB" dirty="0" err="1"/>
              <a:t>putere</a:t>
            </a:r>
            <a:r>
              <a:rPr lang="en-GB" dirty="0"/>
              <a:t> pe termen </a:t>
            </a:r>
            <a:r>
              <a:rPr lang="en-GB" dirty="0" err="1"/>
              <a:t>scurt</a:t>
            </a:r>
            <a:r>
              <a:rPr lang="en-GB" dirty="0"/>
              <a:t> al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sunet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Aplicație</a:t>
            </a:r>
            <a:r>
              <a:rPr lang="en-GB" dirty="0"/>
              <a:t>: </a:t>
            </a:r>
            <a:r>
              <a:rPr lang="en-GB" dirty="0" err="1"/>
              <a:t>Captura</a:t>
            </a:r>
            <a:r>
              <a:rPr lang="en-GB" dirty="0"/>
              <a:t> </a:t>
            </a:r>
            <a:r>
              <a:rPr lang="en-GB" dirty="0" err="1"/>
              <a:t>informații</a:t>
            </a:r>
            <a:r>
              <a:rPr lang="en-GB" dirty="0"/>
              <a:t> </a:t>
            </a:r>
            <a:r>
              <a:rPr lang="en-GB" dirty="0" err="1"/>
              <a:t>despre</a:t>
            </a:r>
            <a:r>
              <a:rPr lang="en-GB" dirty="0"/>
              <a:t> </a:t>
            </a:r>
            <a:r>
              <a:rPr lang="en-GB" dirty="0" err="1"/>
              <a:t>conținutul</a:t>
            </a:r>
            <a:r>
              <a:rPr lang="en-GB" dirty="0"/>
              <a:t> spectral al </a:t>
            </a:r>
            <a:r>
              <a:rPr lang="en-GB" dirty="0" err="1"/>
              <a:t>semnalului</a:t>
            </a:r>
            <a:r>
              <a:rPr lang="en-GB" dirty="0"/>
              <a:t> audio. </a:t>
            </a:r>
            <a:r>
              <a:rPr lang="en-GB" dirty="0" err="1"/>
              <a:t>În</a:t>
            </a:r>
            <a:r>
              <a:rPr lang="en-GB" dirty="0"/>
              <a:t> meow-urile de </a:t>
            </a:r>
            <a:r>
              <a:rPr lang="en-GB" dirty="0" err="1"/>
              <a:t>pisoi</a:t>
            </a:r>
            <a:r>
              <a:rPr lang="en-GB" dirty="0"/>
              <a:t>, </a:t>
            </a:r>
            <a:r>
              <a:rPr lang="en-GB" dirty="0" err="1"/>
              <a:t>acești</a:t>
            </a:r>
            <a:r>
              <a:rPr lang="en-GB" dirty="0"/>
              <a:t> </a:t>
            </a:r>
            <a:r>
              <a:rPr lang="en-GB" dirty="0" err="1"/>
              <a:t>coeficienți</a:t>
            </a:r>
            <a:r>
              <a:rPr lang="en-GB" dirty="0"/>
              <a:t> </a:t>
            </a:r>
            <a:r>
              <a:rPr lang="en-GB" dirty="0" err="1"/>
              <a:t>ajută</a:t>
            </a:r>
            <a:r>
              <a:rPr lang="en-GB" dirty="0"/>
              <a:t> la </a:t>
            </a:r>
            <a:r>
              <a:rPr lang="en-GB" dirty="0" err="1"/>
              <a:t>înțelegerea</a:t>
            </a:r>
            <a:r>
              <a:rPr lang="en-GB" dirty="0"/>
              <a:t> </a:t>
            </a:r>
            <a:r>
              <a:rPr lang="en-GB" dirty="0" err="1"/>
              <a:t>caracteristicilor</a:t>
            </a:r>
            <a:r>
              <a:rPr lang="en-GB" dirty="0"/>
              <a:t> </a:t>
            </a:r>
            <a:r>
              <a:rPr lang="en-GB" dirty="0" err="1"/>
              <a:t>detaliate</a:t>
            </a:r>
            <a:r>
              <a:rPr lang="en-GB" dirty="0"/>
              <a:t> ale </a:t>
            </a:r>
            <a:r>
              <a:rPr lang="en-GB" dirty="0" err="1"/>
              <a:t>frecvenței</a:t>
            </a:r>
            <a:r>
              <a:rPr lang="en-GB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65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765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347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14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27c793fce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27c793fce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23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38431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ewhushcha/kitten-audio-classif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8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7" name="Google Shape;317;p28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8" name="Google Shape;318;p28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9" name="Google Shape;319;p28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0" name="Google Shape;320;p28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28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2" name="Google Shape;322;p28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3" name="Google Shape;323;p28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8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8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8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8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8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8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8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8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8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8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8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8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8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8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8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8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8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8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8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3" name="Google Shape;343;p28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28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28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28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7" name="Google Shape;347;p28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8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8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8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8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7" name="Google Shape;357;p28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8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59" name="Google Shape;359;p28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28"/>
          <p:cNvSpPr txBox="1">
            <a:spLocks noGrp="1"/>
          </p:cNvSpPr>
          <p:nvPr>
            <p:ph type="ctrTitle"/>
          </p:nvPr>
        </p:nvSpPr>
        <p:spPr>
          <a:xfrm>
            <a:off x="686128" y="544075"/>
            <a:ext cx="6446581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Clasificare binar</a:t>
            </a:r>
            <a:r>
              <a:rPr lang="ro-RO" dirty="0">
                <a:solidFill>
                  <a:schemeClr val="dk2"/>
                </a:solidFill>
              </a:rPr>
              <a:t>ă</a:t>
            </a:r>
            <a:r>
              <a:rPr lang="en" dirty="0">
                <a:solidFill>
                  <a:schemeClr val="dk2"/>
                </a:solidFill>
              </a:rPr>
              <a:t> </a:t>
            </a:r>
            <a:br>
              <a:rPr lang="ro-RO" dirty="0">
                <a:solidFill>
                  <a:schemeClr val="dk2"/>
                </a:solidFill>
              </a:rPr>
            </a:br>
            <a:r>
              <a:rPr lang="en-GB" dirty="0"/>
              <a:t>Audio </a:t>
            </a:r>
            <a:r>
              <a:rPr lang="en-GB" dirty="0" err="1"/>
              <a:t>pisici</a:t>
            </a:r>
            <a:endParaRPr dirty="0"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"/>
          </p:nvPr>
        </p:nvSpPr>
        <p:spPr>
          <a:xfrm>
            <a:off x="686128" y="3412616"/>
            <a:ext cx="4467318" cy="993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800" dirty="0"/>
              <a:t>Silivestru Silvia</a:t>
            </a:r>
            <a:r>
              <a:rPr lang="en-GB" sz="2800" dirty="0"/>
              <a:t>-</a:t>
            </a:r>
            <a:r>
              <a:rPr lang="en-GB" sz="2800" dirty="0" err="1"/>
              <a:t>Georigana</a:t>
            </a:r>
            <a:endParaRPr lang="en-GB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331AB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545" y="868058"/>
            <a:ext cx="7886910" cy="4169382"/>
          </a:xfrm>
          <a:prstGeom prst="rect">
            <a:avLst/>
          </a:prstGeom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BD46C58D-CB1A-DA50-E6DC-C802030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545" y="262658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3925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8405" y="791858"/>
            <a:ext cx="7886910" cy="4169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75AE8555-4D29-67B3-C4B4-0A3695B437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405" y="11968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81986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546" y="854435"/>
            <a:ext cx="7886908" cy="4169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Google Shape;393;p31">
            <a:extLst>
              <a:ext uri="{FF2B5EF4-FFF2-40B4-BE49-F238E27FC236}">
                <a16:creationId xmlns:a16="http://schemas.microsoft.com/office/drawing/2014/main" id="{FB73863B-2E06-ABF4-0D65-8FBFA63B2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405" y="11968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21983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546" y="1467196"/>
            <a:ext cx="7886908" cy="29863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3534EC-628C-E2A2-E0F7-D0F76F97FD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546" y="38726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685642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2543" y="927848"/>
            <a:ext cx="7458914" cy="39431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F9C5990C-2C82-A27C-4557-BC03891A3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2543" y="158229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Boxplot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59231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789" y="461249"/>
            <a:ext cx="774599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Echilibrarea</a:t>
            </a:r>
            <a:r>
              <a:rPr lang="en-GB" b="1" dirty="0"/>
              <a:t> </a:t>
            </a:r>
            <a:r>
              <a:rPr lang="en-GB" b="1" dirty="0" err="1"/>
              <a:t>datelor</a:t>
            </a:r>
            <a:r>
              <a:rPr lang="en-GB" b="1" dirty="0"/>
              <a:t> de </a:t>
            </a:r>
            <a:r>
              <a:rPr lang="en-GB" b="1" dirty="0" err="1"/>
              <a:t>antrenare</a:t>
            </a:r>
            <a:endParaRPr b="1" dirty="0"/>
          </a:p>
        </p:txBody>
      </p:sp>
      <p:pic>
        <p:nvPicPr>
          <p:cNvPr id="4" name="Picture 3" descr="A computer screen with text&#10;&#10;Description automatically generated">
            <a:extLst>
              <a:ext uri="{FF2B5EF4-FFF2-40B4-BE49-F238E27FC236}">
                <a16:creationId xmlns:a16="http://schemas.microsoft.com/office/drawing/2014/main" id="{48CDB788-B05E-B5BA-2798-6E62C76E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680" y="1300861"/>
            <a:ext cx="5658640" cy="36390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848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6064" y="958328"/>
            <a:ext cx="6571871" cy="394312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Google Shape;393;p31">
            <a:extLst>
              <a:ext uri="{FF2B5EF4-FFF2-40B4-BE49-F238E27FC236}">
                <a16:creationId xmlns:a16="http://schemas.microsoft.com/office/drawing/2014/main" id="{9A572909-E737-A17D-8E0B-4E88B999D5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1000" y="156438"/>
            <a:ext cx="7301997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Distributia</a:t>
            </a:r>
            <a:r>
              <a:rPr lang="en-GB" b="1" dirty="0"/>
              <a:t> </a:t>
            </a:r>
            <a:r>
              <a:rPr lang="en-GB" b="1" dirty="0" err="1"/>
              <a:t>inainte</a:t>
            </a:r>
            <a:r>
              <a:rPr lang="en-GB" b="1" dirty="0"/>
              <a:t> de </a:t>
            </a:r>
            <a:r>
              <a:rPr lang="en-GB" b="1" dirty="0" err="1"/>
              <a:t>echlibrare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3034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295358" y="885596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Echilibrarea</a:t>
            </a:r>
            <a:r>
              <a:rPr lang="en-GB" b="1" dirty="0"/>
              <a:t> </a:t>
            </a:r>
            <a:r>
              <a:rPr lang="en-GB" b="1" dirty="0" err="1"/>
              <a:t>datelor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295358" y="1872053"/>
            <a:ext cx="3940182" cy="3271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Tool: </a:t>
            </a:r>
            <a:r>
              <a:rPr lang="en-GB" sz="1800" dirty="0">
                <a:solidFill>
                  <a:schemeClr val="dk1"/>
                </a:solidFill>
              </a:rPr>
              <a:t>ADASYN, </a:t>
            </a:r>
            <a:r>
              <a:rPr lang="en-GB" sz="1800" dirty="0" err="1">
                <a:solidFill>
                  <a:schemeClr val="dk1"/>
                </a:solidFill>
              </a:rPr>
              <a:t>tehnică</a:t>
            </a:r>
            <a:r>
              <a:rPr lang="en-GB" sz="1800" dirty="0">
                <a:solidFill>
                  <a:schemeClr val="dk1"/>
                </a:solidFill>
              </a:rPr>
              <a:t> de oversampling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</a:rPr>
              <a:t>Scop:</a:t>
            </a:r>
            <a:r>
              <a:rPr lang="en-GB" sz="1800" dirty="0">
                <a:solidFill>
                  <a:schemeClr val="dk1"/>
                </a:solidFill>
              </a:rPr>
              <a:t> de a </a:t>
            </a:r>
            <a:r>
              <a:rPr lang="en-GB" sz="1800" dirty="0" err="1">
                <a:solidFill>
                  <a:schemeClr val="dk1"/>
                </a:solidFill>
              </a:rPr>
              <a:t>echilibra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distribuția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claselor</a:t>
            </a:r>
            <a:r>
              <a:rPr lang="en-GB" sz="1800" dirty="0">
                <a:solidFill>
                  <a:schemeClr val="dk1"/>
                </a:solidFill>
              </a:rPr>
              <a:t>, </a:t>
            </a:r>
            <a:r>
              <a:rPr lang="en-GB" sz="1800" dirty="0" err="1">
                <a:solidFill>
                  <a:schemeClr val="dk1"/>
                </a:solidFill>
              </a:rPr>
              <a:t>astfel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încât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modelul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să</a:t>
            </a:r>
            <a:r>
              <a:rPr lang="en-GB" sz="1800" dirty="0">
                <a:solidFill>
                  <a:schemeClr val="dk1"/>
                </a:solidFill>
              </a:rPr>
              <a:t> nu fie </a:t>
            </a:r>
            <a:r>
              <a:rPr lang="en-GB" sz="1800" dirty="0" err="1">
                <a:solidFill>
                  <a:schemeClr val="dk1"/>
                </a:solidFill>
              </a:rPr>
              <a:t>influențat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în</a:t>
            </a:r>
            <a:r>
              <a:rPr lang="en-GB" sz="1800" dirty="0">
                <a:solidFill>
                  <a:schemeClr val="dk1"/>
                </a:solidFill>
              </a:rPr>
              <a:t> mod </a:t>
            </a:r>
            <a:r>
              <a:rPr lang="en-GB" sz="1800" dirty="0" err="1">
                <a:solidFill>
                  <a:schemeClr val="dk1"/>
                </a:solidFill>
              </a:rPr>
              <a:t>disproporționat</a:t>
            </a:r>
            <a:r>
              <a:rPr lang="en-GB" sz="1800" dirty="0">
                <a:solidFill>
                  <a:schemeClr val="dk1"/>
                </a:solidFill>
              </a:rPr>
              <a:t> de </a:t>
            </a:r>
            <a:r>
              <a:rPr lang="en-GB" sz="1800" dirty="0" err="1">
                <a:solidFill>
                  <a:schemeClr val="dk1"/>
                </a:solidFill>
              </a:rPr>
              <a:t>clasa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majoritară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1D874-D190-24F7-DA21-CEC82860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37923" y="1760220"/>
            <a:ext cx="4410719" cy="300348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72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86064" y="958328"/>
            <a:ext cx="6571871" cy="394312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A080556F-5D92-B882-4108-8F97D10F1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5360" y="217400"/>
            <a:ext cx="6113277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Distributia</a:t>
            </a:r>
            <a:r>
              <a:rPr lang="en-GB" b="1" dirty="0"/>
              <a:t> </a:t>
            </a:r>
            <a:r>
              <a:rPr lang="en-GB" b="1" dirty="0" err="1"/>
              <a:t>dupa</a:t>
            </a:r>
            <a:r>
              <a:rPr lang="en-GB" b="1" dirty="0"/>
              <a:t> </a:t>
            </a:r>
            <a:r>
              <a:rPr lang="en-GB" b="1" dirty="0" err="1"/>
              <a:t>echlibrare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4591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429" y="278369"/>
            <a:ext cx="779933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Reducerea</a:t>
            </a:r>
            <a:r>
              <a:rPr lang="en-GB" b="1" dirty="0"/>
              <a:t> </a:t>
            </a:r>
            <a:r>
              <a:rPr lang="en-GB" b="1" dirty="0" err="1"/>
              <a:t>dimensionala</a:t>
            </a:r>
            <a:r>
              <a:rPr lang="en-GB" b="1" dirty="0"/>
              <a:t> a </a:t>
            </a:r>
            <a:r>
              <a:rPr lang="en-GB" b="1" dirty="0" err="1"/>
              <a:t>datelor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F3915-64FF-5153-6FF0-C44F9F0C35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62092" y="1300560"/>
            <a:ext cx="5268060" cy="340435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Google Shape;394;p31">
            <a:extLst>
              <a:ext uri="{FF2B5EF4-FFF2-40B4-BE49-F238E27FC236}">
                <a16:creationId xmlns:a16="http://schemas.microsoft.com/office/drawing/2014/main" id="{82292E03-EB81-9BA6-3ABF-06D0D958E1EA}"/>
              </a:ext>
            </a:extLst>
          </p:cNvPr>
          <p:cNvSpPr txBox="1">
            <a:spLocks/>
          </p:cNvSpPr>
          <p:nvPr/>
        </p:nvSpPr>
        <p:spPr>
          <a:xfrm>
            <a:off x="295358" y="1872053"/>
            <a:ext cx="2897422" cy="1419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50000"/>
              </a:lnSpc>
            </a:pPr>
            <a:r>
              <a:rPr lang="en-GB" sz="1800" b="1" dirty="0" err="1">
                <a:solidFill>
                  <a:schemeClr val="dk1"/>
                </a:solidFill>
              </a:rPr>
              <a:t>Dimensiuni</a:t>
            </a:r>
            <a:r>
              <a:rPr lang="en-GB" sz="1800" b="1" dirty="0">
                <a:solidFill>
                  <a:schemeClr val="dk1"/>
                </a:solidFill>
              </a:rPr>
              <a:t> </a:t>
            </a:r>
            <a:r>
              <a:rPr lang="en-GB" sz="1800" b="1" dirty="0" err="1">
                <a:solidFill>
                  <a:schemeClr val="dk1"/>
                </a:solidFill>
              </a:rPr>
              <a:t>initiale</a:t>
            </a:r>
            <a:r>
              <a:rPr lang="en-GB" sz="1800" b="1" dirty="0">
                <a:solidFill>
                  <a:schemeClr val="dk1"/>
                </a:solidFill>
              </a:rPr>
              <a:t>: </a:t>
            </a:r>
            <a:r>
              <a:rPr lang="en-GB" sz="1800" dirty="0">
                <a:solidFill>
                  <a:schemeClr val="dk1"/>
                </a:solidFill>
              </a:rPr>
              <a:t>18</a:t>
            </a:r>
          </a:p>
          <a:p>
            <a:pPr>
              <a:lnSpc>
                <a:spcPct val="150000"/>
              </a:lnSpc>
            </a:pPr>
            <a:r>
              <a:rPr lang="en-GB" sz="1800" b="1" dirty="0" err="1">
                <a:solidFill>
                  <a:schemeClr val="dk1"/>
                </a:solidFill>
              </a:rPr>
              <a:t>Dimensiuni</a:t>
            </a:r>
            <a:r>
              <a:rPr lang="en-GB" sz="1800" b="1" dirty="0">
                <a:solidFill>
                  <a:schemeClr val="dk1"/>
                </a:solidFill>
              </a:rPr>
              <a:t> </a:t>
            </a:r>
            <a:r>
              <a:rPr lang="en-GB" sz="1800" b="1" dirty="0" err="1">
                <a:solidFill>
                  <a:schemeClr val="dk1"/>
                </a:solidFill>
              </a:rPr>
              <a:t>dupa</a:t>
            </a:r>
            <a:r>
              <a:rPr lang="en-GB" sz="1800" b="1" dirty="0">
                <a:solidFill>
                  <a:schemeClr val="dk1"/>
                </a:solidFill>
              </a:rPr>
              <a:t> PCA: </a:t>
            </a:r>
            <a:r>
              <a:rPr lang="en-GB" sz="1800" dirty="0">
                <a:solidFill>
                  <a:schemeClr val="dk1"/>
                </a:solidFill>
              </a:rPr>
              <a:t>8</a:t>
            </a:r>
            <a:endParaRPr lang="en-GB" sz="18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6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13100" y="904249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Descrierea aplica</a:t>
            </a:r>
            <a:r>
              <a:rPr lang="ro-RO" b="1" dirty="0"/>
              <a:t>ţ</a:t>
            </a:r>
            <a:r>
              <a:rPr lang="en" b="1" dirty="0"/>
              <a:t>iei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614509" y="1812241"/>
            <a:ext cx="6002797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Scop: </a:t>
            </a:r>
            <a:r>
              <a:rPr lang="en-US" sz="2400" dirty="0"/>
              <a:t>Analiza </a:t>
            </a:r>
            <a:r>
              <a:rPr lang="ro-RO" sz="2400" dirty="0"/>
              <a:t>caracteristicilor audio a mieunatului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determina</a:t>
            </a: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ro-RO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pisica</a:t>
            </a:r>
            <a:r>
              <a:rPr lang="ro-RO" sz="2400" dirty="0"/>
              <a:t> ne cere să o hrănim sau nu.</a:t>
            </a:r>
            <a:endParaRPr sz="2400" b="1" dirty="0">
              <a:solidFill>
                <a:schemeClr val="dk1"/>
              </a:solidFill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396" name="Google Shape;396;p31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7" name="Google Shape;397;p31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398" name="Google Shape;398;p31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2" name="Google Shape;402;p31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3" name="Google Shape;403;p31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1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1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1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31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749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429" y="69746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sp>
        <p:nvSpPr>
          <p:cNvPr id="6" name="Google Shape;394;p31">
            <a:extLst>
              <a:ext uri="{FF2B5EF4-FFF2-40B4-BE49-F238E27FC236}">
                <a16:creationId xmlns:a16="http://schemas.microsoft.com/office/drawing/2014/main" id="{8D1D6E5C-12A1-C14C-27D2-8A38CA6DB743}"/>
              </a:ext>
            </a:extLst>
          </p:cNvPr>
          <p:cNvSpPr txBox="1">
            <a:spLocks/>
          </p:cNvSpPr>
          <p:nvPr/>
        </p:nvSpPr>
        <p:spPr>
          <a:xfrm>
            <a:off x="567429" y="1804621"/>
            <a:ext cx="8156111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</a:rPr>
              <a:t>Bibliotecă de optimizare automată a hiperparametrilor. 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Scop: </a:t>
            </a:r>
            <a:r>
              <a:rPr lang="en-US" sz="2400" dirty="0">
                <a:solidFill>
                  <a:schemeClr val="tx1"/>
                </a:solidFill>
              </a:rPr>
              <a:t>G</a:t>
            </a:r>
            <a:r>
              <a:rPr lang="ro-RO" sz="2400" dirty="0">
                <a:solidFill>
                  <a:schemeClr val="tx1"/>
                </a:solidFill>
              </a:rPr>
              <a:t>ăsirea valorilor optime pentru hiperparametrii unui model de invatare automata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7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" y="8294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88A5A455-A9BA-17A2-0C0A-416534D0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169" y="393541"/>
            <a:ext cx="6415691" cy="147729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2A16E86-707D-917D-5090-556653BF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329" y="2241519"/>
            <a:ext cx="6415691" cy="273745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0000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" y="8294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96765-E995-840E-7137-34BFBF8704B3}"/>
              </a:ext>
            </a:extLst>
          </p:cNvPr>
          <p:cNvSpPr txBox="1"/>
          <p:nvPr/>
        </p:nvSpPr>
        <p:spPr>
          <a:xfrm>
            <a:off x="2322195" y="609302"/>
            <a:ext cx="60769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C</a:t>
            </a:r>
            <a:r>
              <a:rPr lang="en-GB" sz="1600" dirty="0">
                <a:solidFill>
                  <a:schemeClr val="tx1"/>
                </a:solidFill>
              </a:rPr>
              <a:t>: </a:t>
            </a:r>
            <a:r>
              <a:rPr lang="en-GB" sz="1600" dirty="0" err="1">
                <a:solidFill>
                  <a:schemeClr val="tx1"/>
                </a:solidFill>
              </a:rPr>
              <a:t>parametrul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regularizare</a:t>
            </a:r>
            <a:r>
              <a:rPr lang="en-GB" sz="1600" dirty="0">
                <a:solidFill>
                  <a:schemeClr val="tx1"/>
                </a:solidFill>
              </a:rPr>
              <a:t>. </a:t>
            </a:r>
            <a:r>
              <a:rPr lang="en-GB" sz="1600" dirty="0" err="1">
                <a:solidFill>
                  <a:schemeClr val="tx1"/>
                </a:solidFill>
              </a:rPr>
              <a:t>Controlează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forța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regularizării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iar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valoarea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mai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mică</a:t>
            </a:r>
            <a:r>
              <a:rPr lang="en-GB" sz="1600" dirty="0">
                <a:solidFill>
                  <a:schemeClr val="tx1"/>
                </a:solidFill>
              </a:rPr>
              <a:t> a </a:t>
            </a:r>
            <a:r>
              <a:rPr lang="en-GB" sz="1600" dirty="0" err="1">
                <a:solidFill>
                  <a:schemeClr val="tx1"/>
                </a:solidFill>
              </a:rPr>
              <a:t>lui</a:t>
            </a:r>
            <a:r>
              <a:rPr lang="en-GB" sz="1600" dirty="0">
                <a:solidFill>
                  <a:schemeClr val="tx1"/>
                </a:solidFill>
              </a:rPr>
              <a:t> C </a:t>
            </a:r>
            <a:r>
              <a:rPr lang="en-GB" sz="1600" dirty="0" err="1">
                <a:solidFill>
                  <a:schemeClr val="tx1"/>
                </a:solidFill>
              </a:rPr>
              <a:t>indică</a:t>
            </a:r>
            <a:r>
              <a:rPr lang="en-GB" sz="1600" dirty="0">
                <a:solidFill>
                  <a:schemeClr val="tx1"/>
                </a:solidFill>
              </a:rPr>
              <a:t> o </a:t>
            </a:r>
            <a:r>
              <a:rPr lang="en-GB" sz="1600" dirty="0" err="1">
                <a:solidFill>
                  <a:schemeClr val="tx1"/>
                </a:solidFill>
              </a:rPr>
              <a:t>regularizare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mai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puternică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Penalty</a:t>
            </a:r>
            <a:r>
              <a:rPr lang="en-GB" sz="1600" dirty="0">
                <a:solidFill>
                  <a:schemeClr val="tx1"/>
                </a:solidFill>
              </a:rPr>
              <a:t> (</a:t>
            </a:r>
            <a:r>
              <a:rPr lang="en-GB" sz="1600" dirty="0" err="1">
                <a:solidFill>
                  <a:schemeClr val="tx1"/>
                </a:solidFill>
              </a:rPr>
              <a:t>penalizare</a:t>
            </a:r>
            <a:r>
              <a:rPr lang="en-GB" sz="1600" dirty="0">
                <a:solidFill>
                  <a:schemeClr val="tx1"/>
                </a:solidFill>
              </a:rPr>
              <a:t>): </a:t>
            </a:r>
            <a:r>
              <a:rPr lang="en-GB" sz="1600" dirty="0" err="1">
                <a:solidFill>
                  <a:schemeClr val="tx1"/>
                </a:solidFill>
              </a:rPr>
              <a:t>Specifică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tipul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regularizare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aplicat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în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procesul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învățare</a:t>
            </a:r>
            <a:r>
              <a:rPr lang="en-GB" sz="1600" dirty="0">
                <a:solidFill>
                  <a:schemeClr val="tx1"/>
                </a:solidFill>
              </a:rPr>
              <a:t>. </a:t>
            </a:r>
            <a:r>
              <a:rPr lang="en-GB" sz="1600" dirty="0" err="1">
                <a:solidFill>
                  <a:schemeClr val="tx1"/>
                </a:solidFill>
              </a:rPr>
              <a:t>Există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două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tipuri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principale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penalizare</a:t>
            </a:r>
            <a:r>
              <a:rPr lang="en-GB" sz="1600" dirty="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L1 (Lasso): </a:t>
            </a:r>
            <a:r>
              <a:rPr lang="en-GB" sz="1600" dirty="0" err="1">
                <a:solidFill>
                  <a:schemeClr val="tx1"/>
                </a:solidFill>
              </a:rPr>
              <a:t>Adaugă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termeni</a:t>
            </a:r>
            <a:r>
              <a:rPr lang="en-GB" sz="1600" dirty="0">
                <a:solidFill>
                  <a:schemeClr val="tx1"/>
                </a:solidFill>
              </a:rPr>
              <a:t> la </a:t>
            </a:r>
            <a:r>
              <a:rPr lang="en-GB" sz="1600" dirty="0" err="1">
                <a:solidFill>
                  <a:schemeClr val="tx1"/>
                </a:solidFill>
              </a:rPr>
              <a:t>funcția</a:t>
            </a:r>
            <a:r>
              <a:rPr lang="en-GB" sz="1600" dirty="0">
                <a:solidFill>
                  <a:schemeClr val="tx1"/>
                </a:solidFill>
              </a:rPr>
              <a:t> de cost care sunt </a:t>
            </a:r>
            <a:r>
              <a:rPr lang="en-GB" sz="1600" dirty="0" err="1">
                <a:solidFill>
                  <a:schemeClr val="tx1"/>
                </a:solidFill>
              </a:rPr>
              <a:t>proporționali</a:t>
            </a:r>
            <a:r>
              <a:rPr lang="en-GB" sz="1600" dirty="0">
                <a:solidFill>
                  <a:schemeClr val="tx1"/>
                </a:solidFill>
              </a:rPr>
              <a:t> cu </a:t>
            </a:r>
            <a:r>
              <a:rPr lang="en-GB" sz="1600" dirty="0" err="1">
                <a:solidFill>
                  <a:schemeClr val="tx1"/>
                </a:solidFill>
              </a:rPr>
              <a:t>valoarea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absolută</a:t>
            </a:r>
            <a:r>
              <a:rPr lang="en-GB" sz="1600" dirty="0">
                <a:solidFill>
                  <a:schemeClr val="tx1"/>
                </a:solidFill>
              </a:rPr>
              <a:t> a </a:t>
            </a:r>
            <a:r>
              <a:rPr lang="en-GB" sz="1600" dirty="0" err="1">
                <a:solidFill>
                  <a:schemeClr val="tx1"/>
                </a:solidFill>
              </a:rPr>
              <a:t>coeficienților</a:t>
            </a:r>
            <a:r>
              <a:rPr lang="en-GB" sz="1600" dirty="0">
                <a:solidFill>
                  <a:schemeClr val="tx1"/>
                </a:solidFill>
              </a:rPr>
              <a:t>. </a:t>
            </a:r>
            <a:r>
              <a:rPr lang="en-GB" sz="1600" dirty="0" err="1">
                <a:solidFill>
                  <a:schemeClr val="tx1"/>
                </a:solidFill>
              </a:rPr>
              <a:t>Poate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duce</a:t>
            </a:r>
            <a:r>
              <a:rPr lang="en-GB" sz="1600" dirty="0">
                <a:solidFill>
                  <a:schemeClr val="tx1"/>
                </a:solidFill>
              </a:rPr>
              <a:t> la </a:t>
            </a:r>
            <a:r>
              <a:rPr lang="en-GB" sz="1600" dirty="0" err="1">
                <a:solidFill>
                  <a:schemeClr val="tx1"/>
                </a:solidFill>
              </a:rPr>
              <a:t>selecția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automată</a:t>
            </a:r>
            <a:r>
              <a:rPr lang="en-GB" sz="1600" dirty="0">
                <a:solidFill>
                  <a:schemeClr val="tx1"/>
                </a:solidFill>
              </a:rPr>
              <a:t> a </a:t>
            </a:r>
            <a:r>
              <a:rPr lang="en-GB" sz="1600" dirty="0" err="1">
                <a:solidFill>
                  <a:schemeClr val="tx1"/>
                </a:solidFill>
              </a:rPr>
              <a:t>caracteristicilor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aducând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unele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coeficiente</a:t>
            </a:r>
            <a:r>
              <a:rPr lang="en-GB" sz="1600" dirty="0">
                <a:solidFill>
                  <a:schemeClr val="tx1"/>
                </a:solidFill>
              </a:rPr>
              <a:t> la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L2 (Ridge): </a:t>
            </a:r>
            <a:r>
              <a:rPr lang="en-GB" sz="1600" dirty="0" err="1">
                <a:solidFill>
                  <a:schemeClr val="tx1"/>
                </a:solidFill>
              </a:rPr>
              <a:t>Adaugă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termeni</a:t>
            </a:r>
            <a:r>
              <a:rPr lang="en-GB" sz="1600" dirty="0">
                <a:solidFill>
                  <a:schemeClr val="tx1"/>
                </a:solidFill>
              </a:rPr>
              <a:t> la </a:t>
            </a:r>
            <a:r>
              <a:rPr lang="en-GB" sz="1600" dirty="0" err="1">
                <a:solidFill>
                  <a:schemeClr val="tx1"/>
                </a:solidFill>
              </a:rPr>
              <a:t>funcția</a:t>
            </a:r>
            <a:r>
              <a:rPr lang="en-GB" sz="1600" dirty="0">
                <a:solidFill>
                  <a:schemeClr val="tx1"/>
                </a:solidFill>
              </a:rPr>
              <a:t> de cost care sunt </a:t>
            </a:r>
            <a:r>
              <a:rPr lang="en-GB" sz="1600" dirty="0" err="1">
                <a:solidFill>
                  <a:schemeClr val="tx1"/>
                </a:solidFill>
              </a:rPr>
              <a:t>proporționali</a:t>
            </a:r>
            <a:r>
              <a:rPr lang="en-GB" sz="1600" dirty="0">
                <a:solidFill>
                  <a:schemeClr val="tx1"/>
                </a:solidFill>
              </a:rPr>
              <a:t> cu </a:t>
            </a:r>
            <a:r>
              <a:rPr lang="en-GB" sz="1600" dirty="0" err="1">
                <a:solidFill>
                  <a:schemeClr val="tx1"/>
                </a:solidFill>
              </a:rPr>
              <a:t>pătratul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valorilor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coeficienților</a:t>
            </a:r>
            <a:r>
              <a:rPr lang="en-GB" sz="1600" dirty="0">
                <a:solidFill>
                  <a:schemeClr val="tx1"/>
                </a:solidFill>
              </a:rPr>
              <a:t>. </a:t>
            </a:r>
            <a:r>
              <a:rPr lang="en-GB" sz="1600" dirty="0" err="1">
                <a:solidFill>
                  <a:schemeClr val="tx1"/>
                </a:solidFill>
              </a:rPr>
              <a:t>Promovează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valori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mici</a:t>
            </a:r>
            <a:r>
              <a:rPr lang="en-GB" sz="1600" dirty="0">
                <a:solidFill>
                  <a:schemeClr val="tx1"/>
                </a:solidFill>
              </a:rPr>
              <a:t> ale </a:t>
            </a:r>
            <a:r>
              <a:rPr lang="en-GB" sz="1600" dirty="0" err="1">
                <a:solidFill>
                  <a:schemeClr val="tx1"/>
                </a:solidFill>
              </a:rPr>
              <a:t>coeficienților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dar</a:t>
            </a:r>
            <a:r>
              <a:rPr lang="en-GB" sz="1600" dirty="0">
                <a:solidFill>
                  <a:schemeClr val="tx1"/>
                </a:solidFill>
              </a:rPr>
              <a:t> nu </a:t>
            </a:r>
            <a:r>
              <a:rPr lang="en-GB" sz="1600" dirty="0" err="1">
                <a:solidFill>
                  <a:schemeClr val="tx1"/>
                </a:solidFill>
              </a:rPr>
              <a:t>duce</a:t>
            </a:r>
            <a:r>
              <a:rPr lang="en-GB" sz="1600" dirty="0">
                <a:solidFill>
                  <a:schemeClr val="tx1"/>
                </a:solidFill>
              </a:rPr>
              <a:t> la </a:t>
            </a:r>
            <a:r>
              <a:rPr lang="en-GB" sz="1600" dirty="0" err="1">
                <a:solidFill>
                  <a:schemeClr val="tx1"/>
                </a:solidFill>
              </a:rPr>
              <a:t>eliminarea</a:t>
            </a:r>
            <a:r>
              <a:rPr lang="en-GB" sz="1600" dirty="0">
                <a:solidFill>
                  <a:schemeClr val="tx1"/>
                </a:solidFill>
              </a:rPr>
              <a:t> lor </a:t>
            </a:r>
            <a:r>
              <a:rPr lang="en-GB" sz="1600" dirty="0" err="1">
                <a:solidFill>
                  <a:schemeClr val="tx1"/>
                </a:solidFill>
              </a:rPr>
              <a:t>completă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solver</a:t>
            </a:r>
            <a:r>
              <a:rPr lang="en-GB" sz="1600" dirty="0">
                <a:solidFill>
                  <a:schemeClr val="tx1"/>
                </a:solidFill>
              </a:rPr>
              <a:t>: Este </a:t>
            </a:r>
            <a:r>
              <a:rPr lang="en-GB" sz="1600" dirty="0" err="1">
                <a:solidFill>
                  <a:schemeClr val="tx1"/>
                </a:solidFill>
              </a:rPr>
              <a:t>algoritmul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folosit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pentru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optimizarea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funcției</a:t>
            </a:r>
            <a:r>
              <a:rPr lang="en-GB" sz="1600" dirty="0">
                <a:solidFill>
                  <a:schemeClr val="tx1"/>
                </a:solidFill>
              </a:rPr>
              <a:t> de cost. </a:t>
            </a:r>
          </a:p>
        </p:txBody>
      </p:sp>
    </p:spTree>
    <p:extLst>
      <p:ext uri="{BB962C8B-B14F-4D97-AF65-F5344CB8AC3E}">
        <p14:creationId xmlns:p14="http://schemas.microsoft.com/office/powerpoint/2010/main" val="1091711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A16E86-707D-917D-5090-556653BFE0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1638" y="1905001"/>
            <a:ext cx="4914581" cy="296729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38" y="5267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5A455-A9BA-17A2-0C0A-416534D0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91349" y="829489"/>
            <a:ext cx="5078331" cy="22952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087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A5A455-A9BA-17A2-0C0A-416534D0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5317" y="1385012"/>
            <a:ext cx="5359543" cy="17411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A16E86-707D-917D-5090-556653BF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07031" y="386095"/>
            <a:ext cx="5245832" cy="174116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38" y="5267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pic>
        <p:nvPicPr>
          <p:cNvPr id="5" name="Picture 4" descr="A computer screen with text&#10;&#10;Description automatically generated">
            <a:extLst>
              <a:ext uri="{FF2B5EF4-FFF2-40B4-BE49-F238E27FC236}">
                <a16:creationId xmlns:a16="http://schemas.microsoft.com/office/drawing/2014/main" id="{0981FB92-921C-18E6-ADCF-88BC9AD2A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520" y="3126182"/>
            <a:ext cx="5657343" cy="183800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355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38" y="5267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3DA1B-D431-F961-2F81-A95F6F14805C}"/>
              </a:ext>
            </a:extLst>
          </p:cNvPr>
          <p:cNvSpPr txBox="1"/>
          <p:nvPr/>
        </p:nvSpPr>
        <p:spPr>
          <a:xfrm>
            <a:off x="2036445" y="526789"/>
            <a:ext cx="7012305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chemeClr val="tx1"/>
                </a:solidFill>
              </a:rPr>
              <a:t>KNeighbors</a:t>
            </a:r>
            <a:r>
              <a:rPr lang="en-GB" sz="1600" dirty="0">
                <a:solidFill>
                  <a:schemeClr val="tx1"/>
                </a:solidFill>
              </a:rPr>
              <a:t> (K-Nearest </a:t>
            </a:r>
            <a:r>
              <a:rPr lang="en-GB" sz="1600" dirty="0" err="1">
                <a:solidFill>
                  <a:schemeClr val="tx1"/>
                </a:solidFill>
              </a:rPr>
              <a:t>Neighbors</a:t>
            </a:r>
            <a:r>
              <a:rPr lang="en-GB" sz="1600" dirty="0">
                <a:solidFill>
                  <a:schemeClr val="tx1"/>
                </a:solidFill>
              </a:rPr>
              <a:t>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Clasifică</a:t>
            </a:r>
            <a:r>
              <a:rPr lang="en-GB" sz="1600" dirty="0">
                <a:solidFill>
                  <a:schemeClr val="tx1"/>
                </a:solidFill>
              </a:rPr>
              <a:t> un </a:t>
            </a:r>
            <a:r>
              <a:rPr lang="en-GB" sz="1600" dirty="0" err="1">
                <a:solidFill>
                  <a:schemeClr val="tx1"/>
                </a:solidFill>
              </a:rPr>
              <a:t>punct</a:t>
            </a:r>
            <a:r>
              <a:rPr lang="en-GB" sz="1600" dirty="0">
                <a:solidFill>
                  <a:schemeClr val="tx1"/>
                </a:solidFill>
              </a:rPr>
              <a:t> de date </a:t>
            </a:r>
            <a:r>
              <a:rPr lang="en-GB" sz="1600" dirty="0" err="1">
                <a:solidFill>
                  <a:schemeClr val="tx1"/>
                </a:solidFill>
              </a:rPr>
              <a:t>prin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votul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majoritar</a:t>
            </a:r>
            <a:r>
              <a:rPr lang="en-GB" sz="1600" dirty="0">
                <a:solidFill>
                  <a:schemeClr val="tx1"/>
                </a:solidFill>
              </a:rPr>
              <a:t> al </a:t>
            </a:r>
            <a:r>
              <a:rPr lang="en-GB" sz="1600" dirty="0" err="1">
                <a:solidFill>
                  <a:schemeClr val="tx1"/>
                </a:solidFill>
              </a:rPr>
              <a:t>celor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mai</a:t>
            </a:r>
            <a:r>
              <a:rPr lang="en-GB" sz="1600" dirty="0">
                <a:solidFill>
                  <a:schemeClr val="tx1"/>
                </a:solidFill>
              </a:rPr>
              <a:t> 	</a:t>
            </a:r>
            <a:r>
              <a:rPr lang="en-GB" sz="1600" dirty="0" err="1">
                <a:solidFill>
                  <a:schemeClr val="tx1"/>
                </a:solidFill>
              </a:rPr>
              <a:t>apropiați</a:t>
            </a:r>
            <a:r>
              <a:rPr lang="en-GB" sz="1600" dirty="0">
                <a:solidFill>
                  <a:schemeClr val="tx1"/>
                </a:solidFill>
              </a:rPr>
              <a:t> k </a:t>
            </a:r>
            <a:r>
              <a:rPr lang="en-GB" sz="1600" dirty="0" err="1">
                <a:solidFill>
                  <a:schemeClr val="tx1"/>
                </a:solidFill>
              </a:rPr>
              <a:t>vecini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SVC (Support Vector Classifier)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Identifică</a:t>
            </a:r>
            <a:r>
              <a:rPr lang="en-GB" sz="1600" dirty="0">
                <a:solidFill>
                  <a:schemeClr val="tx1"/>
                </a:solidFill>
              </a:rPr>
              <a:t> un </a:t>
            </a:r>
            <a:r>
              <a:rPr lang="en-GB" sz="1600" dirty="0" err="1">
                <a:solidFill>
                  <a:schemeClr val="tx1"/>
                </a:solidFill>
              </a:rPr>
              <a:t>hiperplan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optim</a:t>
            </a:r>
            <a:r>
              <a:rPr lang="en-GB" sz="1600" dirty="0">
                <a:solidFill>
                  <a:schemeClr val="tx1"/>
                </a:solidFill>
              </a:rPr>
              <a:t> care </a:t>
            </a:r>
            <a:r>
              <a:rPr lang="en-GB" sz="1600" dirty="0" err="1">
                <a:solidFill>
                  <a:schemeClr val="tx1"/>
                </a:solidFill>
              </a:rPr>
              <a:t>separă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seturile</a:t>
            </a:r>
            <a:r>
              <a:rPr lang="en-GB" sz="1600" dirty="0">
                <a:solidFill>
                  <a:schemeClr val="tx1"/>
                </a:solidFill>
              </a:rPr>
              <a:t> de date </a:t>
            </a:r>
            <a:r>
              <a:rPr lang="en-GB" sz="1600" dirty="0" err="1">
                <a:solidFill>
                  <a:schemeClr val="tx1"/>
                </a:solidFill>
              </a:rPr>
              <a:t>într</a:t>
            </a:r>
            <a:r>
              <a:rPr lang="en-GB" sz="1600" dirty="0">
                <a:solidFill>
                  <a:schemeClr val="tx1"/>
                </a:solidFill>
              </a:rPr>
              <a:t>-un 	</a:t>
            </a:r>
            <a:r>
              <a:rPr lang="en-GB" sz="1600" dirty="0" err="1">
                <a:solidFill>
                  <a:schemeClr val="tx1"/>
                </a:solidFill>
              </a:rPr>
              <a:t>spațiu</a:t>
            </a:r>
            <a:r>
              <a:rPr lang="en-GB" sz="1600" dirty="0">
                <a:solidFill>
                  <a:schemeClr val="tx1"/>
                </a:solidFill>
              </a:rPr>
              <a:t> 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Decision Tree (Arbore de </a:t>
            </a:r>
            <a:r>
              <a:rPr lang="en-GB" sz="1600" b="1" dirty="0" err="1">
                <a:solidFill>
                  <a:schemeClr val="tx1"/>
                </a:solidFill>
              </a:rPr>
              <a:t>Decizie</a:t>
            </a:r>
            <a:r>
              <a:rPr lang="en-GB" sz="1600" b="1" dirty="0">
                <a:solidFill>
                  <a:schemeClr val="tx1"/>
                </a:solidFill>
              </a:rPr>
              <a:t>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Creează</a:t>
            </a:r>
            <a:r>
              <a:rPr lang="en-GB" sz="1600" dirty="0">
                <a:solidFill>
                  <a:schemeClr val="tx1"/>
                </a:solidFill>
              </a:rPr>
              <a:t> un model </a:t>
            </a:r>
            <a:r>
              <a:rPr lang="en-GB" sz="1600" dirty="0" err="1">
                <a:solidFill>
                  <a:schemeClr val="tx1"/>
                </a:solidFill>
              </a:rPr>
              <a:t>în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formă</a:t>
            </a:r>
            <a:r>
              <a:rPr lang="en-GB" sz="1600" dirty="0">
                <a:solidFill>
                  <a:schemeClr val="tx1"/>
                </a:solidFill>
              </a:rPr>
              <a:t> de arbore, </a:t>
            </a:r>
            <a:r>
              <a:rPr lang="en-GB" sz="1600" dirty="0" err="1">
                <a:solidFill>
                  <a:schemeClr val="tx1"/>
                </a:solidFill>
              </a:rPr>
              <a:t>luând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decizii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succesive</a:t>
            </a:r>
            <a:r>
              <a:rPr lang="en-GB" sz="1600" dirty="0">
                <a:solidFill>
                  <a:schemeClr val="tx1"/>
                </a:solidFill>
              </a:rPr>
              <a:t> pe 	</a:t>
            </a:r>
            <a:r>
              <a:rPr lang="en-GB" sz="1600" dirty="0" err="1">
                <a:solidFill>
                  <a:schemeClr val="tx1"/>
                </a:solidFill>
              </a:rPr>
              <a:t>baza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caracteristicilor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Random Forest: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Construiește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mai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mulți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arbori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decizie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și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combină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rezultatele</a:t>
            </a:r>
            <a:r>
              <a:rPr lang="en-GB" sz="1600" dirty="0">
                <a:solidFill>
                  <a:schemeClr val="tx1"/>
                </a:solidFill>
              </a:rPr>
              <a:t> 	</a:t>
            </a:r>
            <a:r>
              <a:rPr lang="en-GB" sz="1600" dirty="0" err="1">
                <a:solidFill>
                  <a:schemeClr val="tx1"/>
                </a:solidFill>
              </a:rPr>
              <a:t>pentru</a:t>
            </a:r>
            <a:r>
              <a:rPr lang="en-GB" sz="1600" dirty="0">
                <a:solidFill>
                  <a:schemeClr val="tx1"/>
                </a:solidFill>
              </a:rPr>
              <a:t> a </a:t>
            </a:r>
            <a:r>
              <a:rPr lang="en-GB" sz="1600" dirty="0" err="1">
                <a:solidFill>
                  <a:schemeClr val="tx1"/>
                </a:solidFill>
              </a:rPr>
              <a:t>îmbunătăți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generalizarea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AdaBoost (Adaptive Boosting):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Îmbunătățește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performanța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modelelor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slabe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prin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ponderarea</a:t>
            </a:r>
            <a:r>
              <a:rPr lang="en-GB" sz="1600" dirty="0">
                <a:solidFill>
                  <a:schemeClr val="tx1"/>
                </a:solidFill>
              </a:rPr>
              <a:t> 	</a:t>
            </a:r>
            <a:r>
              <a:rPr lang="en-GB" sz="1600" dirty="0" err="1">
                <a:solidFill>
                  <a:schemeClr val="tx1"/>
                </a:solidFill>
              </a:rPr>
              <a:t>diferită</a:t>
            </a:r>
            <a:r>
              <a:rPr lang="en-GB" sz="1600" dirty="0">
                <a:solidFill>
                  <a:schemeClr val="tx1"/>
                </a:solidFill>
              </a:rPr>
              <a:t> a	</a:t>
            </a:r>
            <a:r>
              <a:rPr lang="en-GB" sz="1600" dirty="0" err="1">
                <a:solidFill>
                  <a:schemeClr val="tx1"/>
                </a:solidFill>
              </a:rPr>
              <a:t>exemplelor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greșite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Gradient Boosting: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dirty="0" err="1">
                <a:solidFill>
                  <a:schemeClr val="tx1"/>
                </a:solidFill>
              </a:rPr>
              <a:t>Construiește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modele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în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serie</a:t>
            </a:r>
            <a:r>
              <a:rPr lang="en-GB" sz="1600" dirty="0">
                <a:solidFill>
                  <a:schemeClr val="tx1"/>
                </a:solidFill>
              </a:rPr>
              <a:t>, </a:t>
            </a:r>
            <a:r>
              <a:rPr lang="en-GB" sz="1600" dirty="0" err="1">
                <a:solidFill>
                  <a:schemeClr val="tx1"/>
                </a:solidFill>
              </a:rPr>
              <a:t>fiecare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corectând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erorile</a:t>
            </a:r>
            <a:r>
              <a:rPr lang="en-GB" sz="1600" dirty="0">
                <a:solidFill>
                  <a:schemeClr val="tx1"/>
                </a:solidFill>
              </a:rPr>
              <a:t> </a:t>
            </a:r>
            <a:r>
              <a:rPr lang="en-GB" sz="1600" dirty="0" err="1">
                <a:solidFill>
                  <a:schemeClr val="tx1"/>
                </a:solidFill>
              </a:rPr>
              <a:t>celor</a:t>
            </a:r>
            <a:r>
              <a:rPr lang="en-GB" sz="1600" dirty="0">
                <a:solidFill>
                  <a:schemeClr val="tx1"/>
                </a:solidFill>
              </a:rPr>
              <a:t> 	</a:t>
            </a:r>
            <a:r>
              <a:rPr lang="en-GB" sz="1600" dirty="0" err="1">
                <a:solidFill>
                  <a:schemeClr val="tx1"/>
                </a:solidFill>
              </a:rPr>
              <a:t>precedente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7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38" y="526789"/>
            <a:ext cx="2663451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Optuna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3DA1B-D431-F961-2F81-A95F6F14805C}"/>
              </a:ext>
            </a:extLst>
          </p:cNvPr>
          <p:cNvSpPr txBox="1"/>
          <p:nvPr/>
        </p:nvSpPr>
        <p:spPr>
          <a:xfrm>
            <a:off x="2007870" y="155704"/>
            <a:ext cx="701230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Gaussian Naive Bayes</a:t>
            </a:r>
            <a:r>
              <a:rPr lang="en-GB" dirty="0">
                <a:solidFill>
                  <a:schemeClr val="tx1"/>
                </a:solidFill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Se </a:t>
            </a:r>
            <a:r>
              <a:rPr lang="en-GB" dirty="0" err="1">
                <a:solidFill>
                  <a:schemeClr val="tx1"/>
                </a:solidFill>
              </a:rPr>
              <a:t>bazează</a:t>
            </a:r>
            <a:r>
              <a:rPr lang="en-GB" dirty="0">
                <a:solidFill>
                  <a:schemeClr val="tx1"/>
                </a:solidFill>
              </a:rPr>
              <a:t> pe </a:t>
            </a:r>
            <a:r>
              <a:rPr lang="en-GB" dirty="0" err="1">
                <a:solidFill>
                  <a:schemeClr val="tx1"/>
                </a:solidFill>
              </a:rPr>
              <a:t>teorema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lui</a:t>
            </a:r>
            <a:r>
              <a:rPr lang="en-GB" dirty="0">
                <a:solidFill>
                  <a:schemeClr val="tx1"/>
                </a:solidFill>
              </a:rPr>
              <a:t> Bayes </a:t>
            </a:r>
            <a:r>
              <a:rPr lang="en-GB" dirty="0" err="1">
                <a:solidFill>
                  <a:schemeClr val="tx1"/>
                </a:solidFill>
              </a:rPr>
              <a:t>și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presupune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independența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dintre</a:t>
            </a:r>
            <a:r>
              <a:rPr lang="en-GB" dirty="0">
                <a:solidFill>
                  <a:schemeClr val="tx1"/>
                </a:solidFill>
              </a:rPr>
              <a:t> 	</a:t>
            </a:r>
            <a:r>
              <a:rPr lang="en-GB" dirty="0" err="1">
                <a:solidFill>
                  <a:schemeClr val="tx1"/>
                </a:solidFill>
              </a:rPr>
              <a:t>caracteristici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Linear Discriminant Analysis (LDA):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Găsește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proiecții</a:t>
            </a:r>
            <a:r>
              <a:rPr lang="en-GB" dirty="0">
                <a:solidFill>
                  <a:schemeClr val="tx1"/>
                </a:solidFill>
              </a:rPr>
              <a:t> care </a:t>
            </a:r>
            <a:r>
              <a:rPr lang="en-GB" dirty="0" err="1">
                <a:solidFill>
                  <a:schemeClr val="tx1"/>
                </a:solidFill>
              </a:rPr>
              <a:t>maximizează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separația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între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clase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într</a:t>
            </a:r>
            <a:r>
              <a:rPr lang="en-GB" dirty="0">
                <a:solidFill>
                  <a:schemeClr val="tx1"/>
                </a:solidFill>
              </a:rPr>
              <a:t>-un </a:t>
            </a:r>
            <a:r>
              <a:rPr lang="en-GB" dirty="0" err="1">
                <a:solidFill>
                  <a:schemeClr val="tx1"/>
                </a:solidFill>
              </a:rPr>
              <a:t>spațiu</a:t>
            </a:r>
            <a:r>
              <a:rPr lang="en-GB" dirty="0">
                <a:solidFill>
                  <a:schemeClr val="tx1"/>
                </a:solidFill>
              </a:rPr>
              <a:t> 	multidimensional.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tx1"/>
                </a:solidFill>
              </a:rPr>
              <a:t>XGBoost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Implementează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algoritm</a:t>
            </a:r>
            <a:r>
              <a:rPr lang="en-GB" dirty="0">
                <a:solidFill>
                  <a:schemeClr val="tx1"/>
                </a:solidFill>
              </a:rPr>
              <a:t> de gradient boosting </a:t>
            </a:r>
            <a:r>
              <a:rPr lang="en-GB" dirty="0" err="1">
                <a:solidFill>
                  <a:schemeClr val="tx1"/>
                </a:solidFill>
              </a:rPr>
              <a:t>optimizat</a:t>
            </a:r>
            <a:r>
              <a:rPr lang="en-GB" dirty="0">
                <a:solidFill>
                  <a:schemeClr val="tx1"/>
                </a:solidFill>
              </a:rPr>
              <a:t>, cu 	</a:t>
            </a:r>
            <a:r>
              <a:rPr lang="en-GB" dirty="0" err="1">
                <a:solidFill>
                  <a:schemeClr val="tx1"/>
                </a:solidFill>
              </a:rPr>
              <a:t>funcționalități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speciale</a:t>
            </a:r>
            <a:r>
              <a:rPr lang="en-GB" dirty="0">
                <a:solidFill>
                  <a:schemeClr val="tx1"/>
                </a:solidFill>
              </a:rPr>
              <a:t> precum </a:t>
            </a:r>
            <a:r>
              <a:rPr lang="en-GB" dirty="0" err="1">
                <a:solidFill>
                  <a:schemeClr val="tx1"/>
                </a:solidFill>
              </a:rPr>
              <a:t>regularizare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și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gestionarea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valorilor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lipsă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tx1"/>
                </a:solidFill>
              </a:rPr>
              <a:t>LightGBM</a:t>
            </a:r>
            <a:r>
              <a:rPr lang="en-GB" dirty="0">
                <a:solidFill>
                  <a:schemeClr val="tx1"/>
                </a:solidFill>
              </a:rPr>
              <a:t> (Light Gradient Boosting Machine):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Este un </a:t>
            </a:r>
            <a:r>
              <a:rPr lang="en-GB" dirty="0" err="1">
                <a:solidFill>
                  <a:schemeClr val="tx1"/>
                </a:solidFill>
              </a:rPr>
              <a:t>algoritm</a:t>
            </a:r>
            <a:r>
              <a:rPr lang="en-GB" dirty="0">
                <a:solidFill>
                  <a:schemeClr val="tx1"/>
                </a:solidFill>
              </a:rPr>
              <a:t> de tip boosting (</a:t>
            </a:r>
            <a:r>
              <a:rPr lang="en-GB" dirty="0" err="1">
                <a:solidFill>
                  <a:schemeClr val="tx1"/>
                </a:solidFill>
              </a:rPr>
              <a:t>îmbunătățire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>
                <a:solidFill>
                  <a:schemeClr val="tx1"/>
                </a:solidFill>
              </a:rPr>
              <a:t>bazat</a:t>
            </a:r>
            <a:r>
              <a:rPr lang="en-GB" dirty="0">
                <a:solidFill>
                  <a:schemeClr val="tx1"/>
                </a:solidFill>
              </a:rPr>
              <a:t> pe </a:t>
            </a:r>
            <a:r>
              <a:rPr lang="en-GB" dirty="0" err="1">
                <a:solidFill>
                  <a:schemeClr val="tx1"/>
                </a:solidFill>
              </a:rPr>
              <a:t>arbori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decizie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Implementează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algoritm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creștere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gradientului</a:t>
            </a:r>
            <a:r>
              <a:rPr lang="en-GB" dirty="0">
                <a:solidFill>
                  <a:schemeClr val="tx1"/>
                </a:solidFill>
              </a:rPr>
              <a:t> pe </a:t>
            </a:r>
            <a:r>
              <a:rPr lang="en-GB" dirty="0" err="1">
                <a:solidFill>
                  <a:schemeClr val="tx1"/>
                </a:solidFill>
              </a:rPr>
              <a:t>bază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lumină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Poate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gestiona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seturi</a:t>
            </a:r>
            <a:r>
              <a:rPr lang="en-GB" dirty="0">
                <a:solidFill>
                  <a:schemeClr val="tx1"/>
                </a:solidFill>
              </a:rPr>
              <a:t> de date cu </a:t>
            </a:r>
            <a:r>
              <a:rPr lang="en-GB" dirty="0" err="1">
                <a:solidFill>
                  <a:schemeClr val="tx1"/>
                </a:solidFill>
              </a:rPr>
              <a:t>milioane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instanțe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și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dimensiuni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mari</a:t>
            </a:r>
            <a:r>
              <a:rPr lang="en-GB" dirty="0">
                <a:solidFill>
                  <a:schemeClr val="tx1"/>
                </a:solidFill>
              </a:rPr>
              <a:t> 	ale </a:t>
            </a:r>
            <a:r>
              <a:rPr lang="en-GB" dirty="0" err="1">
                <a:solidFill>
                  <a:schemeClr val="tx1"/>
                </a:solidFill>
              </a:rPr>
              <a:t>caracteristicilor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tx1"/>
                </a:solidFill>
              </a:rPr>
              <a:t>CatBoost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Algoritm</a:t>
            </a:r>
            <a:r>
              <a:rPr lang="en-GB" dirty="0">
                <a:solidFill>
                  <a:schemeClr val="tx1"/>
                </a:solidFill>
              </a:rPr>
              <a:t> de tip boosting </a:t>
            </a:r>
            <a:r>
              <a:rPr lang="en-GB" dirty="0" err="1">
                <a:solidFill>
                  <a:schemeClr val="tx1"/>
                </a:solidFill>
              </a:rPr>
              <a:t>bazat</a:t>
            </a:r>
            <a:r>
              <a:rPr lang="en-GB" dirty="0">
                <a:solidFill>
                  <a:schemeClr val="tx1"/>
                </a:solidFill>
              </a:rPr>
              <a:t> pe </a:t>
            </a:r>
            <a:r>
              <a:rPr lang="en-GB" dirty="0" err="1">
                <a:solidFill>
                  <a:schemeClr val="tx1"/>
                </a:solidFill>
              </a:rPr>
              <a:t>arbori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decizie</a:t>
            </a:r>
            <a:r>
              <a:rPr lang="en-GB" dirty="0">
                <a:solidFill>
                  <a:schemeClr val="tx1"/>
                </a:solidFill>
              </a:rPr>
              <a:t>.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Este special </a:t>
            </a:r>
            <a:r>
              <a:rPr lang="en-GB" dirty="0" err="1">
                <a:solidFill>
                  <a:schemeClr val="tx1"/>
                </a:solidFill>
              </a:rPr>
              <a:t>conceput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pentru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gestiona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variabilele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categorice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fără</a:t>
            </a:r>
            <a:r>
              <a:rPr lang="en-GB" dirty="0">
                <a:solidFill>
                  <a:schemeClr val="tx1"/>
                </a:solidFill>
              </a:rPr>
              <a:t> 	</a:t>
            </a:r>
            <a:r>
              <a:rPr lang="en-GB" dirty="0" err="1">
                <a:solidFill>
                  <a:schemeClr val="tx1"/>
                </a:solidFill>
              </a:rPr>
              <a:t>conversii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suplimentare</a:t>
            </a:r>
            <a:r>
              <a:rPr lang="en-GB" dirty="0">
                <a:solidFill>
                  <a:schemeClr val="tx1"/>
                </a:solidFill>
              </a:rPr>
              <a:t>.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	</a:t>
            </a:r>
            <a:r>
              <a:rPr lang="en-GB" dirty="0" err="1">
                <a:solidFill>
                  <a:schemeClr val="tx1"/>
                </a:solidFill>
              </a:rPr>
              <a:t>Implementează</a:t>
            </a:r>
            <a:r>
              <a:rPr lang="en-GB" dirty="0">
                <a:solidFill>
                  <a:schemeClr val="tx1"/>
                </a:solidFill>
              </a:rPr>
              <a:t> un </a:t>
            </a:r>
            <a:r>
              <a:rPr lang="en-GB" dirty="0" err="1">
                <a:solidFill>
                  <a:schemeClr val="tx1"/>
                </a:solidFill>
              </a:rPr>
              <a:t>algoritm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eficient</a:t>
            </a:r>
            <a:r>
              <a:rPr lang="en-GB" dirty="0">
                <a:solidFill>
                  <a:schemeClr val="tx1"/>
                </a:solidFill>
              </a:rPr>
              <a:t> de </a:t>
            </a:r>
            <a:r>
              <a:rPr lang="en-GB" dirty="0" err="1">
                <a:solidFill>
                  <a:schemeClr val="tx1"/>
                </a:solidFill>
              </a:rPr>
              <a:t>creștere</a:t>
            </a:r>
            <a:r>
              <a:rPr lang="en-GB" dirty="0">
                <a:solidFill>
                  <a:schemeClr val="tx1"/>
                </a:solidFill>
              </a:rPr>
              <a:t> a </a:t>
            </a:r>
            <a:r>
              <a:rPr lang="en-GB" dirty="0" err="1">
                <a:solidFill>
                  <a:schemeClr val="tx1"/>
                </a:solidFill>
              </a:rPr>
              <a:t>gradientului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7357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638" y="526789"/>
            <a:ext cx="4849962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Logistic Regression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1FB92-921C-18E6-ADCF-88BC9AD2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32166" y="1354921"/>
            <a:ext cx="6879668" cy="34278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87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3;p31">
            <a:extLst>
              <a:ext uri="{FF2B5EF4-FFF2-40B4-BE49-F238E27FC236}">
                <a16:creationId xmlns:a16="http://schemas.microsoft.com/office/drawing/2014/main" id="{9FE6360B-2EE5-466E-675B-C32D8CA73555}"/>
              </a:ext>
            </a:extLst>
          </p:cNvPr>
          <p:cNvSpPr txBox="1">
            <a:spLocks noGrp="1"/>
          </p:cNvSpPr>
          <p:nvPr/>
        </p:nvSpPr>
        <p:spPr>
          <a:xfrm>
            <a:off x="587605" y="432630"/>
            <a:ext cx="5820815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Rezultate</a:t>
            </a:r>
            <a:endParaRPr b="1" dirty="0"/>
          </a:p>
        </p:txBody>
      </p:sp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670F50-8BF9-938D-A125-01B174CF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49" y="1220909"/>
            <a:ext cx="4869186" cy="365189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Google Shape;394;p31">
            <a:extLst>
              <a:ext uri="{FF2B5EF4-FFF2-40B4-BE49-F238E27FC236}">
                <a16:creationId xmlns:a16="http://schemas.microsoft.com/office/drawing/2014/main" id="{747E63F3-FB8A-475B-8FB1-E18583DD2353}"/>
              </a:ext>
            </a:extLst>
          </p:cNvPr>
          <p:cNvSpPr txBox="1">
            <a:spLocks/>
          </p:cNvSpPr>
          <p:nvPr/>
        </p:nvSpPr>
        <p:spPr>
          <a:xfrm>
            <a:off x="587605" y="2406069"/>
            <a:ext cx="2716791" cy="1281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Acuratete</a:t>
            </a:r>
            <a:r>
              <a:rPr lang="en-US" sz="2400" dirty="0">
                <a:solidFill>
                  <a:schemeClr val="tx1"/>
                </a:solidFill>
              </a:rPr>
              <a:t>: 96.2%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56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94;p47">
            <a:extLst>
              <a:ext uri="{FF2B5EF4-FFF2-40B4-BE49-F238E27FC236}">
                <a16:creationId xmlns:a16="http://schemas.microsoft.com/office/drawing/2014/main" id="{7B41A8D6-260D-4A62-C1AD-0CF7AC409737}"/>
              </a:ext>
            </a:extLst>
          </p:cNvPr>
          <p:cNvSpPr txBox="1">
            <a:spLocks/>
          </p:cNvSpPr>
          <p:nvPr/>
        </p:nvSpPr>
        <p:spPr>
          <a:xfrm>
            <a:off x="1827255" y="1800982"/>
            <a:ext cx="5489490" cy="154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algn="l"/>
            <a:r>
              <a:rPr lang="en-GB" sz="4400" b="1" dirty="0" err="1"/>
              <a:t>Mulţumesc</a:t>
            </a:r>
            <a:r>
              <a:rPr lang="en-GB" sz="4400" b="1" dirty="0"/>
              <a:t> </a:t>
            </a:r>
            <a:endParaRPr lang="ro-RO" sz="4400" b="1" dirty="0"/>
          </a:p>
          <a:p>
            <a:pPr algn="l"/>
            <a:r>
              <a:rPr lang="en-GB" sz="4400" b="1" dirty="0" err="1"/>
              <a:t>pentru</a:t>
            </a:r>
            <a:r>
              <a:rPr lang="en-GB" sz="4400" b="1" dirty="0"/>
              <a:t> </a:t>
            </a:r>
            <a:r>
              <a:rPr lang="en-GB" sz="4400" b="1" dirty="0" err="1"/>
              <a:t>atenţie</a:t>
            </a:r>
            <a:r>
              <a:rPr lang="en-GB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412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44278" y="81310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Setul de date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361436" y="1533135"/>
            <a:ext cx="8421127" cy="310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dk1"/>
                </a:solidFill>
              </a:rPr>
              <a:t>Sursa</a:t>
            </a:r>
            <a:r>
              <a:rPr lang="en-GB" sz="2400" dirty="0">
                <a:solidFill>
                  <a:schemeClr val="dk1"/>
                </a:solidFill>
              </a:rPr>
              <a:t>: </a:t>
            </a:r>
            <a:r>
              <a:rPr lang="en-GB" sz="1600" dirty="0">
                <a:solidFill>
                  <a:schemeClr val="dk1"/>
                </a:solidFill>
                <a:hlinkClick r:id="rId3"/>
              </a:rPr>
              <a:t>https://www.kaggle.com/datasets/andrewhushcha/kitten-audio-classification</a:t>
            </a:r>
            <a:endParaRPr lang="ro-RO"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/>
              <a:t>Fişier preluat:</a:t>
            </a:r>
            <a:r>
              <a:rPr lang="ro-RO" sz="2400" dirty="0"/>
              <a:t> dataset.csv</a:t>
            </a:r>
            <a:endParaRPr lang="en-US" sz="2400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/>
              <a:t>Înregistrări</a:t>
            </a:r>
            <a:r>
              <a:rPr lang="ro-RO" sz="2400" dirty="0"/>
              <a:t>: 360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b="1" dirty="0">
                <a:solidFill>
                  <a:schemeClr val="dk1"/>
                </a:solidFill>
              </a:rPr>
              <a:t>Num</a:t>
            </a:r>
            <a:r>
              <a:rPr lang="ro-RO" sz="2400" b="1" dirty="0"/>
              <a:t>ăr caracteristici: </a:t>
            </a:r>
            <a:r>
              <a:rPr lang="ro-RO" sz="2400" dirty="0"/>
              <a:t>18</a:t>
            </a:r>
            <a:endParaRPr lang="en-GB" sz="24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44278" y="81310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Setul de date</a:t>
            </a:r>
            <a:endParaRPr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4533FA-8B1C-A7C1-852F-54BC45C43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34" y="1858962"/>
            <a:ext cx="8693290" cy="15574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386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44278" y="769781"/>
            <a:ext cx="7820602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Setul de date - caracteristici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744278" y="1485760"/>
            <a:ext cx="7082643" cy="310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c</a:t>
            </a:r>
            <a:r>
              <a:rPr lang="en-US" sz="2000" b="1" dirty="0" err="1">
                <a:solidFill>
                  <a:schemeClr val="dk1"/>
                </a:solidFill>
              </a:rPr>
              <a:t>hroma_stft</a:t>
            </a:r>
            <a:r>
              <a:rPr lang="en-US" sz="2000" b="1" dirty="0"/>
              <a:t>: </a:t>
            </a:r>
            <a:r>
              <a:rPr lang="en-GB" sz="1800" dirty="0" err="1"/>
              <a:t>tonalitate</a:t>
            </a:r>
            <a:r>
              <a:rPr lang="en-GB" sz="1800" dirty="0"/>
              <a:t> </a:t>
            </a:r>
            <a:r>
              <a:rPr lang="en-GB" sz="1800" dirty="0" err="1"/>
              <a:t>muzicala</a:t>
            </a:r>
            <a:r>
              <a:rPr lang="en-GB" sz="1800" dirty="0"/>
              <a:t> / </a:t>
            </a:r>
            <a:r>
              <a:rPr lang="en-GB" sz="1800" dirty="0" err="1"/>
              <a:t>caracteristi</a:t>
            </a:r>
            <a:r>
              <a:rPr lang="en-GB" sz="1800" dirty="0"/>
              <a:t> de </a:t>
            </a:r>
            <a:r>
              <a:rPr lang="en-GB" sz="1800" dirty="0" err="1"/>
              <a:t>înălțime</a:t>
            </a:r>
            <a:r>
              <a:rPr lang="en-GB" sz="1800" dirty="0"/>
              <a:t> 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c</a:t>
            </a:r>
            <a:r>
              <a:rPr lang="en-US" sz="2000" b="1" dirty="0">
                <a:solidFill>
                  <a:schemeClr val="dk1"/>
                </a:solidFill>
              </a:rPr>
              <a:t>entroid:</a:t>
            </a:r>
            <a:r>
              <a:rPr lang="en-US" sz="2000" b="1" dirty="0"/>
              <a:t> </a:t>
            </a:r>
            <a:r>
              <a:rPr lang="en-US" sz="2000" dirty="0"/>
              <a:t>I</a:t>
            </a:r>
            <a:r>
              <a:rPr lang="en-GB" sz="1800" dirty="0" err="1"/>
              <a:t>dentificarea</a:t>
            </a:r>
            <a:r>
              <a:rPr lang="en-GB" sz="1800" dirty="0"/>
              <a:t> </a:t>
            </a:r>
            <a:r>
              <a:rPr lang="en-GB" sz="1800" dirty="0" err="1"/>
              <a:t>înălțimii</a:t>
            </a:r>
            <a:r>
              <a:rPr lang="en-GB" sz="1800" dirty="0"/>
              <a:t> </a:t>
            </a:r>
            <a:r>
              <a:rPr lang="en-GB" sz="1800" dirty="0" err="1"/>
              <a:t>generale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bandwidth: </a:t>
            </a:r>
            <a:r>
              <a:rPr lang="en-US" sz="2000" dirty="0" err="1">
                <a:solidFill>
                  <a:schemeClr val="dk1"/>
                </a:solidFill>
              </a:rPr>
              <a:t>Latime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r>
              <a:rPr lang="en-US" sz="2000" dirty="0" err="1">
                <a:solidFill>
                  <a:schemeClr val="dk1"/>
                </a:solidFill>
              </a:rPr>
              <a:t>banda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spectrala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r</a:t>
            </a:r>
            <a:r>
              <a:rPr lang="en-US" sz="2000" b="1" dirty="0" err="1">
                <a:solidFill>
                  <a:schemeClr val="dk1"/>
                </a:solidFill>
              </a:rPr>
              <a:t>olloff</a:t>
            </a:r>
            <a:r>
              <a:rPr lang="en-US" sz="2000" b="1" dirty="0">
                <a:solidFill>
                  <a:schemeClr val="dk1"/>
                </a:solidFill>
              </a:rPr>
              <a:t>: </a:t>
            </a: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pt-BR" sz="2000" dirty="0">
                <a:solidFill>
                  <a:schemeClr val="dk1"/>
                </a:solidFill>
              </a:rPr>
              <a:t>nțelegerea componentelor de înaltă frecvență.</a:t>
            </a:r>
            <a:endParaRPr lang="en-US"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z</a:t>
            </a:r>
            <a:r>
              <a:rPr lang="en-US" sz="2000" b="1" dirty="0" err="1">
                <a:solidFill>
                  <a:schemeClr val="dk1"/>
                </a:solidFill>
              </a:rPr>
              <a:t>ero_cross_rate</a:t>
            </a:r>
            <a:r>
              <a:rPr lang="en-US" sz="2000" b="1" dirty="0"/>
              <a:t>: </a:t>
            </a:r>
            <a:r>
              <a:rPr lang="it-IT" sz="2000" dirty="0">
                <a:solidFill>
                  <a:schemeClr val="dk1"/>
                </a:solidFill>
              </a:rPr>
              <a:t>schimbări bruște în forma undei sonore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mfcc</a:t>
            </a:r>
            <a:r>
              <a:rPr lang="en-US" sz="2000" b="1" dirty="0"/>
              <a:t> 1-13: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Coeficienti</a:t>
            </a:r>
            <a:r>
              <a:rPr lang="en-US" sz="2000" dirty="0">
                <a:solidFill>
                  <a:schemeClr val="dk1"/>
                </a:solidFill>
              </a:rPr>
              <a:t> in </a:t>
            </a:r>
            <a:r>
              <a:rPr lang="en-US" sz="2000" dirty="0" err="1">
                <a:solidFill>
                  <a:schemeClr val="dk1"/>
                </a:solidFill>
              </a:rPr>
              <a:t>frecventa</a:t>
            </a:r>
            <a:r>
              <a:rPr lang="en-US" sz="2000" dirty="0">
                <a:solidFill>
                  <a:schemeClr val="dk1"/>
                </a:solidFill>
              </a:rPr>
              <a:t> Mel</a:t>
            </a:r>
            <a:endParaRPr lang="en-GB" sz="2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5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744278" y="81310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Setul de date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744278" y="1518426"/>
            <a:ext cx="6500030" cy="310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b="1" dirty="0">
                <a:solidFill>
                  <a:schemeClr val="dk1"/>
                </a:solidFill>
              </a:rPr>
              <a:t>Modificări</a:t>
            </a:r>
            <a:r>
              <a:rPr lang="ro-RO" sz="2000" dirty="0">
                <a:solidFill>
                  <a:schemeClr val="dk1"/>
                </a:solidFill>
              </a:rPr>
              <a:t>: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/>
              <a:t>Am </a:t>
            </a:r>
            <a:r>
              <a:rPr lang="en-US" sz="2000" dirty="0" err="1"/>
              <a:t>schimbat</a:t>
            </a:r>
            <a:r>
              <a:rPr lang="en-US" sz="2000" dirty="0"/>
              <a:t> </a:t>
            </a:r>
            <a:r>
              <a:rPr lang="en-US" sz="2000" dirty="0" err="1"/>
              <a:t>eticheta</a:t>
            </a:r>
            <a:r>
              <a:rPr lang="en-US" sz="2000" dirty="0"/>
              <a:t> din “label” in “</a:t>
            </a:r>
            <a:r>
              <a:rPr lang="en-US" sz="2000" dirty="0" err="1"/>
              <a:t>is_hungry</a:t>
            </a:r>
            <a:r>
              <a:rPr lang="en-US" sz="2000" dirty="0"/>
              <a:t>”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</a:rPr>
              <a:t>Am </a:t>
            </a:r>
            <a:r>
              <a:rPr lang="en-US" sz="2000" dirty="0" err="1">
                <a:solidFill>
                  <a:schemeClr val="dk1"/>
                </a:solidFill>
              </a:rPr>
              <a:t>inlocuit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toate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valorile</a:t>
            </a:r>
            <a:r>
              <a:rPr lang="en-US" sz="2000" dirty="0">
                <a:solidFill>
                  <a:schemeClr val="dk1"/>
                </a:solidFill>
              </a:rPr>
              <a:t> “food” cu 1</a:t>
            </a:r>
            <a:r>
              <a:rPr lang="en-US" sz="2000" dirty="0"/>
              <a:t>, </a:t>
            </a:r>
            <a:r>
              <a:rPr lang="en-US" sz="2000" dirty="0" err="1"/>
              <a:t>restul</a:t>
            </a:r>
            <a:r>
              <a:rPr lang="en-US" sz="2000" dirty="0"/>
              <a:t> cu 0</a:t>
            </a:r>
          </a:p>
          <a:p>
            <a:pPr marL="285750" indent="-28575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</a:rPr>
              <a:t>Am </a:t>
            </a:r>
            <a:r>
              <a:rPr lang="en-US" sz="2000" dirty="0" err="1">
                <a:solidFill>
                  <a:schemeClr val="dk1"/>
                </a:solidFill>
              </a:rPr>
              <a:t>impartit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datele</a:t>
            </a:r>
            <a:r>
              <a:rPr lang="en-US" sz="2000" dirty="0">
                <a:solidFill>
                  <a:schemeClr val="dk1"/>
                </a:solidFill>
              </a:rPr>
              <a:t> in 2: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</a:rPr>
              <a:t>80% </a:t>
            </a:r>
            <a:r>
              <a:rPr lang="en-US" sz="2000" dirty="0" err="1">
                <a:solidFill>
                  <a:schemeClr val="dk1"/>
                </a:solidFill>
              </a:rPr>
              <a:t>pentru</a:t>
            </a:r>
            <a:r>
              <a:rPr lang="en-US" sz="2000" dirty="0">
                <a:solidFill>
                  <a:schemeClr val="dk1"/>
                </a:solidFill>
              </a:rPr>
              <a:t> training (train.csv)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000" dirty="0">
                <a:solidFill>
                  <a:schemeClr val="dk1"/>
                </a:solidFill>
              </a:rPr>
              <a:t>20% </a:t>
            </a:r>
            <a:r>
              <a:rPr lang="en-US" sz="2000" dirty="0" err="1">
                <a:solidFill>
                  <a:schemeClr val="dk1"/>
                </a:solidFill>
              </a:rPr>
              <a:t>pentru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testare</a:t>
            </a:r>
            <a:r>
              <a:rPr lang="en-US" sz="2000" dirty="0">
                <a:solidFill>
                  <a:schemeClr val="dk1"/>
                </a:solidFill>
              </a:rPr>
              <a:t> (test.csv)</a:t>
            </a:r>
            <a:endParaRPr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58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>
            <a:spLocks noGrp="1"/>
          </p:cNvSpPr>
          <p:nvPr>
            <p:ph type="title"/>
          </p:nvPr>
        </p:nvSpPr>
        <p:spPr>
          <a:xfrm>
            <a:off x="602175" y="988864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Citirea</a:t>
            </a:r>
            <a:r>
              <a:rPr lang="en-GB" b="1" dirty="0"/>
              <a:t> </a:t>
            </a:r>
            <a:r>
              <a:rPr lang="en-GB" b="1" dirty="0" err="1"/>
              <a:t>datelor</a:t>
            </a:r>
            <a:endParaRPr b="1" dirty="0"/>
          </a:p>
        </p:txBody>
      </p:sp>
      <p:sp>
        <p:nvSpPr>
          <p:cNvPr id="394" name="Google Shape;394;p31"/>
          <p:cNvSpPr txBox="1">
            <a:spLocks noGrp="1"/>
          </p:cNvSpPr>
          <p:nvPr>
            <p:ph type="body" idx="1"/>
          </p:nvPr>
        </p:nvSpPr>
        <p:spPr>
          <a:xfrm>
            <a:off x="4471210" y="573529"/>
            <a:ext cx="4654255" cy="3108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</a:rPr>
              <a:t>train_data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datele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antrenare</a:t>
            </a:r>
            <a:endParaRPr lang="en-GB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/>
              <a:t>test_data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datele</a:t>
            </a:r>
            <a:r>
              <a:rPr lang="en-GB" sz="1800" dirty="0"/>
              <a:t> </a:t>
            </a:r>
            <a:r>
              <a:rPr lang="en-GB" sz="1800" dirty="0" err="1"/>
              <a:t>pentru</a:t>
            </a:r>
            <a:r>
              <a:rPr lang="en-GB" sz="1800" dirty="0"/>
              <a:t> </a:t>
            </a:r>
            <a:r>
              <a:rPr lang="en-GB" sz="1800" dirty="0" err="1"/>
              <a:t>testare</a:t>
            </a:r>
            <a:r>
              <a:rPr lang="en-GB" sz="1800" dirty="0"/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dk1"/>
                </a:solidFill>
              </a:rPr>
              <a:t>x_train</a:t>
            </a:r>
            <a:r>
              <a:rPr lang="en-GB" sz="1800" b="1" dirty="0">
                <a:solidFill>
                  <a:schemeClr val="dk1"/>
                </a:solidFill>
              </a:rPr>
              <a:t> / </a:t>
            </a:r>
            <a:r>
              <a:rPr lang="en-GB" sz="1800" b="1" dirty="0" err="1">
                <a:solidFill>
                  <a:schemeClr val="dk1"/>
                </a:solidFill>
              </a:rPr>
              <a:t>x_test</a:t>
            </a:r>
            <a:r>
              <a:rPr lang="en-GB" sz="1800" b="1" dirty="0">
                <a:solidFill>
                  <a:schemeClr val="dk1"/>
                </a:solidFill>
              </a:rPr>
              <a:t>: </a:t>
            </a:r>
            <a:r>
              <a:rPr lang="en-GB" sz="1800" dirty="0" err="1">
                <a:solidFill>
                  <a:schemeClr val="dk1"/>
                </a:solidFill>
              </a:rPr>
              <a:t>valorile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r>
              <a:rPr lang="en-GB" sz="1800" dirty="0" err="1">
                <a:solidFill>
                  <a:schemeClr val="dk1"/>
                </a:solidFill>
              </a:rPr>
              <a:t>caracteristicilor</a:t>
            </a:r>
            <a:endParaRPr lang="en-GB"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/>
              <a:t>y_train</a:t>
            </a:r>
            <a:r>
              <a:rPr lang="en-GB" sz="1800" b="1" dirty="0"/>
              <a:t> / </a:t>
            </a:r>
            <a:r>
              <a:rPr lang="en-GB" sz="1800" b="1" dirty="0" err="1"/>
              <a:t>y_test</a:t>
            </a:r>
            <a:r>
              <a:rPr lang="en-GB" sz="1800" b="1" dirty="0"/>
              <a:t>: </a:t>
            </a:r>
            <a:r>
              <a:rPr lang="en-GB" sz="1800" dirty="0" err="1"/>
              <a:t>valorile</a:t>
            </a:r>
            <a:r>
              <a:rPr lang="en-GB" sz="1800" dirty="0"/>
              <a:t> </a:t>
            </a:r>
            <a:r>
              <a:rPr lang="en-GB" sz="1800" dirty="0" err="1"/>
              <a:t>etichetei</a:t>
            </a:r>
            <a:endParaRPr lang="en-GB" sz="18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51815-FDDA-D7CE-1C19-19B8CE4224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2175" y="2530202"/>
            <a:ext cx="4406262" cy="2303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512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and red dots&#10;&#10;Description automatically generated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82" y="1111729"/>
            <a:ext cx="7281836" cy="38495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Google Shape;393;p31">
            <a:extLst>
              <a:ext uri="{FF2B5EF4-FFF2-40B4-BE49-F238E27FC236}">
                <a16:creationId xmlns:a16="http://schemas.microsoft.com/office/drawing/2014/main" id="{510D410F-41EA-7AB4-3712-00BB9C171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138" y="243219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14122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8C4C2-E38F-F8F1-F6E3-7C269C457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544" y="768998"/>
            <a:ext cx="7886912" cy="416938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Google Shape;393;p31">
            <a:extLst>
              <a:ext uri="{FF2B5EF4-FFF2-40B4-BE49-F238E27FC236}">
                <a16:creationId xmlns:a16="http://schemas.microsoft.com/office/drawing/2014/main" id="{C213FDDC-FC0A-6C64-88F9-EB2A55C74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544" y="163598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Diagrame de dispersie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21595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 App Pitch Deck by Slidesgo</Template>
  <TotalTime>505</TotalTime>
  <Words>4354</Words>
  <Application>Microsoft Office PowerPoint</Application>
  <PresentationFormat>On-screen Show (16:9)</PresentationFormat>
  <Paragraphs>337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Trispace</vt:lpstr>
      <vt:lpstr>Maven Pro</vt:lpstr>
      <vt:lpstr>Roboto Condensed Light</vt:lpstr>
      <vt:lpstr>Arial</vt:lpstr>
      <vt:lpstr>AI App Pitch Deck by Slidesgo</vt:lpstr>
      <vt:lpstr>Clasificare binară  Audio pisici</vt:lpstr>
      <vt:lpstr>Descrierea aplicaţiei</vt:lpstr>
      <vt:lpstr>Setul de date</vt:lpstr>
      <vt:lpstr>Setul de date</vt:lpstr>
      <vt:lpstr>Setul de date - caracteristici</vt:lpstr>
      <vt:lpstr>Setul de date</vt:lpstr>
      <vt:lpstr>Citirea datelor</vt:lpstr>
      <vt:lpstr>Diagrame de dispersie</vt:lpstr>
      <vt:lpstr>Diagrame de dispersie</vt:lpstr>
      <vt:lpstr>Diagrame de dispersie</vt:lpstr>
      <vt:lpstr>Diagrame de dispersie</vt:lpstr>
      <vt:lpstr>Diagrame de dispersie</vt:lpstr>
      <vt:lpstr>Diagrame de dispersie</vt:lpstr>
      <vt:lpstr>Diagrame Boxplot</vt:lpstr>
      <vt:lpstr>Echilibrarea datelor de antrenare</vt:lpstr>
      <vt:lpstr>Distributia inainte de echlibrare</vt:lpstr>
      <vt:lpstr>Echilibrarea datelor</vt:lpstr>
      <vt:lpstr>Distributia dupa echlibrare</vt:lpstr>
      <vt:lpstr>Reducerea dimensionala a datelor</vt:lpstr>
      <vt:lpstr>Optuna</vt:lpstr>
      <vt:lpstr>Optuna</vt:lpstr>
      <vt:lpstr>Optuna</vt:lpstr>
      <vt:lpstr>Optuna</vt:lpstr>
      <vt:lpstr>Optuna</vt:lpstr>
      <vt:lpstr>Optuna</vt:lpstr>
      <vt:lpstr>Optuna</vt:lpstr>
      <vt:lpstr>Logistic Regression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Clasificare binară  Audio pisici</dc:title>
  <dc:creator>Silvia-Georgiana Silivestru</dc:creator>
  <cp:lastModifiedBy>Silvia-Georgiana Silivestru</cp:lastModifiedBy>
  <cp:revision>42</cp:revision>
  <dcterms:created xsi:type="dcterms:W3CDTF">2024-01-16T20:22:52Z</dcterms:created>
  <dcterms:modified xsi:type="dcterms:W3CDTF">2024-01-18T14:18:05Z</dcterms:modified>
</cp:coreProperties>
</file>