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66" r:id="rId3"/>
    <p:sldId id="258" r:id="rId4"/>
    <p:sldId id="280" r:id="rId5"/>
    <p:sldId id="282" r:id="rId6"/>
    <p:sldId id="283" r:id="rId7"/>
    <p:sldId id="287" r:id="rId8"/>
    <p:sldId id="292" r:id="rId9"/>
    <p:sldId id="288" r:id="rId10"/>
    <p:sldId id="294" r:id="rId11"/>
    <p:sldId id="295" r:id="rId12"/>
    <p:sldId id="293" r:id="rId13"/>
    <p:sldId id="296" r:id="rId14"/>
    <p:sldId id="261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418"/>
    <a:srgbClr val="6AA51B"/>
    <a:srgbClr val="77BC1F"/>
    <a:srgbClr val="4F1866"/>
    <a:srgbClr val="FFFFFF"/>
    <a:srgbClr val="DBEFF4"/>
    <a:srgbClr val="3A2B4F"/>
    <a:srgbClr val="4C3767"/>
    <a:srgbClr val="644987"/>
    <a:srgbClr val="F67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355" t="38377" r="11479"/>
          <a:stretch>
            <a:fillRect/>
          </a:stretch>
        </p:blipFill>
        <p:spPr>
          <a:xfrm>
            <a:off x="0" y="0"/>
            <a:ext cx="12192000" cy="4463280"/>
          </a:xfrm>
          <a:prstGeom prst="rect">
            <a:avLst/>
          </a:prstGeom>
        </p:spPr>
      </p:pic>
      <p:sp>
        <p:nvSpPr>
          <p:cNvPr id="1063" name="副标题 2"/>
          <p:cNvSpPr>
            <a:spLocks noGrp="1"/>
          </p:cNvSpPr>
          <p:nvPr>
            <p:ph type="subTitle" idx="1"/>
          </p:nvPr>
        </p:nvSpPr>
        <p:spPr>
          <a:xfrm>
            <a:off x="669926" y="4888522"/>
            <a:ext cx="10850562" cy="42524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066" name="标题 1"/>
          <p:cNvSpPr>
            <a:spLocks noGrp="1"/>
          </p:cNvSpPr>
          <p:nvPr>
            <p:ph type="ctrTitle"/>
          </p:nvPr>
        </p:nvSpPr>
        <p:spPr>
          <a:xfrm>
            <a:off x="669926" y="4198569"/>
            <a:ext cx="10850562" cy="68995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5535228"/>
            <a:ext cx="54260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4" y="5841004"/>
            <a:ext cx="54260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l="67113" t="63318" r="-5573" b="3457"/>
          <a:stretch>
            <a:fillRect/>
          </a:stretch>
        </p:blipFill>
        <p:spPr>
          <a:xfrm flipH="1">
            <a:off x="8991599" y="1308100"/>
            <a:ext cx="3200401" cy="5532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0873" r="35406" b="47942"/>
          <a:stretch>
            <a:fillRect/>
          </a:stretch>
        </p:blipFill>
        <p:spPr>
          <a:xfrm flipH="1">
            <a:off x="-1" y="0"/>
            <a:ext cx="5375144" cy="6858000"/>
          </a:xfrm>
          <a:prstGeom prst="rect">
            <a:avLst/>
          </a:prstGeom>
        </p:spPr>
      </p:pic>
      <p:sp>
        <p:nvSpPr>
          <p:cNvPr id="528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3670505"/>
            <a:ext cx="4881584" cy="656792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529" name="文本占位符 2"/>
          <p:cNvSpPr>
            <a:spLocks noGrp="1"/>
          </p:cNvSpPr>
          <p:nvPr>
            <p:ph type="body" idx="1"/>
          </p:nvPr>
        </p:nvSpPr>
        <p:spPr>
          <a:xfrm>
            <a:off x="6095118" y="4365581"/>
            <a:ext cx="4894011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图片 360"/>
          <p:cNvPicPr>
            <a:picLocks noChangeAspect="1"/>
          </p:cNvPicPr>
          <p:nvPr userDrawn="1"/>
        </p:nvPicPr>
        <p:blipFill rotWithShape="1">
          <a:blip r:embed="rId2"/>
          <a:srcRect l="4920" t="48641" r="15803" b="-514"/>
          <a:stretch>
            <a:fillRect/>
          </a:stretch>
        </p:blipFill>
        <p:spPr>
          <a:xfrm flipV="1">
            <a:off x="0" y="2880902"/>
            <a:ext cx="12192000" cy="3977097"/>
          </a:xfrm>
          <a:prstGeom prst="rect">
            <a:avLst/>
          </a:prstGeom>
        </p:spPr>
      </p:pic>
      <p:sp>
        <p:nvSpPr>
          <p:cNvPr id="362" name="标题 1"/>
          <p:cNvSpPr>
            <a:spLocks noGrp="1"/>
          </p:cNvSpPr>
          <p:nvPr>
            <p:ph type="ctrTitle" hasCustomPrompt="1"/>
          </p:nvPr>
        </p:nvSpPr>
        <p:spPr>
          <a:xfrm>
            <a:off x="1123948" y="2489200"/>
            <a:ext cx="4705351" cy="78340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3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123949" y="3492605"/>
            <a:ext cx="470535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36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123949" y="3808239"/>
            <a:ext cx="470535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6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微基准套件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Java Microbenchmark Harness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王冬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www.chongho.net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与现有项目的结合使用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265" y="710565"/>
            <a:ext cx="5803900" cy="5866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725" y="1254760"/>
            <a:ext cx="4368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以促销服务为例，示例代码分支为benchmark_2021/11/23_wd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本次测试的两个功能是获取所有优惠券列表和店铺优惠券列表。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此次测试的配置结果如下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510915"/>
            <a:ext cx="4914265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6096000" y="3670505"/>
            <a:ext cx="5424487" cy="656792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.JMH</a:t>
            </a:r>
            <a:r>
              <a:rPr lang="zh-CN" altLang="en-US" dirty="0"/>
              <a:t>测试陷阱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en-US" altLang="zh-CN" dirty="0">
                <a:sym typeface="+mn-ea"/>
              </a:rPr>
              <a:t>JMH</a:t>
            </a:r>
            <a:r>
              <a:rPr lang="zh-CN" altLang="en-US" dirty="0">
                <a:sym typeface="+mn-ea"/>
              </a:rPr>
              <a:t>测试陷阱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2444750"/>
            <a:ext cx="10756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无效代码消除</a:t>
            </a:r>
            <a:r>
              <a:rPr lang="en-US" altLang="zh-CN"/>
              <a:t>  -- </a:t>
            </a:r>
            <a:r>
              <a:rPr lang="zh-CN" altLang="en-US"/>
              <a:t>当调用方法的结果并没有使用，则其可能会被</a:t>
            </a:r>
            <a:r>
              <a:rPr lang="en-US" altLang="zh-CN"/>
              <a:t>JVM</a:t>
            </a:r>
            <a:r>
              <a:rPr lang="zh-CN" altLang="en-US"/>
              <a:t>优化掉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循环展开</a:t>
            </a:r>
            <a:r>
              <a:rPr lang="en-US" altLang="zh-CN"/>
              <a:t> -- </a:t>
            </a:r>
            <a:r>
              <a:rPr lang="zh-CN" altLang="en-US"/>
              <a:t>当循环的次数固定可预测，那么编译器会在一次调用中多次循环以减少循环次数</a:t>
            </a:r>
            <a:endParaRPr lang="zh-CN" altLang="en-US"/>
          </a:p>
          <a:p>
            <a:r>
              <a:rPr lang="en-US" altLang="zh-CN"/>
              <a:t>.......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7085" y="1095375"/>
            <a:ext cx="9528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JMH</a:t>
            </a:r>
            <a:r>
              <a:rPr lang="zh-CN" altLang="en-US"/>
              <a:t>测试中，很多地方都需要特别注意，在官方提供的实例中对这些情况都有了很充分的解释，为了测试结果的准确性，最好是能够将这些影响因素剔除掉，以达到预期的</a:t>
            </a:r>
            <a:r>
              <a:rPr lang="zh-CN" altLang="en-US"/>
              <a:t>效果。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8505" y="4214495"/>
            <a:ext cx="9579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官方示例地址</a:t>
            </a:r>
            <a:r>
              <a:rPr lang="en-US" altLang="zh-CN"/>
              <a:t>:  https://github.com/openjdk/jmh/tree/master/jmh-samples/src/main/java/org/openjdk/jmh/samples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23948" y="2057400"/>
            <a:ext cx="4705351" cy="1215207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0000" lnSpcReduction="10000"/>
          </a:bodyPr>
          <a:lstStyle/>
          <a:p>
            <a:r>
              <a:rPr dirty="0"/>
              <a:t>王冬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www.chongho.net</a:t>
            </a:r>
            <a:endParaRPr lang="en-US" altLang="zh-CN"/>
          </a:p>
          <a:p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6096000" y="3670505"/>
            <a:ext cx="5424487" cy="656792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.JMH</a:t>
            </a:r>
            <a:r>
              <a:rPr lang="zh-CN" altLang="en-US" dirty="0"/>
              <a:t>的诞生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.JMH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îs1ïḓê"/>
          <p:cNvGrpSpPr/>
          <p:nvPr/>
        </p:nvGrpSpPr>
        <p:grpSpPr>
          <a:xfrm>
            <a:off x="1568164" y="1404951"/>
            <a:ext cx="8126033" cy="4416440"/>
            <a:chOff x="2032984" y="1450671"/>
            <a:chExt cx="8126033" cy="4416440"/>
          </a:xfrm>
        </p:grpSpPr>
        <p:grpSp>
          <p:nvGrpSpPr>
            <p:cNvPr id="5" name="ísḷïḋe"/>
            <p:cNvGrpSpPr/>
            <p:nvPr/>
          </p:nvGrpSpPr>
          <p:grpSpPr>
            <a:xfrm>
              <a:off x="2114308" y="3429000"/>
              <a:ext cx="7963384" cy="2438111"/>
              <a:chOff x="2403831" y="2705307"/>
              <a:chExt cx="7963384" cy="2610261"/>
            </a:xfrm>
          </p:grpSpPr>
          <p:sp>
            <p:nvSpPr>
              <p:cNvPr id="6" name="iṩḻiḍe"/>
              <p:cNvSpPr/>
              <p:nvPr/>
            </p:nvSpPr>
            <p:spPr>
              <a:xfrm>
                <a:off x="2403831" y="2705307"/>
                <a:ext cx="2754224" cy="952013"/>
              </a:xfrm>
              <a:prstGeom prst="roundRect">
                <a:avLst>
                  <a:gd name="adj" fmla="val 22661"/>
                </a:avLst>
              </a:prstGeom>
              <a:ln w="50800" cap="rnd">
                <a:gradFill>
                  <a:gsLst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1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7" name="ïṥlïḓe"/>
              <p:cNvGrpSpPr/>
              <p:nvPr/>
            </p:nvGrpSpPr>
            <p:grpSpPr>
              <a:xfrm>
                <a:off x="3387041" y="2849469"/>
                <a:ext cx="1452538" cy="680722"/>
                <a:chOff x="2883179" y="3950077"/>
                <a:chExt cx="1452538" cy="680722"/>
              </a:xfrm>
            </p:grpSpPr>
            <p:sp>
              <p:nvSpPr>
                <p:cNvPr id="21" name="îSļídê"/>
                <p:cNvSpPr txBox="1"/>
                <p:nvPr/>
              </p:nvSpPr>
              <p:spPr>
                <a:xfrm>
                  <a:off x="2883179" y="3950077"/>
                  <a:ext cx="1452538" cy="328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/>
                    <a:t>List</a:t>
                  </a:r>
                  <a:endParaRPr lang="zh-CN" altLang="en-US" sz="1400" b="1" dirty="0"/>
                </a:p>
              </p:txBody>
            </p:sp>
            <p:sp>
              <p:nvSpPr>
                <p:cNvPr id="22" name="íşḻïďè"/>
                <p:cNvSpPr/>
                <p:nvPr/>
              </p:nvSpPr>
              <p:spPr>
                <a:xfrm>
                  <a:off x="2883179" y="4219291"/>
                  <a:ext cx="1452538" cy="411508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r>
                    <a:rPr lang="en-US" altLang="zh-CN" sz="800" dirty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zh-CN" altLang="en-US" sz="800" dirty="0">
                      <a:solidFill>
                        <a:schemeClr val="tx1"/>
                      </a:solidFill>
                    </a:rPr>
                    <a:t>和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LinkedList</a:t>
                  </a:r>
                  <a:r>
                    <a:rPr lang="zh-CN" altLang="en-US" sz="800" dirty="0">
                      <a:solidFill>
                        <a:schemeClr val="tx1"/>
                      </a:solidFill>
                    </a:rPr>
                    <a:t>在插入、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删除等操作时的性能表现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îSlïďè"/>
              <p:cNvSpPr txBox="1"/>
              <p:nvPr/>
            </p:nvSpPr>
            <p:spPr>
              <a:xfrm>
                <a:off x="2676566" y="2919703"/>
                <a:ext cx="585417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rPr>
                  <a:t>01</a:t>
                </a:r>
                <a:endParaRPr lang="zh-CN" altLang="en-US" sz="28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ïŝḻíḍe"/>
              <p:cNvSpPr/>
              <p:nvPr/>
            </p:nvSpPr>
            <p:spPr>
              <a:xfrm>
                <a:off x="6038191" y="2705307"/>
                <a:ext cx="2754224" cy="952013"/>
              </a:xfrm>
              <a:prstGeom prst="roundRect">
                <a:avLst>
                  <a:gd name="adj" fmla="val 22661"/>
                </a:avLst>
              </a:prstGeom>
              <a:ln w="50800" cap="rnd">
                <a:gradFill>
                  <a:gsLst>
                    <a:gs pos="100000">
                      <a:schemeClr val="accent2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2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ïşḻîďé"/>
              <p:cNvGrpSpPr/>
              <p:nvPr/>
            </p:nvGrpSpPr>
            <p:grpSpPr>
              <a:xfrm>
                <a:off x="7021401" y="2849469"/>
                <a:ext cx="1452538" cy="680722"/>
                <a:chOff x="2883179" y="3950077"/>
                <a:chExt cx="1452538" cy="680722"/>
              </a:xfrm>
            </p:grpSpPr>
            <p:sp>
              <p:nvSpPr>
                <p:cNvPr id="19" name="iṣḷîḓê"/>
                <p:cNvSpPr txBox="1"/>
                <p:nvPr/>
              </p:nvSpPr>
              <p:spPr>
                <a:xfrm>
                  <a:off x="2883179" y="3950077"/>
                  <a:ext cx="1452538" cy="328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/>
                    <a:t>Map</a:t>
                  </a:r>
                  <a:endParaRPr lang="zh-CN" altLang="en-US" sz="1400" b="1" dirty="0"/>
                </a:p>
              </p:txBody>
            </p:sp>
            <p:sp>
              <p:nvSpPr>
                <p:cNvPr id="20" name="ïṥľïde"/>
                <p:cNvSpPr/>
                <p:nvPr/>
              </p:nvSpPr>
              <p:spPr>
                <a:xfrm>
                  <a:off x="2883179" y="4219291"/>
                  <a:ext cx="1452538" cy="411508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r>
                    <a:rPr lang="en-US" altLang="zh-CN" sz="800" dirty="0">
                      <a:solidFill>
                        <a:schemeClr val="tx1"/>
                      </a:solidFill>
                    </a:rPr>
                    <a:t>Map</a:t>
                  </a:r>
                  <a:r>
                    <a:rPr lang="zh-CN" altLang="en-US" sz="800" dirty="0">
                      <a:solidFill>
                        <a:schemeClr val="tx1"/>
                      </a:solidFill>
                    </a:rPr>
                    <a:t>指定初始容量与不指定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zh-CN" altLang="en-US" sz="800" dirty="0">
                      <a:solidFill>
                        <a:schemeClr val="tx1"/>
                      </a:solidFill>
                    </a:rPr>
                    <a:t>的性能表现差异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íṥḻiḋé"/>
              <p:cNvSpPr txBox="1"/>
              <p:nvPr/>
            </p:nvSpPr>
            <p:spPr>
              <a:xfrm>
                <a:off x="6310926" y="2919703"/>
                <a:ext cx="585417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60000">
                          <a:schemeClr val="accent2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02</a:t>
                </a:r>
                <a:endParaRPr lang="zh-CN" altLang="en-US" sz="2800" b="1" dirty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îṩḷiďè"/>
              <p:cNvSpPr/>
              <p:nvPr/>
            </p:nvSpPr>
            <p:spPr>
              <a:xfrm>
                <a:off x="3978631" y="4363555"/>
                <a:ext cx="2754224" cy="952013"/>
              </a:xfrm>
              <a:prstGeom prst="roundRect">
                <a:avLst>
                  <a:gd name="adj" fmla="val 22661"/>
                </a:avLst>
              </a:prstGeom>
              <a:ln w="50800" cap="rnd">
                <a:gradFill>
                  <a:gsLst>
                    <a:gs pos="100000">
                      <a:schemeClr val="accent6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6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îṣḻíḓè"/>
              <p:cNvGrpSpPr/>
              <p:nvPr/>
            </p:nvGrpSpPr>
            <p:grpSpPr>
              <a:xfrm>
                <a:off x="4961841" y="4507717"/>
                <a:ext cx="1452538" cy="680721"/>
                <a:chOff x="2883179" y="3950077"/>
                <a:chExt cx="1452538" cy="680721"/>
              </a:xfrm>
            </p:grpSpPr>
            <p:sp>
              <p:nvSpPr>
                <p:cNvPr id="17" name="íṣḻïḍè"/>
                <p:cNvSpPr txBox="1"/>
                <p:nvPr/>
              </p:nvSpPr>
              <p:spPr>
                <a:xfrm>
                  <a:off x="2883179" y="3950077"/>
                  <a:ext cx="1452538" cy="262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有序遍历和无序遍历</a:t>
                  </a:r>
                  <a:endParaRPr lang="zh-CN" altLang="en-US" sz="1000" b="1" dirty="0"/>
                </a:p>
              </p:txBody>
            </p:sp>
            <p:sp>
              <p:nvSpPr>
                <p:cNvPr id="18" name="îŝḷíḍè"/>
                <p:cNvSpPr/>
                <p:nvPr/>
              </p:nvSpPr>
              <p:spPr>
                <a:xfrm>
                  <a:off x="2883179" y="4219290"/>
                  <a:ext cx="1452538" cy="411508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r>
                    <a:rPr lang="zh-CN" altLang="en-US" sz="800" dirty="0">
                      <a:solidFill>
                        <a:schemeClr val="tx1"/>
                      </a:solidFill>
                    </a:rPr>
                    <a:t>有序数组和无序数组在遍历时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zh-CN" altLang="en-US" sz="800" dirty="0">
                      <a:solidFill>
                        <a:schemeClr val="tx1"/>
                      </a:solidFill>
                    </a:rPr>
                    <a:t>的效率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ïsḷîdê"/>
              <p:cNvSpPr txBox="1"/>
              <p:nvPr/>
            </p:nvSpPr>
            <p:spPr>
              <a:xfrm>
                <a:off x="4251366" y="4577951"/>
                <a:ext cx="585417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6">
                          <a:alpha val="20000"/>
                        </a:schemeClr>
                      </a:outerShdw>
                    </a:effectLst>
                  </a:rPr>
                  <a:t>03</a:t>
                </a:r>
                <a:endParaRPr lang="zh-CN" altLang="en-US" sz="28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60000">
                        <a:schemeClr val="accent6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6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í$ļíḋe"/>
              <p:cNvSpPr/>
              <p:nvPr/>
            </p:nvSpPr>
            <p:spPr>
              <a:xfrm>
                <a:off x="7612991" y="4363555"/>
                <a:ext cx="2754224" cy="952013"/>
              </a:xfrm>
              <a:prstGeom prst="roundRect">
                <a:avLst>
                  <a:gd name="adj" fmla="val 22661"/>
                </a:avLst>
              </a:prstGeom>
              <a:ln w="50800" cap="rnd">
                <a:gradFill>
                  <a:gsLst>
                    <a:gs pos="100000">
                      <a:schemeClr val="accent4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4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îṩ1îḓè"/>
              <p:cNvGrpSpPr/>
              <p:nvPr/>
            </p:nvGrpSpPr>
            <p:grpSpPr>
              <a:xfrm>
                <a:off x="8596201" y="4507717"/>
                <a:ext cx="1453173" cy="680721"/>
                <a:chOff x="2883179" y="3950077"/>
                <a:chExt cx="1453173" cy="680721"/>
              </a:xfrm>
            </p:grpSpPr>
            <p:sp>
              <p:nvSpPr>
                <p:cNvPr id="23" name="îś1iḑé"/>
                <p:cNvSpPr txBox="1"/>
                <p:nvPr/>
              </p:nvSpPr>
              <p:spPr>
                <a:xfrm>
                  <a:off x="2883814" y="3950077"/>
                  <a:ext cx="1452538" cy="328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/>
                    <a:t>字符串拼接</a:t>
                  </a:r>
                  <a:endParaRPr lang="zh-CN" altLang="en-US" sz="1400" b="1" dirty="0"/>
                </a:p>
              </p:txBody>
            </p:sp>
            <p:sp>
              <p:nvSpPr>
                <p:cNvPr id="24" name="îṡḷiḓé"/>
                <p:cNvSpPr/>
                <p:nvPr/>
              </p:nvSpPr>
              <p:spPr>
                <a:xfrm>
                  <a:off x="2883179" y="4219290"/>
                  <a:ext cx="1452538" cy="411508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r>
                    <a:rPr lang="zh-CN" altLang="en-US" sz="800" dirty="0">
                      <a:solidFill>
                        <a:schemeClr val="tx1"/>
                      </a:solidFill>
                    </a:rPr>
                    <a:t>字符串拼接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””</a:t>
                  </a:r>
                  <a:r>
                    <a:rPr lang="zh-CN" altLang="en-US" sz="800" dirty="0">
                      <a:solidFill>
                        <a:schemeClr val="tx1"/>
                      </a:solidFill>
                    </a:rPr>
                    <a:t>和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’’</a:t>
                  </a:r>
                  <a:r>
                    <a:rPr lang="zh-CN" altLang="en-US" sz="800" dirty="0">
                      <a:solidFill>
                        <a:schemeClr val="tx1"/>
                      </a:solidFill>
                    </a:rPr>
                    <a:t>之间的区别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íṥľiḍè"/>
              <p:cNvSpPr txBox="1"/>
              <p:nvPr/>
            </p:nvSpPr>
            <p:spPr>
              <a:xfrm>
                <a:off x="7885726" y="4577951"/>
                <a:ext cx="585417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60000">
                          <a:schemeClr val="accent4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4">
                          <a:alpha val="20000"/>
                        </a:schemeClr>
                      </a:outerShdw>
                    </a:effectLst>
                  </a:rPr>
                  <a:t>04</a:t>
                </a:r>
                <a:endParaRPr lang="zh-CN" altLang="en-US" sz="2800" b="1" dirty="0">
                  <a:gradFill>
                    <a:gsLst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  <a:gs pos="60000">
                        <a:schemeClr val="accent4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4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7" name="ïṧļiḓè"/>
            <p:cNvSpPr/>
            <p:nvPr/>
          </p:nvSpPr>
          <p:spPr>
            <a:xfrm>
              <a:off x="2032984" y="1450671"/>
              <a:ext cx="8126033" cy="576001"/>
            </a:xfrm>
            <a:prstGeom prst="rect">
              <a:avLst/>
            </a:prstGeom>
          </p:spPr>
          <p:txBody>
            <a:bodyPr anchor="b" anchorCtr="0">
              <a:noAutofit/>
            </a:bodyPr>
            <a:lstStyle/>
            <a:p>
              <a:pPr algn="ctr">
                <a:buSzPct val="25000"/>
              </a:pPr>
              <a:r>
                <a:rPr lang="zh-CN" sz="3200" b="1" dirty="0"/>
                <a:t>如何客观评定</a:t>
              </a:r>
              <a:r>
                <a:rPr lang="en-US" altLang="zh-CN" sz="3200" b="1" dirty="0"/>
                <a:t> 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代码性能</a:t>
              </a:r>
              <a:r>
                <a:rPr lang="en-US" altLang="zh-CN" sz="3200" b="1" dirty="0">
                  <a:solidFill>
                    <a:schemeClr val="accent1"/>
                  </a:solidFill>
                </a:rPr>
                <a:t>.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.JMH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44905" y="1574165"/>
            <a:ext cx="9863455" cy="4241165"/>
            <a:chOff x="1152326" y="1574482"/>
            <a:chExt cx="9863195" cy="3141345"/>
          </a:xfrm>
        </p:grpSpPr>
        <p:grpSp>
          <p:nvGrpSpPr>
            <p:cNvPr id="45" name="组合 44"/>
            <p:cNvGrpSpPr/>
            <p:nvPr/>
          </p:nvGrpSpPr>
          <p:grpSpPr>
            <a:xfrm>
              <a:off x="1152326" y="1574482"/>
              <a:ext cx="4317365" cy="3140710"/>
              <a:chOff x="1152326" y="1574482"/>
              <a:chExt cx="4317365" cy="314071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52326" y="1574482"/>
                <a:ext cx="4317365" cy="31407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20163" y="2045319"/>
                <a:ext cx="1258067" cy="284026"/>
              </a:xfrm>
              <a:prstGeom prst="rect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345344" y="2184287"/>
                <a:ext cx="1922191" cy="272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1800" b="1" dirty="0"/>
                  <a:t>JVM</a:t>
                </a:r>
                <a:endParaRPr lang="zh-CN" altLang="en-US" sz="1800" b="1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 flipH="1">
                <a:off x="1345342" y="2619648"/>
                <a:ext cx="1922191" cy="238458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JVM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优化编译和执行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420163" y="3120826"/>
                <a:ext cx="3512318" cy="238685"/>
                <a:chOff x="916807" y="3588377"/>
                <a:chExt cx="3512318" cy="238685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916807" y="358837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5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 flipH="1">
                  <a:off x="1186357" y="3588604"/>
                  <a:ext cx="3242768" cy="23845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热点代码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 - JIT</a:t>
                  </a:r>
                  <a:endPara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20163" y="3804902"/>
                <a:ext cx="3512318" cy="238458"/>
                <a:chOff x="916807" y="3570132"/>
                <a:chExt cx="3512318" cy="238458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916807" y="3570240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5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 flipH="1">
                  <a:off x="1186357" y="3570132"/>
                  <a:ext cx="3242768" cy="23845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循环展开</a:t>
                  </a:r>
                  <a:endPara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6698156" y="1585912"/>
              <a:ext cx="4317365" cy="3129915"/>
              <a:chOff x="6698156" y="1585912"/>
              <a:chExt cx="4317365" cy="31299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698156" y="1585912"/>
                <a:ext cx="4317365" cy="312991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954563" y="2045319"/>
                <a:ext cx="1258067" cy="284026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879744" y="2184287"/>
                <a:ext cx="1922191" cy="272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1800" b="1" dirty="0"/>
                  <a:t>场景</a:t>
                </a:r>
                <a:endParaRPr lang="zh-CN" altLang="en-US" sz="1800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 flipH="1">
                <a:off x="6879742" y="2619648"/>
                <a:ext cx="1922191" cy="238458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同样的代码，不同的场景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954563" y="3472612"/>
                <a:ext cx="3512318" cy="258399"/>
                <a:chOff x="916807" y="3940163"/>
                <a:chExt cx="3512318" cy="258399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5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 flipH="1">
                  <a:off x="1186357" y="3940163"/>
                  <a:ext cx="3242768" cy="23845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并发与非并发</a:t>
                  </a:r>
                  <a:endPara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6954563" y="4174933"/>
                <a:ext cx="3512318" cy="321945"/>
                <a:chOff x="916807" y="3940163"/>
                <a:chExt cx="3512318" cy="321945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5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 flipH="1">
                  <a:off x="1186357" y="3940163"/>
                  <a:ext cx="3242768" cy="32194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endPara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 flipH="1">
                <a:off x="7234908" y="4193994"/>
                <a:ext cx="3242768" cy="238458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可用内存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412749" y="5453035"/>
            <a:ext cx="184072" cy="248508"/>
          </a:xfrm>
          <a:prstGeom prst="rect">
            <a:avLst/>
          </a:prstGeom>
          <a:solidFill>
            <a:schemeClr val="accent6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6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1682306" y="5416060"/>
            <a:ext cx="3242853" cy="32194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锁优化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.JMH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870" y="2552700"/>
            <a:ext cx="48387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JMH 是由 Hotspot JVM 团队专家开发的，除了支持完整的基准测试过程，包括预热、运行、统计和报告等，还支持 Java 和其他 JVM 语言。更重要的是，它针对 Hotspot JVM 提供了各种特性，以保证基准测试的正确性，整体准确性大大优于其他框架。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89470" y="274320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官方出品，必属精品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4240" y="3573780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没人比我更懂</a:t>
            </a:r>
            <a:r>
              <a:rPr lang="en-US" altLang="zh-CN"/>
              <a:t>JVM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6096000" y="3670505"/>
            <a:ext cx="5424487" cy="656792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.JMH</a:t>
            </a:r>
            <a:r>
              <a:rPr lang="zh-CN" altLang="en-US" dirty="0"/>
              <a:t>的</a:t>
            </a:r>
            <a:r>
              <a:rPr lang="zh-CN" altLang="en-US">
                <a:sym typeface="+mn-ea"/>
              </a:rPr>
              <a:t>基本</a:t>
            </a:r>
            <a:r>
              <a:rPr lang="zh-CN" altLang="en-US" dirty="0"/>
              <a:t>使用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.JMH</a:t>
            </a:r>
            <a:r>
              <a:rPr lang="zh-CN" altLang="en-US"/>
              <a:t>的基本使用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410" y="1153795"/>
            <a:ext cx="883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</a:t>
            </a:r>
            <a:r>
              <a:rPr lang="zh-CN" altLang="en-US"/>
              <a:t>初始化容量对于性能的影响</a:t>
            </a:r>
            <a:endParaRPr lang="zh-CN" altLang="en-US"/>
          </a:p>
          <a:p>
            <a:r>
              <a:rPr lang="zh-CN" altLang="en-US"/>
              <a:t>示例项目地址：https://codeup.aliyun.com/cdfinance/cfpamf_code2/jmh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932940"/>
            <a:ext cx="5350510" cy="4664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10" y="1939290"/>
            <a:ext cx="6210300" cy="4665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.JMH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基本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9460" y="1626870"/>
            <a:ext cx="953389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@Benchmark  -- 标记方法为benchmark方法</a:t>
            </a:r>
            <a:endParaRPr lang="zh-CN" altLang="en-US"/>
          </a:p>
          <a:p>
            <a:r>
              <a:rPr lang="zh-CN" altLang="en-US"/>
              <a:t>@BenchmarkMode --- benchmark模式，可选择的值有吞吐量模式、平均时间模式、样本时间模式、单次时间模式</a:t>
            </a:r>
            <a:endParaRPr lang="zh-CN" altLang="en-US"/>
          </a:p>
          <a:p>
            <a:r>
              <a:rPr lang="zh-CN" altLang="en-US"/>
              <a:t>@Warmup -- 预热次数，通过预热代码，避免因为jit的原因导致结果不一致</a:t>
            </a:r>
            <a:endParaRPr lang="zh-CN" altLang="en-US"/>
          </a:p>
          <a:p>
            <a:r>
              <a:rPr lang="zh-CN" altLang="en-US"/>
              <a:t>@Measurement --- 测量参数，指定测试的轮次、每个轮次的时长、每个轮次的单位</a:t>
            </a:r>
            <a:endParaRPr lang="zh-CN" altLang="en-US"/>
          </a:p>
          <a:p>
            <a:r>
              <a:rPr lang="zh-CN" altLang="en-US"/>
              <a:t>@Thread --- 每个进程中的测试线程,会按照指定的线程数，启动线程，然后同时去跑同样的测试方法</a:t>
            </a:r>
            <a:endParaRPr lang="zh-CN" altLang="en-US"/>
          </a:p>
          <a:p>
            <a:r>
              <a:rPr lang="zh-CN" altLang="en-US"/>
              <a:t>@Fork --- 进行fork的次数，会启动N次进程去跑测试</a:t>
            </a:r>
            <a:endParaRPr lang="zh-CN" altLang="en-US"/>
          </a:p>
          <a:p>
            <a:r>
              <a:rPr lang="zh-CN" altLang="en-US"/>
              <a:t>@OutputTimeUnit  --- 输出结果的时间单位</a:t>
            </a:r>
            <a:endParaRPr lang="zh-CN" altLang="en-US"/>
          </a:p>
          <a:p>
            <a:r>
              <a:rPr lang="zh-CN" altLang="en-US"/>
              <a:t>@Param -- 属性级注解，用来指定某项参数的多重情况，用来指定同一个函数在不同输入时的情况</a:t>
            </a:r>
            <a:endParaRPr lang="zh-CN" altLang="en-US"/>
          </a:p>
          <a:p>
            <a:r>
              <a:rPr lang="zh-CN" altLang="en-US"/>
              <a:t>@Setup -- 在benchmark执行前需要执行的方法</a:t>
            </a:r>
            <a:endParaRPr lang="zh-CN" altLang="en-US"/>
          </a:p>
          <a:p>
            <a:r>
              <a:rPr lang="zh-CN" altLang="en-US"/>
              <a:t>@TearDown -- 测试结束后需要做的事情，主要用于资源回收</a:t>
            </a:r>
            <a:endParaRPr lang="zh-CN" altLang="en-US"/>
          </a:p>
          <a:p>
            <a:r>
              <a:rPr lang="zh-CN" altLang="en-US"/>
              <a:t>@State -- 参数共享模式，当同一个参数有多个值时，需要设定共享的级别，可选值有Thread、group、Benchmark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6096000" y="3670505"/>
            <a:ext cx="5424487" cy="656792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dirty="0"/>
              <a:t>与现有项目的结合使用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ISLIDE.THEME" val="https://www.islide.cc;"/>
</p:tagLst>
</file>

<file path=ppt/tags/tag3.xml><?xml version="1.0" encoding="utf-8"?>
<p:tagLst xmlns:p="http://schemas.openxmlformats.org/presentationml/2006/main">
  <p:tag name="ISLIDE.THEME" val="https://www.islide.cc;"/>
</p:tagLst>
</file>

<file path=ppt/tags/tag4.xml><?xml version="1.0" encoding="utf-8"?>
<p:tagLst xmlns:p="http://schemas.openxmlformats.org/presentationml/2006/main">
  <p:tag name="ISLIDE.THEME" val="https://www.islide.cc;"/>
</p:tagLst>
</file>

<file path=ppt/tags/tag5.xml><?xml version="1.0" encoding="utf-8"?>
<p:tagLst xmlns:p="http://schemas.openxmlformats.org/presentationml/2006/main">
  <p:tag name="ISLIDE.THEME" val="https://www.islide.cc;"/>
</p:tagLst>
</file>

<file path=ppt/tags/tag6.xml><?xml version="1.0" encoding="utf-8"?>
<p:tagLst xmlns:p="http://schemas.openxmlformats.org/presentationml/2006/main">
  <p:tag name="ISLIDE.THEME" val="https://www.islide.cc;"/>
</p:tagLst>
</file>

<file path=ppt/tags/tag7.xml><?xml version="1.0" encoding="utf-8"?>
<p:tagLst xmlns:p="http://schemas.openxmlformats.org/presentationml/2006/main">
  <p:tag name="ISLIDE.THEME" val="#191762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5EAD"/>
      </a:accent1>
      <a:accent2>
        <a:srgbClr val="28ABE2"/>
      </a:accent2>
      <a:accent3>
        <a:srgbClr val="727F90"/>
      </a:accent3>
      <a:accent4>
        <a:srgbClr val="23364F"/>
      </a:accent4>
      <a:accent5>
        <a:srgbClr val="AC2A29"/>
      </a:accent5>
      <a:accent6>
        <a:srgbClr val="035A88"/>
      </a:accent6>
      <a:hlink>
        <a:srgbClr val="00498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15EAD"/>
    </a:accent1>
    <a:accent2>
      <a:srgbClr val="28ABE2"/>
    </a:accent2>
    <a:accent3>
      <a:srgbClr val="727F90"/>
    </a:accent3>
    <a:accent4>
      <a:srgbClr val="23364F"/>
    </a:accent4>
    <a:accent5>
      <a:srgbClr val="AC2A29"/>
    </a:accent5>
    <a:accent6>
      <a:srgbClr val="035A88"/>
    </a:accent6>
    <a:hlink>
      <a:srgbClr val="00498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15EAD"/>
    </a:accent1>
    <a:accent2>
      <a:srgbClr val="28ABE2"/>
    </a:accent2>
    <a:accent3>
      <a:srgbClr val="727F90"/>
    </a:accent3>
    <a:accent4>
      <a:srgbClr val="23364F"/>
    </a:accent4>
    <a:accent5>
      <a:srgbClr val="AC2A29"/>
    </a:accent5>
    <a:accent6>
      <a:srgbClr val="035A88"/>
    </a:accent6>
    <a:hlink>
      <a:srgbClr val="00498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15EAD"/>
    </a:accent1>
    <a:accent2>
      <a:srgbClr val="28ABE2"/>
    </a:accent2>
    <a:accent3>
      <a:srgbClr val="727F90"/>
    </a:accent3>
    <a:accent4>
      <a:srgbClr val="23364F"/>
    </a:accent4>
    <a:accent5>
      <a:srgbClr val="AC2A29"/>
    </a:accent5>
    <a:accent6>
      <a:srgbClr val="035A88"/>
    </a:accent6>
    <a:hlink>
      <a:srgbClr val="00498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15EAD"/>
    </a:accent1>
    <a:accent2>
      <a:srgbClr val="28ABE2"/>
    </a:accent2>
    <a:accent3>
      <a:srgbClr val="727F90"/>
    </a:accent3>
    <a:accent4>
      <a:srgbClr val="23364F"/>
    </a:accent4>
    <a:accent5>
      <a:srgbClr val="AC2A29"/>
    </a:accent5>
    <a:accent6>
      <a:srgbClr val="035A88"/>
    </a:accent6>
    <a:hlink>
      <a:srgbClr val="00498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15EAD"/>
    </a:accent1>
    <a:accent2>
      <a:srgbClr val="28ABE2"/>
    </a:accent2>
    <a:accent3>
      <a:srgbClr val="727F90"/>
    </a:accent3>
    <a:accent4>
      <a:srgbClr val="23364F"/>
    </a:accent4>
    <a:accent5>
      <a:srgbClr val="AC2A29"/>
    </a:accent5>
    <a:accent6>
      <a:srgbClr val="035A88"/>
    </a:accent6>
    <a:hlink>
      <a:srgbClr val="00498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15EAD"/>
    </a:accent1>
    <a:accent2>
      <a:srgbClr val="28ABE2"/>
    </a:accent2>
    <a:accent3>
      <a:srgbClr val="727F90"/>
    </a:accent3>
    <a:accent4>
      <a:srgbClr val="23364F"/>
    </a:accent4>
    <a:accent5>
      <a:srgbClr val="AC2A29"/>
    </a:accent5>
    <a:accent6>
      <a:srgbClr val="035A88"/>
    </a:accent6>
    <a:hlink>
      <a:srgbClr val="00498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1410</Words>
  <Application>WPS 演示</Application>
  <PresentationFormat>宽屏</PresentationFormat>
  <Paragraphs>133</Paragraphs>
  <Slides>13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主题5</vt:lpstr>
      <vt:lpstr>Java Microbenchmark Harness</vt:lpstr>
      <vt:lpstr>一.JMH的诞生</vt:lpstr>
      <vt:lpstr>一.JMH的诞生</vt:lpstr>
      <vt:lpstr>一.JMH的诞生</vt:lpstr>
      <vt:lpstr>一.JMH的诞生</vt:lpstr>
      <vt:lpstr>二.JMH的使用</vt:lpstr>
      <vt:lpstr>二.JMH的使用</vt:lpstr>
      <vt:lpstr>二.JMH的使用</vt:lpstr>
      <vt:lpstr>二.JMH的基本使用</vt:lpstr>
      <vt:lpstr>二.JMH的基本使用</vt:lpstr>
      <vt:lpstr>二.JMH的使用</vt:lpstr>
      <vt:lpstr>二.JMH的基本使用</vt:lpstr>
      <vt:lpstr>Thanks  And Your Slogan Here.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越泽</cp:lastModifiedBy>
  <cp:revision>32</cp:revision>
  <cp:lastPrinted>2017-12-25T16:00:00Z</cp:lastPrinted>
  <dcterms:created xsi:type="dcterms:W3CDTF">2017-12-25T16:00:00Z</dcterms:created>
  <dcterms:modified xsi:type="dcterms:W3CDTF">2021-12-11T07:19:25Z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33C59245177B496B90041372E49C6DD0</vt:lpwstr>
  </property>
  <property fmtid="{D5CDD505-2E9C-101B-9397-08002B2CF9AE}" pid="4" name="KSOProductBuildVer">
    <vt:lpwstr>2052-11.1.0.10524</vt:lpwstr>
  </property>
</Properties>
</file>