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embeddedFontLst>
    <p:embeddedFont>
      <p:font typeface="PMingLiU-ExtB" pitchFamily="18" charset="-120"/>
      <p:regular r:id="rId20"/>
    </p:embeddedFont>
    <p:embeddedFont>
      <p:font typeface="OPPOSans B" charset="-122"/>
      <p:regular r:id="rId21"/>
    </p:embeddedFont>
    <p:embeddedFont>
      <p:font typeface="OPPOSans H" charset="-122"/>
      <p:regular r:id="rId22"/>
    </p:embeddedFont>
    <p:embeddedFont>
      <p:font typeface="Arial Black" pitchFamily="34" charset="0"/>
      <p:bold r:id="rId23"/>
    </p:embeddedFont>
    <p:embeddedFont>
      <p:font typeface="Baskerville Old Face" pitchFamily="18" charset="0"/>
      <p:regular r:id="rId24"/>
    </p:embeddedFont>
    <p:embeddedFont>
      <p:font typeface="Bahnschrift SemiBold" pitchFamily="34" charset="0"/>
      <p:bold r:id="rId25"/>
    </p:embeddedFont>
    <p:embeddedFont>
      <p:font typeface="OPPOSans M" charset="-122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37" autoAdjust="0"/>
    <p:restoredTop sz="94660"/>
  </p:normalViewPr>
  <p:slideViewPr>
    <p:cSldViewPr snapToGrid="0">
      <p:cViewPr>
        <p:scale>
          <a:sx n="90" d="100"/>
          <a:sy n="90" d="100"/>
        </p:scale>
        <p:origin x="-96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1048735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OPPOSans M" panose="00020600040101010101" charset="-122"/>
                <a:ea typeface="OPPOSans M" panose="00020600040101010101" charset="-122"/>
              </a:rPr>
              <a:t>2024/9/30</a:t>
            </a:fld>
            <a:endParaRPr lang="zh-CN" altLang="en-US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1048736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1048737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OPPOSans M" panose="00020600040101010101" charset="-122"/>
                <a:ea typeface="OPPOSans M" panose="00020600040101010101" charset="-122"/>
              </a:rPr>
              <a:t>‹#›</a:t>
            </a:fld>
            <a:endParaRPr lang="zh-CN" altLang="en-US">
              <a:latin typeface="OPPOSans M" panose="00020600040101010101" charset="-122"/>
              <a:ea typeface="OPPOSans M" panose="0002060004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2766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8729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fld id="{68EABFFB-8326-4503-AC44-55DFAE6D5E3E}" type="datetimeFigureOut">
              <a:rPr lang="zh-CN" altLang="en-US" smtClean="0"/>
              <a:t>2024/9/30</a:t>
            </a:fld>
            <a:endParaRPr lang="zh-CN" altLang="en-US" dirty="0"/>
          </a:p>
        </p:txBody>
      </p:sp>
      <p:sp>
        <p:nvSpPr>
          <p:cNvPr id="1048730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1048731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048732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8733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fld id="{9F493779-6B59-45C9-998D-73E378659E8C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0979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74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67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104867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9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10487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8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10486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8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10486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04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10487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09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0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15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6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8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104872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2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7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104868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8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2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2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104872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9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9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9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6.jpeg"/><Relationship Id="rId4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image" Target="../media/image7.jpeg"/><Relationship Id="rId4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image" Target="../media/image8.jpeg"/><Relationship Id="rId4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2.jpeg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5.jpeg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85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86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587" name="文本框 32"/>
          <p:cNvSpPr txBox="1"/>
          <p:nvPr/>
        </p:nvSpPr>
        <p:spPr>
          <a:xfrm>
            <a:off x="8076255" y="5230434"/>
            <a:ext cx="3023111" cy="29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588" name="Text Box 1"/>
          <p:cNvSpPr txBox="1"/>
          <p:nvPr/>
        </p:nvSpPr>
        <p:spPr>
          <a:xfrm>
            <a:off x="3010735" y="388745"/>
            <a:ext cx="8088630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E</a:t>
            </a:r>
            <a:r>
              <a:rPr lang="en-IN" altLang="en-US" sz="2400" b="1" dirty="0" smtClean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MPLOYEE</a:t>
            </a:r>
            <a:r>
              <a:rPr lang="en-US" sz="2400" b="1" dirty="0" smtClean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D</a:t>
            </a:r>
            <a:r>
              <a:rPr lang="en-IN" altLang="en-US" sz="2400" b="1" dirty="0" smtClean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ATA</a:t>
            </a:r>
            <a:r>
              <a:rPr lang="en-US" sz="2400" b="1" dirty="0" smtClean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A</a:t>
            </a:r>
            <a:r>
              <a:rPr lang="en-IN" altLang="en-US" sz="2400" b="1" dirty="0" smtClean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NALYSIS</a:t>
            </a:r>
            <a:r>
              <a:rPr lang="en-US" sz="2400" b="1" dirty="0" smtClean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U</a:t>
            </a:r>
            <a:r>
              <a:rPr lang="en-IN" altLang="en-US" sz="2400" b="1" dirty="0" smtClean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SING</a:t>
            </a:r>
            <a:r>
              <a:rPr lang="en-US" sz="2400" b="1" dirty="0" smtClean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E</a:t>
            </a:r>
            <a:r>
              <a:rPr lang="en-IN" altLang="en-US" sz="2400" b="1" dirty="0" smtClean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XCEL</a:t>
            </a:r>
          </a:p>
          <a:p>
            <a:endParaRPr lang="en-IN" altLang="en-US" sz="2400" b="1" dirty="0" smtClean="0">
              <a:solidFill>
                <a:srgbClr val="330066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589" name="Text Box 2"/>
          <p:cNvSpPr txBox="1"/>
          <p:nvPr/>
        </p:nvSpPr>
        <p:spPr>
          <a:xfrm>
            <a:off x="2051685" y="1681730"/>
            <a:ext cx="75470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dirty="0" smtClean="0">
                <a:solidFill>
                  <a:srgbClr val="800000"/>
                </a:solidFill>
                <a:latin typeface="Segoe UI Variable Text Semibold" charset="0"/>
                <a:cs typeface="Segoe UI Variable Text Semibold" charset="0"/>
                <a:sym typeface="+mn-ea"/>
              </a:rPr>
              <a:t>STUDENT NAME:</a:t>
            </a:r>
            <a:r>
              <a:rPr lang="en-US" sz="2000" b="1" dirty="0" smtClean="0">
                <a:latin typeface="Segoe UI Variable Text Semibold" charset="0"/>
                <a:cs typeface="Segoe UI Variable Text Semibold" charset="0"/>
                <a:sym typeface="+mn-ea"/>
              </a:rPr>
              <a:t> </a:t>
            </a:r>
            <a:r>
              <a:rPr lang="en-US" altLang="en-US" sz="2000" b="1" dirty="0" smtClean="0">
                <a:latin typeface="Segoe UI Variable Text Semibold" charset="0"/>
                <a:cs typeface="Segoe UI Variable Text Semibold" charset="0"/>
                <a:sym typeface="+mn-ea"/>
              </a:rPr>
              <a:t> SIVARANJANI. E</a:t>
            </a:r>
            <a:endParaRPr lang="en-IN" altLang="en-US" sz="2000" b="1" dirty="0" smtClean="0">
              <a:latin typeface="Segoe UI Variable Text Semibold" charset="0"/>
              <a:cs typeface="Segoe UI Variable Text Semibold" charset="0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sz="2000" b="1" dirty="0" smtClean="0">
              <a:latin typeface="Segoe UI Variable Text Semibold" charset="0"/>
              <a:cs typeface="Segoe UI Variable Text Semibold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 smtClean="0">
                <a:solidFill>
                  <a:srgbClr val="800000"/>
                </a:solidFill>
                <a:latin typeface="Segoe UI Variable Text Semibold" charset="0"/>
                <a:cs typeface="Segoe UI Variable Text Semibold" charset="0"/>
                <a:sym typeface="+mn-ea"/>
              </a:rPr>
              <a:t>R</a:t>
            </a:r>
            <a:r>
              <a:rPr lang="en-IN" altLang="en-US" sz="2000" b="1" dirty="0" smtClean="0">
                <a:solidFill>
                  <a:srgbClr val="800000"/>
                </a:solidFill>
                <a:latin typeface="Segoe UI Variable Text Semibold" charset="0"/>
                <a:cs typeface="Segoe UI Variable Text Semibold" charset="0"/>
                <a:sym typeface="+mn-ea"/>
              </a:rPr>
              <a:t>E</a:t>
            </a:r>
            <a:r>
              <a:rPr lang="en-US" sz="2000" b="1" dirty="0" smtClean="0">
                <a:solidFill>
                  <a:srgbClr val="800000"/>
                </a:solidFill>
                <a:latin typeface="Segoe UI Variable Text Semibold" charset="0"/>
                <a:cs typeface="Segoe UI Variable Text Semibold" charset="0"/>
                <a:sym typeface="+mn-ea"/>
              </a:rPr>
              <a:t>GISTER NO:</a:t>
            </a:r>
            <a:r>
              <a:rPr lang="en-IN" altLang="en-US" sz="2000" b="1" dirty="0" smtClean="0">
                <a:latin typeface="Segoe UI Variable Text Semibold" charset="0"/>
                <a:cs typeface="Segoe UI Variable Text Semibold" charset="0"/>
                <a:sym typeface="+mn-ea"/>
              </a:rPr>
              <a:t> 312210249</a:t>
            </a:r>
            <a:r>
              <a:rPr lang="en-US" altLang="en-US" sz="2000" b="1" dirty="0" smtClean="0">
                <a:latin typeface="Segoe UI Variable Text Semibold" charset="0"/>
                <a:cs typeface="Segoe UI Variable Text Semibold" charset="0"/>
                <a:sym typeface="+mn-ea"/>
              </a:rPr>
              <a:t> </a:t>
            </a:r>
            <a:endParaRPr lang="en-US" sz="2000" b="1" dirty="0" smtClean="0">
              <a:latin typeface="Segoe UI Variable Text Semibold" charset="0"/>
              <a:cs typeface="Segoe UI Variable Text Semibold" charset="0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sz="2000" b="1" dirty="0" smtClean="0">
                <a:latin typeface="Segoe UI Variable Text Semibold" charset="0"/>
                <a:cs typeface="Segoe UI Variable Text Semibold" charset="0"/>
                <a:sym typeface="+mn-ea"/>
              </a:rPr>
              <a:t>   </a:t>
            </a:r>
            <a:endParaRPr lang="en-US" sz="2000" b="1" dirty="0" smtClean="0">
              <a:latin typeface="Segoe UI Variable Text Semibold" charset="0"/>
              <a:cs typeface="Segoe UI Variable Text Semibold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 smtClean="0">
                <a:solidFill>
                  <a:srgbClr val="800000"/>
                </a:solidFill>
                <a:latin typeface="Segoe UI Variable Text Semibold" charset="0"/>
                <a:cs typeface="Segoe UI Variable Text Semibold" charset="0"/>
                <a:sym typeface="+mn-ea"/>
              </a:rPr>
              <a:t>DEPARTMENT:</a:t>
            </a:r>
            <a:r>
              <a:rPr lang="en-IN" altLang="en-US" sz="2000" b="1" dirty="0" smtClean="0">
                <a:solidFill>
                  <a:srgbClr val="800000"/>
                </a:solidFill>
                <a:latin typeface="Segoe UI Variable Text Semibold" charset="0"/>
                <a:cs typeface="Segoe UI Variable Text Semibold" charset="0"/>
                <a:sym typeface="+mn-ea"/>
              </a:rPr>
              <a:t> </a:t>
            </a:r>
            <a:r>
              <a:rPr lang="en-US" sz="2000" b="1" dirty="0" smtClean="0">
                <a:latin typeface="Segoe UI Variable Text Semibold" charset="0"/>
                <a:cs typeface="Segoe UI Variable Text Semibold" charset="0"/>
                <a:sym typeface="+mn-ea"/>
              </a:rPr>
              <a:t>B.COM</a:t>
            </a:r>
            <a:r>
              <a:rPr lang="en-IN" altLang="en-US" sz="2000" b="1" dirty="0" smtClean="0">
                <a:latin typeface="Segoe UI Variable Text Semibold" charset="0"/>
                <a:cs typeface="Segoe UI Variable Text Semibold" charset="0"/>
                <a:sym typeface="+mn-ea"/>
              </a:rPr>
              <a:t> </a:t>
            </a:r>
            <a:r>
              <a:rPr lang="en-US" altLang="en-US" sz="2000" b="1" dirty="0" smtClean="0">
                <a:latin typeface="Segoe UI Variable Text Semibold" charset="0"/>
                <a:cs typeface="Segoe UI Variable Text Semibold" charset="0"/>
                <a:sym typeface="+mn-ea"/>
              </a:rPr>
              <a:t>(Accounting &amp; Finance)</a:t>
            </a:r>
            <a:endParaRPr lang="en-US" sz="2000" b="1" dirty="0" smtClean="0">
              <a:latin typeface="Segoe UI Variable Text Semibold" charset="0"/>
              <a:cs typeface="Segoe UI Variable Text Semibold" charset="0"/>
              <a:sym typeface="+mn-ea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000" b="1" dirty="0" smtClean="0">
              <a:latin typeface="Segoe UI Variable Text Semibold" charset="0"/>
              <a:cs typeface="Segoe UI Variable Text Semibold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 smtClean="0">
                <a:solidFill>
                  <a:srgbClr val="800000"/>
                </a:solidFill>
                <a:latin typeface="Segoe UI Variable Text Semibold" charset="0"/>
                <a:cs typeface="Segoe UI Variable Text Semibold" charset="0"/>
                <a:sym typeface="+mn-ea"/>
              </a:rPr>
              <a:t>COLLEGE:</a:t>
            </a:r>
            <a:r>
              <a:rPr lang="en-US" sz="2000" b="1" dirty="0" smtClean="0">
                <a:latin typeface="Segoe UI Variable Text Semibold" charset="0"/>
                <a:cs typeface="Segoe UI Variable Text Semibold" charset="0"/>
                <a:sym typeface="+mn-ea"/>
              </a:rPr>
              <a:t> GURU SHREE SHANTI VIJAI JAIN COLLEGE         VEPERY CHENNAI 600118</a:t>
            </a:r>
            <a:endParaRPr lang="en-US" sz="2000" b="1" dirty="0" smtClean="0">
              <a:latin typeface="Segoe UI Variable Text Semibold" charset="0"/>
              <a:cs typeface="Segoe UI Variable Text Semibold" charset="0"/>
            </a:endParaRPr>
          </a:p>
          <a:p>
            <a:endParaRPr lang="en-US" sz="2000" b="1" dirty="0" smtClean="0">
              <a:latin typeface="Segoe UI Variable Text Semibold" charset="0"/>
              <a:cs typeface="Segoe UI Variable Text Semibold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I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M" panose="00020600040101010101" charset="-122"/>
                <a:ea typeface="OPPOSans M" panose="00020600040101010101" charset="-122"/>
                <a:cs typeface="+mn-cs"/>
              </a:rPr>
              <a:t>{}</a:t>
            </a:r>
          </a:p>
        </p:txBody>
      </p:sp>
      <p:sp>
        <p:nvSpPr>
          <p:cNvPr id="1048635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36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37" name="文本框 32"/>
          <p:cNvSpPr txBox="1"/>
          <p:nvPr/>
        </p:nvSpPr>
        <p:spPr>
          <a:xfrm>
            <a:off x="8076255" y="5230434"/>
            <a:ext cx="3023111" cy="29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38" name="Text Box 1"/>
          <p:cNvSpPr txBox="1"/>
          <p:nvPr/>
        </p:nvSpPr>
        <p:spPr>
          <a:xfrm>
            <a:off x="1422665" y="551498"/>
            <a:ext cx="7137400" cy="51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80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DATASET DESCRIPTION</a:t>
            </a:r>
          </a:p>
        </p:txBody>
      </p:sp>
      <p:sp>
        <p:nvSpPr>
          <p:cNvPr id="1048639" name="Text Box 2"/>
          <p:cNvSpPr txBox="1"/>
          <p:nvPr/>
        </p:nvSpPr>
        <p:spPr>
          <a:xfrm>
            <a:off x="1631315" y="1664335"/>
            <a:ext cx="8267700" cy="400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Employee=kaggle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26-features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9-features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 id-num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Name-text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Name-text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 type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Performance level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Gender- male female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Employee rating-num</a:t>
            </a:r>
          </a:p>
          <a:p>
            <a:endParaRPr lang="en-US" sz="24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41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42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43" name="文本框 32"/>
          <p:cNvSpPr txBox="1"/>
          <p:nvPr/>
        </p:nvSpPr>
        <p:spPr>
          <a:xfrm>
            <a:off x="8076255" y="5230434"/>
            <a:ext cx="3023111" cy="29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44" name="Text Box 1"/>
          <p:cNvSpPr txBox="1"/>
          <p:nvPr/>
        </p:nvSpPr>
        <p:spPr>
          <a:xfrm>
            <a:off x="1467484" y="452506"/>
            <a:ext cx="7251700" cy="51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80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THE “WOW” IN OUR SOLUTION</a:t>
            </a:r>
          </a:p>
        </p:txBody>
      </p:sp>
      <p:sp>
        <p:nvSpPr>
          <p:cNvPr id="1048645" name="Text Box 2"/>
          <p:cNvSpPr txBox="1"/>
          <p:nvPr/>
        </p:nvSpPr>
        <p:spPr>
          <a:xfrm>
            <a:off x="1651000" y="1935480"/>
            <a:ext cx="8229600" cy="11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Performance level: =IFS(Z4&gt;=5,"VERY HIGH",Z4&gt;=4,"HIGH",Z4&gt;=3,"MED",TRUE,"LOW")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pPr algn="ctr"/>
            <a:endParaRPr lang="en-US" sz="24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2097157" name="Picture 3" descr="images (6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5500" y="3477895"/>
            <a:ext cx="5353685" cy="26054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47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48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49" name="文本框 32"/>
          <p:cNvSpPr txBox="1"/>
          <p:nvPr/>
        </p:nvSpPr>
        <p:spPr>
          <a:xfrm>
            <a:off x="8076255" y="5230434"/>
            <a:ext cx="3023111" cy="29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50" name="Text Box 1"/>
          <p:cNvSpPr txBox="1"/>
          <p:nvPr/>
        </p:nvSpPr>
        <p:spPr>
          <a:xfrm>
            <a:off x="1474039" y="447357"/>
            <a:ext cx="5676900" cy="624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80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MODELLING</a:t>
            </a:r>
          </a:p>
        </p:txBody>
      </p:sp>
      <p:sp>
        <p:nvSpPr>
          <p:cNvPr id="1048651" name="Text Box 2"/>
          <p:cNvSpPr txBox="1"/>
          <p:nvPr/>
        </p:nvSpPr>
        <p:spPr>
          <a:xfrm>
            <a:off x="1682750" y="1595755"/>
            <a:ext cx="8826500" cy="5069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4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Data collection</a:t>
            </a:r>
            <a:endParaRPr lang="en-IN" altLang="en-US" sz="2400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1)kaggale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2)Search employment performance dataset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3)Then download Employmen data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Feature collection</a:t>
            </a:r>
            <a:endParaRPr lang="en-IN" altLang="en-US" sz="2400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 Feature identify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 colour filled blank values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Data cleaning</a:t>
            </a:r>
            <a:endParaRPr lang="en-IN" altLang="en-US" sz="2400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 Missing values identify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 Missing values filterout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5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5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55" name="文本框 32"/>
          <p:cNvSpPr txBox="1"/>
          <p:nvPr/>
        </p:nvSpPr>
        <p:spPr>
          <a:xfrm>
            <a:off x="8076255" y="5230434"/>
            <a:ext cx="3023111" cy="29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56" name="Text Box 4"/>
          <p:cNvSpPr txBox="1"/>
          <p:nvPr/>
        </p:nvSpPr>
        <p:spPr>
          <a:xfrm>
            <a:off x="1640205" y="1092200"/>
            <a:ext cx="8724900" cy="48304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altLang="en-US" sz="22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Performance level</a:t>
            </a:r>
            <a:endParaRPr lang="en-IN" altLang="en-US" sz="2200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1)Calculate performance level</a:t>
            </a:r>
            <a:endParaRPr lang="en-IN" altLang="en-US" sz="22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2)Using formula</a:t>
            </a:r>
          </a:p>
          <a:p>
            <a:endParaRPr lang="en-IN" altLang="en-US" sz="220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r>
              <a:rPr lang="en-IN" altLang="en-US" sz="22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summary</a:t>
            </a:r>
            <a:endParaRPr lang="en-IN" altLang="en-US" sz="2200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 open pivot table.</a:t>
            </a: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 drag rows,cols,filters,values respectively businessunit,performance level, gender code, count of first name.</a:t>
            </a: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3) remove the blank option.</a:t>
            </a:r>
            <a:endParaRPr lang="en-IN" altLang="en-US" sz="22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2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2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visulazation</a:t>
            </a:r>
            <a:endParaRPr lang="en-IN" altLang="en-US" sz="2200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1)put recommended graph</a:t>
            </a:r>
            <a:endParaRPr lang="en-IN" altLang="en-US" sz="22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2)filterout the linear and exponential features</a:t>
            </a:r>
            <a:endParaRPr lang="en-IN" altLang="en-US" sz="22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3)To get pie chart for our reference.</a:t>
            </a:r>
          </a:p>
          <a:p>
            <a:endParaRPr lang="en-IN" altLang="en-US" sz="2200">
              <a:sym typeface="+mn-ea"/>
            </a:endParaRPr>
          </a:p>
          <a:p>
            <a:endParaRPr lang="en-US"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58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59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60" name="文本框 32"/>
          <p:cNvSpPr txBox="1"/>
          <p:nvPr/>
        </p:nvSpPr>
        <p:spPr>
          <a:xfrm>
            <a:off x="8076255" y="5230434"/>
            <a:ext cx="3023111" cy="29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61" name="Text Box 1"/>
          <p:cNvSpPr txBox="1"/>
          <p:nvPr/>
        </p:nvSpPr>
        <p:spPr>
          <a:xfrm>
            <a:off x="1253671" y="354329"/>
            <a:ext cx="5130800" cy="688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4000" b="1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RESULT</a:t>
            </a:r>
          </a:p>
        </p:txBody>
      </p:sp>
      <p:pic>
        <p:nvPicPr>
          <p:cNvPr id="2097159" name="Picture 2097158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802697" y="1390537"/>
            <a:ext cx="10586602" cy="495105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6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6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65" name="文本框 32"/>
          <p:cNvSpPr txBox="1"/>
          <p:nvPr/>
        </p:nvSpPr>
        <p:spPr>
          <a:xfrm>
            <a:off x="8076255" y="5230434"/>
            <a:ext cx="3023111" cy="29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66" name="Text Box 1"/>
          <p:cNvSpPr txBox="1"/>
          <p:nvPr/>
        </p:nvSpPr>
        <p:spPr>
          <a:xfrm>
            <a:off x="1433821" y="499245"/>
            <a:ext cx="5130800" cy="688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4000" b="1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RESULT</a:t>
            </a:r>
          </a:p>
        </p:txBody>
      </p:sp>
      <p:pic>
        <p:nvPicPr>
          <p:cNvPr id="2097160" name="Picture 2097159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 rot="21592122">
            <a:off x="2451752" y="1292559"/>
            <a:ext cx="7288496" cy="47721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68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69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70" name="文本框 32"/>
          <p:cNvSpPr txBox="1"/>
          <p:nvPr/>
        </p:nvSpPr>
        <p:spPr>
          <a:xfrm>
            <a:off x="8076255" y="5230434"/>
            <a:ext cx="3023111" cy="29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71" name="Text Box 1"/>
          <p:cNvSpPr txBox="1"/>
          <p:nvPr/>
        </p:nvSpPr>
        <p:spPr>
          <a:xfrm>
            <a:off x="965200" y="778193"/>
            <a:ext cx="5130800" cy="624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600" b="1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CONCLUSION</a:t>
            </a:r>
          </a:p>
        </p:txBody>
      </p:sp>
      <p:sp>
        <p:nvSpPr>
          <p:cNvPr id="1048672" name="Text Box 2"/>
          <p:cNvSpPr txBox="1"/>
          <p:nvPr/>
        </p:nvSpPr>
        <p:spPr>
          <a:xfrm>
            <a:off x="1448850" y="2257425"/>
            <a:ext cx="7637780" cy="2529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0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Analyzing the employment performance dataset provides valuable insights into employee productivity,efficiency,and overall contribution to organizational goals. </a:t>
            </a:r>
            <a:endParaRPr lang="en-IN" altLang="en-US" sz="20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0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0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0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Graphs play a crucial role in visualizing the data and useful for comparing individual employee performances.</a:t>
            </a:r>
            <a:endParaRPr lang="en-IN" altLang="en-US" sz="20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0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2097158" name="Picture 2097157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8991158" y="1237080"/>
            <a:ext cx="2514097" cy="251630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E</a:t>
            </a:r>
            <a:r>
              <a:rPr lang="en-IN" altLang="en-US" sz="28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MPLOYEE</a:t>
            </a:r>
            <a:r>
              <a:rPr lang="en-US" sz="28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D</a:t>
            </a:r>
            <a:r>
              <a:rPr lang="en-IN" altLang="en-US" sz="28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ATA</a:t>
            </a:r>
            <a:r>
              <a:rPr lang="en-US" sz="28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A</a:t>
            </a:r>
            <a:r>
              <a:rPr lang="en-IN" altLang="en-US" sz="28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NALYSIS</a:t>
            </a:r>
            <a:r>
              <a:rPr lang="en-US" sz="28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U</a:t>
            </a:r>
            <a:r>
              <a:rPr lang="en-IN" altLang="en-US" sz="28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SING</a:t>
            </a:r>
            <a:r>
              <a:rPr lang="en-US" sz="28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E</a:t>
            </a:r>
            <a:r>
              <a:rPr lang="en-IN" altLang="en-US" sz="28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XCEL</a:t>
            </a:r>
            <a:endParaRPr kumimoji="0" lang="en-I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charset="0"/>
              <a:ea typeface="OPPOSans M" panose="00020600040101010101" charset="-122"/>
              <a:cs typeface="Arial Black" panose="020B0A04020102020204" charset="0"/>
              <a:sym typeface="+mn-ea"/>
            </a:endParaRPr>
          </a:p>
        </p:txBody>
      </p:sp>
      <p:sp>
        <p:nvSpPr>
          <p:cNvPr id="1048591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92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593" name="Text Box 1"/>
          <p:cNvSpPr txBox="1"/>
          <p:nvPr/>
        </p:nvSpPr>
        <p:spPr>
          <a:xfrm>
            <a:off x="2949258" y="1810677"/>
            <a:ext cx="6293485" cy="815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4800" b="1" u="none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</a:rPr>
              <a:t>PROJECT TITLE</a:t>
            </a:r>
          </a:p>
        </p:txBody>
      </p:sp>
      <p:pic>
        <p:nvPicPr>
          <p:cNvPr id="2097152" name="Picture 2" descr="download__1_-removebg-preview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2538" y="3876675"/>
            <a:ext cx="2066925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95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96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597" name="文本框 32"/>
          <p:cNvSpPr txBox="1"/>
          <p:nvPr/>
        </p:nvSpPr>
        <p:spPr>
          <a:xfrm>
            <a:off x="8076255" y="5230434"/>
            <a:ext cx="3023111" cy="29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598" name="Text Box 1"/>
          <p:cNvSpPr txBox="1"/>
          <p:nvPr/>
        </p:nvSpPr>
        <p:spPr>
          <a:xfrm>
            <a:off x="1745564" y="692784"/>
            <a:ext cx="4064000" cy="11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600" b="1">
                <a:solidFill>
                  <a:srgbClr val="80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AGENDA</a:t>
            </a:r>
            <a:endParaRPr lang="en-IN" altLang="en-US" sz="3600" b="1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IN" altLang="en-US" sz="3600" b="1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048599" name="Text Box 2"/>
          <p:cNvSpPr txBox="1"/>
          <p:nvPr/>
        </p:nvSpPr>
        <p:spPr>
          <a:xfrm>
            <a:off x="2223770" y="1794510"/>
            <a:ext cx="5745480" cy="3647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 indent="0">
              <a:buNone/>
            </a:pPr>
            <a:endParaRPr lang="en-US" sz="2400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Problem Statement </a:t>
            </a:r>
            <a:endParaRPr lang="en-US" sz="24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Project Overview </a:t>
            </a:r>
            <a:endParaRPr lang="en-US" sz="24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End Users </a:t>
            </a:r>
            <a:endParaRPr lang="en-US" sz="24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Our Solution and Proposition </a:t>
            </a:r>
            <a:endParaRPr lang="en-US" sz="24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Dataset Description </a:t>
            </a:r>
            <a:endParaRPr lang="en-US" sz="24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Modelling Approach </a:t>
            </a:r>
            <a:endParaRPr lang="en-US" sz="24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Results and Discussion </a:t>
            </a:r>
            <a:endParaRPr lang="en-US" sz="24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Conclusion</a:t>
            </a:r>
            <a:r>
              <a:rPr lang="en-US" sz="2400" b="1" dirty="0" smtClean="0">
                <a:latin typeface="Baskerville Old Face" pitchFamily="18" charset="0"/>
                <a:sym typeface="+mn-ea"/>
              </a:rPr>
              <a:t> </a:t>
            </a:r>
            <a:endParaRPr lang="en-US" sz="2400"/>
          </a:p>
          <a:p>
            <a:endParaRPr lang="en-US" sz="2400"/>
          </a:p>
        </p:txBody>
      </p:sp>
      <p:pic>
        <p:nvPicPr>
          <p:cNvPr id="2097153" name="Picture 3"/>
          <p:cNvPicPr>
            <a:picLocks/>
          </p:cNvPicPr>
          <p:nvPr/>
        </p:nvPicPr>
        <p:blipFill>
          <a:blip r:embed="rId5"/>
        </p:blipFill>
        <p:spPr>
          <a:xfrm>
            <a:off x="7969250" y="2003425"/>
            <a:ext cx="3129915" cy="28511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矩形 90"/>
          <p:cNvSpPr/>
          <p:nvPr>
            <p:custDataLst>
              <p:tags r:id="rId1"/>
            </p:custDataLst>
          </p:nvPr>
        </p:nvSpPr>
        <p:spPr>
          <a:xfrm>
            <a:off x="-2032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01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02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03" name="文本框 32"/>
          <p:cNvSpPr txBox="1"/>
          <p:nvPr/>
        </p:nvSpPr>
        <p:spPr>
          <a:xfrm>
            <a:off x="8076255" y="5230434"/>
            <a:ext cx="3023111" cy="29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04" name="Text Box 1"/>
          <p:cNvSpPr txBox="1"/>
          <p:nvPr/>
        </p:nvSpPr>
        <p:spPr>
          <a:xfrm>
            <a:off x="1021715" y="638175"/>
            <a:ext cx="4777105" cy="929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80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PROBLEM STATEMENT</a:t>
            </a:r>
          </a:p>
          <a:p>
            <a:endParaRPr lang="en-US" sz="2800" b="1" dirty="0" smtClean="0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05" name="Text Box 2"/>
          <p:cNvSpPr txBox="1"/>
          <p:nvPr/>
        </p:nvSpPr>
        <p:spPr>
          <a:xfrm>
            <a:off x="2181860" y="1979295"/>
            <a:ext cx="6012180" cy="4053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Track employee performance rating overtime </a:t>
            </a:r>
          </a:p>
          <a:p>
            <a:endParaRPr lang="en-US" sz="2000" b="1" dirty="0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Identify top performers and underperformers </a:t>
            </a:r>
          </a:p>
          <a:p>
            <a:endParaRPr lang="en-US" sz="2000" b="1" dirty="0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Analyze performance by department, job role, and other categories </a:t>
            </a:r>
          </a:p>
          <a:p>
            <a:endParaRPr lang="en-US" sz="2000" b="1" dirty="0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Visualize trends and correlations in performance data </a:t>
            </a:r>
          </a:p>
          <a:p>
            <a:endParaRPr lang="en-US" sz="2000" b="1" dirty="0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Enable filtering and drill-down capabilities for in-depth analysis</a:t>
            </a:r>
            <a:endParaRPr lang="en-US" sz="20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US" sz="20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2097154" name="Picture 2097153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8397544" y="2207925"/>
            <a:ext cx="2380533" cy="23826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07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08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09" name="文本框 32"/>
          <p:cNvSpPr txBox="1"/>
          <p:nvPr/>
        </p:nvSpPr>
        <p:spPr>
          <a:xfrm>
            <a:off x="8076255" y="5230434"/>
            <a:ext cx="3023111" cy="29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10" name="Text Box 1"/>
          <p:cNvSpPr txBox="1"/>
          <p:nvPr/>
        </p:nvSpPr>
        <p:spPr>
          <a:xfrm>
            <a:off x="1177289" y="595252"/>
            <a:ext cx="4297045" cy="929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800" b="1">
                <a:solidFill>
                  <a:srgbClr val="80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PROJECT OVERVIEW</a:t>
            </a:r>
            <a:endParaRPr lang="en-IN" altLang="en-US" sz="2800" b="1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IN" altLang="en-US" sz="2800" b="1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048611" name="Text Box 2"/>
          <p:cNvSpPr txBox="1"/>
          <p:nvPr/>
        </p:nvSpPr>
        <p:spPr>
          <a:xfrm>
            <a:off x="976693" y="1837054"/>
            <a:ext cx="7800340" cy="3647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7055" indent="-457200">
              <a:buFont typeface="Wingdings" panose="05000000000000000000" charset="0"/>
              <a:buChar char="§"/>
            </a:pPr>
            <a:r>
              <a:rPr lang="en-IN" alt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    </a:t>
            </a: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Effective employee performance management is crucial for organizations to achieve their goals and objectives.</a:t>
            </a:r>
          </a:p>
          <a:p>
            <a:pPr marL="109855" indent="0">
              <a:buFont typeface="Wingdings" panose="05000000000000000000" charset="0"/>
              <a:buNone/>
            </a:pP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</a:t>
            </a:r>
            <a:endParaRPr lang="en-US" sz="24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567055" indent="-457200">
              <a:buFont typeface="Wingdings" panose="05000000000000000000" charset="0"/>
              <a:buChar char="§"/>
            </a:pPr>
            <a:r>
              <a:rPr lang="en-IN" alt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     </a:t>
            </a: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This project will involve collecting and cleaning employee performance data, designing and developing an interactive Excel dashboard, and creating a user guide and data dictionary for easy adoption.</a:t>
            </a:r>
            <a:endParaRPr 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US" sz="24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2097155" name="Picture 2097154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8526791" y="2740131"/>
            <a:ext cx="3186496" cy="23492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1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1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15" name="文本框 32"/>
          <p:cNvSpPr txBox="1"/>
          <p:nvPr/>
        </p:nvSpPr>
        <p:spPr>
          <a:xfrm>
            <a:off x="8076255" y="5230434"/>
            <a:ext cx="3023111" cy="29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16" name="Text Box 1"/>
          <p:cNvSpPr txBox="1"/>
          <p:nvPr/>
        </p:nvSpPr>
        <p:spPr>
          <a:xfrm>
            <a:off x="1190950" y="566347"/>
            <a:ext cx="6885305" cy="1056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80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WHO ARE THE END USERS ?</a:t>
            </a:r>
          </a:p>
          <a:p>
            <a:endParaRPr lang="en-US" sz="3200" b="1" dirty="0" smtClean="0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17" name="Text Box 2"/>
          <p:cNvSpPr txBox="1"/>
          <p:nvPr/>
        </p:nvSpPr>
        <p:spPr>
          <a:xfrm>
            <a:off x="2114550" y="2122805"/>
            <a:ext cx="7658100" cy="3025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HR Managers </a:t>
            </a: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Department Heads </a:t>
            </a: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Team Leads </a:t>
            </a: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Line Managers </a:t>
            </a: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Talent Management </a:t>
            </a: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Business Analysts </a:t>
            </a: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Executives</a:t>
            </a:r>
            <a:endParaRPr lang="en-US" sz="28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2097156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6522" y="2122805"/>
            <a:ext cx="4038600" cy="30079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矩形 90"/>
          <p:cNvSpPr/>
          <p:nvPr>
            <p:custDataLst>
              <p:tags r:id="rId1"/>
            </p:custDataLst>
          </p:nvPr>
        </p:nvSpPr>
        <p:spPr>
          <a:xfrm>
            <a:off x="-1016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19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20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21" name="文本框 32"/>
          <p:cNvSpPr txBox="1"/>
          <p:nvPr/>
        </p:nvSpPr>
        <p:spPr>
          <a:xfrm>
            <a:off x="8076255" y="5230434"/>
            <a:ext cx="3023111" cy="29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22" name="Text Box 1"/>
          <p:cNvSpPr txBox="1"/>
          <p:nvPr/>
        </p:nvSpPr>
        <p:spPr>
          <a:xfrm>
            <a:off x="1378584" y="534352"/>
            <a:ext cx="9981565" cy="44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smtClean="0">
                <a:solidFill>
                  <a:srgbClr val="80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OUR SOLUTION AND  ITS VALUE PROPOSITION</a:t>
            </a:r>
          </a:p>
        </p:txBody>
      </p:sp>
      <p:sp>
        <p:nvSpPr>
          <p:cNvPr id="1048623" name="Text Box 4"/>
          <p:cNvSpPr txBox="1"/>
          <p:nvPr/>
        </p:nvSpPr>
        <p:spPr>
          <a:xfrm>
            <a:off x="1378585" y="1566545"/>
            <a:ext cx="9804400" cy="4282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Conditional formatting – mission </a:t>
            </a: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Filter-Remove </a:t>
            </a: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Formula – performance </a:t>
            </a: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Pivot-summary </a:t>
            </a: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Graph-data visualization 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109855" indent="0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Conditional formatting: </a:t>
            </a: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Our Excel based Employee performance Analysis Solution utilizes Conditional formatting to provide a clear and intuitive visualization of Employee performance data.</a:t>
            </a:r>
            <a:endParaRPr lang="en-US" sz="28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25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26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27" name="文本框 32"/>
          <p:cNvSpPr txBox="1"/>
          <p:nvPr/>
        </p:nvSpPr>
        <p:spPr>
          <a:xfrm>
            <a:off x="8076255" y="5230434"/>
            <a:ext cx="3023111" cy="29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28" name="Text Box 1"/>
          <p:cNvSpPr txBox="1"/>
          <p:nvPr/>
        </p:nvSpPr>
        <p:spPr>
          <a:xfrm>
            <a:off x="1213485" y="1471930"/>
            <a:ext cx="10160000" cy="400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Filter – Remove: </a:t>
            </a: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</a:p>
          <a:p>
            <a:pPr marL="109855" indent="0">
              <a:buNone/>
            </a:pPr>
            <a:endParaRPr lang="en-US" sz="2400" b="1" dirty="0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marL="109855" indent="0">
              <a:buNone/>
            </a:pPr>
            <a:endParaRPr lang="en-US" sz="24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109855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Formula – performance: </a:t>
            </a: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lang="en-US" sz="24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US" sz="24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30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31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32" name="文本框 32"/>
          <p:cNvSpPr txBox="1"/>
          <p:nvPr/>
        </p:nvSpPr>
        <p:spPr>
          <a:xfrm>
            <a:off x="8076255" y="5230434"/>
            <a:ext cx="3023111" cy="29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33" name="Text Box 1"/>
          <p:cNvSpPr txBox="1"/>
          <p:nvPr/>
        </p:nvSpPr>
        <p:spPr>
          <a:xfrm>
            <a:off x="1213485" y="1580515"/>
            <a:ext cx="10160000" cy="400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Pivot- summary:  </a:t>
            </a: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pPr marL="109855" indent="0">
              <a:buNone/>
            </a:pPr>
            <a:endParaRPr lang="en-US" sz="24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109855" indent="0">
              <a:buNone/>
            </a:pPr>
            <a:endParaRPr lang="en-US" sz="24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109855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Graph-data visualization: </a:t>
            </a: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leveraging graphs and data visualization in excel</a:t>
            </a:r>
            <a:r>
              <a:rPr 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our solution provides a powerful </a:t>
            </a: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and intuitive tool </a:t>
            </a:r>
            <a:r>
              <a:rPr 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for employee performance analysis, enabling HR managers and leaders to Make informed decisions and drive business success.</a:t>
            </a:r>
            <a:endParaRPr lang="en-US" sz="24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US" sz="24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6AFF"/>
      </a:accent1>
      <a:accent2>
        <a:srgbClr val="00BBFF"/>
      </a:accent2>
      <a:accent3>
        <a:srgbClr val="0165FF"/>
      </a:accent3>
      <a:accent4>
        <a:srgbClr val="025CE7"/>
      </a:accent4>
      <a:accent5>
        <a:srgbClr val="E5AD00"/>
      </a:accent5>
      <a:accent6>
        <a:srgbClr val="0350E6"/>
      </a:accent6>
      <a:hlink>
        <a:srgbClr val="0563C1"/>
      </a:hlink>
      <a:folHlink>
        <a:srgbClr val="954F72"/>
      </a:folHlink>
    </a:clrScheme>
    <a:fontScheme name="自定义 6">
      <a:majorFont>
        <a:latin typeface="OPPOSans B"/>
        <a:ea typeface="OPPOSans H"/>
        <a:cs typeface=""/>
      </a:majorFont>
      <a:minorFont>
        <a:latin typeface="OPPOSans M"/>
        <a:ea typeface="OPPOSans 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OPPOSans M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OPPOSans M"/>
        <a:ea typeface=""/>
        <a:cs typeface=""/>
        <a:font script="Jpan" typeface="ＭＳ Ｐゴシック"/>
        <a:font script="Hang" typeface="맑은 고딕"/>
        <a:font script="Hans" typeface="OPPOSans M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556</Words>
  <Application>Microsoft Office PowerPoint</Application>
  <PresentationFormat>Custom</PresentationFormat>
  <Paragraphs>105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Segoe UI Variable Text Semibold</vt:lpstr>
      <vt:lpstr>PMingLiU-ExtB</vt:lpstr>
      <vt:lpstr>OPPOSans B</vt:lpstr>
      <vt:lpstr>Wingdings</vt:lpstr>
      <vt:lpstr>OPPOSans H</vt:lpstr>
      <vt:lpstr>Arial Black</vt:lpstr>
      <vt:lpstr>Baskerville Old Face</vt:lpstr>
      <vt:lpstr>Bahnschrift SemiBold</vt:lpstr>
      <vt:lpstr>OPPOSans 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RMX3286</dc:creator>
  <cp:lastModifiedBy>ADMIN</cp:lastModifiedBy>
  <cp:revision>1</cp:revision>
  <dcterms:created xsi:type="dcterms:W3CDTF">2023-03-13T01:49:00Z</dcterms:created>
  <dcterms:modified xsi:type="dcterms:W3CDTF">2024-09-30T13:23:31Z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b404af8d9e9542be8c9fd9b12c81ce76</vt:lpwstr>
  </property>
  <property fmtid="{D5CDD505-2E9C-101B-9397-08002B2CF9AE}" pid="3" name="KSOProductBuildVer">
    <vt:lpwstr>1033-12.2.0.17545</vt:lpwstr>
  </property>
</Properties>
</file>