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>
        <p:scale>
          <a:sx n="46" d="100"/>
          <a:sy n="4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PERFORMANCE LEVEL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(Multiple Items)</c:v>
          </c:tx>
          <c:spPr>
            <a:gradFill>
              <a:gsLst>
                <a:gs pos="0">
                  <a:srgbClr val="4BBEE7"/>
                </a:gs>
                <a:gs pos="100000">
                  <a:srgbClr val="6CCDF0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2.0</c:v>
                </c:pt>
                <c:pt idx="4">
                  <c:v>8.0</c:v>
                </c:pt>
                <c:pt idx="5">
                  <c:v>3.0</c:v>
                </c:pt>
                <c:pt idx="6">
                  <c:v>8.0</c:v>
                </c:pt>
                <c:pt idx="7">
                  <c:v>12.0</c:v>
                </c:pt>
                <c:pt idx="8">
                  <c:v>8.0</c:v>
                </c:pt>
                <c:pt idx="9">
                  <c:v>4.0</c:v>
                </c:pt>
                <c:pt idx="10">
                  <c:v>6.0</c:v>
                </c:pt>
                <c:pt idx="11">
                  <c:v>7.0</c:v>
                </c:pt>
                <c:pt idx="12">
                  <c:v>6.0</c:v>
                </c:pt>
                <c:pt idx="13">
                  <c:v>64.0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rgbClr val="2977B1"/>
                </a:gs>
                <a:gs pos="100000">
                  <a:srgbClr val="4A8BC6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7.0</c:v>
                </c:pt>
                <c:pt idx="4">
                  <c:v>13.0</c:v>
                </c:pt>
                <c:pt idx="5">
                  <c:v>9.0</c:v>
                </c:pt>
                <c:pt idx="6">
                  <c:v>10.0</c:v>
                </c:pt>
                <c:pt idx="7">
                  <c:v>11.0</c:v>
                </c:pt>
                <c:pt idx="8">
                  <c:v>9.0</c:v>
                </c:pt>
                <c:pt idx="9">
                  <c:v>12.0</c:v>
                </c:pt>
                <c:pt idx="10">
                  <c:v>12.0</c:v>
                </c:pt>
                <c:pt idx="11">
                  <c:v>9.0</c:v>
                </c:pt>
                <c:pt idx="12">
                  <c:v>16.0</c:v>
                </c:pt>
                <c:pt idx="13">
                  <c:v>108.0</c:v>
                </c:pt>
              </c:numCache>
            </c:numRef>
          </c:val>
        </c:ser>
        <c:ser>
          <c:idx val="2"/>
          <c:order val="2"/>
          <c:spPr>
            <a:gradFill>
              <a:gsLst>
                <a:gs pos="0">
                  <a:srgbClr val="36C498"/>
                </a:gs>
                <a:gs pos="100000">
                  <a:srgbClr val="56D2A9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16.0</c:v>
                </c:pt>
                <c:pt idx="4">
                  <c:v>14.0</c:v>
                </c:pt>
                <c:pt idx="5">
                  <c:v>23.0</c:v>
                </c:pt>
                <c:pt idx="6">
                  <c:v>22.0</c:v>
                </c:pt>
                <c:pt idx="7">
                  <c:v>27.0</c:v>
                </c:pt>
                <c:pt idx="8">
                  <c:v>17.0</c:v>
                </c:pt>
                <c:pt idx="9">
                  <c:v>30.0</c:v>
                </c:pt>
                <c:pt idx="10">
                  <c:v>25.0</c:v>
                </c:pt>
                <c:pt idx="11">
                  <c:v>23.0</c:v>
                </c:pt>
                <c:pt idx="12">
                  <c:v>28.0</c:v>
                </c:pt>
                <c:pt idx="13">
                  <c:v>225.0</c:v>
                </c:pt>
              </c:numCache>
            </c:numRef>
          </c:val>
        </c:ser>
        <c:ser>
          <c:idx val="3"/>
          <c:order val="3"/>
          <c:spPr>
            <a:gradFill>
              <a:gsLst>
                <a:gs pos="0">
                  <a:srgbClr val="298761"/>
                </a:gs>
                <a:gs pos="100000">
                  <a:srgbClr val="499B76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3.0</c:v>
                </c:pt>
                <c:pt idx="7">
                  <c:v>4.0</c:v>
                </c:pt>
                <c:pt idx="8">
                  <c:v>4.0</c:v>
                </c:pt>
                <c:pt idx="9">
                  <c:v>2.0</c:v>
                </c:pt>
                <c:pt idx="10">
                  <c:v>4.0</c:v>
                </c:pt>
                <c:pt idx="11">
                  <c:v>2.0</c:v>
                </c:pt>
                <c:pt idx="12">
                  <c:v>4.0</c:v>
                </c:pt>
                <c:pt idx="13">
                  <c:v>32.0</c:v>
                </c:pt>
              </c:numCache>
            </c:numRef>
          </c:val>
        </c:ser>
        <c:ser>
          <c:idx val="4"/>
          <c:order val="4"/>
          <c:spPr>
            <a:gradFill>
              <a:gsLst>
                <a:gs pos="0">
                  <a:srgbClr val="3CA04A"/>
                </a:gs>
                <a:gs pos="100000">
                  <a:srgbClr val="56B461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4"/>
              <c:pt idx="1">
                <c:v>Count of FirstName</c:v>
              </c:pt>
              <c:pt idx="2">
                <c:v>ROW LABELS</c:v>
              </c:pt>
              <c:pt idx="3">
                <c:v>BPC</c:v>
              </c:pt>
              <c:pt idx="4">
                <c:v>CCDR</c:v>
              </c:pt>
              <c:pt idx="5">
                <c:v>EW</c:v>
              </c:pt>
              <c:pt idx="6">
                <c:v>MSC</c:v>
              </c:pt>
              <c:pt idx="7">
                <c:v>NEL</c:v>
              </c:pt>
              <c:pt idx="8">
                <c:v>PL</c:v>
              </c:pt>
              <c:pt idx="9">
                <c:v>PYZ</c:v>
              </c:pt>
              <c:pt idx="10">
                <c:v>SVG</c:v>
              </c:pt>
              <c:pt idx="11">
                <c:v>TNS</c:v>
              </c:pt>
              <c:pt idx="12">
                <c:v>WBL</c:v>
              </c:pt>
              <c:pt idx="13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29.0</c:v>
                </c:pt>
                <c:pt idx="4">
                  <c:v>38.0</c:v>
                </c:pt>
                <c:pt idx="5">
                  <c:v>37.0</c:v>
                </c:pt>
                <c:pt idx="6">
                  <c:v>43.0</c:v>
                </c:pt>
                <c:pt idx="7">
                  <c:v>54.0</c:v>
                </c:pt>
                <c:pt idx="8">
                  <c:v>38.0</c:v>
                </c:pt>
                <c:pt idx="9">
                  <c:v>48.0</c:v>
                </c:pt>
                <c:pt idx="10">
                  <c:v>47.0</c:v>
                </c:pt>
                <c:pt idx="11">
                  <c:v>41.0</c:v>
                </c:pt>
                <c:pt idx="12">
                  <c:v>54.0</c:v>
                </c:pt>
                <c:pt idx="13">
                  <c:v>429.0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808080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D8D8D8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LEVEL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0.10277778"/>
          <c:y val="0.18560185"/>
          <c:w val="0.8361111"/>
          <c:h val="0.59738374"/>
        </c:manualLayout>
      </c:layout>
      <c:pie3DChart>
        <c:varyColors val="1"/>
        <c:ser>
          <c:idx val="0"/>
          <c:order val="0"/>
          <c:tx>
            <c:v>Column Labels</c:v>
          </c:tx>
          <c:dPt>
            <c:idx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2.0</c:v>
                </c:pt>
                <c:pt idx="2">
                  <c:v>8.0</c:v>
                </c:pt>
                <c:pt idx="3">
                  <c:v>3.0</c:v>
                </c:pt>
                <c:pt idx="4">
                  <c:v>8.0</c:v>
                </c:pt>
                <c:pt idx="5">
                  <c:v>12.0</c:v>
                </c:pt>
                <c:pt idx="6">
                  <c:v>8.0</c:v>
                </c:pt>
                <c:pt idx="7">
                  <c:v>4.0</c:v>
                </c:pt>
                <c:pt idx="8">
                  <c:v>6.0</c:v>
                </c:pt>
                <c:pt idx="9">
                  <c:v>7.0</c:v>
                </c:pt>
                <c:pt idx="10">
                  <c:v>6.0</c:v>
                </c:pt>
                <c:pt idx="11">
                  <c:v>64.0</c:v>
                </c:pt>
              </c:numCache>
            </c:numRef>
          </c:val>
        </c:ser>
        <c:ser>
          <c:idx val="1"/>
          <c:order val="1"/>
          <c:dPt>
            <c:idx val="0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7.0</c:v>
                </c:pt>
                <c:pt idx="2">
                  <c:v>13.0</c:v>
                </c:pt>
                <c:pt idx="3">
                  <c:v>9.0</c:v>
                </c:pt>
                <c:pt idx="4">
                  <c:v>10.0</c:v>
                </c:pt>
                <c:pt idx="5">
                  <c:v>11.0</c:v>
                </c:pt>
                <c:pt idx="6">
                  <c:v>9.0</c:v>
                </c:pt>
                <c:pt idx="7">
                  <c:v>12.0</c:v>
                </c:pt>
                <c:pt idx="8">
                  <c:v>12.0</c:v>
                </c:pt>
                <c:pt idx="9">
                  <c:v>9.0</c:v>
                </c:pt>
                <c:pt idx="10">
                  <c:v>16.0</c:v>
                </c:pt>
                <c:pt idx="11">
                  <c:v>108.0</c:v>
                </c:pt>
              </c:numCache>
            </c:numRef>
          </c:val>
        </c:ser>
        <c:ser>
          <c:idx val="2"/>
          <c:order val="2"/>
          <c:dPt>
            <c:idx val="0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16.0</c:v>
                </c:pt>
                <c:pt idx="2">
                  <c:v>14.0</c:v>
                </c:pt>
                <c:pt idx="3">
                  <c:v>23.0</c:v>
                </c:pt>
                <c:pt idx="4">
                  <c:v>22.0</c:v>
                </c:pt>
                <c:pt idx="5">
                  <c:v>27.0</c:v>
                </c:pt>
                <c:pt idx="6">
                  <c:v>17.0</c:v>
                </c:pt>
                <c:pt idx="7">
                  <c:v>30.0</c:v>
                </c:pt>
                <c:pt idx="8">
                  <c:v>25.0</c:v>
                </c:pt>
                <c:pt idx="9">
                  <c:v>23.0</c:v>
                </c:pt>
                <c:pt idx="10">
                  <c:v>28.0</c:v>
                </c:pt>
                <c:pt idx="11">
                  <c:v>225.0</c:v>
                </c:pt>
              </c:numCache>
            </c:numRef>
          </c:val>
        </c:ser>
        <c:ser>
          <c:idx val="3"/>
          <c:order val="3"/>
          <c:dPt>
            <c:idx val="0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4.0</c:v>
                </c:pt>
                <c:pt idx="2">
                  <c:v>3.0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4.0</c:v>
                </c:pt>
                <c:pt idx="7">
                  <c:v>2.0</c:v>
                </c:pt>
                <c:pt idx="8">
                  <c:v>4.0</c:v>
                </c:pt>
                <c:pt idx="9">
                  <c:v>2.0</c:v>
                </c:pt>
                <c:pt idx="10">
                  <c:v>4.0</c:v>
                </c:pt>
                <c:pt idx="11">
                  <c:v>32.0</c:v>
                </c:pt>
              </c:numCache>
            </c:numRef>
          </c:val>
        </c:ser>
        <c:ser>
          <c:idx val="4"/>
          <c:order val="4"/>
          <c:dPt>
            <c:idx val="0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BBEE7"/>
                  </a:gs>
                  <a:gs pos="100000">
                    <a:srgbClr val="6CCDF0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77B1"/>
                  </a:gs>
                  <a:gs pos="100000">
                    <a:srgbClr val="4A8BC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2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C498"/>
                  </a:gs>
                  <a:gs pos="100000">
                    <a:srgbClr val="56D2A9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3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98761"/>
                  </a:gs>
                  <a:gs pos="100000">
                    <a:srgbClr val="499B76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4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CA04A"/>
                  </a:gs>
                  <a:gs pos="100000">
                    <a:srgbClr val="56B461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5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8BC535"/>
                  </a:gs>
                  <a:gs pos="100000">
                    <a:srgbClr val="9DD355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6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07FA6"/>
                  </a:gs>
                  <a:gs pos="100000">
                    <a:srgbClr val="3E91B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7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8476A"/>
                  </a:gs>
                  <a:gs pos="100000">
                    <a:srgbClr val="405E7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8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E785A"/>
                  </a:gs>
                  <a:gs pos="100000">
                    <a:srgbClr val="428C6E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9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94F39"/>
                  </a:gs>
                  <a:gs pos="100000">
                    <a:srgbClr val="406654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0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35F2A"/>
                  </a:gs>
                  <a:gs pos="100000">
                    <a:srgbClr val="45754A"/>
                  </a:gs>
                </a:gsLst>
                <a:lin ang="5400000" scaled="1"/>
              </a:gradFill>
              <a:ln>
                <a:noFill/>
              </a:ln>
            </c:spPr>
          </c:dPt>
          <c:dPt>
            <c:idx val="11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4791D"/>
                  </a:gs>
                  <a:gs pos="100000">
                    <a:srgbClr val="698C42"/>
                  </a:gs>
                </a:gsLst>
                <a:lin ang="5400000" scaled="1"/>
              </a:gra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2"/>
              <c:pt idx="0">
                <c:v>ROW LABELS</c:v>
              </c:pt>
              <c:pt idx="1">
                <c:v>BPC</c:v>
              </c:pt>
              <c:pt idx="2">
                <c:v>CCDR</c:v>
              </c:pt>
              <c:pt idx="3">
                <c:v>EW</c:v>
              </c:pt>
              <c:pt idx="4">
                <c:v>MSC</c:v>
              </c:pt>
              <c:pt idx="5">
                <c:v>NEL</c:v>
              </c:pt>
              <c:pt idx="6">
                <c:v>PL</c:v>
              </c:pt>
              <c:pt idx="7">
                <c:v>PYZ</c:v>
              </c:pt>
              <c:pt idx="8">
                <c:v>SVG</c:v>
              </c:pt>
              <c:pt idx="9">
                <c:v>TNS</c:v>
              </c:pt>
              <c:pt idx="10">
                <c:v>WBL</c:v>
              </c:pt>
              <c:pt idx="11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12"/>
                <c:pt idx="0">
                  <c:v>0.0</c:v>
                </c:pt>
                <c:pt idx="1">
                  <c:v>29.0</c:v>
                </c:pt>
                <c:pt idx="2">
                  <c:v>38.0</c:v>
                </c:pt>
                <c:pt idx="3">
                  <c:v>37.0</c:v>
                </c:pt>
                <c:pt idx="4">
                  <c:v>43.0</c:v>
                </c:pt>
                <c:pt idx="5">
                  <c:v>54.0</c:v>
                </c:pt>
                <c:pt idx="6">
                  <c:v>38.0</c:v>
                </c:pt>
                <c:pt idx="7">
                  <c:v>48.0</c:v>
                </c:pt>
                <c:pt idx="8">
                  <c:v>47.0</c:v>
                </c:pt>
                <c:pt idx="9">
                  <c:v>41.0</c:v>
                </c:pt>
                <c:pt idx="10">
                  <c:v>54.0</c:v>
                </c:pt>
                <c:pt idx="11">
                  <c:v>429.0</c:v>
                </c:pt>
              </c:numCache>
            </c:numRef>
          </c:val>
        </c:ser>
        <c:gapDepth val="150"/>
        <c:firstSliceAng val="0"/>
      </c:pie3D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8"/>
            <a:chOff x="0" y="-8467"/>
            <a:chExt cx="12192000" cy="6866468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 rot="0">
              <a:off x="0" y="-7862"/>
              <a:ext cx="863600" cy="56980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0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3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4070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6015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58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5" y="2700867"/>
            <a:ext cx="8596668" cy="18265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4000" b="0" cap="none"/>
              <a:t>Click to edit Master title style</a:t>
            </a:r>
            <a:endParaRPr lang="zh-CN" altLang="en-US" sz="4000" b="0" cap="none"/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5" y="4527448"/>
            <a:ext cx="8596668" cy="860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buNone/>
            </a:pPr>
            <a:r>
              <a:rPr lang="en-US" altLang="zh-CN" sz="2000">
                <a:solidFill>
                  <a:srgbClr val="808080"/>
                </a:solidFill>
              </a:rPr>
              <a:t>Click to edit Master text styles</a:t>
            </a:r>
            <a:endParaRPr lang="zh-CN" altLang="en-US" sz="2000">
              <a:solidFill>
                <a:srgbClr val="808080"/>
              </a:solidFill>
            </a:endParaRPr>
          </a:p>
        </p:txBody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3411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3287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207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751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1590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2143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9986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5096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9651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5316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10/4/2024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4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jp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1507066" y="-64007"/>
            <a:ext cx="7344324" cy="8412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</a:t>
            </a: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Excel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ubTitle" idx="1"/>
          </p:nvPr>
        </p:nvSpPr>
        <p:spPr>
          <a:xfrm rot="0">
            <a:off x="667513" y="3042241"/>
            <a:ext cx="11731752" cy="21054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STUDENT NAME        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B.Sivasankari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REGISTER NO  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3122102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50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DEPARTMENT              : B.COM ACCOUNTING &amp; FINANCE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COLLEGE                       : GURU SHREE SHANTIVIJAI JAIN COLLEGE FOR WOMEN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6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7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9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0856695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6912185" cy="7711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 “WOW” IN OUR SOLUTION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body" idx="1"/>
          </p:nvPr>
        </p:nvSpPr>
        <p:spPr>
          <a:xfrm rot="0">
            <a:off x="1590294" y="2334006"/>
            <a:ext cx="8220457" cy="13327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 = IFS(Z4&gt;=5,”VERY HIGH”,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Z4&gt;=4,”HIGH”,Z4&gt;=3,”MED”,”TRUE”,”LOW”)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5844364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677334" y="481583"/>
            <a:ext cx="3291162" cy="8351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677334" y="1600200"/>
            <a:ext cx="8596668" cy="4700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Collection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Kaggle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Search employment performance dataset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Then download employment data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 Collection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 identify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Colour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filled blank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Cleaning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Missing values identify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Missing vale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filterout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5771707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795529"/>
            <a:ext cx="8596668" cy="52458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Calculate 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Using formula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Summary: 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Open pivot table.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Drag rows, cols, filters, values, respectively business unit performance level, gender code, count of 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Remove the blank option.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Visualization: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Put recommended graph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Filterout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the linear and exponential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To get pie chart for our reference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9200956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04182" y="280416"/>
            <a:ext cx="2102441" cy="7894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RESULT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graphicFrame>
        <p:nvGraphicFramePr>
          <p:cNvPr id="127" name="图表"/>
          <p:cNvGraphicFramePr/>
          <p:nvPr/>
        </p:nvGraphicFramePr>
        <p:xfrm>
          <a:off x="924751" y="1694244"/>
          <a:ext cx="8596312" cy="3881436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2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7848218" y="98234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13516081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677334" y="554736"/>
            <a:ext cx="2047577" cy="71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RESULT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graphicFrame>
        <p:nvGraphicFramePr>
          <p:cNvPr id="132" name="图表"/>
          <p:cNvGraphicFramePr/>
          <p:nvPr/>
        </p:nvGraphicFramePr>
        <p:xfrm>
          <a:off x="1252728" y="1810512"/>
          <a:ext cx="7786497" cy="4379976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33" name="曲线"/>
          <p:cNvSpPr>
            <a:spLocks/>
          </p:cNvSpPr>
          <p:nvPr/>
        </p:nvSpPr>
        <p:spPr>
          <a:xfrm rot="0">
            <a:off x="7976235" y="110909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38876232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3757506" cy="844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856910" y="2015202"/>
            <a:ext cx="661043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Analyzing the employment performance dataset provides valuable insights into employee productivity, efficiency and overall contribution to organizational goals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Graphs play a crucial role in visualizing the data and useful for comparing individual employee performances.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7976235" y="1109091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11480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677335" y="685800"/>
            <a:ext cx="4397585" cy="632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-8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TITLE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 rot="0">
            <a:off x="677335" y="2021992"/>
            <a:ext cx="8596668" cy="1608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Performance Analysis using E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xcel</a:t>
            </a:r>
            <a:endParaRPr lang="zh-CN" altLang="en-US" sz="4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9805144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2861394" cy="8717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body" idx="1"/>
          </p:nvPr>
        </p:nvSpPr>
        <p:spPr>
          <a:xfrm rot="0">
            <a:off x="2423160" y="1045464"/>
            <a:ext cx="7152594" cy="4688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5258741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174825" cy="7894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965960" y="2160589"/>
            <a:ext cx="664768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Track employee performance raring overtime.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Identify top performers and under performers.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Analyze performance by department, job, role and other categories.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Visualize trends and correlations in performance data.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Enable filtering and drill-down capabilities for in-depth analysis.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8439531" y="2160589"/>
            <a:ext cx="2762249" cy="3257550"/>
            <a:chOff x="8439531" y="2160589"/>
            <a:chExt cx="2762249" cy="3257550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801606" y="4589464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801606" y="5122864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439531" y="2160589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1" name="曲线"/>
          <p:cNvSpPr>
            <a:spLocks/>
          </p:cNvSpPr>
          <p:nvPr/>
        </p:nvSpPr>
        <p:spPr>
          <a:xfrm rot="0">
            <a:off x="6750939" y="1399032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7492864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476577" cy="7985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body" idx="1"/>
          </p:nvPr>
        </p:nvSpPr>
        <p:spPr>
          <a:xfrm rot="0">
            <a:off x="1737360" y="2160589"/>
            <a:ext cx="726033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Effective employee performance management is crucial for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organisations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to achieve  their goals and objectives.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This project will 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involove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collecting and clearing employee performance data, designing and developing an interactive Excel dashboard, and creating a user guide and data dictionary for easy adoption. 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grpSp>
        <p:nvGrpSpPr>
          <p:cNvPr id="98" name="组合"/>
          <p:cNvGrpSpPr>
            <a:grpSpLocks/>
          </p:cNvGrpSpPr>
          <p:nvPr/>
        </p:nvGrpSpPr>
        <p:grpSpPr>
          <a:xfrm>
            <a:off x="8658225" y="2160589"/>
            <a:ext cx="3533775" cy="3809999"/>
            <a:chOff x="8658225" y="2160589"/>
            <a:chExt cx="3533775" cy="3809999"/>
          </a:xfrm>
        </p:grpSpPr>
        <p:sp>
          <p:nvSpPr>
            <p:cNvPr id="95" name="曲线"/>
            <p:cNvSpPr>
              <a:spLocks/>
            </p:cNvSpPr>
            <p:nvPr/>
          </p:nvSpPr>
          <p:spPr>
            <a:xfrm rot="0">
              <a:off x="9353550" y="4875214"/>
              <a:ext cx="457199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9353550" y="5408613"/>
              <a:ext cx="180975" cy="180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160589"/>
              <a:ext cx="3533775" cy="380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49580616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7040202" cy="743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WHO ARE THE END USERS ?</a:t>
            </a:r>
            <a:endParaRPr lang="zh-CN" altLang="en-US" sz="425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body" idx="1"/>
          </p:nvPr>
        </p:nvSpPr>
        <p:spPr>
          <a:xfrm rot="0">
            <a:off x="2085509" y="1730821"/>
            <a:ext cx="5787473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Department Heads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Talent Management 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Business Analysts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Executives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0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5348347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174414" y="316992"/>
            <a:ext cx="8713554" cy="661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 SOLUTION AND ITS VALUE PROPOSITION 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body" idx="1"/>
          </p:nvPr>
        </p:nvSpPr>
        <p:spPr>
          <a:xfrm rot="0">
            <a:off x="1553172" y="2015202"/>
            <a:ext cx="6868451" cy="43124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Conditional Formatting – Mission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 – Remove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Formula – Performance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– Summary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 3" pitchFamily="0" charset="2"/>
              <a:buChar char="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 – Data Visualization 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Conditional Formatting: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excel based Employee performance Analysis Solution utilizes conditional formatting to provide a clear and intuitive visualization of Employee performance data.</a:t>
            </a:r>
            <a:endParaRPr lang="zh-CN" altLang="en-US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1704" y="1695450"/>
            <a:ext cx="2606040" cy="312305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曲线"/>
          <p:cNvSpPr>
            <a:spLocks/>
          </p:cNvSpPr>
          <p:nvPr/>
        </p:nvSpPr>
        <p:spPr>
          <a:xfrm rot="0">
            <a:off x="7089267" y="125596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8708060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152144" y="777240"/>
            <a:ext cx="7955280" cy="56509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– Summary: 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7030A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Graph-data Visualization:</a:t>
            </a:r>
            <a:endParaRPr lang="en-US" altLang="zh-CN" sz="2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8245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5138250" cy="71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 rot="0">
            <a:off x="2030646" y="1749108"/>
            <a:ext cx="4251282" cy="4157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=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kaggle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26- Features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9- F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atures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id-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num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Name- text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Name- text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- type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Gender – male female</a:t>
            </a:r>
            <a:endParaRPr lang="en-US" altLang="zh-CN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rating </a:t>
            </a: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num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171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160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Microsoft account</dc:creator>
  <cp:lastModifiedBy>root</cp:lastModifiedBy>
  <cp:revision>15</cp:revision>
  <dcterms:created xsi:type="dcterms:W3CDTF">2024-10-02T05:38:50Z</dcterms:created>
  <dcterms:modified xsi:type="dcterms:W3CDTF">2024-10-04T03:09:16Z</dcterms:modified>
</cp:coreProperties>
</file>