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 autoAdjust="0"/>
  </p:normalViewPr>
  <p:slideViewPr>
    <p:cSldViewPr snapToGrid="0">
      <p:cViewPr varScale="1">
        <p:scale>
          <a:sx n="44" d="100"/>
          <a:sy n="44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5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22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8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918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84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7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6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2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1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3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3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0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9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0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GESTION DE  SCOLARITE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CONCEPTION DE LA BASE DE DONNE D’UNE APPLICATION DE GESTION DE LA SCOLARITE D’UNE ECOLE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2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5000">
        <p:split orient="vert"/>
        <p:sndAc>
          <p:stSnd loop="1">
            <p:snd r:embed="rId2" name="chimes.wav"/>
          </p:stSnd>
        </p:sndAc>
      </p:transition>
    </mc:Choice>
    <mc:Fallback>
      <p:transition spd="slow" advClick="0" advTm="5000">
        <p:split orient="vert"/>
        <p:sndAc>
          <p:stSnd loop="1"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CREATION DU DICTIONNAIRE DE DONNES </a:t>
            </a:r>
            <a:endParaRPr lang="en-US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345402"/>
              </p:ext>
            </p:extLst>
          </p:nvPr>
        </p:nvGraphicFramePr>
        <p:xfrm>
          <a:off x="294323" y="2312189"/>
          <a:ext cx="8555356" cy="374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893">
                  <a:extLst>
                    <a:ext uri="{9D8B030D-6E8A-4147-A177-3AD203B41FA5}">
                      <a16:colId xmlns:a16="http://schemas.microsoft.com/office/drawing/2014/main" xmlns="" val="3825922824"/>
                    </a:ext>
                  </a:extLst>
                </a:gridCol>
                <a:gridCol w="3225271">
                  <a:extLst>
                    <a:ext uri="{9D8B030D-6E8A-4147-A177-3AD203B41FA5}">
                      <a16:colId xmlns:a16="http://schemas.microsoft.com/office/drawing/2014/main" xmlns="" val="3784969439"/>
                    </a:ext>
                  </a:extLst>
                </a:gridCol>
                <a:gridCol w="592428">
                  <a:extLst>
                    <a:ext uri="{9D8B030D-6E8A-4147-A177-3AD203B41FA5}">
                      <a16:colId xmlns:a16="http://schemas.microsoft.com/office/drawing/2014/main" xmlns="" val="1836193930"/>
                    </a:ext>
                  </a:extLst>
                </a:gridCol>
                <a:gridCol w="798491">
                  <a:extLst>
                    <a:ext uri="{9D8B030D-6E8A-4147-A177-3AD203B41FA5}">
                      <a16:colId xmlns:a16="http://schemas.microsoft.com/office/drawing/2014/main" xmlns="" val="1874329861"/>
                    </a:ext>
                  </a:extLst>
                </a:gridCol>
                <a:gridCol w="1081825">
                  <a:extLst>
                    <a:ext uri="{9D8B030D-6E8A-4147-A177-3AD203B41FA5}">
                      <a16:colId xmlns:a16="http://schemas.microsoft.com/office/drawing/2014/main" xmlns="" val="1858528894"/>
                    </a:ext>
                  </a:extLst>
                </a:gridCol>
                <a:gridCol w="1431448">
                  <a:extLst>
                    <a:ext uri="{9D8B030D-6E8A-4147-A177-3AD203B41FA5}">
                      <a16:colId xmlns:a16="http://schemas.microsoft.com/office/drawing/2014/main" xmlns="" val="250948211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PROPRIETES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DESIGNATION EN CLAIRE 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NATURE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LONGUEUR 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OBSERVATIONS</a:t>
                      </a:r>
                      <a:endParaRPr lang="en-US" sz="14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906635523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Matricule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Numero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matricule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etudiant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69297346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Nom de F etudiant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022513314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Prenom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Prenom de F etudiant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510753112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Sexe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Sexe de Fetudiant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18111389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Numins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Numero d’inscription de F etudiant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20296915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Dateins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 d’inscription de Fetudiant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03325013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Annee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Annee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Scolaire pour laquelle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Fetudiant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s’inscrit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59463223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CodeFil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Code de la filiere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76565420"/>
                  </a:ext>
                </a:extLst>
              </a:tr>
              <a:tr h="3277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LibFil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Libelle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la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filiere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521951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363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900" advClick="0" advTm="60300">
        <p14:glitter pattern="hexagon"/>
        <p:sndAc>
          <p:stSnd>
            <p:snd r:embed="rId2" name="wind.wav"/>
          </p:stSnd>
        </p:sndAc>
      </p:transition>
    </mc:Choice>
    <mc:Fallback>
      <p:transition spd="slow" advClick="0" advTm="60300">
        <p:fade/>
        <p:sndAc>
          <p:stSnd>
            <p:snd r:embed="rId2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011079"/>
            <a:ext cx="7886700" cy="720566"/>
          </a:xfrm>
        </p:spPr>
        <p:txBody>
          <a:bodyPr/>
          <a:lstStyle/>
          <a:p>
            <a:r>
              <a:rPr lang="fr-FR" dirty="0" smtClean="0"/>
              <a:t>DICTIONNAIRE DE DONNES SUITE</a:t>
            </a:r>
            <a:endParaRPr lang="en-US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657636"/>
              </p:ext>
            </p:extLst>
          </p:nvPr>
        </p:nvGraphicFramePr>
        <p:xfrm>
          <a:off x="294323" y="1731645"/>
          <a:ext cx="8708009" cy="433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505">
                  <a:extLst>
                    <a:ext uri="{9D8B030D-6E8A-4147-A177-3AD203B41FA5}">
                      <a16:colId xmlns:a16="http://schemas.microsoft.com/office/drawing/2014/main" xmlns="" val="2269278430"/>
                    </a:ext>
                  </a:extLst>
                </a:gridCol>
                <a:gridCol w="3593206">
                  <a:extLst>
                    <a:ext uri="{9D8B030D-6E8A-4147-A177-3AD203B41FA5}">
                      <a16:colId xmlns:a16="http://schemas.microsoft.com/office/drawing/2014/main" xmlns="" val="2393006325"/>
                    </a:ext>
                  </a:extLst>
                </a:gridCol>
                <a:gridCol w="515155">
                  <a:extLst>
                    <a:ext uri="{9D8B030D-6E8A-4147-A177-3AD203B41FA5}">
                      <a16:colId xmlns:a16="http://schemas.microsoft.com/office/drawing/2014/main" xmlns="" val="4183386302"/>
                    </a:ext>
                  </a:extLst>
                </a:gridCol>
                <a:gridCol w="811369">
                  <a:extLst>
                    <a:ext uri="{9D8B030D-6E8A-4147-A177-3AD203B41FA5}">
                      <a16:colId xmlns:a16="http://schemas.microsoft.com/office/drawing/2014/main" xmlns="" val="356170166"/>
                    </a:ext>
                  </a:extLst>
                </a:gridCol>
                <a:gridCol w="1107583">
                  <a:extLst>
                    <a:ext uri="{9D8B030D-6E8A-4147-A177-3AD203B41FA5}">
                      <a16:colId xmlns:a16="http://schemas.microsoft.com/office/drawing/2014/main" xmlns="" val="3933570693"/>
                    </a:ext>
                  </a:extLst>
                </a:gridCol>
                <a:gridCol w="1468191">
                  <a:extLst>
                    <a:ext uri="{9D8B030D-6E8A-4147-A177-3AD203B41FA5}">
                      <a16:colId xmlns:a16="http://schemas.microsoft.com/office/drawing/2014/main" xmlns="" val="95864364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PROPRIETES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DESIGNATION EN CLAIRE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TYPE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NATURE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LONGUEUR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OBSERVATIONS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32608434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Cout de la filiere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63942195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CodMat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Code de la matiere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646006773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Libmat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Libelle de la matiere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906655865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Coef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Coefficient d’une matiere dans une filiere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4194591"/>
                  </a:ext>
                </a:extLst>
              </a:tr>
              <a:tr h="6270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Datecomp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 de composition d’un etudiant dans une matiere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47236640"/>
                  </a:ext>
                </a:extLst>
              </a:tr>
              <a:tr h="6270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Notecomp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Note d’un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etudiant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dans une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matiere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â 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 date de composition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248916640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Datreg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 de reglement d’une echeance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806147903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Montreg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Montant regie pour une echeance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92140199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Numech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Numero d’une echeance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572557971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Montech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Montant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d’une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echeance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3" marR="4763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89617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18808"/>
      </p:ext>
    </p:extLst>
  </p:cSld>
  <p:clrMapOvr>
    <a:masterClrMapping/>
  </p:clrMapOvr>
  <p:transition spd="slow" advTm="60300">
    <p:push dir="u"/>
    <p:sndAc>
      <p:stSnd loop="1"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7215" y="1251109"/>
            <a:ext cx="7886700" cy="994172"/>
          </a:xfrm>
        </p:spPr>
        <p:txBody>
          <a:bodyPr/>
          <a:lstStyle/>
          <a:p>
            <a:r>
              <a:rPr lang="fr-FR" dirty="0" smtClean="0"/>
              <a:t>PRESENTATION DE LA RELATION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6191" y="2015763"/>
            <a:ext cx="8307977" cy="1156063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R</a:t>
            </a:r>
            <a:r>
              <a:rPr lang="fr-FR" dirty="0" smtClean="0"/>
              <a:t>(</a:t>
            </a:r>
            <a:r>
              <a:rPr lang="en-US" dirty="0" smtClean="0"/>
              <a:t>Matricule,Nom,Prenoms,Sexe,Numins,Dateins,Annee,Codefil,LibFil,Cout,CodMat,LibMat,Coef,Datecomp,Notecomp,Datreg,Numech,Montech,Datech)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49036" y="3161909"/>
            <a:ext cx="6056267" cy="5952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ELECTION DE LA CLE PRIMAIRE</a:t>
            </a:r>
            <a:endParaRPr lang="en-US" sz="33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40501" y="3815510"/>
            <a:ext cx="3303270" cy="3319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ATRIBUTS CANDITATS</a:t>
            </a:r>
            <a:endParaRPr lang="en-US" sz="33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967468" y="4205761"/>
            <a:ext cx="7106195" cy="37440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/>
              <a:t>Matricule,Numins,Codefil,CodMat,Datecomp,Datreg,Numech</a:t>
            </a:r>
            <a:endParaRPr lang="en-US" sz="2100" dirty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756828" y="4644999"/>
            <a:ext cx="3303270" cy="3319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CLE PRIMAIRE </a:t>
            </a:r>
            <a:endParaRPr lang="en-US" sz="33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081768" y="4947079"/>
            <a:ext cx="7106195" cy="3744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/>
              <a:t>Numins,CodMat,Datecomp,Datreg,Numech</a:t>
            </a:r>
            <a:endParaRPr lang="en-US" sz="2100" dirty="0"/>
          </a:p>
          <a:p>
            <a:pPr marL="0" indent="0">
              <a:buNone/>
            </a:pPr>
            <a:endParaRPr lang="fr-FR" sz="2100" dirty="0"/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1529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122000">
        <p14:ripple/>
        <p:sndAc>
          <p:stSnd loop="1">
            <p:snd r:embed="rId2" name="explode.wav"/>
          </p:stSnd>
        </p:sndAc>
      </p:transition>
    </mc:Choice>
    <mc:Fallback>
      <p:transition spd="slow" advClick="0" advTm="122000">
        <p:fade/>
        <p:sndAc>
          <p:stSnd loop="1">
            <p:snd r:embed="rId2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NORMALISATION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226469"/>
            <a:ext cx="8139793" cy="32635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700" dirty="0"/>
              <a:t>1</a:t>
            </a:r>
            <a:r>
              <a:rPr lang="fr-FR" sz="2700" baseline="30000" dirty="0"/>
              <a:t>ère</a:t>
            </a:r>
            <a:r>
              <a:rPr lang="fr-FR" sz="2700" dirty="0"/>
              <a:t> FORME NORMALE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700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SCOLARITE</a:t>
            </a:r>
            <a:r>
              <a:rPr lang="fr-FR" sz="1800" dirty="0"/>
              <a:t>(</a:t>
            </a:r>
            <a:r>
              <a:rPr lang="en-US" sz="1950" b="1" u="sng" dirty="0" err="1"/>
              <a:t>Numins,CodMat,Datecomp,Datreg,Numech</a:t>
            </a:r>
            <a:r>
              <a:rPr lang="en-US" sz="1950" dirty="0"/>
              <a:t>, 				</a:t>
            </a:r>
            <a:r>
              <a:rPr lang="en-US" sz="1950" dirty="0" err="1"/>
              <a:t>Matricule,Nom,Prenoms,Sexe,Dateins,Annee,Codefil</a:t>
            </a:r>
            <a:r>
              <a:rPr lang="en-US" sz="1950" dirty="0"/>
              <a:t>,</a:t>
            </a:r>
          </a:p>
          <a:p>
            <a:pPr marL="0" indent="0">
              <a:buNone/>
            </a:pPr>
            <a:r>
              <a:rPr lang="en-US" sz="1950" dirty="0"/>
              <a:t>		</a:t>
            </a:r>
            <a:r>
              <a:rPr lang="en-US" sz="1950" dirty="0" err="1"/>
              <a:t>LibFil,Cout,LibMat,Coef,Notecomp,Montech,Datech</a:t>
            </a:r>
            <a:r>
              <a:rPr lang="en-US" sz="1950" dirty="0"/>
              <a:t>)</a:t>
            </a:r>
            <a:endParaRPr lang="en-US" sz="1950" b="1" u="sng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sz="1950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4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400">
        <p14:prism isContent="1" isInverted="1"/>
        <p:sndAc>
          <p:stSnd>
            <p:snd r:embed="rId2" name="hammer.wav"/>
          </p:stSnd>
        </p:sndAc>
      </p:transition>
    </mc:Choice>
    <mc:Fallback>
      <p:transition spd="slow" advClick="0" advTm="10400">
        <p:fade/>
        <p:sndAc>
          <p:stSnd>
            <p:snd r:embed="rId2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955222"/>
            <a:ext cx="8338185" cy="50455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400" dirty="0"/>
              <a:t>2</a:t>
            </a:r>
            <a:r>
              <a:rPr lang="fr-FR" sz="2400" baseline="30000" dirty="0"/>
              <a:t>ème</a:t>
            </a:r>
            <a:r>
              <a:rPr lang="fr-FR" sz="2400" dirty="0"/>
              <a:t> FORME NORMALE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										 		</a:t>
            </a:r>
            <a:r>
              <a:rPr lang="fr-FR" dirty="0" smtClean="0"/>
              <a:t> 			       INSCRIPTION</a:t>
            </a:r>
            <a:r>
              <a:rPr lang="fr-FR" sz="2400" dirty="0" smtClean="0"/>
              <a:t>(</a:t>
            </a:r>
            <a:r>
              <a:rPr lang="en-US" b="1" u="sng" dirty="0"/>
              <a:t>Numins,#</a:t>
            </a:r>
            <a:r>
              <a:rPr lang="en-US" dirty="0" err="1" smtClean="0"/>
              <a:t>Matricule,Nom,Prenoms,Sexe,Dateins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			Anne,#</a:t>
            </a:r>
            <a:r>
              <a:rPr lang="en-US" dirty="0" err="1" smtClean="0"/>
              <a:t>CodefiL,LibFil,Cout</a:t>
            </a:r>
            <a:r>
              <a:rPr lang="en-US" dirty="0"/>
              <a:t>)</a:t>
            </a:r>
            <a:endParaRPr lang="en-US" b="1" u="sng" dirty="0"/>
          </a:p>
          <a:p>
            <a:pPr marL="0" indent="0">
              <a:buNone/>
            </a:pPr>
            <a:r>
              <a:rPr lang="fr-FR" sz="2400" dirty="0"/>
              <a:t>		</a:t>
            </a:r>
            <a:r>
              <a:rPr lang="fr-FR" dirty="0" smtClean="0"/>
              <a:t>REGLEMENT</a:t>
            </a:r>
            <a:r>
              <a:rPr lang="fr-FR" sz="2400" dirty="0"/>
              <a:t>(#</a:t>
            </a:r>
            <a:r>
              <a:rPr lang="en-US" b="1" u="sng" dirty="0"/>
              <a:t>Numins,</a:t>
            </a:r>
            <a:r>
              <a:rPr lang="en-US" b="1" u="sng" dirty="0" err="1"/>
              <a:t>Datreg</a:t>
            </a:r>
            <a:r>
              <a:rPr lang="en-US" b="1" u="sng" dirty="0"/>
              <a:t>,#</a:t>
            </a:r>
            <a:r>
              <a:rPr lang="en-US" b="1" u="sng" dirty="0" err="1"/>
              <a:t>Numech</a:t>
            </a:r>
            <a:r>
              <a:rPr lang="en-US" dirty="0" err="1"/>
              <a:t>,Montreg</a:t>
            </a:r>
            <a:r>
              <a:rPr lang="en-US" dirty="0"/>
              <a:t>) 	</a:t>
            </a:r>
            <a:endParaRPr lang="en-US" sz="24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MATIERE(</a:t>
            </a:r>
            <a:r>
              <a:rPr lang="en-US" b="1" u="sng" dirty="0" err="1" smtClean="0"/>
              <a:t>CodMat,</a:t>
            </a:r>
            <a:r>
              <a:rPr lang="en-US" dirty="0" err="1" smtClean="0"/>
              <a:t>Libmat</a:t>
            </a:r>
            <a:r>
              <a:rPr lang="en-US" b="1" u="sng" dirty="0" smtClean="0"/>
              <a:t>)</a:t>
            </a:r>
          </a:p>
          <a:p>
            <a:pPr marL="0" indent="0">
              <a:buNone/>
            </a:pPr>
            <a:r>
              <a:rPr lang="fr-FR" b="1" dirty="0" smtClean="0"/>
              <a:t>		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	</a:t>
            </a:r>
            <a:r>
              <a:rPr lang="fr-FR" dirty="0" smtClean="0"/>
              <a:t>ECHEANCE(</a:t>
            </a:r>
            <a:r>
              <a:rPr lang="fr-FR" b="1" u="sng" dirty="0" smtClean="0"/>
              <a:t>#</a:t>
            </a:r>
            <a:r>
              <a:rPr lang="fr-FR" b="1" u="sng" dirty="0" err="1" smtClean="0"/>
              <a:t>Numins,Numech,</a:t>
            </a:r>
            <a:r>
              <a:rPr lang="fr-FR" dirty="0" err="1" smtClean="0"/>
              <a:t>Dateech,Montech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	</a:t>
            </a:r>
            <a:r>
              <a:rPr lang="fr-FR" dirty="0" smtClean="0"/>
              <a:t>COMPOSITION(</a:t>
            </a:r>
            <a:r>
              <a:rPr lang="fr-FR" b="1" u="sng" dirty="0" smtClean="0"/>
              <a:t>#</a:t>
            </a:r>
            <a:r>
              <a:rPr lang="fr-FR" b="1" u="sng" dirty="0" err="1" smtClean="0"/>
              <a:t>Numins</a:t>
            </a:r>
            <a:r>
              <a:rPr lang="fr-FR" b="1" u="sng" dirty="0" smtClean="0"/>
              <a:t>,#</a:t>
            </a:r>
            <a:r>
              <a:rPr lang="fr-FR" b="1" u="sng" dirty="0" err="1" smtClean="0"/>
              <a:t>codmat,Datecomp,</a:t>
            </a:r>
            <a:r>
              <a:rPr lang="fr-FR" dirty="0" err="1" smtClean="0"/>
              <a:t>Note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	</a:t>
            </a:r>
            <a:r>
              <a:rPr lang="fr-FR" dirty="0" smtClean="0"/>
              <a:t>COEFFICIENT(</a:t>
            </a:r>
            <a:r>
              <a:rPr lang="fr-FR" b="1" u="sng" dirty="0" smtClean="0"/>
              <a:t>#</a:t>
            </a:r>
            <a:r>
              <a:rPr lang="fr-FR" b="1" u="sng" dirty="0" err="1" smtClean="0"/>
              <a:t>Numins</a:t>
            </a:r>
            <a:r>
              <a:rPr lang="fr-FR" b="1" u="sng" dirty="0" smtClean="0"/>
              <a:t>,#</a:t>
            </a:r>
            <a:r>
              <a:rPr lang="fr-FR" b="1" u="sng" dirty="0" err="1" smtClean="0"/>
              <a:t>Codmat,</a:t>
            </a:r>
            <a:r>
              <a:rPr lang="fr-FR" dirty="0" err="1" smtClean="0"/>
              <a:t>Coef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7510804"/>
      </p:ext>
    </p:extLst>
  </p:cSld>
  <p:clrMapOvr>
    <a:masterClrMapping/>
  </p:clrMapOvr>
  <p:transition spd="slow" advTm="62000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656823"/>
            <a:ext cx="8025953" cy="604019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625" dirty="0"/>
              <a:t>3</a:t>
            </a:r>
            <a:r>
              <a:rPr lang="fr-FR" sz="2625" baseline="30000" dirty="0"/>
              <a:t>ème</a:t>
            </a:r>
            <a:r>
              <a:rPr lang="fr-FR" sz="2625" dirty="0"/>
              <a:t> FORME NORMALE</a:t>
            </a:r>
          </a:p>
          <a:p>
            <a:pPr marL="0" indent="0">
              <a:buNone/>
            </a:pPr>
            <a:r>
              <a:rPr lang="fr-FR" sz="2400" dirty="0"/>
              <a:t>																		</a:t>
            </a:r>
            <a:r>
              <a:rPr lang="fr-FR" sz="2250" dirty="0" smtClean="0"/>
              <a:t>INSCRIPTION</a:t>
            </a:r>
            <a:r>
              <a:rPr lang="fr-FR" sz="2700" dirty="0" smtClean="0"/>
              <a:t>(</a:t>
            </a:r>
            <a:r>
              <a:rPr lang="en-US" b="1" u="sng" dirty="0" smtClean="0"/>
              <a:t>Numins</a:t>
            </a:r>
            <a:r>
              <a:rPr lang="en-US" b="1" u="sng" dirty="0"/>
              <a:t>,#</a:t>
            </a:r>
            <a:r>
              <a:rPr lang="en-US" dirty="0" smtClean="0"/>
              <a:t>Matricule,Dateins,Anne</a:t>
            </a:r>
            <a:r>
              <a:rPr lang="en-US" dirty="0"/>
              <a:t>,#</a:t>
            </a:r>
            <a:r>
              <a:rPr lang="en-US" dirty="0" err="1" smtClean="0"/>
              <a:t>CodefiL,LibFil,Cout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		ETUDIANT(</a:t>
            </a:r>
            <a:r>
              <a:rPr lang="en-US" b="1" u="sng" dirty="0" err="1" smtClean="0"/>
              <a:t>Matricule,</a:t>
            </a:r>
            <a:r>
              <a:rPr lang="en-US" dirty="0" err="1" smtClean="0"/>
              <a:t>Nom,Prenoms,Sexe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sz="2700" dirty="0"/>
              <a:t>		</a:t>
            </a:r>
            <a:r>
              <a:rPr lang="fr-FR" sz="2250" dirty="0"/>
              <a:t>REGLEMENT</a:t>
            </a:r>
            <a:r>
              <a:rPr lang="fr-FR" dirty="0"/>
              <a:t>(#</a:t>
            </a:r>
            <a:r>
              <a:rPr lang="en-US" b="1" u="sng" dirty="0"/>
              <a:t>Numins,</a:t>
            </a:r>
            <a:r>
              <a:rPr lang="en-US" b="1" u="sng" dirty="0" err="1"/>
              <a:t>Datreg</a:t>
            </a:r>
            <a:r>
              <a:rPr lang="en-US" b="1" u="sng" dirty="0"/>
              <a:t>,#</a:t>
            </a:r>
            <a:r>
              <a:rPr lang="en-US" b="1" u="sng" dirty="0" err="1"/>
              <a:t>Numech</a:t>
            </a:r>
            <a:r>
              <a:rPr lang="en-US" dirty="0" err="1"/>
              <a:t>,Montreg</a:t>
            </a:r>
            <a:r>
              <a:rPr lang="en-US" dirty="0"/>
              <a:t>)</a:t>
            </a:r>
            <a:r>
              <a:rPr lang="en-US" sz="2400" dirty="0"/>
              <a:t> 	</a:t>
            </a:r>
            <a:endParaRPr lang="en-US" sz="27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		</a:t>
            </a:r>
            <a:r>
              <a:rPr lang="fr-FR" sz="2250" dirty="0"/>
              <a:t>MATIERE</a:t>
            </a:r>
            <a:r>
              <a:rPr lang="fr-FR" sz="2400" dirty="0"/>
              <a:t>(</a:t>
            </a:r>
            <a:r>
              <a:rPr lang="en-US" b="1" u="sng" dirty="0" err="1"/>
              <a:t>CodMat,</a:t>
            </a:r>
            <a:r>
              <a:rPr lang="en-US" dirty="0" err="1"/>
              <a:t>Libmat</a:t>
            </a:r>
            <a:r>
              <a:rPr lang="en-US" sz="2400" b="1" u="sng" dirty="0"/>
              <a:t>)</a:t>
            </a:r>
          </a:p>
          <a:p>
            <a:pPr marL="0" indent="0">
              <a:buNone/>
            </a:pPr>
            <a:r>
              <a:rPr lang="fr-FR" sz="2400" b="1" dirty="0"/>
              <a:t>		</a:t>
            </a:r>
          </a:p>
          <a:p>
            <a:pPr marL="0" indent="0">
              <a:buNone/>
            </a:pPr>
            <a:r>
              <a:rPr lang="fr-FR" sz="2400" b="1" dirty="0"/>
              <a:t>		</a:t>
            </a:r>
            <a:r>
              <a:rPr lang="fr-FR" sz="2250" dirty="0"/>
              <a:t>ECHEANCE</a:t>
            </a:r>
            <a:r>
              <a:rPr lang="fr-FR" dirty="0"/>
              <a:t>(</a:t>
            </a:r>
            <a:r>
              <a:rPr lang="fr-FR" b="1" u="sng" dirty="0"/>
              <a:t>#</a:t>
            </a:r>
            <a:r>
              <a:rPr lang="fr-FR" b="1" u="sng" dirty="0" err="1"/>
              <a:t>Numins,Numech,</a:t>
            </a:r>
            <a:r>
              <a:rPr lang="fr-FR" dirty="0" err="1"/>
              <a:t>Dateech,Montech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fr-FR" sz="2400" b="1" dirty="0"/>
              <a:t>		</a:t>
            </a:r>
            <a:r>
              <a:rPr lang="fr-FR" sz="2250" dirty="0"/>
              <a:t>COMPOSITION</a:t>
            </a:r>
            <a:r>
              <a:rPr lang="fr-FR" dirty="0"/>
              <a:t>(</a:t>
            </a:r>
            <a:r>
              <a:rPr lang="fr-FR" b="1" u="sng" dirty="0"/>
              <a:t>#</a:t>
            </a:r>
            <a:r>
              <a:rPr lang="fr-FR" b="1" u="sng" dirty="0" err="1"/>
              <a:t>Numins</a:t>
            </a:r>
            <a:r>
              <a:rPr lang="fr-FR" b="1" u="sng" dirty="0"/>
              <a:t>,#</a:t>
            </a:r>
            <a:r>
              <a:rPr lang="fr-FR" b="1" u="sng" dirty="0" err="1"/>
              <a:t>codmat,Datecomp,</a:t>
            </a:r>
            <a:r>
              <a:rPr lang="fr-FR" dirty="0" err="1"/>
              <a:t>Note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fr-FR" sz="2400" b="1" dirty="0"/>
              <a:t>		</a:t>
            </a:r>
            <a:r>
              <a:rPr lang="fr-FR" sz="2250" dirty="0"/>
              <a:t>COEFFICIENT</a:t>
            </a:r>
            <a:r>
              <a:rPr lang="fr-FR" dirty="0"/>
              <a:t>(</a:t>
            </a:r>
            <a:r>
              <a:rPr lang="fr-FR" b="1" u="sng" dirty="0"/>
              <a:t>#</a:t>
            </a:r>
            <a:r>
              <a:rPr lang="fr-FR" b="1" u="sng" dirty="0" err="1"/>
              <a:t>Numins</a:t>
            </a:r>
            <a:r>
              <a:rPr lang="fr-FR" b="1" u="sng" dirty="0"/>
              <a:t>,#</a:t>
            </a:r>
            <a:r>
              <a:rPr lang="fr-FR" b="1" u="sng" dirty="0" err="1"/>
              <a:t>Codmat,</a:t>
            </a:r>
            <a:r>
              <a:rPr lang="fr-FR" dirty="0" err="1"/>
              <a:t>Coef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0961592"/>
      </p:ext>
    </p:extLst>
  </p:cSld>
  <p:clrMapOvr>
    <a:masterClrMapping/>
  </p:clrMapOvr>
  <p:transition spd="slow" advClick="0" advTm="62000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720090"/>
          </a:xfrm>
        </p:spPr>
        <p:txBody>
          <a:bodyPr/>
          <a:lstStyle/>
          <a:p>
            <a:r>
              <a:rPr lang="fr-FR" dirty="0" smtClean="0"/>
              <a:t>COUVERTURE MINIMALE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577340"/>
            <a:ext cx="8435340" cy="47320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	</a:t>
            </a:r>
            <a:r>
              <a:rPr lang="en-US" b="1" u="sng" dirty="0" err="1" smtClean="0"/>
              <a:t>Numins</a:t>
            </a:r>
            <a:r>
              <a:rPr lang="en-US" dirty="0" smtClean="0"/>
              <a:t>         		</a:t>
            </a:r>
            <a:r>
              <a:rPr lang="en-US" dirty="0" err="1" smtClean="0"/>
              <a:t>Matricule,Dateins</a:t>
            </a:r>
            <a:r>
              <a:rPr lang="en-US" dirty="0" smtClean="0"/>
              <a:t>, </a:t>
            </a:r>
            <a:r>
              <a:rPr lang="en-US" dirty="0" err="1" smtClean="0"/>
              <a:t>Anne,CodefiL,LibFil,Cout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		</a:t>
            </a:r>
            <a:r>
              <a:rPr lang="en-US" b="1" u="sng" dirty="0" err="1" smtClean="0"/>
              <a:t>Matricule</a:t>
            </a:r>
            <a:r>
              <a:rPr lang="en-US" dirty="0" smtClean="0"/>
              <a:t>      		    </a:t>
            </a:r>
            <a:r>
              <a:rPr lang="en-US" dirty="0" err="1" smtClean="0"/>
              <a:t>Nom,Prenoms,Sexe</a:t>
            </a:r>
            <a:endParaRPr lang="en-US" dirty="0"/>
          </a:p>
          <a:p>
            <a:pPr marL="0" indent="0">
              <a:buNone/>
            </a:pPr>
            <a:r>
              <a:rPr lang="fr-FR" dirty="0" smtClean="0"/>
              <a:t>	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en-US" b="1" u="sng" dirty="0" err="1"/>
              <a:t>CodMat</a:t>
            </a:r>
            <a:r>
              <a:rPr lang="en-US" dirty="0"/>
              <a:t>  		 </a:t>
            </a:r>
            <a:r>
              <a:rPr lang="en-US" dirty="0" smtClean="0"/>
              <a:t>       </a:t>
            </a:r>
            <a:r>
              <a:rPr lang="en-US" dirty="0" err="1" smtClean="0"/>
              <a:t>Libmat</a:t>
            </a:r>
            <a:endParaRPr lang="en-US" dirty="0" smtClean="0"/>
          </a:p>
          <a:p>
            <a:pPr marL="0" indent="0">
              <a:buNone/>
            </a:pPr>
            <a:endParaRPr lang="fr-FR" sz="2400" b="1" u="sng" dirty="0"/>
          </a:p>
          <a:p>
            <a:pPr marL="0" indent="0">
              <a:buNone/>
            </a:pPr>
            <a:r>
              <a:rPr lang="fr-FR" sz="2400" dirty="0"/>
              <a:t>		</a:t>
            </a:r>
            <a:r>
              <a:rPr lang="fr-FR" b="1" u="sng" dirty="0" err="1"/>
              <a:t>Numins,Numech</a:t>
            </a:r>
            <a:r>
              <a:rPr lang="fr-FR" sz="2400" dirty="0"/>
              <a:t>   		 </a:t>
            </a:r>
            <a:r>
              <a:rPr lang="fr-FR" sz="2400" dirty="0" smtClean="0"/>
              <a:t>  </a:t>
            </a:r>
            <a:r>
              <a:rPr lang="fr-FR" sz="2400" dirty="0" err="1" smtClean="0"/>
              <a:t>Dateech,Montech</a:t>
            </a:r>
            <a:endParaRPr lang="fr-FR" sz="2400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b="1" u="sng" dirty="0" err="1" smtClean="0"/>
              <a:t>Numins,Codmat</a:t>
            </a:r>
            <a:r>
              <a:rPr lang="fr-FR" b="1" u="sng" dirty="0"/>
              <a:t>,</a:t>
            </a:r>
            <a:r>
              <a:rPr lang="fr-FR" dirty="0"/>
              <a:t>		</a:t>
            </a:r>
            <a:r>
              <a:rPr lang="fr-FR" dirty="0" smtClean="0"/>
              <a:t>      </a:t>
            </a:r>
            <a:r>
              <a:rPr lang="fr-FR" dirty="0" err="1" smtClean="0"/>
              <a:t>Coef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sz="2700" dirty="0"/>
              <a:t>		</a:t>
            </a:r>
            <a:r>
              <a:rPr lang="en-US" b="1" u="sng" dirty="0" err="1" smtClean="0"/>
              <a:t>Numins,Datreg,Numech</a:t>
            </a:r>
            <a:r>
              <a:rPr lang="en-US" dirty="0" smtClean="0"/>
              <a:t>    		       </a:t>
            </a:r>
            <a:r>
              <a:rPr lang="en-US" dirty="0" err="1" smtClean="0"/>
              <a:t>Montreg</a:t>
            </a:r>
            <a:r>
              <a:rPr lang="en-US" sz="2400" dirty="0"/>
              <a:t>	</a:t>
            </a:r>
            <a:endParaRPr lang="en-US" sz="27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		</a:t>
            </a:r>
            <a:r>
              <a:rPr lang="fr-FR" b="1" u="sng" dirty="0" err="1" smtClean="0"/>
              <a:t>Numins,codmat,Datecomp</a:t>
            </a:r>
            <a:r>
              <a:rPr lang="fr-FR" b="1" u="sng" dirty="0" smtClean="0"/>
              <a:t> </a:t>
            </a:r>
            <a:r>
              <a:rPr lang="fr-FR" dirty="0" smtClean="0"/>
              <a:t> </a:t>
            </a:r>
            <a:r>
              <a:rPr lang="fr-FR" sz="2400" dirty="0"/>
              <a:t>	  </a:t>
            </a:r>
            <a:r>
              <a:rPr lang="fr-FR" sz="2400" dirty="0" smtClean="0"/>
              <a:t>      </a:t>
            </a:r>
            <a:r>
              <a:rPr lang="fr-FR" sz="2400" dirty="0"/>
              <a:t>Note</a:t>
            </a:r>
          </a:p>
          <a:p>
            <a:pPr marL="0" indent="0">
              <a:buNone/>
            </a:pPr>
            <a:endParaRPr lang="fr-FR" sz="2700" b="1" dirty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272938" y="1703073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439489" y="2309224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2331722" y="2992164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3820891" y="5067951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904165" y="5813164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3040382" y="3686111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3131821" y="4408051"/>
            <a:ext cx="646612" cy="979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2000">
        <p14:window dir="vert"/>
      </p:transition>
    </mc:Choice>
    <mc:Fallback>
      <p:transition spd="slow" advTm="6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398" y="2021982"/>
            <a:ext cx="8096518" cy="267880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fr-FR" sz="4800" b="1" dirty="0" smtClean="0"/>
              <a:t>MERCI POUR VOTRE ATTENTION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509369888"/>
      </p:ext>
    </p:extLst>
  </p:cSld>
  <p:clrMapOvr>
    <a:masterClrMapping/>
  </p:clrMapOvr>
  <p:transition spd="slow" advTm="30000">
    <p:push dir="u"/>
    <p:sndAc>
      <p:stSnd loop="1">
        <p:snd r:embed="rId2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1042</TotalTime>
  <Words>265</Words>
  <Application>Microsoft Office PowerPoint</Application>
  <PresentationFormat>Affichage à l'écran (4:3)</PresentationFormat>
  <Paragraphs>186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Brin</vt:lpstr>
      <vt:lpstr>GESTION DE  SCOLARITE </vt:lpstr>
      <vt:lpstr>CREATION DU DICTIONNAIRE DE DONNES </vt:lpstr>
      <vt:lpstr>DICTIONNAIRE DE DONNES SUITE</vt:lpstr>
      <vt:lpstr>PRESENTATION DE LA RELATION</vt:lpstr>
      <vt:lpstr>LA NORMALISATION</vt:lpstr>
      <vt:lpstr>Présentation PowerPoint</vt:lpstr>
      <vt:lpstr>Présentation PowerPoint</vt:lpstr>
      <vt:lpstr>COUVERTURE MINIMALE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 SCOLARITE</dc:title>
  <dc:creator>CEFP Le Savoir-faire</dc:creator>
  <cp:lastModifiedBy>HP</cp:lastModifiedBy>
  <cp:revision>22</cp:revision>
  <dcterms:created xsi:type="dcterms:W3CDTF">2022-04-13T15:10:37Z</dcterms:created>
  <dcterms:modified xsi:type="dcterms:W3CDTF">2022-04-14T10:24:19Z</dcterms:modified>
</cp:coreProperties>
</file>