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9" r:id="rId5"/>
    <p:sldId id="259" r:id="rId6"/>
    <p:sldId id="296" r:id="rId7"/>
    <p:sldId id="261" r:id="rId8"/>
    <p:sldId id="262" r:id="rId9"/>
    <p:sldId id="263" r:id="rId10"/>
    <p:sldId id="267" r:id="rId11"/>
    <p:sldId id="264" r:id="rId12"/>
    <p:sldId id="266" r:id="rId13"/>
    <p:sldId id="265" r:id="rId14"/>
    <p:sldId id="268" r:id="rId15"/>
    <p:sldId id="269" r:id="rId16"/>
    <p:sldId id="270" r:id="rId17"/>
    <p:sldId id="271" r:id="rId18"/>
    <p:sldId id="274" r:id="rId19"/>
    <p:sldId id="273" r:id="rId20"/>
    <p:sldId id="276" r:id="rId21"/>
    <p:sldId id="289" r:id="rId22"/>
    <p:sldId id="302" r:id="rId23"/>
    <p:sldId id="277" r:id="rId24"/>
    <p:sldId id="278" r:id="rId25"/>
    <p:sldId id="309" r:id="rId26"/>
    <p:sldId id="279" r:id="rId27"/>
    <p:sldId id="303" r:id="rId28"/>
    <p:sldId id="307" r:id="rId29"/>
    <p:sldId id="308" r:id="rId30"/>
    <p:sldId id="280" r:id="rId31"/>
    <p:sldId id="282" r:id="rId32"/>
    <p:sldId id="297" r:id="rId33"/>
    <p:sldId id="283" r:id="rId34"/>
    <p:sldId id="284" r:id="rId35"/>
    <p:sldId id="285" r:id="rId36"/>
    <p:sldId id="286" r:id="rId37"/>
    <p:sldId id="300" r:id="rId38"/>
    <p:sldId id="287" r:id="rId39"/>
    <p:sldId id="288" r:id="rId40"/>
    <p:sldId id="290" r:id="rId41"/>
    <p:sldId id="293" r:id="rId42"/>
    <p:sldId id="294" r:id="rId43"/>
    <p:sldId id="291" r:id="rId44"/>
    <p:sldId id="292" r:id="rId45"/>
    <p:sldId id="301" r:id="rId46"/>
    <p:sldId id="29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75" d="100"/>
          <a:sy n="75" d="100"/>
        </p:scale>
        <p:origin x="3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ailymotion.com/video/x4dsae_dur-de-conciler-tele-realite-et-dr_new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LUXIC5PbjE" TargetMode="External"/><Relationship Id="rId2" Type="http://schemas.openxmlformats.org/officeDocument/2006/relationships/hyperlink" Target="https://www.lci.fr/emploi/la-cour-de-cassation-juge-fictif-le-statut-d-independant-d-un-chauffeur-uber-une-jurisprudence-historique-2147132.html"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ravail-emploi.gouv.fr/informations-pratiques,89/les-fiches-pratiques-du-droit-du,91/litiges-et-conflits-du-travail,124/le-conseil-de-prud-hommes,1124.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53755" y="856889"/>
            <a:ext cx="8637073" cy="2541431"/>
          </a:xfrm>
        </p:spPr>
        <p:txBody>
          <a:bodyPr/>
          <a:lstStyle/>
          <a:p>
            <a:r>
              <a:rPr lang="fr-FR" dirty="0"/>
              <a:t>Droit du travail</a:t>
            </a:r>
          </a:p>
        </p:txBody>
      </p:sp>
      <p:sp>
        <p:nvSpPr>
          <p:cNvPr id="3" name="Sous-titre 2"/>
          <p:cNvSpPr>
            <a:spLocks noGrp="1"/>
          </p:cNvSpPr>
          <p:nvPr>
            <p:ph type="subTitle" idx="1"/>
          </p:nvPr>
        </p:nvSpPr>
        <p:spPr>
          <a:xfrm>
            <a:off x="2158473" y="4049819"/>
            <a:ext cx="8637072" cy="977621"/>
          </a:xfrm>
        </p:spPr>
        <p:txBody>
          <a:bodyPr>
            <a:normAutofit/>
          </a:bodyPr>
          <a:lstStyle/>
          <a:p>
            <a:r>
              <a:rPr lang="fr-FR" sz="2400" u="sng"/>
              <a:t>Dossier </a:t>
            </a:r>
            <a:r>
              <a:rPr lang="fr-FR" sz="2400" u="sng" dirty="0"/>
              <a:t>2 : Accéder à un emploi</a:t>
            </a:r>
          </a:p>
        </p:txBody>
      </p:sp>
      <p:sp>
        <p:nvSpPr>
          <p:cNvPr id="4" name="ZoneTexte 3"/>
          <p:cNvSpPr txBox="1"/>
          <p:nvPr/>
        </p:nvSpPr>
        <p:spPr>
          <a:xfrm>
            <a:off x="8259097" y="5309419"/>
            <a:ext cx="3038168" cy="369332"/>
          </a:xfrm>
          <a:prstGeom prst="rect">
            <a:avLst/>
          </a:prstGeom>
          <a:noFill/>
        </p:spPr>
        <p:txBody>
          <a:bodyPr wrap="square" rtlCol="0">
            <a:spAutoFit/>
          </a:bodyPr>
          <a:lstStyle/>
          <a:p>
            <a:pPr algn="r"/>
            <a:r>
              <a:rPr lang="fr-FR" b="1" dirty="0"/>
              <a:t>Mme CHATTI</a:t>
            </a:r>
          </a:p>
        </p:txBody>
      </p:sp>
    </p:spTree>
    <p:extLst>
      <p:ext uri="{BB962C8B-B14F-4D97-AF65-F5344CB8AC3E}">
        <p14:creationId xmlns:p14="http://schemas.microsoft.com/office/powerpoint/2010/main" val="215792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4917" y="545211"/>
            <a:ext cx="9603275" cy="1049235"/>
          </a:xfrm>
        </p:spPr>
        <p:txBody>
          <a:bodyPr/>
          <a:lstStyle/>
          <a:p>
            <a:r>
              <a:rPr lang="fr-FR" dirty="0"/>
              <a:t>Des exemples de requalification en contrat de travail</a:t>
            </a:r>
          </a:p>
        </p:txBody>
      </p:sp>
      <p:sp>
        <p:nvSpPr>
          <p:cNvPr id="3" name="Espace réservé du contenu 2"/>
          <p:cNvSpPr>
            <a:spLocks noGrp="1"/>
          </p:cNvSpPr>
          <p:nvPr>
            <p:ph idx="1"/>
          </p:nvPr>
        </p:nvSpPr>
        <p:spPr>
          <a:xfrm>
            <a:off x="1091821" y="1937982"/>
            <a:ext cx="10249469" cy="4230806"/>
          </a:xfrm>
          <a:ln w="28575"/>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marL="0" indent="0" algn="ctr">
              <a:buNone/>
            </a:pPr>
            <a:r>
              <a:rPr lang="fr-FR" b="1" u="sng" dirty="0"/>
              <a:t>56 participants de L’Ile de la Tentation ont obtenu mardi la condamnation de TF1 pour violation du droit du travail.  […]</a:t>
            </a:r>
          </a:p>
          <a:p>
            <a:pPr marL="0" indent="0">
              <a:buNone/>
            </a:pPr>
            <a:r>
              <a:rPr lang="fr-FR" i="1" dirty="0"/>
              <a:t>«La cour d’appel vient de rappeler que la participation à une émission de téléréalité doit se faire dans le cadre d’un contrat de travail»,</a:t>
            </a:r>
            <a:r>
              <a:rPr lang="fr-FR" dirty="0"/>
              <a:t> s’est félicité ME JÉRÉMIE ASSOUS, l’avocat des plaignants.</a:t>
            </a:r>
          </a:p>
          <a:p>
            <a:pPr marL="0" indent="0">
              <a:buNone/>
            </a:pPr>
            <a:r>
              <a:rPr lang="fr-FR" dirty="0"/>
              <a:t>Joint par téléphone par l’AFP, Roberto, candidat à la saison 5 de l’émission, a dit avoir lancé cette procédure </a:t>
            </a:r>
            <a:r>
              <a:rPr lang="fr-FR" i="1" dirty="0"/>
              <a:t>«pour faire jouer ses droits et défendre ses valeurs».</a:t>
            </a:r>
            <a:endParaRPr lang="fr-FR" dirty="0"/>
          </a:p>
          <a:p>
            <a:pPr marL="0" indent="0">
              <a:buNone/>
            </a:pPr>
            <a:r>
              <a:rPr lang="fr-FR" i="1" dirty="0"/>
              <a:t>«C’est parti sur des mensonges, on nous avait vendu cela comme étant quinze jours de vacances durant lesquelles on était rémunéré 1.500 euros et où on serait libre de nos mouvements, c’était ce qu’on appelle un "bon plan" mais sur place, ça n’avait rien à voir, on nous faisait répéter les scènes, c’était plein de petites obligations comme pour se lever le matin ou se coucher le soir, c’était comme eux le voulaient»,</a:t>
            </a:r>
            <a:r>
              <a:rPr lang="fr-FR" dirty="0"/>
              <a:t> a raconté l’ancien participant, aujourd’hui chef d’entreprise dans le bâtiment.</a:t>
            </a:r>
          </a:p>
          <a:p>
            <a:pPr marL="0" indent="0" algn="ctr">
              <a:buNone/>
            </a:pPr>
            <a:r>
              <a:rPr lang="fr-FR" b="1" i="1" dirty="0"/>
              <a:t>www.liberation.fr, 5 avril 2011 TF1 condamné pour violation du droit du travail : « l’ile de la tentation » </a:t>
            </a:r>
            <a:endParaRPr lang="fr-FR" b="1" dirty="0"/>
          </a:p>
          <a:p>
            <a:pPr marL="0" indent="0">
              <a:buNone/>
            </a:pPr>
            <a:r>
              <a:rPr lang="fr-FR" dirty="0"/>
              <a:t>Vidéo en complément : </a:t>
            </a:r>
            <a:r>
              <a:rPr lang="fr-FR" u="sng" dirty="0">
                <a:hlinkClick r:id="rId2"/>
              </a:rPr>
              <a:t>https://www.dailymotion.com/video/x4dsae_dur-de-conciler-tele-realite-et-dr_news</a:t>
            </a:r>
            <a:endParaRPr lang="fr-FR" dirty="0"/>
          </a:p>
          <a:p>
            <a:endParaRPr lang="fr-FR" dirty="0"/>
          </a:p>
        </p:txBody>
      </p:sp>
    </p:spTree>
    <p:extLst>
      <p:ext uri="{BB962C8B-B14F-4D97-AF65-F5344CB8AC3E}">
        <p14:creationId xmlns:p14="http://schemas.microsoft.com/office/powerpoint/2010/main" val="188371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32263" y="368632"/>
            <a:ext cx="10741025" cy="5745163"/>
          </a:xfrm>
        </p:spPr>
        <p:txBody>
          <a:bodyPr/>
          <a:lstStyle/>
          <a:p>
            <a:pPr marL="0" indent="0">
              <a:buNone/>
            </a:pPr>
            <a:r>
              <a:rPr lang="fr-FR" dirty="0"/>
              <a:t>Exemple : </a:t>
            </a:r>
            <a:r>
              <a:rPr lang="fr-FR" dirty="0" err="1"/>
              <a:t>Ubérisation</a:t>
            </a:r>
            <a:r>
              <a:rPr lang="fr-FR" dirty="0"/>
              <a:t> et salariat</a:t>
            </a:r>
          </a:p>
          <a:p>
            <a:r>
              <a:rPr lang="fr-FR" dirty="0">
                <a:hlinkClick r:id="rId2"/>
              </a:rPr>
              <a:t>https://www.lci.fr/emploi/la-cour-de-cassation-juge-fictif-le-statut-d-independant-d-un-chauffeur-uber-une-jurisprudence-historique-2147132.html</a:t>
            </a:r>
            <a:endParaRPr lang="fr-FR" dirty="0"/>
          </a:p>
          <a:p>
            <a:r>
              <a:rPr lang="fr-FR" dirty="0">
                <a:hlinkClick r:id="rId3"/>
              </a:rPr>
              <a:t>https://www.youtube.com/watch?v=nLUXIC5PbjE</a:t>
            </a:r>
            <a:endParaRPr lang="fr-FR" dirty="0"/>
          </a:p>
          <a:p>
            <a:endParaRPr lang="fr-FR" dirty="0"/>
          </a:p>
          <a:p>
            <a:pPr marL="0" indent="0">
              <a:buNone/>
            </a:pPr>
            <a:endParaRPr lang="fr-FR" dirty="0"/>
          </a:p>
        </p:txBody>
      </p:sp>
      <p:pic>
        <p:nvPicPr>
          <p:cNvPr id="2" name="Image 1"/>
          <p:cNvPicPr>
            <a:picLocks noChangeAspect="1"/>
          </p:cNvPicPr>
          <p:nvPr/>
        </p:nvPicPr>
        <p:blipFill>
          <a:blip r:embed="rId4"/>
          <a:stretch>
            <a:fillRect/>
          </a:stretch>
        </p:blipFill>
        <p:spPr>
          <a:xfrm>
            <a:off x="6734365" y="3138985"/>
            <a:ext cx="4985826" cy="2838733"/>
          </a:xfrm>
          <a:prstGeom prst="rect">
            <a:avLst/>
          </a:prstGeom>
        </p:spPr>
      </p:pic>
      <p:pic>
        <p:nvPicPr>
          <p:cNvPr id="4" name="Image 3"/>
          <p:cNvPicPr>
            <a:picLocks noChangeAspect="1"/>
          </p:cNvPicPr>
          <p:nvPr/>
        </p:nvPicPr>
        <p:blipFill>
          <a:blip r:embed="rId5"/>
          <a:stretch>
            <a:fillRect/>
          </a:stretch>
        </p:blipFill>
        <p:spPr>
          <a:xfrm>
            <a:off x="532263" y="2475180"/>
            <a:ext cx="5516117" cy="2796454"/>
          </a:xfrm>
          <a:prstGeom prst="rect">
            <a:avLst/>
          </a:prstGeom>
        </p:spPr>
      </p:pic>
    </p:spTree>
    <p:extLst>
      <p:ext uri="{BB962C8B-B14F-4D97-AF65-F5344CB8AC3E}">
        <p14:creationId xmlns:p14="http://schemas.microsoft.com/office/powerpoint/2010/main" val="9633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6161" y="423532"/>
            <a:ext cx="10687050" cy="5349472"/>
          </a:xfrm>
        </p:spPr>
        <p:txBody>
          <a:bodyPr>
            <a:normAutofit/>
          </a:bodyPr>
          <a:lstStyle/>
          <a:p>
            <a:pPr marL="0" indent="0">
              <a:buNone/>
            </a:pPr>
            <a:r>
              <a:rPr lang="fr-FR" sz="1800" b="1" u="sng" dirty="0"/>
              <a:t>3. Conditions de validité</a:t>
            </a:r>
          </a:p>
          <a:p>
            <a:pPr marL="0" indent="0">
              <a:buNone/>
            </a:pPr>
            <a:endParaRPr lang="fr-FR" sz="1800" b="1" u="sng" dirty="0"/>
          </a:p>
          <a:p>
            <a:pPr marL="0" indent="0">
              <a:buNone/>
            </a:pPr>
            <a:r>
              <a:rPr lang="fr-FR" dirty="0"/>
              <a:t>Le contrat de travail répond aux conditions générales de validité des contrats :</a:t>
            </a:r>
          </a:p>
          <a:p>
            <a:pPr marL="0" indent="0">
              <a:buNone/>
            </a:pPr>
            <a:r>
              <a:rPr lang="fr-FR" dirty="0"/>
              <a:t>Il y a 4 conditions générales de validité : </a:t>
            </a:r>
          </a:p>
          <a:p>
            <a:pPr lvl="0"/>
            <a:r>
              <a:rPr lang="fr-FR" dirty="0"/>
              <a:t>Le </a:t>
            </a:r>
            <a:r>
              <a:rPr lang="fr-FR" b="1" dirty="0"/>
              <a:t>consentement </a:t>
            </a:r>
            <a:r>
              <a:rPr lang="fr-FR" dirty="0"/>
              <a:t>libre et éclairé des parties (pas de vices de consentement : erreur, dol, violence ; une offre et une acceptation)</a:t>
            </a:r>
          </a:p>
          <a:p>
            <a:pPr lvl="0"/>
            <a:r>
              <a:rPr lang="fr-FR" dirty="0"/>
              <a:t>Les parties doivent être </a:t>
            </a:r>
            <a:r>
              <a:rPr lang="fr-FR" b="1" dirty="0"/>
              <a:t>capable</a:t>
            </a:r>
            <a:r>
              <a:rPr lang="fr-FR" dirty="0"/>
              <a:t> (attention aux mineurs émancipés et aux majeurs incapables…)</a:t>
            </a:r>
          </a:p>
          <a:p>
            <a:pPr lvl="0"/>
            <a:r>
              <a:rPr lang="fr-FR" dirty="0"/>
              <a:t>L’</a:t>
            </a:r>
            <a:r>
              <a:rPr lang="fr-FR" b="1" dirty="0"/>
              <a:t>objet</a:t>
            </a:r>
            <a:r>
              <a:rPr lang="fr-FR" dirty="0"/>
              <a:t> doit-exister et être licite</a:t>
            </a:r>
          </a:p>
          <a:p>
            <a:pPr lvl="0"/>
            <a:r>
              <a:rPr lang="fr-FR" dirty="0"/>
              <a:t>La </a:t>
            </a:r>
            <a:r>
              <a:rPr lang="fr-FR" b="1" dirty="0"/>
              <a:t>cause</a:t>
            </a:r>
            <a:r>
              <a:rPr lang="fr-FR" dirty="0"/>
              <a:t> doit aussi exister être licite et morale.</a:t>
            </a:r>
          </a:p>
          <a:p>
            <a:endParaRPr lang="fr-FR" dirty="0"/>
          </a:p>
          <a:p>
            <a:endParaRPr lang="fr-FR" dirty="0"/>
          </a:p>
        </p:txBody>
      </p:sp>
    </p:spTree>
    <p:extLst>
      <p:ext uri="{BB962C8B-B14F-4D97-AF65-F5344CB8AC3E}">
        <p14:creationId xmlns:p14="http://schemas.microsoft.com/office/powerpoint/2010/main" val="77403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73206" y="740773"/>
            <a:ext cx="10509250" cy="5124450"/>
          </a:xfrm>
        </p:spPr>
        <p:txBody>
          <a:bodyPr>
            <a:normAutofit lnSpcReduction="10000"/>
          </a:bodyPr>
          <a:lstStyle/>
          <a:p>
            <a:pPr marL="0" indent="0">
              <a:buNone/>
            </a:pPr>
            <a:r>
              <a:rPr lang="fr-FR" b="1" u="sng" dirty="0"/>
              <a:t>B. Le différents contrats de travail</a:t>
            </a:r>
          </a:p>
          <a:p>
            <a:pPr marL="0" indent="0">
              <a:buNone/>
            </a:pPr>
            <a:r>
              <a:rPr lang="fr-FR" sz="1800" b="1" u="sng" dirty="0"/>
              <a:t>1. Le CDI</a:t>
            </a:r>
            <a:endParaRPr lang="fr-FR" sz="1800" b="1" dirty="0"/>
          </a:p>
          <a:p>
            <a:r>
              <a:rPr lang="fr-FR" dirty="0"/>
              <a:t>Le CDI : en droit français, c’est le contrat de travail de référence, le contrat de travail de droit commun. </a:t>
            </a:r>
          </a:p>
          <a:p>
            <a:r>
              <a:rPr lang="fr-FR" dirty="0"/>
              <a:t>Il peut être à l’oral mais il est recommandé qu’il soit écrit.</a:t>
            </a:r>
          </a:p>
          <a:p>
            <a:endParaRPr lang="fr-FR" dirty="0"/>
          </a:p>
          <a:p>
            <a:endParaRPr lang="fr-FR" dirty="0"/>
          </a:p>
          <a:p>
            <a:endParaRPr lang="fr-FR" dirty="0"/>
          </a:p>
          <a:p>
            <a:endParaRPr lang="fr-FR" dirty="0"/>
          </a:p>
          <a:p>
            <a:pPr marL="0" indent="0">
              <a:buNone/>
            </a:pPr>
            <a:endParaRPr lang="fr-FR" dirty="0"/>
          </a:p>
          <a:p>
            <a:pPr marL="0" indent="0">
              <a:buNone/>
            </a:pPr>
            <a:r>
              <a:rPr lang="fr-FR" dirty="0"/>
              <a:t> </a:t>
            </a:r>
          </a:p>
          <a:p>
            <a:endParaRPr lang="fr-FR" dirty="0"/>
          </a:p>
        </p:txBody>
      </p:sp>
      <p:pic>
        <p:nvPicPr>
          <p:cNvPr id="4" name="Image 3"/>
          <p:cNvPicPr>
            <a:picLocks noChangeAspect="1"/>
          </p:cNvPicPr>
          <p:nvPr/>
        </p:nvPicPr>
        <p:blipFill>
          <a:blip r:embed="rId2"/>
          <a:stretch>
            <a:fillRect/>
          </a:stretch>
        </p:blipFill>
        <p:spPr>
          <a:xfrm>
            <a:off x="2474173" y="3002747"/>
            <a:ext cx="6980269" cy="2142459"/>
          </a:xfrm>
          <a:prstGeom prst="rect">
            <a:avLst/>
          </a:prstGeom>
        </p:spPr>
      </p:pic>
    </p:spTree>
    <p:extLst>
      <p:ext uri="{BB962C8B-B14F-4D97-AF65-F5344CB8AC3E}">
        <p14:creationId xmlns:p14="http://schemas.microsoft.com/office/powerpoint/2010/main" val="272917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7797" y="859111"/>
            <a:ext cx="10222341" cy="969690"/>
          </a:xfrm>
        </p:spPr>
        <p:txBody>
          <a:bodyPr>
            <a:noAutofit/>
          </a:bodyPr>
          <a:lstStyle/>
          <a:p>
            <a:r>
              <a:rPr lang="fr-FR" sz="1800" b="1" u="sng" dirty="0"/>
              <a:t>2. Le contrat à durée déterminée</a:t>
            </a:r>
            <a:br>
              <a:rPr lang="fr-FR" sz="2000" dirty="0"/>
            </a:br>
            <a:r>
              <a:rPr lang="fr-FR" sz="2000" dirty="0"/>
              <a:t> </a:t>
            </a:r>
            <a:br>
              <a:rPr lang="fr-FR" sz="2000" dirty="0"/>
            </a:br>
            <a:r>
              <a:rPr lang="fr-FR" sz="2000" dirty="0"/>
              <a:t> </a:t>
            </a:r>
          </a:p>
        </p:txBody>
      </p:sp>
      <p:sp>
        <p:nvSpPr>
          <p:cNvPr id="3" name="Espace réservé du contenu 2"/>
          <p:cNvSpPr>
            <a:spLocks noGrp="1"/>
          </p:cNvSpPr>
          <p:nvPr>
            <p:ph idx="1"/>
          </p:nvPr>
        </p:nvSpPr>
        <p:spPr>
          <a:xfrm>
            <a:off x="627797" y="1933846"/>
            <a:ext cx="11109278" cy="4098465"/>
          </a:xfrm>
        </p:spPr>
        <p:txBody>
          <a:bodyPr>
            <a:normAutofit/>
          </a:bodyPr>
          <a:lstStyle/>
          <a:p>
            <a:pPr marL="457200" indent="-457200">
              <a:buAutoNum type="alphaLcPeriod"/>
            </a:pPr>
            <a:r>
              <a:rPr lang="fr-FR" sz="1800" b="1" u="sng" dirty="0"/>
              <a:t>Les cas de recours au contrat à durée déterminée (CDD)</a:t>
            </a:r>
            <a:br>
              <a:rPr lang="fr-FR" sz="1800" b="1" u="sng" dirty="0"/>
            </a:br>
            <a:endParaRPr lang="fr-FR" sz="1800" b="1" u="sng" dirty="0"/>
          </a:p>
          <a:p>
            <a:pPr marL="0" indent="0">
              <a:buNone/>
            </a:pPr>
            <a:r>
              <a:rPr lang="fr-FR" dirty="0"/>
              <a:t>Contrat à durée déterminée, doit être conclu </a:t>
            </a:r>
            <a:r>
              <a:rPr lang="fr-FR" b="1" dirty="0"/>
              <a:t>par écrit </a:t>
            </a:r>
            <a:r>
              <a:rPr lang="fr-FR" dirty="0"/>
              <a:t>avec pour mentions obligatoires comme : </a:t>
            </a:r>
          </a:p>
          <a:p>
            <a:pPr>
              <a:buFont typeface="Wingdings" panose="05000000000000000000" pitchFamily="2" charset="2"/>
              <a:buChar char="Ø"/>
            </a:pPr>
            <a:r>
              <a:rPr lang="fr-FR" dirty="0"/>
              <a:t>les motifs du recours au contrat ;</a:t>
            </a:r>
          </a:p>
          <a:p>
            <a:pPr>
              <a:buFont typeface="Wingdings" panose="05000000000000000000" pitchFamily="2" charset="2"/>
              <a:buChar char="Ø"/>
            </a:pPr>
            <a:r>
              <a:rPr lang="fr-FR" dirty="0"/>
              <a:t>le terme de l’engagement qui est en général un terme précis (date de début et date de fin) ou, à défaut, une durée minimale la désignation du travail à accomplir.</a:t>
            </a:r>
          </a:p>
          <a:p>
            <a:pPr marL="0" indent="0">
              <a:buNone/>
            </a:pPr>
            <a:r>
              <a:rPr lang="fr-FR" dirty="0"/>
              <a:t>Il doit être transmis au salarié dans les </a:t>
            </a:r>
            <a:r>
              <a:rPr lang="fr-FR" b="1" dirty="0"/>
              <a:t>deux jours qui suivent son embauche</a:t>
            </a:r>
            <a:r>
              <a:rPr lang="fr-FR" dirty="0"/>
              <a:t>.</a:t>
            </a:r>
          </a:p>
          <a:p>
            <a:pPr marL="0" indent="0">
              <a:buNone/>
            </a:pPr>
            <a:r>
              <a:rPr lang="fr-FR" dirty="0"/>
              <a:t>À défaut d’écrit ou de mentions essentielles, </a:t>
            </a:r>
            <a:r>
              <a:rPr lang="fr-FR" b="1" dirty="0"/>
              <a:t>le CDD est requalifié en CDI </a:t>
            </a:r>
            <a:r>
              <a:rPr lang="fr-FR" dirty="0"/>
              <a:t>et toutes les règles de ce dernier s’appliquent.</a:t>
            </a:r>
          </a:p>
        </p:txBody>
      </p:sp>
    </p:spTree>
    <p:extLst>
      <p:ext uri="{BB962C8B-B14F-4D97-AF65-F5344CB8AC3E}">
        <p14:creationId xmlns:p14="http://schemas.microsoft.com/office/powerpoint/2010/main" val="58152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4294967295"/>
          </p:nvPr>
        </p:nvSpPr>
        <p:spPr>
          <a:xfrm>
            <a:off x="464024" y="736980"/>
            <a:ext cx="11313994" cy="5295330"/>
          </a:xfrm>
        </p:spPr>
        <p:txBody>
          <a:bodyPr>
            <a:normAutofit/>
          </a:bodyPr>
          <a:lstStyle/>
          <a:p>
            <a:pPr marL="0" indent="0">
              <a:buNone/>
            </a:pPr>
            <a:r>
              <a:rPr lang="fr-FR" b="1" u="sng" dirty="0"/>
              <a:t>b. Les cas de recours autorisés</a:t>
            </a:r>
            <a:br>
              <a:rPr lang="fr-FR" b="1" u="sng" dirty="0"/>
            </a:br>
            <a:endParaRPr lang="fr-FR" b="1" u="sng" dirty="0"/>
          </a:p>
          <a:p>
            <a:pPr marL="0" indent="0">
              <a:buNone/>
            </a:pPr>
            <a:r>
              <a:rPr lang="fr-FR" dirty="0"/>
              <a:t>Un CDD peut être conclu pour remplacer un salarié qui se trouve dans un des cas suivants :</a:t>
            </a:r>
          </a:p>
          <a:p>
            <a:r>
              <a:rPr lang="fr-FR" b="1" dirty="0"/>
              <a:t>salarié absent temporairement ou dont le contrat est suspendu </a:t>
            </a:r>
            <a:r>
              <a:rPr lang="fr-FR" dirty="0"/>
              <a:t>(maladie, maternité, congés payés, congé parental, etc.);</a:t>
            </a:r>
          </a:p>
          <a:p>
            <a:r>
              <a:rPr lang="fr-FR" b="1" dirty="0"/>
              <a:t>salarié passé provisoirement à temps partiel </a:t>
            </a:r>
            <a:r>
              <a:rPr lang="fr-FR" dirty="0"/>
              <a:t>(congé parental, congé pour créer ou reprendre une entreprise, etc.);</a:t>
            </a:r>
          </a:p>
          <a:p>
            <a:r>
              <a:rPr lang="fr-FR" b="1" dirty="0"/>
              <a:t>salarié ayant quitté définitivement l'entreprise </a:t>
            </a:r>
            <a:r>
              <a:rPr lang="fr-FR" dirty="0"/>
              <a:t>et dans l'attente de la suppression du poste;</a:t>
            </a:r>
          </a:p>
          <a:p>
            <a:r>
              <a:rPr lang="fr-FR" b="1" dirty="0"/>
              <a:t>accroissement temporaire de l'activité</a:t>
            </a:r>
            <a:r>
              <a:rPr lang="fr-FR" dirty="0"/>
              <a:t> : le recours au CDD est possible en cas d'accroissement temporaire de l'activité de l'entreprise (peu importe qu'il soit habituel ou occasionnel);</a:t>
            </a:r>
          </a:p>
          <a:p>
            <a:r>
              <a:rPr lang="fr-FR" b="1" dirty="0"/>
              <a:t>Emploi saisonnier</a:t>
            </a:r>
          </a:p>
          <a:p>
            <a:endParaRPr lang="fr-FR" dirty="0"/>
          </a:p>
        </p:txBody>
      </p:sp>
    </p:spTree>
    <p:extLst>
      <p:ext uri="{BB962C8B-B14F-4D97-AF65-F5344CB8AC3E}">
        <p14:creationId xmlns:p14="http://schemas.microsoft.com/office/powerpoint/2010/main" val="24715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641445" y="696036"/>
            <a:ext cx="10236200" cy="5274694"/>
          </a:xfrm>
        </p:spPr>
        <p:txBody>
          <a:bodyPr>
            <a:normAutofit/>
          </a:bodyPr>
          <a:lstStyle/>
          <a:p>
            <a:pPr marL="0" indent="0">
              <a:buNone/>
            </a:pPr>
            <a:r>
              <a:rPr lang="fr-FR" b="1" u="sng" dirty="0"/>
              <a:t>c. Les cas de recours interdits</a:t>
            </a:r>
          </a:p>
          <a:p>
            <a:pPr algn="just"/>
            <a:r>
              <a:rPr lang="fr-FR" dirty="0"/>
              <a:t>Quel que soit son motif, ne peut avoir pour objet ni pour effet </a:t>
            </a:r>
            <a:r>
              <a:rPr lang="fr-FR" b="1" dirty="0"/>
              <a:t>de pourvoir durablement un emploi lié à l’activité normale et permanente de l’entreprise </a:t>
            </a:r>
            <a:r>
              <a:rPr lang="fr-FR" dirty="0"/>
              <a:t>(ayant vocation à être assuré en CDI);</a:t>
            </a:r>
          </a:p>
          <a:p>
            <a:pPr algn="just"/>
            <a:r>
              <a:rPr lang="fr-FR" dirty="0"/>
              <a:t>Pour </a:t>
            </a:r>
            <a:r>
              <a:rPr lang="fr-FR" b="1" dirty="0"/>
              <a:t>remplacer un salarié gréviste</a:t>
            </a:r>
            <a:r>
              <a:rPr lang="fr-FR" dirty="0"/>
              <a:t>;</a:t>
            </a:r>
          </a:p>
          <a:p>
            <a:pPr algn="just"/>
            <a:r>
              <a:rPr lang="fr-FR" dirty="0"/>
              <a:t>Pour effectuer des </a:t>
            </a:r>
            <a:r>
              <a:rPr lang="fr-FR" b="1" dirty="0"/>
              <a:t>travaux particulièrement dangereux </a:t>
            </a:r>
            <a:r>
              <a:rPr lang="fr-FR" dirty="0"/>
              <a:t>sauf en cas de dérogation accordée par le directeur départemental du travail;</a:t>
            </a:r>
          </a:p>
          <a:p>
            <a:pPr algn="just"/>
            <a:r>
              <a:rPr lang="fr-FR" dirty="0"/>
              <a:t>Dans les </a:t>
            </a:r>
            <a:r>
              <a:rPr lang="fr-FR" b="1" dirty="0"/>
              <a:t>6 mois qui suivent un licenciement économique </a:t>
            </a:r>
            <a:r>
              <a:rPr lang="fr-FR" dirty="0"/>
              <a:t>à une exception près (contrat de 3 mois maximum ou commande exceptionnelle à l’exportation).</a:t>
            </a:r>
          </a:p>
          <a:p>
            <a:pPr marL="0" indent="0">
              <a:buNone/>
            </a:pPr>
            <a:r>
              <a:rPr lang="fr-FR" dirty="0"/>
              <a:t> </a:t>
            </a:r>
          </a:p>
          <a:p>
            <a:endParaRPr lang="fr-FR" dirty="0"/>
          </a:p>
        </p:txBody>
      </p:sp>
    </p:spTree>
    <p:extLst>
      <p:ext uri="{BB962C8B-B14F-4D97-AF65-F5344CB8AC3E}">
        <p14:creationId xmlns:p14="http://schemas.microsoft.com/office/powerpoint/2010/main" val="267068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2587625" y="2016125"/>
            <a:ext cx="9604375" cy="3449638"/>
          </a:xfrm>
        </p:spPr>
        <p:txBody>
          <a:bodyPr>
            <a:normAutofit/>
          </a:bodyPr>
          <a:lstStyle/>
          <a:p>
            <a:endParaRPr lang="fr-FR" dirty="0"/>
          </a:p>
          <a:p>
            <a:endParaRPr lang="fr-FR" dirty="0"/>
          </a:p>
        </p:txBody>
      </p:sp>
      <p:sp>
        <p:nvSpPr>
          <p:cNvPr id="4" name="Espace réservé du contenu 2"/>
          <p:cNvSpPr txBox="1">
            <a:spLocks/>
          </p:cNvSpPr>
          <p:nvPr/>
        </p:nvSpPr>
        <p:spPr>
          <a:xfrm>
            <a:off x="614150" y="600502"/>
            <a:ext cx="10620400" cy="514107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fr-FR" b="1" u="sng" dirty="0"/>
              <a:t>d. Les règles générales du contrat à durée déterminée</a:t>
            </a:r>
            <a:br>
              <a:rPr lang="fr-FR" dirty="0"/>
            </a:br>
            <a:endParaRPr lang="fr-FR" dirty="0"/>
          </a:p>
          <a:p>
            <a:pPr marL="0" indent="0">
              <a:buNone/>
            </a:pPr>
            <a:r>
              <a:rPr lang="fr-FR" dirty="0"/>
              <a:t>En pratique :</a:t>
            </a:r>
          </a:p>
          <a:p>
            <a:pPr algn="just"/>
            <a:r>
              <a:rPr lang="fr-FR" dirty="0"/>
              <a:t>La loi impose </a:t>
            </a:r>
            <a:r>
              <a:rPr lang="fr-FR" b="1" dirty="0"/>
              <a:t>une égalité de traitement entre salariés sous CDD et sous CDI</a:t>
            </a:r>
            <a:r>
              <a:rPr lang="fr-FR" dirty="0"/>
              <a:t>. Cela signifie, en particulier, que la rémunération d’un salarié sous CDD doit être la même que celle perçue, pour un poste équivalent, par un salarié sous CDI ayant les mêmes qualifications.</a:t>
            </a:r>
          </a:p>
          <a:p>
            <a:pPr algn="just"/>
            <a:r>
              <a:rPr lang="fr-FR" b="1" dirty="0"/>
              <a:t>La durée du contrat est variable</a:t>
            </a:r>
            <a:r>
              <a:rPr lang="fr-FR" dirty="0"/>
              <a:t>, le terme du contrat pouvant être déterminé ou non suivant les cas. </a:t>
            </a:r>
          </a:p>
          <a:p>
            <a:pPr marL="450850" indent="0" algn="just">
              <a:buFont typeface="Wingdings" panose="05000000000000000000" pitchFamily="2" charset="2"/>
              <a:buChar char="Ø"/>
            </a:pPr>
            <a:r>
              <a:rPr lang="fr-FR" dirty="0"/>
              <a:t>En cas de </a:t>
            </a:r>
            <a:r>
              <a:rPr lang="fr-FR" b="1" dirty="0"/>
              <a:t>terme imprécis</a:t>
            </a:r>
            <a:r>
              <a:rPr lang="fr-FR" dirty="0"/>
              <a:t>, le contrat prend fin lors de la survenance d’un événement (comme le retour du salarié absent). Le CDD à terme imprécis comporte obligatoirement une </a:t>
            </a:r>
            <a:r>
              <a:rPr lang="fr-FR" b="1" dirty="0"/>
              <a:t>période minimale</a:t>
            </a:r>
            <a:r>
              <a:rPr lang="fr-FR" dirty="0"/>
              <a:t>.</a:t>
            </a:r>
          </a:p>
          <a:p>
            <a:endParaRPr lang="fr-FR" dirty="0"/>
          </a:p>
        </p:txBody>
      </p:sp>
    </p:spTree>
    <p:extLst>
      <p:ext uri="{BB962C8B-B14F-4D97-AF65-F5344CB8AC3E}">
        <p14:creationId xmlns:p14="http://schemas.microsoft.com/office/powerpoint/2010/main" val="408987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a:srcRect t="3247" r="9366"/>
          <a:stretch/>
        </p:blipFill>
        <p:spPr>
          <a:xfrm>
            <a:off x="3782600" y="0"/>
            <a:ext cx="8104600" cy="6852108"/>
          </a:xfrm>
          <a:prstGeom prst="rect">
            <a:avLst/>
          </a:prstGeom>
        </p:spPr>
      </p:pic>
      <p:sp>
        <p:nvSpPr>
          <p:cNvPr id="3" name="ZoneTexte 2"/>
          <p:cNvSpPr txBox="1"/>
          <p:nvPr/>
        </p:nvSpPr>
        <p:spPr>
          <a:xfrm>
            <a:off x="354842" y="1091821"/>
            <a:ext cx="3029803" cy="1200329"/>
          </a:xfrm>
          <a:prstGeom prst="rect">
            <a:avLst/>
          </a:prstGeom>
          <a:noFill/>
        </p:spPr>
        <p:txBody>
          <a:bodyPr wrap="square" rtlCol="0">
            <a:spAutoFit/>
          </a:bodyPr>
          <a:lstStyle/>
          <a:p>
            <a:r>
              <a:rPr lang="fr-FR" dirty="0"/>
              <a:t>e. Durée et renouvellement</a:t>
            </a:r>
          </a:p>
          <a:p>
            <a:endParaRPr lang="fr-FR" dirty="0"/>
          </a:p>
          <a:p>
            <a:r>
              <a:rPr lang="fr-FR" dirty="0"/>
              <a:t>e1. Durée</a:t>
            </a:r>
          </a:p>
          <a:p>
            <a:endParaRPr lang="fr-FR" dirty="0"/>
          </a:p>
        </p:txBody>
      </p:sp>
    </p:spTree>
    <p:extLst>
      <p:ext uri="{BB962C8B-B14F-4D97-AF65-F5344CB8AC3E}">
        <p14:creationId xmlns:p14="http://schemas.microsoft.com/office/powerpoint/2010/main" val="225475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832513" y="1869743"/>
            <a:ext cx="5259830" cy="4244454"/>
          </a:xfrm>
        </p:spPr>
        <p:txBody>
          <a:bodyPr>
            <a:normAutofit fontScale="92500" lnSpcReduction="20000"/>
          </a:bodyPr>
          <a:lstStyle/>
          <a:p>
            <a:r>
              <a:rPr lang="fr-FR" dirty="0"/>
              <a:t>Un CDD peut être </a:t>
            </a:r>
            <a:r>
              <a:rPr lang="fr-FR" b="1" dirty="0"/>
              <a:t>renouvelé 2 fois</a:t>
            </a:r>
            <a:r>
              <a:rPr lang="fr-FR" dirty="0"/>
              <a:t>, sauf accord de branche étendu contraire. </a:t>
            </a:r>
          </a:p>
          <a:p>
            <a:r>
              <a:rPr lang="fr-FR" dirty="0"/>
              <a:t>Le renouvellement d'un contrat CDD est la </a:t>
            </a:r>
            <a:r>
              <a:rPr lang="fr-FR" b="1" dirty="0"/>
              <a:t>prolongation du même contrat</a:t>
            </a:r>
            <a:r>
              <a:rPr lang="fr-FR" dirty="0"/>
              <a:t>. </a:t>
            </a:r>
          </a:p>
          <a:p>
            <a:pPr marL="355600" indent="-177800">
              <a:buFont typeface="Wingdings" panose="05000000000000000000" pitchFamily="2" charset="2"/>
              <a:buChar char="Ø"/>
            </a:pPr>
            <a:r>
              <a:rPr lang="fr-FR" dirty="0"/>
              <a:t>Il décale simplement le terme initialement prévu dans le temps. Il ne peut modifier que le terme du contrat.</a:t>
            </a:r>
          </a:p>
          <a:p>
            <a:pPr marL="177800" indent="-177800"/>
            <a:r>
              <a:rPr lang="fr-FR" dirty="0"/>
              <a:t>Lorsque le contrat se poursuit après l’échéance du terme du CDD, </a:t>
            </a:r>
            <a:r>
              <a:rPr lang="fr-FR" b="1" dirty="0"/>
              <a:t>il se transforme automatiquement en CDI.</a:t>
            </a:r>
          </a:p>
          <a:p>
            <a:r>
              <a:rPr lang="fr-FR" dirty="0"/>
              <a:t>Le salarié </a:t>
            </a:r>
            <a:r>
              <a:rPr lang="fr-FR" b="1" dirty="0"/>
              <a:t>conserve l’ancienneté </a:t>
            </a:r>
            <a:r>
              <a:rPr lang="fr-FR" dirty="0"/>
              <a:t>acquise pendant son CDD.</a:t>
            </a:r>
          </a:p>
          <a:p>
            <a:endParaRPr lang="fr-FR" dirty="0"/>
          </a:p>
        </p:txBody>
      </p:sp>
      <p:pic>
        <p:nvPicPr>
          <p:cNvPr id="7" name="Image 6"/>
          <p:cNvPicPr>
            <a:picLocks noChangeAspect="1"/>
          </p:cNvPicPr>
          <p:nvPr/>
        </p:nvPicPr>
        <p:blipFill rotWithShape="1">
          <a:blip r:embed="rId2"/>
          <a:srcRect l="13029" t="89313" r="17450" b="713"/>
          <a:stretch/>
        </p:blipFill>
        <p:spPr>
          <a:xfrm>
            <a:off x="6191118" y="3193577"/>
            <a:ext cx="5209720" cy="464024"/>
          </a:xfrm>
          <a:prstGeom prst="rect">
            <a:avLst/>
          </a:prstGeom>
        </p:spPr>
      </p:pic>
      <p:sp>
        <p:nvSpPr>
          <p:cNvPr id="15" name="Rectangle 14"/>
          <p:cNvSpPr/>
          <p:nvPr/>
        </p:nvSpPr>
        <p:spPr>
          <a:xfrm>
            <a:off x="1489785" y="1279056"/>
            <a:ext cx="2180662" cy="369332"/>
          </a:xfrm>
          <a:prstGeom prst="rect">
            <a:avLst/>
          </a:prstGeom>
        </p:spPr>
        <p:txBody>
          <a:bodyPr wrap="none">
            <a:spAutoFit/>
          </a:bodyPr>
          <a:lstStyle/>
          <a:p>
            <a:r>
              <a:rPr lang="fr-FR" dirty="0"/>
              <a:t>e2. Renouvellement</a:t>
            </a:r>
          </a:p>
        </p:txBody>
      </p:sp>
    </p:spTree>
    <p:extLst>
      <p:ext uri="{BB962C8B-B14F-4D97-AF65-F5344CB8AC3E}">
        <p14:creationId xmlns:p14="http://schemas.microsoft.com/office/powerpoint/2010/main" val="77187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1: La procédure d’embauche</a:t>
            </a:r>
            <a:br>
              <a:rPr lang="fr-FR" dirty="0"/>
            </a:br>
            <a:r>
              <a:rPr lang="fr-FR" b="1" u="sng" dirty="0"/>
              <a:t>I. La procédure d’embauche</a:t>
            </a:r>
            <a:br>
              <a:rPr lang="fr-FR" b="1" u="sng" dirty="0"/>
            </a:br>
            <a:endParaRPr lang="fr-FR" dirty="0"/>
          </a:p>
        </p:txBody>
      </p:sp>
      <p:sp>
        <p:nvSpPr>
          <p:cNvPr id="3" name="Espace réservé du contenu 2"/>
          <p:cNvSpPr>
            <a:spLocks noGrp="1"/>
          </p:cNvSpPr>
          <p:nvPr>
            <p:ph idx="1"/>
          </p:nvPr>
        </p:nvSpPr>
        <p:spPr>
          <a:xfrm>
            <a:off x="875217" y="2020530"/>
            <a:ext cx="11095630" cy="3849330"/>
          </a:xfrm>
        </p:spPr>
        <p:txBody>
          <a:bodyPr/>
          <a:lstStyle/>
          <a:p>
            <a:r>
              <a:rPr lang="fr-FR" dirty="0"/>
              <a:t>L’employeur a une liberté presque totale dans le choix de son futur salarié, et tout candidat à un emploi peut accepter ou non le poste proposé.</a:t>
            </a:r>
            <a:endParaRPr lang="fr-FR" b="1" u="sng" dirty="0"/>
          </a:p>
          <a:p>
            <a:pPr marL="0" indent="0">
              <a:buNone/>
            </a:pPr>
            <a:r>
              <a:rPr lang="fr-FR" b="1" u="sng" dirty="0"/>
              <a:t>A Le recrutement</a:t>
            </a:r>
          </a:p>
          <a:p>
            <a:pPr marL="0" indent="0">
              <a:buNone/>
            </a:pPr>
            <a:r>
              <a:rPr lang="fr-FR" sz="1800" b="1" u="sng" dirty="0"/>
              <a:t>1 • Le respect de la non-discrimination</a:t>
            </a:r>
          </a:p>
          <a:p>
            <a:pPr marL="0" indent="0">
              <a:buNone/>
            </a:pPr>
            <a:r>
              <a:rPr lang="fr-FR" dirty="0"/>
              <a:t>Dans toutes les étapes du recrutement, le principe fondamental de non-discrimination doit être respecté.</a:t>
            </a:r>
          </a:p>
          <a:p>
            <a:pPr marL="0" indent="0">
              <a:buNone/>
            </a:pPr>
            <a:r>
              <a:rPr lang="fr-FR" dirty="0"/>
              <a:t>Textes de lois relatifs à la non-discrimination lors du recrutement </a:t>
            </a:r>
            <a:r>
              <a:rPr lang="fr-FR" b="1" dirty="0"/>
              <a:t>Article L 1132-1 du Code du travail.</a:t>
            </a:r>
          </a:p>
          <a:p>
            <a:endParaRPr lang="fr-FR" dirty="0"/>
          </a:p>
        </p:txBody>
      </p:sp>
    </p:spTree>
    <p:extLst>
      <p:ext uri="{BB962C8B-B14F-4D97-AF65-F5344CB8AC3E}">
        <p14:creationId xmlns:p14="http://schemas.microsoft.com/office/powerpoint/2010/main" val="18503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22846" y="1064004"/>
            <a:ext cx="10122658" cy="4763590"/>
          </a:xfrm>
        </p:spPr>
        <p:txBody>
          <a:bodyPr/>
          <a:lstStyle/>
          <a:p>
            <a:pPr marL="0" indent="0">
              <a:buNone/>
            </a:pPr>
            <a:r>
              <a:rPr lang="fr-FR" b="1" u="sng" dirty="0"/>
              <a:t>f. Délai de carence</a:t>
            </a:r>
          </a:p>
          <a:p>
            <a:pPr marL="0" indent="0">
              <a:buNone/>
            </a:pPr>
            <a:endParaRPr lang="fr-FR" b="1" u="sng" dirty="0"/>
          </a:p>
          <a:p>
            <a:r>
              <a:rPr lang="fr-FR" dirty="0"/>
              <a:t>À la fin d’un CDD, sauf accord de branche étendu contraire, </a:t>
            </a:r>
            <a:r>
              <a:rPr lang="fr-FR" b="1" dirty="0"/>
              <a:t>un délai de carence </a:t>
            </a:r>
            <a:r>
              <a:rPr lang="fr-FR" dirty="0"/>
              <a:t>doit être respecté avant de recourir à nouveau à un autre CDD. </a:t>
            </a:r>
          </a:p>
          <a:p>
            <a:r>
              <a:rPr lang="fr-FR" dirty="0"/>
              <a:t>Il est égal au </a:t>
            </a:r>
            <a:r>
              <a:rPr lang="fr-FR" b="1" dirty="0"/>
              <a:t>tiers de la durée du contrat </a:t>
            </a:r>
            <a:r>
              <a:rPr lang="fr-FR" dirty="0"/>
              <a:t>renouvellement inclus </a:t>
            </a:r>
          </a:p>
          <a:p>
            <a:r>
              <a:rPr lang="fr-FR" dirty="0"/>
              <a:t>Mais, pour les CDD de moins de quinze jours, le délai de carence est de la </a:t>
            </a:r>
            <a:r>
              <a:rPr lang="fr-FR" b="1" dirty="0"/>
              <a:t>moitié</a:t>
            </a:r>
            <a:r>
              <a:rPr lang="fr-FR" dirty="0"/>
              <a:t>.</a:t>
            </a:r>
          </a:p>
          <a:p>
            <a:endParaRPr lang="fr-FR" dirty="0"/>
          </a:p>
          <a:p>
            <a:pPr marL="0" indent="0">
              <a:buNone/>
            </a:pPr>
            <a:r>
              <a:rPr lang="fr-FR" b="1" dirty="0"/>
              <a:t>Exemple: 6 mois de carence entre deux CDD si le contrat initial était de 18 mois.</a:t>
            </a:r>
          </a:p>
          <a:p>
            <a:endParaRPr lang="fr-FR" b="1" dirty="0"/>
          </a:p>
        </p:txBody>
      </p:sp>
    </p:spTree>
    <p:extLst>
      <p:ext uri="{BB962C8B-B14F-4D97-AF65-F5344CB8AC3E}">
        <p14:creationId xmlns:p14="http://schemas.microsoft.com/office/powerpoint/2010/main" val="12300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705" y="818167"/>
            <a:ext cx="9603275" cy="1049235"/>
          </a:xfrm>
        </p:spPr>
        <p:txBody>
          <a:bodyPr/>
          <a:lstStyle/>
          <a:p>
            <a:r>
              <a:rPr lang="fr-FR" dirty="0"/>
              <a:t>Quelques chiffres</a:t>
            </a:r>
          </a:p>
        </p:txBody>
      </p:sp>
      <p:sp>
        <p:nvSpPr>
          <p:cNvPr id="3" name="Espace réservé du contenu 2"/>
          <p:cNvSpPr>
            <a:spLocks noGrp="1"/>
          </p:cNvSpPr>
          <p:nvPr>
            <p:ph idx="1"/>
          </p:nvPr>
        </p:nvSpPr>
        <p:spPr>
          <a:xfrm>
            <a:off x="1451579" y="2015732"/>
            <a:ext cx="9603275" cy="4057522"/>
          </a:xfrm>
        </p:spPr>
        <p:txBody>
          <a:bodyPr>
            <a:normAutofit/>
          </a:bodyPr>
          <a:lstStyle/>
          <a:p>
            <a:pPr algn="just"/>
            <a:r>
              <a:rPr lang="fr-FR" dirty="0"/>
              <a:t>Part des personnes en CDI : </a:t>
            </a:r>
            <a:r>
              <a:rPr lang="fr-FR" b="1" dirty="0"/>
              <a:t>94% en 1982</a:t>
            </a:r>
            <a:r>
              <a:rPr lang="fr-FR" dirty="0"/>
              <a:t> exactement après la victoire de François Mitterrand à la présidentielle un an plus tôt à </a:t>
            </a:r>
            <a:r>
              <a:rPr lang="fr-FR" b="1" dirty="0"/>
              <a:t>88% en 2017</a:t>
            </a:r>
            <a:r>
              <a:rPr lang="fr-FR" dirty="0"/>
              <a:t>. </a:t>
            </a:r>
          </a:p>
          <a:p>
            <a:pPr algn="just"/>
            <a:r>
              <a:rPr lang="fr-FR" dirty="0"/>
              <a:t>Le </a:t>
            </a:r>
            <a:r>
              <a:rPr lang="fr-FR" b="1" dirty="0"/>
              <a:t>taux d'entrée en CDD</a:t>
            </a:r>
            <a:r>
              <a:rPr lang="fr-FR" dirty="0"/>
              <a:t> (c'est-à-dire le rapport entre les embauches en CDD et les effectifs de l'établissement) ainsi depuis 1993, ce ratio est </a:t>
            </a:r>
            <a:r>
              <a:rPr lang="fr-FR" b="1" dirty="0"/>
              <a:t>multiplié par plus de 4</a:t>
            </a:r>
            <a:r>
              <a:rPr lang="fr-FR" dirty="0"/>
              <a:t> pour les établissements de plus de 50 salariés, passant de 20,5% en 1993 à 84% en 2017». </a:t>
            </a:r>
            <a:r>
              <a:rPr lang="fr-FR" dirty="0">
                <a:solidFill>
                  <a:srgbClr val="FF0000"/>
                </a:solidFill>
              </a:rPr>
              <a:t>DARES</a:t>
            </a:r>
          </a:p>
          <a:p>
            <a:pPr algn="just"/>
            <a:r>
              <a:rPr lang="fr-FR" dirty="0"/>
              <a:t>Une hausse qui s'est déroulée en deux temps: d'une façon modérée de 1993 à 2000, plus exponentielle par la suite.</a:t>
            </a:r>
          </a:p>
          <a:p>
            <a:pPr algn="just"/>
            <a:r>
              <a:rPr lang="fr-FR" dirty="0"/>
              <a:t>Âge moyen du premier CDI : </a:t>
            </a:r>
            <a:r>
              <a:rPr lang="fr-FR" b="1" dirty="0"/>
              <a:t>29 ans</a:t>
            </a:r>
          </a:p>
        </p:txBody>
      </p:sp>
    </p:spTree>
    <p:extLst>
      <p:ext uri="{BB962C8B-B14F-4D97-AF65-F5344CB8AC3E}">
        <p14:creationId xmlns:p14="http://schemas.microsoft.com/office/powerpoint/2010/main" val="8085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a:t>
            </a:r>
          </a:p>
        </p:txBody>
      </p:sp>
      <p:sp>
        <p:nvSpPr>
          <p:cNvPr id="3" name="Espace réservé du contenu 2"/>
          <p:cNvSpPr>
            <a:spLocks noGrp="1"/>
          </p:cNvSpPr>
          <p:nvPr>
            <p:ph idx="1"/>
          </p:nvPr>
        </p:nvSpPr>
        <p:spPr/>
        <p:txBody>
          <a:bodyPr/>
          <a:lstStyle/>
          <a:p>
            <a:pPr algn="just"/>
            <a:r>
              <a:rPr lang="fr-FR" dirty="0"/>
              <a:t>Elsa vient de conclure un CDD pour 12 mois en tant que comptable dans le secteur de la restauration. Elle remplace une salariée en congé sabbatique et qui, selon les dires de ses collègues, ne reviendra pas. Elle est ravie et espère qu’ensuite elle pourra conclure un CDI si tout se passe bien. Un de ses amis lui dit qu’elle n’aura jamais de CDI dans cette branche car il s’agit d’un secteur dans lesquels il est d’usage de ne pas recourir au CDI.</a:t>
            </a:r>
          </a:p>
          <a:p>
            <a:r>
              <a:rPr lang="fr-FR" b="1" dirty="0"/>
              <a:t>Son ami </a:t>
            </a:r>
            <a:r>
              <a:rPr lang="fr-FR" b="1" dirty="0" err="1"/>
              <a:t>a-t-il</a:t>
            </a:r>
            <a:r>
              <a:rPr lang="fr-FR" b="1" dirty="0"/>
              <a:t> raison ?</a:t>
            </a:r>
          </a:p>
        </p:txBody>
      </p:sp>
    </p:spTree>
    <p:extLst>
      <p:ext uri="{BB962C8B-B14F-4D97-AF65-F5344CB8AC3E}">
        <p14:creationId xmlns:p14="http://schemas.microsoft.com/office/powerpoint/2010/main" val="2212241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04520"/>
            <a:ext cx="9603275" cy="710382"/>
          </a:xfrm>
        </p:spPr>
        <p:txBody>
          <a:bodyPr>
            <a:normAutofit fontScale="90000"/>
          </a:bodyPr>
          <a:lstStyle/>
          <a:p>
            <a:r>
              <a:rPr lang="fr-FR" sz="2000" b="1" u="sng" dirty="0"/>
              <a:t>3. Le travail temporaire</a:t>
            </a:r>
            <a:br>
              <a:rPr lang="fr-FR" dirty="0"/>
            </a:br>
            <a:endParaRPr lang="fr-FR" dirty="0"/>
          </a:p>
        </p:txBody>
      </p:sp>
      <p:sp>
        <p:nvSpPr>
          <p:cNvPr id="3" name="Espace réservé du contenu 2"/>
          <p:cNvSpPr>
            <a:spLocks noGrp="1"/>
          </p:cNvSpPr>
          <p:nvPr>
            <p:ph idx="1"/>
          </p:nvPr>
        </p:nvSpPr>
        <p:spPr>
          <a:xfrm>
            <a:off x="1451579" y="2015732"/>
            <a:ext cx="9603275" cy="4139408"/>
          </a:xfrm>
        </p:spPr>
        <p:txBody>
          <a:bodyPr/>
          <a:lstStyle/>
          <a:p>
            <a:pPr marL="0" indent="0">
              <a:buNone/>
            </a:pPr>
            <a:r>
              <a:rPr lang="fr-FR" u="sng" dirty="0"/>
              <a:t>a • Les contrats</a:t>
            </a:r>
          </a:p>
          <a:p>
            <a:pPr marL="0" indent="0">
              <a:buNone/>
            </a:pPr>
            <a:endParaRPr lang="fr-FR" dirty="0"/>
          </a:p>
        </p:txBody>
      </p:sp>
      <p:pic>
        <p:nvPicPr>
          <p:cNvPr id="4" name="Image 3"/>
          <p:cNvPicPr/>
          <p:nvPr/>
        </p:nvPicPr>
        <p:blipFill rotWithShape="1">
          <a:blip r:embed="rId2"/>
          <a:srcRect t="3125" b="3819"/>
          <a:stretch/>
        </p:blipFill>
        <p:spPr bwMode="auto">
          <a:xfrm>
            <a:off x="3971499" y="2015732"/>
            <a:ext cx="7083355" cy="39756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913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112924" y="191729"/>
            <a:ext cx="11764370" cy="6155139"/>
          </a:xfrm>
        </p:spPr>
        <p:txBody>
          <a:bodyPr>
            <a:normAutofit fontScale="92500" lnSpcReduction="10000"/>
          </a:bodyPr>
          <a:lstStyle/>
          <a:p>
            <a:pPr marL="0" indent="0" algn="just">
              <a:buNone/>
            </a:pPr>
            <a:r>
              <a:rPr lang="fr-FR" b="1" u="sng" dirty="0"/>
              <a:t>Contrat de mise à disposition</a:t>
            </a:r>
          </a:p>
          <a:p>
            <a:pPr marL="0" indent="0" algn="just">
              <a:buNone/>
            </a:pPr>
            <a:r>
              <a:rPr lang="fr-FR" dirty="0"/>
              <a:t>▶C’est un </a:t>
            </a:r>
            <a:r>
              <a:rPr lang="fr-FR" b="1" dirty="0"/>
              <a:t>contrat commercial </a:t>
            </a:r>
            <a:r>
              <a:rPr lang="fr-FR" dirty="0"/>
              <a:t>conclu par écrit entre les deux entreprises et signé </a:t>
            </a:r>
            <a:r>
              <a:rPr lang="fr-FR" u="sng" dirty="0"/>
              <a:t>au plus tard dans les deux jours</a:t>
            </a:r>
            <a:r>
              <a:rPr lang="fr-FR" dirty="0"/>
              <a:t> de la mise à disposition.</a:t>
            </a:r>
          </a:p>
          <a:p>
            <a:pPr marL="0" indent="0" algn="just">
              <a:buNone/>
            </a:pPr>
            <a:r>
              <a:rPr lang="fr-FR" dirty="0"/>
              <a:t>▶Il a pour </a:t>
            </a:r>
            <a:r>
              <a:rPr lang="fr-FR" b="1" dirty="0"/>
              <a:t>mentions obligatoires </a:t>
            </a:r>
            <a:r>
              <a:rPr lang="fr-FR" dirty="0"/>
              <a:t>: le motif de l’appel à un salarié temporaire, les dates de la mission, les caractéristiques de l’emploi, la rémunération, le nom et l’adresse du gérant.</a:t>
            </a:r>
          </a:p>
          <a:p>
            <a:pPr marL="0" indent="0" algn="just">
              <a:buNone/>
            </a:pPr>
            <a:r>
              <a:rPr lang="fr-FR" dirty="0"/>
              <a:t>▶L’absence d’écrit a pour conséquence de </a:t>
            </a:r>
            <a:r>
              <a:rPr lang="fr-FR" u="sng" dirty="0"/>
              <a:t>déclarer nul le contrat de prestation de services et l’entreprise de travail temporaire (ETT) </a:t>
            </a:r>
            <a:r>
              <a:rPr lang="fr-FR" dirty="0"/>
              <a:t>peut être condamnée à une amende voire être interdite d’exercice.</a:t>
            </a:r>
          </a:p>
          <a:p>
            <a:pPr marL="0" indent="0" algn="just">
              <a:buNone/>
            </a:pPr>
            <a:r>
              <a:rPr lang="fr-FR" b="1" u="sng" dirty="0"/>
              <a:t>Contrat de mission</a:t>
            </a:r>
          </a:p>
          <a:p>
            <a:pPr marL="0" indent="0" algn="just">
              <a:buNone/>
            </a:pPr>
            <a:r>
              <a:rPr lang="fr-FR" dirty="0"/>
              <a:t>▶C’est </a:t>
            </a:r>
            <a:r>
              <a:rPr lang="fr-FR" b="1" dirty="0"/>
              <a:t>un contrat de travail </a:t>
            </a:r>
            <a:r>
              <a:rPr lang="fr-FR" dirty="0"/>
              <a:t>conclu entre le salarié et l’ETT qui doit être conclu par écrit et remis au salarié </a:t>
            </a:r>
            <a:r>
              <a:rPr lang="fr-FR" u="sng" dirty="0"/>
              <a:t>dans les deux jours suivant la mise à disposition</a:t>
            </a:r>
            <a:r>
              <a:rPr lang="fr-FR" dirty="0"/>
              <a:t>.</a:t>
            </a:r>
          </a:p>
          <a:p>
            <a:pPr marL="0" indent="0" algn="just">
              <a:buNone/>
            </a:pPr>
            <a:r>
              <a:rPr lang="fr-FR" dirty="0"/>
              <a:t>▶Il a pour </a:t>
            </a:r>
            <a:r>
              <a:rPr lang="fr-FR" b="1" dirty="0"/>
              <a:t>mentions obligatoires </a:t>
            </a:r>
            <a:r>
              <a:rPr lang="fr-FR" dirty="0"/>
              <a:t>: les mentions du contrat de mise à disposition, la qualification du salarié, les modalités de rémunération, la période d’essai éventuelle, la mention que l’embauche du salarié par l’utilisateur à l’issue de la mission n’est pas interdite, le nom et l’adresse de la caisse de retraite et de l’Urssaf. L’absence d’écrit permet au salarié </a:t>
            </a:r>
            <a:r>
              <a:rPr lang="fr-FR" u="sng" dirty="0"/>
              <a:t>de demander auprès de l’ETT la requalification en CDI</a:t>
            </a:r>
            <a:r>
              <a:rPr lang="fr-FR" dirty="0"/>
              <a:t>.</a:t>
            </a:r>
          </a:p>
          <a:p>
            <a:pPr marL="0" indent="0" algn="just">
              <a:buNone/>
            </a:pPr>
            <a:r>
              <a:rPr lang="fr-FR" dirty="0"/>
              <a:t>▶ Réglementation identique au CDD</a:t>
            </a:r>
          </a:p>
          <a:p>
            <a:pPr marL="0" indent="0" algn="just">
              <a:buNone/>
            </a:pPr>
            <a:endParaRPr lang="fr-FR" dirty="0"/>
          </a:p>
          <a:p>
            <a:endParaRPr lang="fr-FR" dirty="0"/>
          </a:p>
        </p:txBody>
      </p:sp>
    </p:spTree>
    <p:extLst>
      <p:ext uri="{BB962C8B-B14F-4D97-AF65-F5344CB8AC3E}">
        <p14:creationId xmlns:p14="http://schemas.microsoft.com/office/powerpoint/2010/main" val="424063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27BD8-9D32-483C-AA18-731929765140}"/>
              </a:ext>
            </a:extLst>
          </p:cNvPr>
          <p:cNvSpPr>
            <a:spLocks noGrp="1"/>
          </p:cNvSpPr>
          <p:nvPr>
            <p:ph type="title"/>
          </p:nvPr>
        </p:nvSpPr>
        <p:spPr/>
        <p:txBody>
          <a:bodyPr/>
          <a:lstStyle/>
          <a:p>
            <a:r>
              <a:rPr lang="fr-FR" dirty="0"/>
              <a:t>Les droits des travailleurs temporaires</a:t>
            </a:r>
          </a:p>
        </p:txBody>
      </p:sp>
      <p:sp>
        <p:nvSpPr>
          <p:cNvPr id="3" name="Espace réservé du contenu 2">
            <a:extLst>
              <a:ext uri="{FF2B5EF4-FFF2-40B4-BE49-F238E27FC236}">
                <a16:creationId xmlns:a16="http://schemas.microsoft.com/office/drawing/2014/main" id="{2632366A-B026-4F96-B321-272185CCDDFC}"/>
              </a:ext>
            </a:extLst>
          </p:cNvPr>
          <p:cNvSpPr>
            <a:spLocks noGrp="1"/>
          </p:cNvSpPr>
          <p:nvPr>
            <p:ph idx="1"/>
          </p:nvPr>
        </p:nvSpPr>
        <p:spPr>
          <a:xfrm>
            <a:off x="1451579" y="2015732"/>
            <a:ext cx="9603275" cy="4037749"/>
          </a:xfrm>
        </p:spPr>
        <p:txBody>
          <a:bodyPr>
            <a:normAutofit fontScale="85000" lnSpcReduction="10000"/>
          </a:bodyPr>
          <a:lstStyle/>
          <a:p>
            <a:pPr algn="just"/>
            <a:r>
              <a:rPr lang="fr-FR" dirty="0"/>
              <a:t>Le salarié de l’entreprise de travail temporaire exécute son travail sous les directives de l’entreprise utilisatrice dans des conditions similaires à celles de ses propres salariés. </a:t>
            </a:r>
          </a:p>
          <a:p>
            <a:pPr algn="just"/>
            <a:r>
              <a:rPr lang="fr-FR" dirty="0"/>
              <a:t>Il </a:t>
            </a:r>
            <a:r>
              <a:rPr lang="fr-FR" dirty="0" err="1"/>
              <a:t>bénéﬁcie</a:t>
            </a:r>
            <a:r>
              <a:rPr lang="fr-FR" dirty="0"/>
              <a:t> des mêmes droits et avantages que ceux-ci (droit aux tickets restaurants, accès aux moyens de transport collectifs…).</a:t>
            </a:r>
          </a:p>
          <a:p>
            <a:pPr algn="just"/>
            <a:r>
              <a:rPr lang="fr-FR" dirty="0"/>
              <a:t>Mais s’il commet une faute disciplinaire dans l’exécution de sa mission, il doit être sanctionné par l’entreprise de travail temporaire. </a:t>
            </a:r>
          </a:p>
          <a:p>
            <a:pPr algn="just"/>
            <a:r>
              <a:rPr lang="fr-FR" dirty="0"/>
              <a:t>Il exerce ses droits collectifs dans l’ETT et non dans l’entreprise utilisatrice. </a:t>
            </a:r>
          </a:p>
          <a:p>
            <a:pPr algn="just"/>
            <a:r>
              <a:rPr lang="fr-FR" dirty="0"/>
              <a:t>À l’issue de la mission, l’ETT est tenue de verser au salarié une indemnité de </a:t>
            </a:r>
            <a:r>
              <a:rPr lang="fr-FR" dirty="0" err="1"/>
              <a:t>ﬁn</a:t>
            </a:r>
            <a:r>
              <a:rPr lang="fr-FR" dirty="0"/>
              <a:t> de mission au moins égale à 10 % de la rémunération brute perçue au titre de la mission. </a:t>
            </a:r>
          </a:p>
          <a:p>
            <a:pPr algn="just"/>
            <a:r>
              <a:rPr lang="fr-FR" dirty="0"/>
              <a:t>L’indemnité n’est pas due si le salarié temporaire est recruté en CDI par l’entreprise utilisatrice ou si le contrat est rompu pour faute grave ou à l’initiative du travailleur temporaire.</a:t>
            </a:r>
          </a:p>
          <a:p>
            <a:endParaRPr lang="fr-FR" dirty="0"/>
          </a:p>
        </p:txBody>
      </p:sp>
    </p:spTree>
    <p:extLst>
      <p:ext uri="{BB962C8B-B14F-4D97-AF65-F5344CB8AC3E}">
        <p14:creationId xmlns:p14="http://schemas.microsoft.com/office/powerpoint/2010/main" val="19458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04519"/>
            <a:ext cx="9603275" cy="778621"/>
          </a:xfrm>
        </p:spPr>
        <p:txBody>
          <a:bodyPr>
            <a:normAutofit fontScale="90000"/>
          </a:bodyPr>
          <a:lstStyle/>
          <a:p>
            <a:r>
              <a:rPr lang="fr-FR" sz="2000" b="1" u="sng" dirty="0"/>
              <a:t>4. Le contrat en alternance</a:t>
            </a:r>
            <a:br>
              <a:rPr lang="fr-FR" sz="2000" b="1" u="sng" dirty="0"/>
            </a:br>
            <a:br>
              <a:rPr lang="fr-FR" sz="2000" b="1" u="sng" dirty="0"/>
            </a:br>
            <a:r>
              <a:rPr lang="fr-FR" sz="2000" b="1" u="sng" dirty="0"/>
              <a:t>Contrat d’apprentissage VS contrat de Professionnalisation</a:t>
            </a:r>
          </a:p>
        </p:txBody>
      </p:sp>
      <p:pic>
        <p:nvPicPr>
          <p:cNvPr id="5" name="Espace réservé du contenu 4"/>
          <p:cNvPicPr>
            <a:picLocks noGrp="1" noChangeAspect="1"/>
          </p:cNvPicPr>
          <p:nvPr>
            <p:ph idx="1"/>
          </p:nvPr>
        </p:nvPicPr>
        <p:blipFill rotWithShape="1">
          <a:blip r:embed="rId2"/>
          <a:srcRect l="5089" t="3035" b="1626"/>
          <a:stretch/>
        </p:blipFill>
        <p:spPr>
          <a:xfrm>
            <a:off x="440850" y="1911463"/>
            <a:ext cx="7898523" cy="4946537"/>
          </a:xfrm>
          <a:prstGeom prst="rect">
            <a:avLst/>
          </a:prstGeom>
        </p:spPr>
      </p:pic>
      <p:sp>
        <p:nvSpPr>
          <p:cNvPr id="3" name="ZoneTexte 2">
            <a:extLst>
              <a:ext uri="{FF2B5EF4-FFF2-40B4-BE49-F238E27FC236}">
                <a16:creationId xmlns:a16="http://schemas.microsoft.com/office/drawing/2014/main" id="{747EF849-1229-4CE3-BBAF-64BE514334C0}"/>
              </a:ext>
            </a:extLst>
          </p:cNvPr>
          <p:cNvSpPr txBox="1"/>
          <p:nvPr/>
        </p:nvSpPr>
        <p:spPr>
          <a:xfrm>
            <a:off x="8339373" y="1911463"/>
            <a:ext cx="3725627" cy="3693319"/>
          </a:xfrm>
          <a:prstGeom prst="rect">
            <a:avLst/>
          </a:prstGeom>
          <a:noFill/>
        </p:spPr>
        <p:txBody>
          <a:bodyPr wrap="square" rtlCol="0">
            <a:spAutoFit/>
          </a:bodyPr>
          <a:lstStyle/>
          <a:p>
            <a:pPr marL="285750" indent="-285750" algn="just">
              <a:buFont typeface="Arial" panose="020B0604020202020204" pitchFamily="34" charset="0"/>
              <a:buChar char="•"/>
            </a:pPr>
            <a:r>
              <a:rPr lang="fr-FR" dirty="0"/>
              <a:t>Le contrat d’apprentissage est un contrat de travail de type CDD par lequel un employeur s’engage à verser un salaire à un jeune travailleur et à lui assurer une formation professionnelle dispensée à la fois par son entreprise et par un centre de formation des apprentis (CFA). </a:t>
            </a:r>
          </a:p>
          <a:p>
            <a:pPr marL="285750" indent="-285750" algn="just">
              <a:buFont typeface="Arial" panose="020B0604020202020204" pitchFamily="34" charset="0"/>
              <a:buChar char="•"/>
            </a:pPr>
            <a:r>
              <a:rPr lang="fr-FR" dirty="0"/>
              <a:t>L’apprenti s’engage à travailler pour l’entreprise et à suivre la formation pendant toute la durée du contrat. </a:t>
            </a:r>
          </a:p>
        </p:txBody>
      </p:sp>
    </p:spTree>
    <p:extLst>
      <p:ext uri="{BB962C8B-B14F-4D97-AF65-F5344CB8AC3E}">
        <p14:creationId xmlns:p14="http://schemas.microsoft.com/office/powerpoint/2010/main" val="390259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81504" y="237528"/>
            <a:ext cx="8954814" cy="5959992"/>
          </a:xfrm>
          <a:prstGeom prst="rect">
            <a:avLst/>
          </a:prstGeom>
        </p:spPr>
      </p:pic>
    </p:spTree>
    <p:extLst>
      <p:ext uri="{BB962C8B-B14F-4D97-AF65-F5344CB8AC3E}">
        <p14:creationId xmlns:p14="http://schemas.microsoft.com/office/powerpoint/2010/main" val="1505285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91981-B9AA-4160-A1C9-D0572B6BF6AA}"/>
              </a:ext>
            </a:extLst>
          </p:cNvPr>
          <p:cNvSpPr>
            <a:spLocks noGrp="1"/>
          </p:cNvSpPr>
          <p:nvPr>
            <p:ph type="title"/>
          </p:nvPr>
        </p:nvSpPr>
        <p:spPr/>
        <p:txBody>
          <a:bodyPr/>
          <a:lstStyle/>
          <a:p>
            <a:r>
              <a:rPr lang="fr-FR" dirty="0"/>
              <a:t>Le formalisme</a:t>
            </a:r>
            <a:br>
              <a:rPr lang="fr-FR" dirty="0"/>
            </a:br>
            <a:endParaRPr lang="fr-FR" dirty="0"/>
          </a:p>
        </p:txBody>
      </p:sp>
      <p:sp>
        <p:nvSpPr>
          <p:cNvPr id="3" name="Espace réservé du contenu 2">
            <a:extLst>
              <a:ext uri="{FF2B5EF4-FFF2-40B4-BE49-F238E27FC236}">
                <a16:creationId xmlns:a16="http://schemas.microsoft.com/office/drawing/2014/main" id="{D99E8118-5D04-4101-A9E2-7C60A2B84816}"/>
              </a:ext>
            </a:extLst>
          </p:cNvPr>
          <p:cNvSpPr>
            <a:spLocks noGrp="1"/>
          </p:cNvSpPr>
          <p:nvPr>
            <p:ph idx="1"/>
          </p:nvPr>
        </p:nvSpPr>
        <p:spPr/>
        <p:txBody>
          <a:bodyPr>
            <a:normAutofit/>
          </a:bodyPr>
          <a:lstStyle/>
          <a:p>
            <a:pPr algn="just"/>
            <a:r>
              <a:rPr lang="fr-FR" dirty="0"/>
              <a:t>Le contrat d’apprentissage est obligatoirement conclu par écrit. </a:t>
            </a:r>
          </a:p>
          <a:p>
            <a:pPr algn="just"/>
            <a:r>
              <a:rPr lang="fr-FR" dirty="0"/>
              <a:t>Il doit comprendre plusieurs mentions obligatoires parmi lesquelles </a:t>
            </a:r>
            <a:r>
              <a:rPr lang="fr-FR" dirty="0" err="1"/>
              <a:t>ﬁgure</a:t>
            </a:r>
            <a:r>
              <a:rPr lang="fr-FR" dirty="0"/>
              <a:t> notamment la désignation du diplôme sanctionnant la formation, la dénomination du CFA dans lequel le salarié est inscrit, le nom du ou des maîtres d’apprentissage. La durée du contrat d’apprentissage.</a:t>
            </a:r>
          </a:p>
          <a:p>
            <a:pPr algn="just"/>
            <a:r>
              <a:rPr lang="fr-FR" dirty="0"/>
              <a:t>La durée du contrat d’apprentissage peut varier entre un et trois ans. </a:t>
            </a:r>
          </a:p>
          <a:p>
            <a:pPr algn="just"/>
            <a:r>
              <a:rPr lang="fr-FR" dirty="0"/>
              <a:t>Elle est </a:t>
            </a:r>
            <a:r>
              <a:rPr lang="fr-FR" dirty="0" err="1"/>
              <a:t>ﬁxée</a:t>
            </a:r>
            <a:r>
              <a:rPr lang="fr-FR" dirty="0"/>
              <a:t> d’un commun accord par l’employeur et l’apprenti après autorisation des instances administratives.</a:t>
            </a:r>
          </a:p>
          <a:p>
            <a:endParaRPr lang="fr-FR" dirty="0"/>
          </a:p>
        </p:txBody>
      </p:sp>
    </p:spTree>
    <p:extLst>
      <p:ext uri="{BB962C8B-B14F-4D97-AF65-F5344CB8AC3E}">
        <p14:creationId xmlns:p14="http://schemas.microsoft.com/office/powerpoint/2010/main" val="6838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24EA3-E39A-4981-BF20-E4C1F2460674}"/>
              </a:ext>
            </a:extLst>
          </p:cNvPr>
          <p:cNvSpPr>
            <a:spLocks noGrp="1"/>
          </p:cNvSpPr>
          <p:nvPr>
            <p:ph type="title"/>
          </p:nvPr>
        </p:nvSpPr>
        <p:spPr/>
        <p:txBody>
          <a:bodyPr/>
          <a:lstStyle/>
          <a:p>
            <a:r>
              <a:rPr lang="fr-FR" dirty="0"/>
              <a:t>La rupture du contrat d’apprentissage</a:t>
            </a:r>
            <a:br>
              <a:rPr lang="fr-FR" dirty="0"/>
            </a:br>
            <a:endParaRPr lang="fr-FR" dirty="0"/>
          </a:p>
        </p:txBody>
      </p:sp>
      <p:sp>
        <p:nvSpPr>
          <p:cNvPr id="3" name="Espace réservé du contenu 2">
            <a:extLst>
              <a:ext uri="{FF2B5EF4-FFF2-40B4-BE49-F238E27FC236}">
                <a16:creationId xmlns:a16="http://schemas.microsoft.com/office/drawing/2014/main" id="{12792225-F7D6-4D36-B2B7-802F3DB54845}"/>
              </a:ext>
            </a:extLst>
          </p:cNvPr>
          <p:cNvSpPr>
            <a:spLocks noGrp="1"/>
          </p:cNvSpPr>
          <p:nvPr>
            <p:ph idx="1"/>
          </p:nvPr>
        </p:nvSpPr>
        <p:spPr/>
        <p:txBody>
          <a:bodyPr>
            <a:normAutofit/>
          </a:bodyPr>
          <a:lstStyle/>
          <a:p>
            <a:pPr algn="just"/>
            <a:r>
              <a:rPr lang="fr-FR" dirty="0"/>
              <a:t>Pendant les deux premiers mois, le contrat peut être rompu sans motif, à l’initiative de l’une des parties, sans indemnités, sauf stipulation contraire du contrat.</a:t>
            </a:r>
          </a:p>
          <a:p>
            <a:pPr algn="just"/>
            <a:r>
              <a:rPr lang="fr-FR" dirty="0"/>
              <a:t>À l’issue des deux premiers mois d’apprentissage, la résiliation du contrat ne peut intervenir que sur accord exprès et bilatéral des parties ou par résiliation judiciaire auprès du conseil des prud’hommes. </a:t>
            </a:r>
          </a:p>
          <a:p>
            <a:pPr algn="just"/>
            <a:r>
              <a:rPr lang="fr-FR" dirty="0"/>
              <a:t>Dans les deux cas, la résiliation doit être </a:t>
            </a:r>
            <a:r>
              <a:rPr lang="fr-FR" dirty="0" err="1"/>
              <a:t>notiﬁée</a:t>
            </a:r>
            <a:r>
              <a:rPr lang="fr-FR" dirty="0"/>
              <a:t> au directeur du CFA.</a:t>
            </a:r>
          </a:p>
          <a:p>
            <a:endParaRPr lang="fr-FR" dirty="0"/>
          </a:p>
        </p:txBody>
      </p:sp>
    </p:spTree>
    <p:extLst>
      <p:ext uri="{BB962C8B-B14F-4D97-AF65-F5344CB8AC3E}">
        <p14:creationId xmlns:p14="http://schemas.microsoft.com/office/powerpoint/2010/main" val="25342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31077" y="490845"/>
            <a:ext cx="11164887" cy="5568950"/>
          </a:xfrm>
        </p:spPr>
        <p:txBody>
          <a:bodyPr>
            <a:normAutofit/>
          </a:bodyPr>
          <a:lstStyle/>
          <a:p>
            <a:pPr marL="0" indent="0">
              <a:buNone/>
            </a:pPr>
            <a:r>
              <a:rPr lang="fr-FR" u="sng" dirty="0"/>
              <a:t>Deux recours possibles : </a:t>
            </a:r>
          </a:p>
          <a:p>
            <a:r>
              <a:rPr lang="fr-FR" u="sng" dirty="0"/>
              <a:t>Recours pénal</a:t>
            </a:r>
            <a:r>
              <a:rPr lang="fr-FR" dirty="0"/>
              <a:t> :</a:t>
            </a:r>
            <a:br>
              <a:rPr lang="fr-FR" dirty="0"/>
            </a:br>
            <a:r>
              <a:rPr lang="fr-FR" dirty="0"/>
              <a:t>La personne faisant l’objet d’une discrimination peut </a:t>
            </a:r>
            <a:r>
              <a:rPr lang="fr-FR" dirty="0">
                <a:solidFill>
                  <a:srgbClr val="FF0000"/>
                </a:solidFill>
              </a:rPr>
              <a:t>déposer plainte </a:t>
            </a:r>
            <a:r>
              <a:rPr lang="fr-FR" dirty="0"/>
              <a:t>auprès du Procureur de la République, du commissariat de police, de la gendarmerie ou du doyen des juges d’instruction du tribunal Judiciaire afin que les agissements dont elle est victime soient pénalement sanctionnés (par le Tribunal correctionnel).</a:t>
            </a:r>
          </a:p>
          <a:p>
            <a:r>
              <a:rPr lang="fr-FR" dirty="0">
                <a:solidFill>
                  <a:srgbClr val="FF0000"/>
                </a:solidFill>
              </a:rPr>
              <a:t>Amende de 45000, 3 ans d’emprisonnement </a:t>
            </a:r>
          </a:p>
          <a:p>
            <a:r>
              <a:rPr lang="fr-FR" u="sng" dirty="0"/>
              <a:t>Recours civil</a:t>
            </a:r>
            <a:r>
              <a:rPr lang="fr-FR" dirty="0"/>
              <a:t> :</a:t>
            </a:r>
            <a:br>
              <a:rPr lang="fr-FR" dirty="0"/>
            </a:br>
            <a:r>
              <a:rPr lang="fr-FR" dirty="0"/>
              <a:t>Les salariés victimes ou témoins de discriminations disposent également d’un recours devant </a:t>
            </a:r>
            <a:r>
              <a:rPr lang="fr-FR" dirty="0">
                <a:hlinkClick r:id="rId2"/>
              </a:rPr>
              <a:t>le conseil de prud’hommes</a:t>
            </a:r>
            <a:r>
              <a:rPr lang="fr-FR" dirty="0"/>
              <a:t>. Ils obtiennent une réparation.</a:t>
            </a:r>
          </a:p>
          <a:p>
            <a:r>
              <a:rPr lang="fr-FR" b="1" u="sng" dirty="0"/>
              <a:t>Facteur discriminant Figaro </a:t>
            </a:r>
            <a:r>
              <a:rPr lang="fr-FR" dirty="0"/>
              <a:t>: âge, maternité, handicap, obésité, origine ethnique et la couleur de peau</a:t>
            </a:r>
            <a:br>
              <a:rPr lang="fr-FR" dirty="0"/>
            </a:br>
            <a:endParaRPr lang="fr-FR" dirty="0"/>
          </a:p>
        </p:txBody>
      </p:sp>
    </p:spTree>
    <p:extLst>
      <p:ext uri="{BB962C8B-B14F-4D97-AF65-F5344CB8AC3E}">
        <p14:creationId xmlns:p14="http://schemas.microsoft.com/office/powerpoint/2010/main" val="96840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4294967295"/>
          </p:nvPr>
        </p:nvPicPr>
        <p:blipFill rotWithShape="1">
          <a:blip r:embed="rId2"/>
          <a:srcRect b="79064"/>
          <a:stretch/>
        </p:blipFill>
        <p:spPr>
          <a:xfrm>
            <a:off x="4878912" y="561685"/>
            <a:ext cx="6162675" cy="668025"/>
          </a:xfrm>
          <a:prstGeom prst="rect">
            <a:avLst/>
          </a:prstGeom>
        </p:spPr>
      </p:pic>
      <p:sp>
        <p:nvSpPr>
          <p:cNvPr id="2" name="ZoneTexte 1"/>
          <p:cNvSpPr txBox="1"/>
          <p:nvPr/>
        </p:nvSpPr>
        <p:spPr>
          <a:xfrm>
            <a:off x="1037230" y="1856096"/>
            <a:ext cx="2811439" cy="369332"/>
          </a:xfrm>
          <a:prstGeom prst="rect">
            <a:avLst/>
          </a:prstGeom>
          <a:noFill/>
        </p:spPr>
        <p:txBody>
          <a:bodyPr wrap="square" rtlCol="0">
            <a:spAutoFit/>
          </a:bodyPr>
          <a:lstStyle/>
          <a:p>
            <a:r>
              <a:rPr lang="fr-FR" dirty="0"/>
              <a:t>Rémunération: % du SMIC</a:t>
            </a:r>
          </a:p>
        </p:txBody>
      </p:sp>
      <p:pic>
        <p:nvPicPr>
          <p:cNvPr id="5" name="Espace réservé du contenu 3"/>
          <p:cNvPicPr>
            <a:picLocks noChangeAspect="1"/>
          </p:cNvPicPr>
          <p:nvPr/>
        </p:nvPicPr>
        <p:blipFill>
          <a:blip r:embed="rId3"/>
          <a:stretch>
            <a:fillRect/>
          </a:stretch>
        </p:blipFill>
        <p:spPr>
          <a:xfrm>
            <a:off x="4878912" y="1529622"/>
            <a:ext cx="6525536" cy="2972215"/>
          </a:xfrm>
          <a:prstGeom prst="rect">
            <a:avLst/>
          </a:prstGeom>
        </p:spPr>
      </p:pic>
    </p:spTree>
    <p:extLst>
      <p:ext uri="{BB962C8B-B14F-4D97-AF65-F5344CB8AC3E}">
        <p14:creationId xmlns:p14="http://schemas.microsoft.com/office/powerpoint/2010/main" val="92945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59558" y="432368"/>
            <a:ext cx="9677400" cy="687388"/>
          </a:xfrm>
        </p:spPr>
        <p:txBody>
          <a:bodyPr>
            <a:normAutofit/>
          </a:bodyPr>
          <a:lstStyle/>
          <a:p>
            <a:r>
              <a:rPr lang="fr-FR" sz="2400" b="1" u="sng" dirty="0"/>
              <a:t>C. Le contenu du contrat de travail</a:t>
            </a:r>
          </a:p>
        </p:txBody>
      </p:sp>
      <p:sp>
        <p:nvSpPr>
          <p:cNvPr id="3" name="Espace réservé du contenu 2"/>
          <p:cNvSpPr>
            <a:spLocks noGrp="1"/>
          </p:cNvSpPr>
          <p:nvPr>
            <p:ph idx="4294967295"/>
          </p:nvPr>
        </p:nvSpPr>
        <p:spPr>
          <a:xfrm>
            <a:off x="403983" y="965247"/>
            <a:ext cx="11524160" cy="5135302"/>
          </a:xfrm>
        </p:spPr>
        <p:txBody>
          <a:bodyPr/>
          <a:lstStyle/>
          <a:p>
            <a:pPr marL="0" indent="0">
              <a:buNone/>
            </a:pPr>
            <a:r>
              <a:rPr lang="fr-FR" u="sng" dirty="0"/>
              <a:t>1. Ensemble des clauses présentes dans un contrat de travail</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766782" y="1353725"/>
            <a:ext cx="6578221" cy="5504275"/>
          </a:xfrm>
          <a:prstGeom prst="rect">
            <a:avLst/>
          </a:prstGeom>
        </p:spPr>
      </p:pic>
    </p:spTree>
    <p:extLst>
      <p:ext uri="{BB962C8B-B14F-4D97-AF65-F5344CB8AC3E}">
        <p14:creationId xmlns:p14="http://schemas.microsoft.com/office/powerpoint/2010/main" val="332167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7430" y="517916"/>
            <a:ext cx="10217424" cy="683087"/>
          </a:xfrm>
        </p:spPr>
        <p:txBody>
          <a:bodyPr>
            <a:normAutofit fontScale="90000"/>
          </a:bodyPr>
          <a:lstStyle/>
          <a:p>
            <a:r>
              <a:rPr lang="fr-FR" sz="2800" b="1" u="sng" dirty="0"/>
              <a:t>2. modèle de contrat de travail</a:t>
            </a:r>
            <a:br>
              <a:rPr lang="fr-FR" sz="2800" b="1" u="sng" dirty="0"/>
            </a:br>
            <a:br>
              <a:rPr lang="fr-FR" sz="2800" b="1" u="sng" dirty="0"/>
            </a:br>
            <a:endParaRPr lang="fr-FR" sz="2800" b="1" u="sng" dirty="0"/>
          </a:p>
        </p:txBody>
      </p:sp>
      <p:pic>
        <p:nvPicPr>
          <p:cNvPr id="4" name="Espace réservé du contenu 3"/>
          <p:cNvPicPr>
            <a:picLocks noGrp="1" noChangeAspect="1"/>
          </p:cNvPicPr>
          <p:nvPr>
            <p:ph idx="1"/>
          </p:nvPr>
        </p:nvPicPr>
        <p:blipFill>
          <a:blip r:embed="rId2"/>
          <a:stretch>
            <a:fillRect/>
          </a:stretch>
        </p:blipFill>
        <p:spPr>
          <a:xfrm>
            <a:off x="1023582" y="1976239"/>
            <a:ext cx="10224823" cy="4159963"/>
          </a:xfrm>
          <a:prstGeom prst="rect">
            <a:avLst/>
          </a:prstGeom>
        </p:spPr>
      </p:pic>
    </p:spTree>
    <p:extLst>
      <p:ext uri="{BB962C8B-B14F-4D97-AF65-F5344CB8AC3E}">
        <p14:creationId xmlns:p14="http://schemas.microsoft.com/office/powerpoint/2010/main" val="199656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328738" y="749893"/>
            <a:ext cx="9602788" cy="1049337"/>
          </a:xfrm>
        </p:spPr>
        <p:txBody>
          <a:bodyPr>
            <a:normAutofit/>
          </a:bodyPr>
          <a:lstStyle/>
          <a:p>
            <a:r>
              <a:rPr lang="fr-FR" sz="2400" b="1" u="sng" dirty="0"/>
              <a:t>3. La période d’essai</a:t>
            </a:r>
          </a:p>
        </p:txBody>
      </p:sp>
      <p:sp>
        <p:nvSpPr>
          <p:cNvPr id="3" name="Espace réservé du contenu 2"/>
          <p:cNvSpPr>
            <a:spLocks noGrp="1"/>
          </p:cNvSpPr>
          <p:nvPr>
            <p:ph idx="4294967295"/>
          </p:nvPr>
        </p:nvSpPr>
        <p:spPr>
          <a:xfrm>
            <a:off x="423081" y="1458035"/>
            <a:ext cx="11395881" cy="4656162"/>
          </a:xfrm>
        </p:spPr>
        <p:txBody>
          <a:bodyPr>
            <a:normAutofit/>
          </a:bodyPr>
          <a:lstStyle/>
          <a:p>
            <a:pPr marL="0" indent="0">
              <a:buNone/>
            </a:pPr>
            <a:r>
              <a:rPr lang="fr-FR" b="1" u="sng" dirty="0"/>
              <a:t>a. Définition</a:t>
            </a:r>
          </a:p>
          <a:p>
            <a:r>
              <a:rPr lang="fr-FR" dirty="0"/>
              <a:t>Elle permet « à l’employeur d’évaluer les compétences du salarié dans son travail, notamment au regard de son expérience, et au salarié d’apprécier si les fonctions occupées lui conviennent ». Elle doit être expressément prévue au contrat.</a:t>
            </a:r>
          </a:p>
          <a:p>
            <a:pPr marL="0" indent="0">
              <a:buNone/>
            </a:pPr>
            <a:endParaRPr lang="fr-FR" sz="1400" dirty="0"/>
          </a:p>
          <a:p>
            <a:pPr marL="0" indent="0">
              <a:buNone/>
            </a:pPr>
            <a:r>
              <a:rPr lang="fr-FR" b="1" u="sng" dirty="0"/>
              <a:t>b. Intérêt de la période d’essai</a:t>
            </a:r>
          </a:p>
          <a:p>
            <a:r>
              <a:rPr lang="fr-FR" dirty="0"/>
              <a:t>La période d’essai est la période pendant laquelle le contrat peut, en principe, être rompu à tout moment, sans formalité autre que le respect d’un </a:t>
            </a:r>
            <a:r>
              <a:rPr lang="fr-FR" b="1" dirty="0"/>
              <a:t>délai de prévenance (2008), </a:t>
            </a:r>
            <a:r>
              <a:rPr lang="fr-FR" dirty="0"/>
              <a:t>sans motif et sans indemnité.</a:t>
            </a:r>
          </a:p>
          <a:p>
            <a:pPr marL="0" indent="0">
              <a:buNone/>
            </a:pPr>
            <a:r>
              <a:rPr lang="fr-FR" b="1" u="sng" dirty="0"/>
              <a:t>En pratique </a:t>
            </a:r>
            <a:r>
              <a:rPr lang="fr-FR" dirty="0"/>
              <a:t>: L’employeur doit être en mesure de pouvoir justifier que sa décision est liée uniquement aux qualités professionnelles du salarié ; à défaut, il peut être condamné pour abus de droit.</a:t>
            </a:r>
          </a:p>
          <a:p>
            <a:endParaRPr lang="fr-FR" dirty="0"/>
          </a:p>
          <a:p>
            <a:endParaRPr lang="fr-FR" dirty="0"/>
          </a:p>
        </p:txBody>
      </p:sp>
    </p:spTree>
    <p:extLst>
      <p:ext uri="{BB962C8B-B14F-4D97-AF65-F5344CB8AC3E}">
        <p14:creationId xmlns:p14="http://schemas.microsoft.com/office/powerpoint/2010/main" val="29071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65164" y="1033485"/>
            <a:ext cx="10480675" cy="5053415"/>
          </a:xfrm>
        </p:spPr>
        <p:txBody>
          <a:bodyPr>
            <a:normAutofit/>
          </a:bodyPr>
          <a:lstStyle/>
          <a:p>
            <a:pPr marL="0" indent="0">
              <a:buNone/>
            </a:pPr>
            <a:r>
              <a:rPr lang="fr-FR" b="1" u="sng" dirty="0"/>
              <a:t>c. Durée de la période d’essai</a:t>
            </a:r>
          </a:p>
          <a:p>
            <a:r>
              <a:rPr lang="fr-FR" dirty="0"/>
              <a:t>Pour les contrats à durée indéterminée (CDI)</a:t>
            </a:r>
          </a:p>
          <a:p>
            <a:endParaRPr lang="fr-FR" dirty="0"/>
          </a:p>
        </p:txBody>
      </p:sp>
      <p:pic>
        <p:nvPicPr>
          <p:cNvPr id="4" name="Image 3"/>
          <p:cNvPicPr>
            <a:picLocks noChangeAspect="1"/>
          </p:cNvPicPr>
          <p:nvPr/>
        </p:nvPicPr>
        <p:blipFill>
          <a:blip r:embed="rId2"/>
          <a:stretch>
            <a:fillRect/>
          </a:stretch>
        </p:blipFill>
        <p:spPr>
          <a:xfrm>
            <a:off x="2697735" y="2220254"/>
            <a:ext cx="6378025" cy="3894546"/>
          </a:xfrm>
          <a:prstGeom prst="rect">
            <a:avLst/>
          </a:prstGeom>
        </p:spPr>
      </p:pic>
    </p:spTree>
    <p:extLst>
      <p:ext uri="{BB962C8B-B14F-4D97-AF65-F5344CB8AC3E}">
        <p14:creationId xmlns:p14="http://schemas.microsoft.com/office/powerpoint/2010/main" val="3513262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758165" y="1020278"/>
            <a:ext cx="10459634" cy="4944234"/>
          </a:xfrm>
        </p:spPr>
        <p:txBody>
          <a:bodyPr/>
          <a:lstStyle/>
          <a:p>
            <a:r>
              <a:rPr lang="fr-FR" b="1" u="sng" dirty="0"/>
              <a:t>Pour les contrats à durée déterminée (CDD) </a:t>
            </a:r>
            <a:r>
              <a:rPr lang="fr-FR" dirty="0"/>
              <a:t>:</a:t>
            </a:r>
          </a:p>
          <a:p>
            <a:pPr marL="0" indent="0">
              <a:buNone/>
            </a:pPr>
            <a:endParaRPr lang="fr-FR" dirty="0"/>
          </a:p>
          <a:p>
            <a:pPr marL="0" indent="0">
              <a:buNone/>
            </a:pPr>
            <a:r>
              <a:rPr lang="fr-FR" dirty="0"/>
              <a:t>▶2 semaines pour les CDD ≤ 6 mois ;</a:t>
            </a:r>
          </a:p>
          <a:p>
            <a:pPr marL="0" indent="0">
              <a:buNone/>
            </a:pPr>
            <a:r>
              <a:rPr lang="fr-FR" dirty="0"/>
              <a:t>▶1 mois pour les CDD &gt; 6 mois.</a:t>
            </a:r>
          </a:p>
          <a:p>
            <a:pPr marL="0" indent="0">
              <a:buNone/>
            </a:pPr>
            <a:endParaRPr lang="fr-FR" dirty="0"/>
          </a:p>
          <a:p>
            <a:pPr marL="0" indent="0">
              <a:buNone/>
            </a:pPr>
            <a:r>
              <a:rPr lang="fr-FR" sz="3200" dirty="0">
                <a:sym typeface="Wingdings" panose="05000000000000000000" pitchFamily="2" charset="2"/>
              </a:rPr>
              <a:t></a:t>
            </a:r>
            <a:r>
              <a:rPr lang="fr-FR" dirty="0"/>
              <a:t>Quand le contrat n’a pas de terme précis, elle est calculée par rapport à la durée minimale du contrat.</a:t>
            </a:r>
          </a:p>
          <a:p>
            <a:endParaRPr lang="fr-FR" dirty="0"/>
          </a:p>
          <a:p>
            <a:endParaRPr lang="fr-FR" dirty="0"/>
          </a:p>
        </p:txBody>
      </p:sp>
    </p:spTree>
    <p:extLst>
      <p:ext uri="{BB962C8B-B14F-4D97-AF65-F5344CB8AC3E}">
        <p14:creationId xmlns:p14="http://schemas.microsoft.com/office/powerpoint/2010/main" val="320625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b="1" u="sng" dirty="0"/>
              <a:t>Pour les contrats de travail temporaire (CTT) :</a:t>
            </a:r>
          </a:p>
          <a:p>
            <a:pPr marL="0" indent="0">
              <a:buNone/>
            </a:pPr>
            <a:r>
              <a:rPr lang="fr-FR" dirty="0"/>
              <a:t>La loi impose :</a:t>
            </a:r>
          </a:p>
          <a:p>
            <a:pPr marL="355600" indent="-355600" fontAlgn="base">
              <a:buFont typeface="Wingdings" panose="05000000000000000000" pitchFamily="2" charset="2"/>
              <a:buChar char="Ø"/>
            </a:pPr>
            <a:r>
              <a:rPr lang="fr-FR" dirty="0"/>
              <a:t>2 jours si le contrat est d’une durée égale ou inférieure à 1mois.</a:t>
            </a:r>
          </a:p>
          <a:p>
            <a:pPr marL="355600" indent="-355600" fontAlgn="base">
              <a:buFont typeface="Wingdings" panose="05000000000000000000" pitchFamily="2" charset="2"/>
              <a:buChar char="Ø"/>
            </a:pPr>
            <a:r>
              <a:rPr lang="fr-FR" dirty="0"/>
              <a:t>3 jours si la durée du contrat est comprise entre 1 et 2 mois.</a:t>
            </a:r>
          </a:p>
          <a:p>
            <a:pPr marL="355600" indent="-355600" fontAlgn="base">
              <a:buFont typeface="Wingdings" panose="05000000000000000000" pitchFamily="2" charset="2"/>
              <a:buChar char="Ø"/>
            </a:pPr>
            <a:r>
              <a:rPr lang="fr-FR" dirty="0"/>
              <a:t>5 jours si la durée du contrat est supérieure à 2 mois.</a:t>
            </a:r>
          </a:p>
        </p:txBody>
      </p:sp>
    </p:spTree>
    <p:extLst>
      <p:ext uri="{BB962C8B-B14F-4D97-AF65-F5344CB8AC3E}">
        <p14:creationId xmlns:p14="http://schemas.microsoft.com/office/powerpoint/2010/main" val="27487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Application</a:t>
            </a:r>
          </a:p>
        </p:txBody>
      </p:sp>
      <p:sp>
        <p:nvSpPr>
          <p:cNvPr id="5" name="Espace réservé du contenu 4"/>
          <p:cNvSpPr>
            <a:spLocks noGrp="1"/>
          </p:cNvSpPr>
          <p:nvPr>
            <p:ph idx="1"/>
          </p:nvPr>
        </p:nvSpPr>
        <p:spPr/>
        <p:txBody>
          <a:bodyPr/>
          <a:lstStyle/>
          <a:p>
            <a:pPr algn="just"/>
            <a:r>
              <a:rPr lang="fr-FR" dirty="0"/>
              <a:t>Mme </a:t>
            </a:r>
            <a:r>
              <a:rPr lang="fr-FR" dirty="0" err="1"/>
              <a:t>Acti</a:t>
            </a:r>
            <a:r>
              <a:rPr lang="fr-FR" dirty="0"/>
              <a:t> a fait l’objet d’une promotion. Son employeur lui précise qu’elle a un essai de 2 mois sur le nouveau poste. Au bout de 6 semaines, son employeur lui fait savoir qu’il rompt l’essai et qu’il met fin au contrat de travail car ses compétences pour ce nouveau poste sont en fait limitées.</a:t>
            </a:r>
          </a:p>
          <a:p>
            <a:pPr algn="just"/>
            <a:r>
              <a:rPr lang="fr-FR" b="1" dirty="0"/>
              <a:t>L’employeur peut-il prendre cette décision ?</a:t>
            </a:r>
          </a:p>
        </p:txBody>
      </p:sp>
    </p:spTree>
    <p:extLst>
      <p:ext uri="{BB962C8B-B14F-4D97-AF65-F5344CB8AC3E}">
        <p14:creationId xmlns:p14="http://schemas.microsoft.com/office/powerpoint/2010/main" val="140791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577766" y="1853754"/>
            <a:ext cx="7610892" cy="4219592"/>
          </a:xfrm>
          <a:prstGeom prst="rect">
            <a:avLst/>
          </a:prstGeom>
        </p:spPr>
      </p:pic>
      <p:sp>
        <p:nvSpPr>
          <p:cNvPr id="5" name="ZoneTexte 4"/>
          <p:cNvSpPr txBox="1"/>
          <p:nvPr/>
        </p:nvSpPr>
        <p:spPr>
          <a:xfrm>
            <a:off x="8488907" y="1853754"/>
            <a:ext cx="3425589" cy="2862322"/>
          </a:xfrm>
          <a:prstGeom prst="rect">
            <a:avLst/>
          </a:prstGeom>
          <a:noFill/>
        </p:spPr>
        <p:txBody>
          <a:bodyPr wrap="square" rtlCol="0">
            <a:spAutoFit/>
          </a:bodyPr>
          <a:lstStyle/>
          <a:p>
            <a:pPr algn="just"/>
            <a:r>
              <a:rPr lang="fr-FR" dirty="0"/>
              <a:t>L’employeur qui ne respecte pas le délai de prévenance doit verser au salarié, sauf en cas de faute lourde de ce dernier, une </a:t>
            </a:r>
            <a:r>
              <a:rPr lang="fr-FR" b="1" dirty="0"/>
              <a:t>indemnité compensatrice </a:t>
            </a:r>
            <a:r>
              <a:rPr lang="fr-FR" dirty="0"/>
              <a:t>correspondant au </a:t>
            </a:r>
            <a:r>
              <a:rPr lang="fr-FR" b="1" dirty="0"/>
              <a:t>salaire et avantages</a:t>
            </a:r>
            <a:r>
              <a:rPr lang="fr-FR" dirty="0"/>
              <a:t> qui auraient dû être versés durant la durée manquante du délai de prévenance.</a:t>
            </a:r>
          </a:p>
        </p:txBody>
      </p:sp>
      <p:sp>
        <p:nvSpPr>
          <p:cNvPr id="3" name="ZoneTexte 2"/>
          <p:cNvSpPr txBox="1"/>
          <p:nvPr/>
        </p:nvSpPr>
        <p:spPr>
          <a:xfrm>
            <a:off x="1173707" y="955343"/>
            <a:ext cx="8215953" cy="369332"/>
          </a:xfrm>
          <a:prstGeom prst="rect">
            <a:avLst/>
          </a:prstGeom>
          <a:noFill/>
        </p:spPr>
        <p:txBody>
          <a:bodyPr wrap="square" rtlCol="0">
            <a:spAutoFit/>
          </a:bodyPr>
          <a:lstStyle/>
          <a:p>
            <a:r>
              <a:rPr lang="fr-FR" b="1" u="sng" dirty="0"/>
              <a:t>d. délais de prévenance</a:t>
            </a:r>
            <a:endParaRPr lang="fr-FR" b="1" dirty="0"/>
          </a:p>
        </p:txBody>
      </p:sp>
    </p:spTree>
    <p:extLst>
      <p:ext uri="{BB962C8B-B14F-4D97-AF65-F5344CB8AC3E}">
        <p14:creationId xmlns:p14="http://schemas.microsoft.com/office/powerpoint/2010/main" val="49728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125336" y="477719"/>
            <a:ext cx="9604375" cy="559511"/>
          </a:xfrm>
        </p:spPr>
        <p:txBody>
          <a:bodyPr>
            <a:normAutofit fontScale="90000"/>
          </a:bodyPr>
          <a:lstStyle/>
          <a:p>
            <a:r>
              <a:rPr lang="fr-FR" sz="2800" b="1" u="sng" dirty="0"/>
              <a:t>4. Les clauses du contrat</a:t>
            </a:r>
            <a:br>
              <a:rPr lang="fr-FR" dirty="0"/>
            </a:br>
            <a:endParaRPr lang="fr-FR" dirty="0"/>
          </a:p>
        </p:txBody>
      </p:sp>
      <p:sp>
        <p:nvSpPr>
          <p:cNvPr id="3" name="Espace réservé du contenu 2"/>
          <p:cNvSpPr>
            <a:spLocks noGrp="1"/>
          </p:cNvSpPr>
          <p:nvPr>
            <p:ph idx="4294967295"/>
          </p:nvPr>
        </p:nvSpPr>
        <p:spPr>
          <a:xfrm>
            <a:off x="575469" y="1037230"/>
            <a:ext cx="11379970" cy="5063319"/>
          </a:xfrm>
        </p:spPr>
        <p:txBody>
          <a:bodyPr>
            <a:normAutofit fontScale="92500" lnSpcReduction="10000"/>
          </a:bodyPr>
          <a:lstStyle/>
          <a:p>
            <a:pPr marL="0" indent="0">
              <a:buNone/>
            </a:pPr>
            <a:r>
              <a:rPr lang="fr-FR" b="1" u="sng" dirty="0"/>
              <a:t>a. Clauses relatives à l’exécution du contrat</a:t>
            </a:r>
          </a:p>
          <a:p>
            <a:r>
              <a:rPr lang="fr-FR" b="1" u="sng" dirty="0"/>
              <a:t>La clause d’objectifs </a:t>
            </a:r>
            <a:r>
              <a:rPr lang="fr-FR" u="sng" dirty="0"/>
              <a:t>:</a:t>
            </a:r>
          </a:p>
          <a:p>
            <a:pPr marL="0" indent="0" algn="just">
              <a:buNone/>
            </a:pPr>
            <a:r>
              <a:rPr lang="fr-FR" dirty="0"/>
              <a:t>Par cette clause, le salarié doit </a:t>
            </a:r>
            <a:r>
              <a:rPr lang="fr-FR" b="1" dirty="0"/>
              <a:t>atteindre un objectif</a:t>
            </a:r>
            <a:r>
              <a:rPr lang="fr-FR" dirty="0"/>
              <a:t>, qui, pour être valable, doit correspondre à des normes sérieuses et réalisables par rapport aux moyens dont dispose le salarié.</a:t>
            </a:r>
          </a:p>
          <a:p>
            <a:pPr algn="just"/>
            <a:r>
              <a:rPr lang="fr-FR" b="1" u="sng" dirty="0"/>
              <a:t>La clause d’exclusivité </a:t>
            </a:r>
            <a:r>
              <a:rPr lang="fr-FR" u="sng" dirty="0"/>
              <a:t>:</a:t>
            </a:r>
          </a:p>
          <a:p>
            <a:pPr marL="0" indent="0" algn="just">
              <a:buNone/>
            </a:pPr>
            <a:r>
              <a:rPr lang="fr-FR" dirty="0"/>
              <a:t>Elle </a:t>
            </a:r>
            <a:r>
              <a:rPr lang="fr-FR" b="1" dirty="0"/>
              <a:t>interdit au salarié d’exercer toute autre activité professionnelle</a:t>
            </a:r>
            <a:r>
              <a:rPr lang="fr-FR" dirty="0"/>
              <a:t>, que ce soit pour son propre compte ou pour tout autre employeur. </a:t>
            </a:r>
          </a:p>
          <a:p>
            <a:pPr marL="0" indent="0" algn="just">
              <a:buNone/>
            </a:pPr>
            <a:r>
              <a:rPr lang="fr-FR" u="sng" dirty="0"/>
              <a:t>Conditions </a:t>
            </a:r>
            <a:r>
              <a:rPr lang="fr-FR" dirty="0"/>
              <a:t>: </a:t>
            </a:r>
          </a:p>
          <a:p>
            <a:pPr marL="0" indent="0" algn="just">
              <a:buNone/>
            </a:pPr>
            <a:r>
              <a:rPr lang="fr-FR" dirty="0"/>
              <a:t>Elle doit être </a:t>
            </a:r>
            <a:r>
              <a:rPr lang="fr-FR" b="1" dirty="0"/>
              <a:t>indispensable à la protection des intérêts légitimes </a:t>
            </a:r>
            <a:r>
              <a:rPr lang="fr-FR" dirty="0"/>
              <a:t>de l’entreprise, </a:t>
            </a:r>
            <a:r>
              <a:rPr lang="fr-FR" b="1" dirty="0"/>
              <a:t>justifiée par la nature de la tâche à accomplir </a:t>
            </a:r>
            <a:r>
              <a:rPr lang="fr-FR" dirty="0"/>
              <a:t>et proportionnée au but recherché. </a:t>
            </a:r>
          </a:p>
          <a:p>
            <a:pPr marL="0" indent="0" algn="just">
              <a:buNone/>
            </a:pPr>
            <a:r>
              <a:rPr lang="fr-FR" dirty="0"/>
              <a:t>Ces conditions font qu’elle est quasiment inexistante dans les contrats à temps partiel. </a:t>
            </a:r>
          </a:p>
          <a:p>
            <a:pPr marL="0" indent="0" algn="just">
              <a:buNone/>
            </a:pPr>
            <a:r>
              <a:rPr lang="fr-FR" dirty="0"/>
              <a:t>D’autre part, cette clause est suspendue durant un congé pour la création ou la reprise d’entreprise.</a:t>
            </a:r>
          </a:p>
          <a:p>
            <a:pPr marL="0" indent="0">
              <a:buNone/>
            </a:pPr>
            <a:endParaRPr lang="fr-FR" dirty="0"/>
          </a:p>
          <a:p>
            <a:endParaRPr lang="fr-FR" dirty="0"/>
          </a:p>
        </p:txBody>
      </p:sp>
    </p:spTree>
    <p:extLst>
      <p:ext uri="{BB962C8B-B14F-4D97-AF65-F5344CB8AC3E}">
        <p14:creationId xmlns:p14="http://schemas.microsoft.com/office/powerpoint/2010/main" val="330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39213" y="99219"/>
            <a:ext cx="9602788" cy="1049337"/>
          </a:xfrm>
        </p:spPr>
        <p:txBody>
          <a:bodyPr/>
          <a:lstStyle/>
          <a:p>
            <a:r>
              <a:rPr lang="fr-FR" dirty="0"/>
              <a:t>Application</a:t>
            </a:r>
          </a:p>
        </p:txBody>
      </p:sp>
      <p:sp>
        <p:nvSpPr>
          <p:cNvPr id="3" name="Espace réservé du contenu 2"/>
          <p:cNvSpPr>
            <a:spLocks noGrp="1"/>
          </p:cNvSpPr>
          <p:nvPr>
            <p:ph idx="4294967295"/>
          </p:nvPr>
        </p:nvSpPr>
        <p:spPr>
          <a:xfrm>
            <a:off x="337626" y="623887"/>
            <a:ext cx="11623316" cy="1706358"/>
          </a:xfrm>
        </p:spPr>
        <p:txBody>
          <a:bodyPr/>
          <a:lstStyle/>
          <a:p>
            <a:r>
              <a:rPr lang="fr-FR" dirty="0"/>
              <a:t>La société </a:t>
            </a:r>
            <a:r>
              <a:rPr lang="fr-FR" dirty="0" err="1"/>
              <a:t>Abical</a:t>
            </a:r>
            <a:r>
              <a:rPr lang="fr-FR" dirty="0"/>
              <a:t> est en pleine expansion. Son effectif est d’actuellement 18 salariés et elle cherche à recruter 4 nouvelles personnes. Elle recherche notamment une personne pour le poste de secrétaire de direction et décide de passer l’annonce suivante :</a:t>
            </a:r>
          </a:p>
          <a:p>
            <a:endParaRPr lang="fr-FR" dirty="0"/>
          </a:p>
        </p:txBody>
      </p:sp>
      <p:pic>
        <p:nvPicPr>
          <p:cNvPr id="4" name="Image 3"/>
          <p:cNvPicPr>
            <a:picLocks noChangeAspect="1"/>
          </p:cNvPicPr>
          <p:nvPr/>
        </p:nvPicPr>
        <p:blipFill>
          <a:blip r:embed="rId2"/>
          <a:stretch>
            <a:fillRect/>
          </a:stretch>
        </p:blipFill>
        <p:spPr>
          <a:xfrm>
            <a:off x="84035" y="2154938"/>
            <a:ext cx="12107965" cy="3419952"/>
          </a:xfrm>
          <a:prstGeom prst="rect">
            <a:avLst/>
          </a:prstGeom>
        </p:spPr>
      </p:pic>
    </p:spTree>
    <p:extLst>
      <p:ext uri="{BB962C8B-B14F-4D97-AF65-F5344CB8AC3E}">
        <p14:creationId xmlns:p14="http://schemas.microsoft.com/office/powerpoint/2010/main" val="1288962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95940" y="245660"/>
            <a:ext cx="11404908" cy="5895833"/>
          </a:xfrm>
        </p:spPr>
        <p:txBody>
          <a:bodyPr>
            <a:normAutofit fontScale="47500" lnSpcReduction="20000"/>
          </a:bodyPr>
          <a:lstStyle/>
          <a:p>
            <a:r>
              <a:rPr lang="fr-FR" sz="2500" b="1" u="sng" dirty="0"/>
              <a:t>La clause imposant une tenue vestimentaire :</a:t>
            </a:r>
          </a:p>
          <a:p>
            <a:pPr marL="0" indent="0">
              <a:buNone/>
            </a:pPr>
            <a:r>
              <a:rPr lang="fr-FR" sz="2900" dirty="0"/>
              <a:t>Cette clause n’est valable que si des raisons d’hygiène ou d’image de marque de l’entreprise la justifient.</a:t>
            </a:r>
          </a:p>
          <a:p>
            <a:pPr marL="0" indent="0">
              <a:buNone/>
            </a:pPr>
            <a:endParaRPr lang="fr-FR" sz="2100" dirty="0"/>
          </a:p>
          <a:p>
            <a:pPr marL="0" indent="0">
              <a:buNone/>
            </a:pPr>
            <a:endParaRPr lang="fr-FR" sz="2900" dirty="0"/>
          </a:p>
          <a:p>
            <a:pPr marL="0" indent="0">
              <a:buNone/>
            </a:pPr>
            <a:endParaRPr lang="fr-FR" sz="2900" dirty="0"/>
          </a:p>
          <a:p>
            <a:pPr marL="0" indent="0" algn="just">
              <a:buNone/>
            </a:pPr>
            <a:endParaRPr lang="fr-FR" sz="2900" dirty="0"/>
          </a:p>
          <a:p>
            <a:pPr marL="0" indent="0" algn="just">
              <a:lnSpc>
                <a:spcPct val="170000"/>
              </a:lnSpc>
              <a:buNone/>
            </a:pPr>
            <a:r>
              <a:rPr lang="fr-FR" sz="2900" dirty="0"/>
              <a:t>Une clause de mobilité est une disposition prévue dans le contrat de travail ou la convention collective. Elle prévoit que le salarié </a:t>
            </a:r>
            <a:r>
              <a:rPr lang="fr-FR" sz="2900" b="1" dirty="0"/>
              <a:t>accepte, à l'avance, que son lieu de travail puisse être modifié</a:t>
            </a:r>
            <a:r>
              <a:rPr lang="fr-FR" sz="2900" dirty="0"/>
              <a:t>. Cette mutation s'impose au salarié, sauf exceptions.</a:t>
            </a:r>
          </a:p>
          <a:p>
            <a:pPr marL="0" indent="0" algn="just">
              <a:lnSpc>
                <a:spcPct val="170000"/>
              </a:lnSpc>
              <a:buNone/>
            </a:pPr>
            <a:r>
              <a:rPr lang="fr-FR" sz="2900" dirty="0"/>
              <a:t> Tout salarié peut se voir proposer une clause de mobilité, lors de son embauche ou après signature du contrat de travail, avec son accord.</a:t>
            </a:r>
          </a:p>
          <a:p>
            <a:pPr marL="0" indent="0" algn="just">
              <a:buNone/>
            </a:pPr>
            <a:endParaRPr lang="fr-FR" sz="2300" dirty="0"/>
          </a:p>
          <a:p>
            <a:pPr marL="0" indent="0" algn="just">
              <a:buNone/>
            </a:pPr>
            <a:r>
              <a:rPr lang="fr-FR" sz="2900" dirty="0"/>
              <a:t>▶</a:t>
            </a:r>
            <a:r>
              <a:rPr lang="fr-FR" sz="2900" b="1" dirty="0"/>
              <a:t>Contenu</a:t>
            </a:r>
            <a:endParaRPr lang="fr-FR" sz="2900" dirty="0"/>
          </a:p>
          <a:p>
            <a:pPr marL="0" indent="0" algn="just">
              <a:buNone/>
            </a:pPr>
            <a:r>
              <a:rPr lang="fr-FR" sz="2900" dirty="0"/>
              <a:t>La clause de mobilité doit définir de </a:t>
            </a:r>
            <a:r>
              <a:rPr lang="fr-FR" sz="2900" b="1" dirty="0"/>
              <a:t>façon précise sa zone géographique d'application </a:t>
            </a:r>
            <a:r>
              <a:rPr lang="fr-FR" sz="2900" dirty="0"/>
              <a:t>(par exemple, dans tous les établissements d'un département).</a:t>
            </a:r>
          </a:p>
          <a:p>
            <a:pPr marL="0" indent="0" algn="just">
              <a:buNone/>
            </a:pPr>
            <a:r>
              <a:rPr lang="fr-FR" sz="2900" dirty="0"/>
              <a:t>L'étendue de la zone géographique varie selon les fonctions exercées par le salarié. En général, </a:t>
            </a:r>
            <a:r>
              <a:rPr lang="fr-FR" sz="2900" b="1" dirty="0"/>
              <a:t>plus les responsabilités sont élevées</a:t>
            </a:r>
            <a:r>
              <a:rPr lang="fr-FR" sz="2900" dirty="0"/>
              <a:t>, plus la zone de mobilité est étendue.</a:t>
            </a:r>
          </a:p>
          <a:p>
            <a:pPr marL="0" indent="0" algn="just">
              <a:buNone/>
            </a:pPr>
            <a:r>
              <a:rPr lang="fr-FR" sz="2900" dirty="0"/>
              <a:t>La clause de mobilité est applicable dans </a:t>
            </a:r>
            <a:r>
              <a:rPr lang="fr-FR" sz="2900" b="1" dirty="0"/>
              <a:t>l'entreprise uniquement </a:t>
            </a:r>
            <a:r>
              <a:rPr lang="fr-FR" sz="2900" dirty="0"/>
              <a:t>et non dans les autres sociétés du même groupe.</a:t>
            </a:r>
          </a:p>
          <a:p>
            <a:pPr marL="0" indent="0" algn="just">
              <a:buNone/>
            </a:pPr>
            <a:endParaRPr lang="fr-FR" sz="2900" dirty="0"/>
          </a:p>
          <a:p>
            <a:pPr marL="0" indent="0" algn="just">
              <a:buNone/>
            </a:pPr>
            <a:r>
              <a:rPr lang="fr-FR" sz="2900" dirty="0"/>
              <a:t>▶ Si le salarié refuse l’accord de mobilité interne, son employeur peut le licencier pour motif personnel.</a:t>
            </a:r>
          </a:p>
          <a:p>
            <a:pPr marL="0" indent="0">
              <a:buNone/>
            </a:pPr>
            <a:endParaRPr lang="fr-FR" sz="2900" dirty="0"/>
          </a:p>
          <a:p>
            <a:pPr marL="0" indent="0">
              <a:buNone/>
            </a:pPr>
            <a:endParaRPr lang="fr-FR" dirty="0"/>
          </a:p>
          <a:p>
            <a:endParaRPr lang="fr-FR" dirty="0"/>
          </a:p>
        </p:txBody>
      </p:sp>
      <p:pic>
        <p:nvPicPr>
          <p:cNvPr id="4" name="Image 3"/>
          <p:cNvPicPr>
            <a:picLocks noChangeAspect="1"/>
          </p:cNvPicPr>
          <p:nvPr/>
        </p:nvPicPr>
        <p:blipFill>
          <a:blip r:embed="rId2"/>
          <a:stretch>
            <a:fillRect/>
          </a:stretch>
        </p:blipFill>
        <p:spPr>
          <a:xfrm>
            <a:off x="627797" y="1265691"/>
            <a:ext cx="1351128" cy="836412"/>
          </a:xfrm>
          <a:prstGeom prst="rect">
            <a:avLst/>
          </a:prstGeom>
        </p:spPr>
      </p:pic>
    </p:spTree>
    <p:extLst>
      <p:ext uri="{BB962C8B-B14F-4D97-AF65-F5344CB8AC3E}">
        <p14:creationId xmlns:p14="http://schemas.microsoft.com/office/powerpoint/2010/main" val="25614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36575" y="532429"/>
            <a:ext cx="11209431" cy="5703887"/>
          </a:xfrm>
        </p:spPr>
        <p:txBody>
          <a:bodyPr>
            <a:normAutofit lnSpcReduction="10000"/>
          </a:bodyPr>
          <a:lstStyle/>
          <a:p>
            <a:r>
              <a:rPr lang="fr-FR" b="1" u="sng" dirty="0"/>
              <a:t>clause de confidentialité :</a:t>
            </a:r>
          </a:p>
          <a:p>
            <a:pPr marL="0" indent="0">
              <a:buNone/>
            </a:pPr>
            <a:r>
              <a:rPr lang="fr-FR" dirty="0"/>
              <a:t>La clause de confidentialité interdit au salarié de divulguer certaines informations qui lui ont été communiquées pendant son travail. Le secret doit être gardé non seulement </a:t>
            </a:r>
            <a:r>
              <a:rPr lang="fr-FR" b="1" dirty="0"/>
              <a:t>à l’égard des personnes extérieures à l’entreprise, mais aussi en interne</a:t>
            </a:r>
            <a:r>
              <a:rPr lang="fr-FR" dirty="0"/>
              <a:t>.</a:t>
            </a:r>
          </a:p>
          <a:p>
            <a:pPr marL="0" indent="0">
              <a:buNone/>
            </a:pPr>
            <a:r>
              <a:rPr lang="fr-FR" sz="2800" dirty="0">
                <a:sym typeface="Wingdings" panose="05000000000000000000" pitchFamily="2" charset="2"/>
              </a:rPr>
              <a:t></a:t>
            </a:r>
            <a:r>
              <a:rPr lang="fr-FR" dirty="0"/>
              <a:t>La Cour de cassation a admis que cette obligation </a:t>
            </a:r>
            <a:r>
              <a:rPr lang="fr-FR" b="1" dirty="0"/>
              <a:t>se poursuivait après la rupture du contrat</a:t>
            </a:r>
            <a:r>
              <a:rPr lang="fr-FR" dirty="0"/>
              <a:t> (</a:t>
            </a:r>
            <a:r>
              <a:rPr lang="fr-FR" i="1" dirty="0" err="1"/>
              <a:t>Cass</a:t>
            </a:r>
            <a:r>
              <a:rPr lang="fr-FR" i="1" dirty="0"/>
              <a:t>. Soc. 19 mars 2008, n°06-45322</a:t>
            </a:r>
            <a:r>
              <a:rPr lang="fr-FR" dirty="0"/>
              <a:t>).</a:t>
            </a:r>
          </a:p>
          <a:p>
            <a:pPr marL="0" indent="0" algn="just">
              <a:buNone/>
            </a:pPr>
            <a:r>
              <a:rPr lang="fr-FR" dirty="0"/>
              <a:t>Même en l’absence de stipulations contractuelles, </a:t>
            </a:r>
            <a:r>
              <a:rPr lang="fr-FR" b="1" dirty="0"/>
              <a:t>tout salarié est investi d’une obligation générale de discrétion</a:t>
            </a:r>
            <a:r>
              <a:rPr lang="fr-FR" dirty="0"/>
              <a:t>. En effet, tout contrat doit être exécuté de bonne foi. En droit social, cela se traduit par un </a:t>
            </a:r>
            <a:r>
              <a:rPr lang="fr-FR" b="1" dirty="0"/>
              <a:t>devoir de loyauté envers l’employeur</a:t>
            </a:r>
            <a:r>
              <a:rPr lang="fr-FR" dirty="0"/>
              <a:t>. Au nom de celle-ci, une obligation de discrétion s’impose au salarié.</a:t>
            </a:r>
          </a:p>
          <a:p>
            <a:pPr marL="0" indent="0" algn="just">
              <a:buNone/>
            </a:pPr>
            <a:r>
              <a:rPr lang="fr-FR" dirty="0"/>
              <a:t>Elle lui </a:t>
            </a:r>
            <a:r>
              <a:rPr lang="fr-FR" b="1" dirty="0"/>
              <a:t>interdit de révéler les informations confidentielles dont il aurait eu connaissance au cours de son travail</a:t>
            </a:r>
            <a:r>
              <a:rPr lang="fr-FR" dirty="0"/>
              <a:t>. Le salarié qui ne respecte cette obligation s’expose à une </a:t>
            </a:r>
            <a:r>
              <a:rPr lang="fr-FR" b="1" dirty="0"/>
              <a:t>sanction disciplinaire, voire pénale</a:t>
            </a:r>
            <a:r>
              <a:rPr lang="fr-FR" dirty="0"/>
              <a:t>. L’</a:t>
            </a:r>
            <a:r>
              <a:rPr lang="fr-FR" i="1" dirty="0"/>
              <a:t>article L1221-1 de code du travail</a:t>
            </a:r>
            <a:r>
              <a:rPr lang="fr-FR" dirty="0"/>
              <a:t> punit la révélation d’un secret de fabrication de </a:t>
            </a:r>
            <a:r>
              <a:rPr lang="fr-FR" b="1" dirty="0"/>
              <a:t>deux ans d’emprisonnement et de 30.000 euros d’amende</a:t>
            </a:r>
            <a:r>
              <a:rPr lang="fr-FR" dirty="0"/>
              <a:t>.</a:t>
            </a:r>
          </a:p>
          <a:p>
            <a:endParaRPr lang="fr-FR" dirty="0"/>
          </a:p>
          <a:p>
            <a:endParaRPr lang="fr-FR" dirty="0"/>
          </a:p>
        </p:txBody>
      </p:sp>
    </p:spTree>
    <p:extLst>
      <p:ext uri="{BB962C8B-B14F-4D97-AF65-F5344CB8AC3E}">
        <p14:creationId xmlns:p14="http://schemas.microsoft.com/office/powerpoint/2010/main" val="152866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59558" y="396520"/>
            <a:ext cx="10821988" cy="5881687"/>
          </a:xfrm>
        </p:spPr>
        <p:txBody>
          <a:bodyPr>
            <a:normAutofit/>
          </a:bodyPr>
          <a:lstStyle/>
          <a:p>
            <a:r>
              <a:rPr lang="fr-FR" b="1" u="sng" dirty="0"/>
              <a:t>Clause de propriété intellectuelle</a:t>
            </a:r>
            <a:r>
              <a:rPr lang="fr-FR" b="1" dirty="0"/>
              <a:t> :</a:t>
            </a:r>
          </a:p>
          <a:p>
            <a:pPr marL="0" indent="0" algn="just">
              <a:buNone/>
            </a:pPr>
            <a:r>
              <a:rPr lang="fr-FR" dirty="0"/>
              <a:t>Le développeur informatique a cela de stratégique dans la société qu’il crée l’</a:t>
            </a:r>
            <a:r>
              <a:rPr lang="fr-FR" b="1" dirty="0"/>
              <a:t>ossature numérique</a:t>
            </a:r>
            <a:r>
              <a:rPr lang="fr-FR" dirty="0"/>
              <a:t> autour de laquelle va pouvoir s’articuler l’activité exercée. </a:t>
            </a:r>
          </a:p>
          <a:p>
            <a:pPr marL="0" indent="0" algn="just">
              <a:buNone/>
            </a:pPr>
            <a:r>
              <a:rPr lang="fr-FR" dirty="0"/>
              <a:t>Sans code, pas de logiciel à utiliser, à vendre, à intégrer dans un produit plus complexe ou à proposer en licencie, pas de site internet performant. </a:t>
            </a:r>
          </a:p>
          <a:p>
            <a:pPr marL="0" indent="0">
              <a:buNone/>
            </a:pPr>
            <a:r>
              <a:rPr lang="fr-FR" dirty="0"/>
              <a:t>Les lignes de code crées par le développeur informatique sont donc des créations originales de ce dernier, qui sont </a:t>
            </a:r>
            <a:r>
              <a:rPr lang="fr-FR" b="1" dirty="0"/>
              <a:t>trop importantes pour que la société puisse se permettre de les perdre</a:t>
            </a:r>
            <a:r>
              <a:rPr lang="fr-FR" dirty="0"/>
              <a:t>, ou à tout le moins de ne pas les sécuriser.</a:t>
            </a:r>
            <a:br>
              <a:rPr lang="fr-FR" dirty="0"/>
            </a:br>
            <a:endParaRPr lang="fr-FR" dirty="0"/>
          </a:p>
          <a:p>
            <a:pPr marL="0" indent="0" algn="just">
              <a:buNone/>
            </a:pPr>
            <a:r>
              <a:rPr lang="fr-FR" dirty="0"/>
              <a:t>Il est donc capital de prévoir dans le CDI du développeur des dispositions propres à la propriété intellectuelle sur les codes crées pour le compte de la société, notamment en stipulant que ceux-ci appartiennent exclusivement à la société (</a:t>
            </a:r>
            <a:r>
              <a:rPr lang="fr-FR" b="1" dirty="0"/>
              <a:t>cession de droit de propriété intellectuelle</a:t>
            </a:r>
            <a:r>
              <a:rPr lang="fr-FR" dirty="0"/>
              <a:t>).</a:t>
            </a:r>
          </a:p>
        </p:txBody>
      </p:sp>
    </p:spTree>
    <p:extLst>
      <p:ext uri="{BB962C8B-B14F-4D97-AF65-F5344CB8AC3E}">
        <p14:creationId xmlns:p14="http://schemas.microsoft.com/office/powerpoint/2010/main" val="353116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37476" y="327997"/>
            <a:ext cx="10890250" cy="5786437"/>
          </a:xfrm>
        </p:spPr>
        <p:txBody>
          <a:bodyPr>
            <a:normAutofit/>
          </a:bodyPr>
          <a:lstStyle/>
          <a:p>
            <a:r>
              <a:rPr lang="fr-FR" b="1" u="sng" dirty="0"/>
              <a:t>La clause de dédit-formation :</a:t>
            </a:r>
          </a:p>
          <a:p>
            <a:pPr marL="0" indent="0">
              <a:buNone/>
            </a:pPr>
            <a:r>
              <a:rPr lang="fr-FR" dirty="0"/>
              <a:t>Par cette clause, le salarié s’engage, </a:t>
            </a:r>
            <a:r>
              <a:rPr lang="fr-FR" b="1" dirty="0"/>
              <a:t>en contrepartie d’une formation payée par l’entreprise</a:t>
            </a:r>
            <a:r>
              <a:rPr lang="fr-FR" dirty="0"/>
              <a:t>, </a:t>
            </a:r>
            <a:r>
              <a:rPr lang="fr-FR" b="1" dirty="0"/>
              <a:t>à rester travailler un certain temps pour elle</a:t>
            </a:r>
            <a:r>
              <a:rPr lang="fr-FR" dirty="0"/>
              <a:t> ou, à défaut, à lui </a:t>
            </a:r>
            <a:r>
              <a:rPr lang="fr-FR" b="1" dirty="0"/>
              <a:t>rembourser les frais engagés </a:t>
            </a:r>
            <a:r>
              <a:rPr lang="fr-FR" dirty="0"/>
              <a:t>pour sa formation. </a:t>
            </a:r>
          </a:p>
          <a:p>
            <a:pPr marL="0" indent="0">
              <a:buNone/>
            </a:pPr>
            <a:r>
              <a:rPr lang="fr-FR" dirty="0"/>
              <a:t>La formation ainsi financée doit dépasser l’obligation légale de formation de la part de l’employeur.</a:t>
            </a:r>
          </a:p>
          <a:p>
            <a:pPr marL="0" indent="0">
              <a:buNone/>
            </a:pPr>
            <a:r>
              <a:rPr lang="fr-FR" dirty="0"/>
              <a:t>▶Le salarié doit connaître avant le début de la formation :</a:t>
            </a:r>
          </a:p>
          <a:p>
            <a:pPr marL="0" indent="0">
              <a:buNone/>
            </a:pPr>
            <a:r>
              <a:rPr lang="fr-FR" dirty="0"/>
              <a:t>− la date, la nature, la durée de la formation ;</a:t>
            </a:r>
          </a:p>
          <a:p>
            <a:pPr marL="0" indent="0">
              <a:buNone/>
            </a:pPr>
            <a:r>
              <a:rPr lang="fr-FR" dirty="0"/>
              <a:t>− le coût réel pour l’employeur ;</a:t>
            </a:r>
          </a:p>
          <a:p>
            <a:pPr marL="0" indent="0">
              <a:buNone/>
            </a:pPr>
            <a:r>
              <a:rPr lang="fr-FR" dirty="0"/>
              <a:t>− le montant et les modalités du remboursement à la charge du salarié, étant entendu que le montant de l’indemnité de dédit doit être proportionné aux frais de formation engagés.</a:t>
            </a:r>
          </a:p>
          <a:p>
            <a:pPr marL="0" indent="0">
              <a:buNone/>
            </a:pPr>
            <a:r>
              <a:rPr lang="fr-FR" dirty="0"/>
              <a:t>▶Ne doit pas avoir pour effet de priver le salarié de la faculté de démissionner.</a:t>
            </a:r>
          </a:p>
          <a:p>
            <a:endParaRPr lang="fr-FR" dirty="0"/>
          </a:p>
          <a:p>
            <a:endParaRPr lang="fr-FR" dirty="0"/>
          </a:p>
          <a:p>
            <a:pPr marL="0" indent="0">
              <a:buNone/>
            </a:pPr>
            <a:endParaRPr lang="fr-FR" dirty="0"/>
          </a:p>
          <a:p>
            <a:pPr marL="0" indent="0">
              <a:buNone/>
            </a:pPr>
            <a:endParaRPr lang="fr-FR" dirty="0"/>
          </a:p>
          <a:p>
            <a:endParaRPr lang="fr-FR" dirty="0"/>
          </a:p>
        </p:txBody>
      </p:sp>
    </p:spTree>
    <p:extLst>
      <p:ext uri="{BB962C8B-B14F-4D97-AF65-F5344CB8AC3E}">
        <p14:creationId xmlns:p14="http://schemas.microsoft.com/office/powerpoint/2010/main" val="29934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563634" y="748731"/>
            <a:ext cx="11214384" cy="5420057"/>
          </a:xfrm>
        </p:spPr>
        <p:txBody>
          <a:bodyPr>
            <a:normAutofit fontScale="77500" lnSpcReduction="20000"/>
          </a:bodyPr>
          <a:lstStyle/>
          <a:p>
            <a:pPr marL="0" indent="0">
              <a:buNone/>
            </a:pPr>
            <a:r>
              <a:rPr lang="fr-FR" b="1" u="sng" dirty="0"/>
              <a:t>b. Clause relative à la fin du contrat</a:t>
            </a:r>
          </a:p>
          <a:p>
            <a:pPr marL="0" indent="0">
              <a:buNone/>
            </a:pPr>
            <a:endParaRPr lang="fr-FR" sz="1300" b="1" u="sng" dirty="0"/>
          </a:p>
          <a:p>
            <a:r>
              <a:rPr lang="fr-FR" b="1" u="sng" dirty="0"/>
              <a:t>La clause de non-concurrence : </a:t>
            </a:r>
          </a:p>
          <a:p>
            <a:pPr marL="0" indent="0">
              <a:buNone/>
            </a:pPr>
            <a:r>
              <a:rPr lang="fr-FR" dirty="0"/>
              <a:t>Elle permet </a:t>
            </a:r>
            <a:r>
              <a:rPr lang="fr-FR" b="1" dirty="0"/>
              <a:t>d’interdire au salarié de faire concurrence à la fin de son contrat </a:t>
            </a:r>
            <a:r>
              <a:rPr lang="fr-FR" dirty="0"/>
              <a:t>à son ancien employeur. </a:t>
            </a:r>
          </a:p>
          <a:p>
            <a:pPr marL="0" indent="0">
              <a:buNone/>
            </a:pPr>
            <a:r>
              <a:rPr lang="fr-FR" dirty="0"/>
              <a:t>Pour être valable, elle doit être :</a:t>
            </a:r>
          </a:p>
          <a:p>
            <a:pPr>
              <a:buFont typeface="Wingdings" panose="05000000000000000000" pitchFamily="2" charset="2"/>
              <a:buChar char="ü"/>
            </a:pPr>
            <a:r>
              <a:rPr lang="fr-FR" dirty="0"/>
              <a:t> limitée dans le temps et dans l’espace;</a:t>
            </a:r>
          </a:p>
          <a:p>
            <a:pPr>
              <a:buFont typeface="Wingdings" panose="05000000000000000000" pitchFamily="2" charset="2"/>
              <a:buChar char="ü"/>
            </a:pPr>
            <a:r>
              <a:rPr lang="fr-FR" dirty="0"/>
              <a:t> être légitimée par l’intérêt de l’entreprise sans entraver la liberté de travail du salarié;</a:t>
            </a:r>
          </a:p>
          <a:p>
            <a:pPr>
              <a:buFont typeface="Wingdings" panose="05000000000000000000" pitchFamily="2" charset="2"/>
              <a:buChar char="ü"/>
            </a:pPr>
            <a:r>
              <a:rPr lang="fr-FR" dirty="0"/>
              <a:t>doit avoir une contrepartie financière non dérisoire.</a:t>
            </a:r>
          </a:p>
          <a:p>
            <a:pPr marL="0" indent="0" algn="just">
              <a:buNone/>
            </a:pPr>
            <a:endParaRPr lang="fr-FR" sz="2300" dirty="0">
              <a:ln w="0"/>
              <a:solidFill>
                <a:schemeClr val="accent1"/>
              </a:solidFill>
              <a:effectLst>
                <a:outerShdw blurRad="38100" dist="25400" dir="5400000" algn="ctr" rotWithShape="0">
                  <a:srgbClr val="6E747A">
                    <a:alpha val="43000"/>
                  </a:srgbClr>
                </a:outerShdw>
              </a:effectLst>
            </a:endParaRPr>
          </a:p>
          <a:p>
            <a:pPr marL="0" indent="0" algn="just">
              <a:buNone/>
            </a:pPr>
            <a:r>
              <a:rPr lang="fr-FR" sz="2300" dirty="0">
                <a:ln w="0"/>
                <a:solidFill>
                  <a:schemeClr val="accent1"/>
                </a:solidFill>
                <a:effectLst>
                  <a:outerShdw blurRad="38100" dist="25400" dir="5400000" algn="ctr" rotWithShape="0">
                    <a:srgbClr val="6E747A">
                      <a:alpha val="43000"/>
                    </a:srgbClr>
                  </a:outerShdw>
                </a:effectLst>
              </a:rPr>
              <a:t>A titre d’illustration, a été jugée comme dérisoire une indemnité correspondant </a:t>
            </a:r>
            <a:r>
              <a:rPr lang="fr-FR" sz="2300" b="1" dirty="0">
                <a:ln w="0"/>
                <a:solidFill>
                  <a:schemeClr val="accent1"/>
                </a:solidFill>
                <a:effectLst>
                  <a:outerShdw blurRad="38100" dist="25400" dir="5400000" algn="ctr" rotWithShape="0">
                    <a:srgbClr val="6E747A">
                      <a:alpha val="43000"/>
                    </a:srgbClr>
                  </a:outerShdw>
                </a:effectLst>
              </a:rPr>
              <a:t>à 15 % du salaire d’un chef de dépôt</a:t>
            </a:r>
            <a:r>
              <a:rPr lang="fr-FR" sz="2300" dirty="0">
                <a:ln w="0"/>
                <a:solidFill>
                  <a:schemeClr val="accent1"/>
                </a:solidFill>
                <a:effectLst>
                  <a:outerShdw blurRad="38100" dist="25400" dir="5400000" algn="ctr" rotWithShape="0">
                    <a:srgbClr val="6E747A">
                      <a:alpha val="43000"/>
                    </a:srgbClr>
                  </a:outerShdw>
                </a:effectLst>
              </a:rPr>
              <a:t> soumis à une interdiction de concurrence d’une durée d’un an sur trois départements (CA Montpellier, 25 mars 2009, n° 08-7428).</a:t>
            </a:r>
          </a:p>
          <a:p>
            <a:pPr marL="0" indent="0" algn="just">
              <a:buNone/>
            </a:pPr>
            <a:r>
              <a:rPr lang="fr-FR" sz="2300" dirty="0">
                <a:ln w="0"/>
                <a:solidFill>
                  <a:schemeClr val="accent1"/>
                </a:solidFill>
                <a:effectLst>
                  <a:outerShdw blurRad="38100" dist="25400" dir="5400000" algn="ctr" rotWithShape="0">
                    <a:srgbClr val="6E747A">
                      <a:alpha val="43000"/>
                    </a:srgbClr>
                  </a:outerShdw>
                </a:effectLst>
              </a:rPr>
              <a:t>La même Cour d’appel a en revanche admis la </a:t>
            </a:r>
            <a:r>
              <a:rPr lang="fr-FR" sz="2300" b="1" dirty="0">
                <a:ln w="0"/>
                <a:solidFill>
                  <a:schemeClr val="accent1"/>
                </a:solidFill>
                <a:effectLst>
                  <a:outerShdw blurRad="38100" dist="25400" dir="5400000" algn="ctr" rotWithShape="0">
                    <a:srgbClr val="6E747A">
                      <a:alpha val="43000"/>
                    </a:srgbClr>
                  </a:outerShdw>
                </a:effectLst>
              </a:rPr>
              <a:t>licéité d’une clause prévoyant une contrepartie financière de 40 % du salaire moyen d’un directeur technique de production hautement qualifié</a:t>
            </a:r>
            <a:r>
              <a:rPr lang="fr-FR" sz="2300" dirty="0">
                <a:ln w="0"/>
                <a:solidFill>
                  <a:schemeClr val="accent1"/>
                </a:solidFill>
                <a:effectLst>
                  <a:outerShdw blurRad="38100" dist="25400" dir="5400000" algn="ctr" rotWithShape="0">
                    <a:srgbClr val="6E747A">
                      <a:alpha val="43000"/>
                    </a:srgbClr>
                  </a:outerShdw>
                </a:effectLst>
              </a:rPr>
              <a:t>, dont le champ d’application géographique s’étendait sur plusieurs pays (CA Montpellier, 15 septembre 2010, n° 09-8566).</a:t>
            </a:r>
          </a:p>
          <a:p>
            <a:endParaRPr lang="fr-FR" dirty="0"/>
          </a:p>
        </p:txBody>
      </p:sp>
    </p:spTree>
    <p:extLst>
      <p:ext uri="{BB962C8B-B14F-4D97-AF65-F5344CB8AC3E}">
        <p14:creationId xmlns:p14="http://schemas.microsoft.com/office/powerpoint/2010/main" val="18583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a:t>
            </a:r>
          </a:p>
        </p:txBody>
      </p:sp>
      <p:sp>
        <p:nvSpPr>
          <p:cNvPr id="3" name="Espace réservé du contenu 2"/>
          <p:cNvSpPr>
            <a:spLocks noGrp="1"/>
          </p:cNvSpPr>
          <p:nvPr>
            <p:ph idx="1"/>
          </p:nvPr>
        </p:nvSpPr>
        <p:spPr/>
        <p:txBody>
          <a:bodyPr/>
          <a:lstStyle/>
          <a:p>
            <a:r>
              <a:rPr lang="fr-FR" dirty="0"/>
              <a:t>M. X a été engagé en tant qu’agent de maintenance d’appareils électroniques de la société GE située à Paris. Son contrat de travail contient une clause de non-concurrence s’appliquant pendant 3 ans après la rupture du contrat sur tout le territoire français et s’étendant aux appareils relevant de la catégorie de ceux fabriqués et vendus par la société.</a:t>
            </a:r>
          </a:p>
          <a:p>
            <a:r>
              <a:rPr lang="fr-FR" b="1" dirty="0"/>
              <a:t>Pensez-vous qu’une telle clause soit valable ?</a:t>
            </a:r>
          </a:p>
        </p:txBody>
      </p:sp>
    </p:spTree>
    <p:extLst>
      <p:ext uri="{BB962C8B-B14F-4D97-AF65-F5344CB8AC3E}">
        <p14:creationId xmlns:p14="http://schemas.microsoft.com/office/powerpoint/2010/main" val="43060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endParaRPr lang="fr-FR" sz="2800" dirty="0"/>
          </a:p>
          <a:p>
            <a:pPr marL="0" indent="0" algn="ctr">
              <a:buNone/>
            </a:pPr>
            <a:endParaRPr lang="fr-FR" sz="2800" dirty="0"/>
          </a:p>
          <a:p>
            <a:pPr marL="0" indent="0" algn="ctr">
              <a:buNone/>
            </a:pPr>
            <a:r>
              <a:rPr lang="fr-FR" sz="2800" dirty="0"/>
              <a:t>FIN</a:t>
            </a:r>
          </a:p>
        </p:txBody>
      </p:sp>
    </p:spTree>
    <p:extLst>
      <p:ext uri="{BB962C8B-B14F-4D97-AF65-F5344CB8AC3E}">
        <p14:creationId xmlns:p14="http://schemas.microsoft.com/office/powerpoint/2010/main" val="287599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286603" y="300251"/>
            <a:ext cx="11546006" cy="5806957"/>
          </a:xfrm>
        </p:spPr>
        <p:txBody>
          <a:bodyPr>
            <a:normAutofit fontScale="92500" lnSpcReduction="20000"/>
          </a:bodyPr>
          <a:lstStyle/>
          <a:p>
            <a:pPr marL="0" indent="0">
              <a:buNone/>
            </a:pPr>
            <a:r>
              <a:rPr lang="fr-FR" sz="2100" b="1" u="sng" dirty="0"/>
              <a:t>2 • Les offres d’emploi</a:t>
            </a:r>
          </a:p>
          <a:p>
            <a:pPr marL="0" indent="0">
              <a:buNone/>
            </a:pPr>
            <a:r>
              <a:rPr lang="fr-FR" dirty="0"/>
              <a:t>Depuis la loi de cohésion sociale du 18 janvier 2005, le monopole public de placement légal des salariés par Pôle Emploi (</a:t>
            </a:r>
            <a:r>
              <a:rPr lang="fr-FR" dirty="0" err="1"/>
              <a:t>l’Anpe</a:t>
            </a:r>
            <a:r>
              <a:rPr lang="fr-FR" dirty="0"/>
              <a:t> à l’époque) a été supprimé.</a:t>
            </a:r>
          </a:p>
          <a:p>
            <a:pPr marL="0" indent="0">
              <a:buNone/>
            </a:pPr>
            <a:r>
              <a:rPr lang="fr-FR" b="1" u="sng" dirty="0"/>
              <a:t>a. Règles à respecter absolument au niveau de la diffusion et de la rédaction d’une offre d’emploi </a:t>
            </a:r>
            <a:r>
              <a:rPr lang="fr-FR" dirty="0"/>
              <a:t>:</a:t>
            </a:r>
          </a:p>
          <a:p>
            <a:r>
              <a:rPr lang="fr-FR" dirty="0"/>
              <a:t>Une date de mise en ligne</a:t>
            </a:r>
          </a:p>
          <a:p>
            <a:r>
              <a:rPr lang="fr-FR" dirty="0"/>
              <a:t>Le nom de l’employeur (article L 5332-2 du Code du travail)</a:t>
            </a:r>
          </a:p>
          <a:p>
            <a:r>
              <a:rPr lang="fr-FR" dirty="0"/>
              <a:t>Un intitulé de poste non discriminant (avec la mention H/F par exemple)</a:t>
            </a:r>
          </a:p>
          <a:p>
            <a:r>
              <a:rPr lang="fr-FR" dirty="0"/>
              <a:t>La description du poste</a:t>
            </a:r>
          </a:p>
          <a:p>
            <a:r>
              <a:rPr lang="fr-FR" dirty="0"/>
              <a:t>La localisation du poste (la plus précise possible) et les horaires de travail (temps complet, temps partiel…)</a:t>
            </a:r>
          </a:p>
          <a:p>
            <a:r>
              <a:rPr lang="fr-FR" dirty="0"/>
              <a:t>La description du profil du candidat ou de la candidat(e) recherché(e)</a:t>
            </a:r>
          </a:p>
          <a:p>
            <a:r>
              <a:rPr lang="fr-FR" dirty="0"/>
              <a:t>Le type de contrat (CDI, CDD, contrat de professionnalisation, d’apprentissage…) et sa durée</a:t>
            </a:r>
          </a:p>
          <a:p>
            <a:r>
              <a:rPr lang="fr-FR" dirty="0"/>
              <a:t>Une adresse de contact, de réception des CV ou un formulaire pour postuler à l’offre</a:t>
            </a:r>
          </a:p>
          <a:p>
            <a:r>
              <a:rPr lang="fr-FR" dirty="0"/>
              <a:t>Pour un poste basé en France, les offres d’emploi doivent être obligatoirement rédigées ou traduites en français</a:t>
            </a:r>
          </a:p>
          <a:p>
            <a:r>
              <a:rPr lang="fr-FR" dirty="0"/>
              <a:t>Toutes les informations doivent être réelles et vérifiables (lieu de travail, niveau de responsabilité…)</a:t>
            </a:r>
          </a:p>
          <a:p>
            <a:pPr marL="0" indent="0">
              <a:buNone/>
            </a:pPr>
            <a:endParaRPr lang="fr-FR" dirty="0"/>
          </a:p>
        </p:txBody>
      </p:sp>
    </p:spTree>
    <p:extLst>
      <p:ext uri="{BB962C8B-B14F-4D97-AF65-F5344CB8AC3E}">
        <p14:creationId xmlns:p14="http://schemas.microsoft.com/office/powerpoint/2010/main" val="294756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867" y="0"/>
            <a:ext cx="11750722" cy="5755422"/>
          </a:xfrm>
          <a:prstGeom prst="rect">
            <a:avLst/>
          </a:prstGeom>
        </p:spPr>
        <p:txBody>
          <a:bodyPr wrap="square">
            <a:spAutoFit/>
          </a:bodyPr>
          <a:lstStyle/>
          <a:p>
            <a:pPr algn="just"/>
            <a:r>
              <a:rPr lang="fr-FR" sz="2000" b="1" u="sng" dirty="0">
                <a:latin typeface="+mj-lt"/>
              </a:rPr>
              <a:t>b. Les mentions interdites sur une offre d’emploi</a:t>
            </a:r>
          </a:p>
          <a:p>
            <a:pPr algn="just"/>
            <a:endParaRPr lang="fr-FR" sz="2800" b="1" dirty="0">
              <a:latin typeface="+mj-lt"/>
            </a:endParaRPr>
          </a:p>
          <a:p>
            <a:pPr algn="just"/>
            <a:r>
              <a:rPr lang="fr-FR" sz="2400" dirty="0">
                <a:latin typeface="+mj-lt"/>
              </a:rPr>
              <a:t>Les mentions discriminatoires sont absolument interdites dans une offre d’emploi.</a:t>
            </a:r>
          </a:p>
          <a:p>
            <a:pPr algn="just"/>
            <a:endParaRPr lang="fr-FR" sz="2400" dirty="0">
              <a:latin typeface="+mj-lt"/>
            </a:endParaRPr>
          </a:p>
          <a:p>
            <a:pPr algn="just"/>
            <a:r>
              <a:rPr lang="fr-FR" sz="2400" dirty="0">
                <a:latin typeface="+mj-lt"/>
              </a:rPr>
              <a:t>Sur ces mentions discriminatoires, la loi est claire : </a:t>
            </a:r>
            <a:r>
              <a:rPr lang="fr-FR" sz="2400" i="1" dirty="0">
                <a:latin typeface="+mj-lt"/>
              </a:rPr>
              <a:t>« aucune offre d’emploi ne peut comporter de référence à l’une des caractéristiques mentionnées à l’article L. 1132-1 du code du travail : </a:t>
            </a:r>
            <a:r>
              <a:rPr lang="fr-FR" sz="2400" b="1" i="1" dirty="0">
                <a:latin typeface="+mj-lt"/>
              </a:rPr>
              <a:t>origine, sexe, mœurs, orientation ou identité sexuelle, âge, situation de famille ou grossesse, caractéristiques génétiques, appartenance ou non-appartenance, vraie ou supposée, à une ethnie, une nation ou une race, opinions politiques, activités syndicales ou mutualistes, convictions religieuses, apparence physique, </a:t>
            </a:r>
            <a:r>
              <a:rPr lang="fr-FR" sz="2400" b="1" i="1" dirty="0" err="1">
                <a:latin typeface="+mj-lt"/>
              </a:rPr>
              <a:t>etc</a:t>
            </a:r>
            <a:r>
              <a:rPr lang="fr-FR" sz="2400" i="1" dirty="0">
                <a:latin typeface="+mj-lt"/>
              </a:rPr>
              <a:t> ».</a:t>
            </a:r>
            <a:r>
              <a:rPr lang="fr-FR" sz="2400" dirty="0">
                <a:latin typeface="+mj-lt"/>
              </a:rPr>
              <a:t> </a:t>
            </a:r>
          </a:p>
          <a:p>
            <a:pPr algn="just"/>
            <a:endParaRPr lang="fr-FR" sz="2400" dirty="0">
              <a:latin typeface="+mj-lt"/>
            </a:endParaRPr>
          </a:p>
          <a:p>
            <a:pPr algn="just"/>
            <a:r>
              <a:rPr lang="fr-FR" sz="2000" dirty="0">
                <a:latin typeface="+mj-lt"/>
              </a:rPr>
              <a:t>Les entreprises dont les offres d’emploi comportent des mentions discriminatoires s’exposent à de lourdes sanctions qui peuvent aller de </a:t>
            </a:r>
            <a:r>
              <a:rPr lang="fr-FR" sz="2000" b="1" dirty="0">
                <a:latin typeface="+mj-lt"/>
              </a:rPr>
              <a:t>trois ans d’emprisonnement et 45.000 euros d’amende pour les personnes physiques </a:t>
            </a:r>
            <a:r>
              <a:rPr lang="fr-FR" sz="2000" dirty="0">
                <a:latin typeface="+mj-lt"/>
              </a:rPr>
              <a:t>(article 225-2 du Code pénal), jusqu’à </a:t>
            </a:r>
            <a:r>
              <a:rPr lang="fr-FR" sz="2000" b="1" dirty="0">
                <a:latin typeface="+mj-lt"/>
              </a:rPr>
              <a:t>225.000 euros pour les personnes morales </a:t>
            </a:r>
            <a:r>
              <a:rPr lang="fr-FR" sz="2000" dirty="0">
                <a:latin typeface="+mj-lt"/>
              </a:rPr>
              <a:t>(articles 131-38, 131-39 et 225-4 du Code pénal).</a:t>
            </a:r>
            <a:endParaRPr lang="fr-FR" dirty="0">
              <a:latin typeface="+mj-lt"/>
            </a:endParaRPr>
          </a:p>
        </p:txBody>
      </p:sp>
    </p:spTree>
    <p:extLst>
      <p:ext uri="{BB962C8B-B14F-4D97-AF65-F5344CB8AC3E}">
        <p14:creationId xmlns:p14="http://schemas.microsoft.com/office/powerpoint/2010/main" val="41828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4876" y="654393"/>
            <a:ext cx="9603275" cy="1049235"/>
          </a:xfrm>
        </p:spPr>
        <p:txBody>
          <a:bodyPr/>
          <a:lstStyle/>
          <a:p>
            <a:r>
              <a:rPr lang="fr-FR" dirty="0"/>
              <a:t>Partie 2: Le contrat de travail et ses clauses</a:t>
            </a:r>
            <a:br>
              <a:rPr lang="fr-FR" dirty="0"/>
            </a:br>
            <a:r>
              <a:rPr lang="fr-FR" dirty="0"/>
              <a:t>I. Le contrat de travail</a:t>
            </a:r>
          </a:p>
        </p:txBody>
      </p:sp>
      <p:sp>
        <p:nvSpPr>
          <p:cNvPr id="3" name="Espace réservé du contenu 2"/>
          <p:cNvSpPr>
            <a:spLocks noGrp="1"/>
          </p:cNvSpPr>
          <p:nvPr>
            <p:ph idx="1"/>
          </p:nvPr>
        </p:nvSpPr>
        <p:spPr>
          <a:xfrm>
            <a:off x="332096" y="1897038"/>
            <a:ext cx="11668836" cy="4271749"/>
          </a:xfrm>
        </p:spPr>
        <p:txBody>
          <a:bodyPr>
            <a:normAutofit fontScale="77500" lnSpcReduction="20000"/>
          </a:bodyPr>
          <a:lstStyle/>
          <a:p>
            <a:pPr marL="0" indent="0">
              <a:buNone/>
            </a:pPr>
            <a:r>
              <a:rPr lang="fr-FR" sz="3100" b="1" u="sng" dirty="0"/>
              <a:t>A. Le contrat de travail et les conditions de validité</a:t>
            </a:r>
          </a:p>
          <a:p>
            <a:pPr marL="0" indent="0">
              <a:buNone/>
            </a:pPr>
            <a:r>
              <a:rPr lang="fr-FR" sz="2600" b="1" u="sng" dirty="0"/>
              <a:t>1 . Définitions de quelques éléments</a:t>
            </a:r>
          </a:p>
          <a:p>
            <a:r>
              <a:rPr lang="fr-FR" sz="2300" dirty="0"/>
              <a:t>Le Code du travail ne définit pas le contrat de travail, pourtant sa définition est essentielle car il est l’instrument juridique qui permet de conférer le statut de salarié à une personne et donc de la faire bénéficier de droits et garanties.</a:t>
            </a:r>
          </a:p>
          <a:p>
            <a:r>
              <a:rPr lang="fr-FR" sz="2300" dirty="0"/>
              <a:t>Face à ce vide juridique, </a:t>
            </a:r>
            <a:r>
              <a:rPr lang="fr-FR" sz="2300" b="1" dirty="0"/>
              <a:t>la doctrine et la jurisprudence </a:t>
            </a:r>
            <a:r>
              <a:rPr lang="fr-FR" sz="2300" dirty="0"/>
              <a:t>l’ont défini comme « la convention par laquelle </a:t>
            </a:r>
            <a:r>
              <a:rPr lang="fr-FR" sz="2300" b="1" dirty="0"/>
              <a:t>une personne (le salarié) </a:t>
            </a:r>
            <a:r>
              <a:rPr lang="fr-FR" sz="2300" dirty="0"/>
              <a:t>s’engage à exécuter au profit </a:t>
            </a:r>
            <a:r>
              <a:rPr lang="fr-FR" sz="2300" b="1" dirty="0"/>
              <a:t>d’une autre personne (l’employeur</a:t>
            </a:r>
            <a:r>
              <a:rPr lang="fr-FR" sz="2300" dirty="0"/>
              <a:t>) et sous sa </a:t>
            </a:r>
            <a:r>
              <a:rPr lang="fr-FR" sz="2300" b="1" dirty="0"/>
              <a:t>subordination</a:t>
            </a:r>
            <a:r>
              <a:rPr lang="fr-FR" sz="2300" dirty="0"/>
              <a:t>, </a:t>
            </a:r>
            <a:r>
              <a:rPr lang="fr-FR" sz="2300" b="1" dirty="0"/>
              <a:t>un travail</a:t>
            </a:r>
            <a:r>
              <a:rPr lang="fr-FR" sz="2300" dirty="0"/>
              <a:t> moyennant une </a:t>
            </a:r>
            <a:r>
              <a:rPr lang="fr-FR" sz="2300" b="1" dirty="0"/>
              <a:t>rémunération</a:t>
            </a:r>
            <a:r>
              <a:rPr lang="fr-FR" sz="2300" dirty="0"/>
              <a:t> appelée salaire ». </a:t>
            </a:r>
          </a:p>
          <a:p>
            <a:pPr marL="0" indent="0">
              <a:buNone/>
            </a:pPr>
            <a:r>
              <a:rPr lang="fr-FR" sz="2300" u="sng" dirty="0"/>
              <a:t>Trois éléments permettent donc d’identifier l’existence d’un contrat de travail</a:t>
            </a:r>
            <a:r>
              <a:rPr lang="fr-FR" sz="2300" dirty="0"/>
              <a:t> :</a:t>
            </a:r>
          </a:p>
          <a:p>
            <a:pPr marL="0" indent="0">
              <a:buNone/>
            </a:pPr>
            <a:r>
              <a:rPr lang="fr-FR" sz="2300" dirty="0"/>
              <a:t>- le lien de subordination</a:t>
            </a:r>
          </a:p>
          <a:p>
            <a:pPr marL="0" indent="0">
              <a:buNone/>
            </a:pPr>
            <a:r>
              <a:rPr lang="fr-FR" sz="2300" dirty="0"/>
              <a:t>- la rémunération</a:t>
            </a:r>
          </a:p>
          <a:p>
            <a:pPr marL="0" indent="0">
              <a:buNone/>
            </a:pPr>
            <a:r>
              <a:rPr lang="fr-FR" sz="2300" dirty="0"/>
              <a:t>- la prestation de travail</a:t>
            </a:r>
          </a:p>
          <a:p>
            <a:endParaRPr lang="fr-FR" dirty="0"/>
          </a:p>
        </p:txBody>
      </p:sp>
    </p:spTree>
    <p:extLst>
      <p:ext uri="{BB962C8B-B14F-4D97-AF65-F5344CB8AC3E}">
        <p14:creationId xmlns:p14="http://schemas.microsoft.com/office/powerpoint/2010/main" val="405761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682388" y="832396"/>
            <a:ext cx="10604500" cy="4892675"/>
          </a:xfrm>
        </p:spPr>
        <p:txBody>
          <a:bodyPr>
            <a:normAutofit/>
          </a:bodyPr>
          <a:lstStyle/>
          <a:p>
            <a:pPr marL="0" indent="0">
              <a:buNone/>
            </a:pPr>
            <a:r>
              <a:rPr lang="fr-FR" dirty="0"/>
              <a:t>Au nom du lien de subordination, l’employeur dispose de </a:t>
            </a:r>
            <a:r>
              <a:rPr lang="fr-FR" b="1" u="sng" dirty="0"/>
              <a:t>trois pouvoirs</a:t>
            </a:r>
            <a:r>
              <a:rPr lang="fr-FR" dirty="0"/>
              <a:t> :</a:t>
            </a:r>
          </a:p>
          <a:p>
            <a:r>
              <a:rPr lang="fr-FR" b="1" u="sng" dirty="0"/>
              <a:t>le pouvoir de direction</a:t>
            </a:r>
            <a:r>
              <a:rPr lang="fr-FR" dirty="0"/>
              <a:t> : l’employeur prend toute décision nécessaire au bon fonctionnement de l’entreprise. Il peut, de ce fait, être amené à apporter une modification substantielle ou non substantielle au contrat de travail.</a:t>
            </a:r>
          </a:p>
          <a:p>
            <a:r>
              <a:rPr lang="fr-FR" b="1" u="sng" dirty="0"/>
              <a:t>le pouvoir réglementaire</a:t>
            </a:r>
            <a:r>
              <a:rPr lang="fr-FR" dirty="0"/>
              <a:t> : l’employeur a un pouvoir normatif au travers du règlement intérieur.</a:t>
            </a:r>
          </a:p>
          <a:p>
            <a:r>
              <a:rPr lang="fr-FR" b="1" u="sng" dirty="0"/>
              <a:t>le pouvoir disciplinaire</a:t>
            </a:r>
            <a:r>
              <a:rPr lang="fr-FR" dirty="0"/>
              <a:t> : l’employeur peut être amené à sanctionner un salarié pour un comportement fautif (</a:t>
            </a:r>
            <a:r>
              <a:rPr lang="fr-FR" i="1" dirty="0"/>
              <a:t>non-respect du contrat de travail, non-respect du règlement intérieur, </a:t>
            </a:r>
            <a:r>
              <a:rPr lang="fr-FR" i="1" dirty="0" err="1"/>
              <a:t>etc</a:t>
            </a:r>
            <a:r>
              <a:rPr lang="fr-FR" dirty="0"/>
              <a:t>)</a:t>
            </a:r>
          </a:p>
          <a:p>
            <a:endParaRPr lang="fr-FR" dirty="0"/>
          </a:p>
        </p:txBody>
      </p:sp>
    </p:spTree>
    <p:extLst>
      <p:ext uri="{BB962C8B-B14F-4D97-AF65-F5344CB8AC3E}">
        <p14:creationId xmlns:p14="http://schemas.microsoft.com/office/powerpoint/2010/main" val="174965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13678" y="498683"/>
            <a:ext cx="11529277" cy="5528124"/>
          </a:xfrm>
        </p:spPr>
        <p:txBody>
          <a:bodyPr>
            <a:normAutofit/>
          </a:bodyPr>
          <a:lstStyle/>
          <a:p>
            <a:pPr marL="0" indent="0">
              <a:buNone/>
            </a:pPr>
            <a:r>
              <a:rPr lang="fr-FR" sz="1900" b="1" u="sng" dirty="0"/>
              <a:t>2. Des doutes sur une relation de subordination</a:t>
            </a:r>
          </a:p>
          <a:p>
            <a:pPr marL="0" indent="0">
              <a:buNone/>
            </a:pPr>
            <a:r>
              <a:rPr lang="fr-FR" dirty="0"/>
              <a:t>En cas de litige sur la relation contractuelle, la jurisprudence va essayer de savoir si le contrat entre deux parties est un contrat de travail et elle va en </a:t>
            </a:r>
            <a:r>
              <a:rPr lang="fr-FR" b="1" dirty="0"/>
              <a:t>rechercher les éléments constitutifs</a:t>
            </a:r>
            <a:r>
              <a:rPr lang="fr-FR" dirty="0"/>
              <a:t>, comme :</a:t>
            </a:r>
          </a:p>
          <a:p>
            <a:pPr marL="0" indent="0">
              <a:buNone/>
            </a:pPr>
            <a:r>
              <a:rPr lang="fr-FR" dirty="0"/>
              <a:t>▶la présence essentielle et incontournable du </a:t>
            </a:r>
            <a:r>
              <a:rPr lang="fr-FR" b="1" dirty="0"/>
              <a:t>lien de subordination </a:t>
            </a:r>
            <a:r>
              <a:rPr lang="fr-FR" dirty="0"/>
              <a:t>qui se concrétise en une dépendance juridique vis-à-vis de l’employeur ;</a:t>
            </a:r>
          </a:p>
          <a:p>
            <a:pPr marL="0" indent="0">
              <a:buNone/>
            </a:pPr>
            <a:r>
              <a:rPr lang="fr-FR" dirty="0"/>
              <a:t>▶le </a:t>
            </a:r>
            <a:r>
              <a:rPr lang="fr-FR" b="1" dirty="0"/>
              <a:t>pouvoir de direction et de contrôle </a:t>
            </a:r>
            <a:r>
              <a:rPr lang="fr-FR" dirty="0"/>
              <a:t>de l’employeur qui réduit l’autonomie du salarié ;</a:t>
            </a:r>
          </a:p>
          <a:p>
            <a:pPr marL="0" indent="0">
              <a:buNone/>
            </a:pPr>
            <a:r>
              <a:rPr lang="fr-FR" dirty="0"/>
              <a:t>▶une prestation effectuée par le salarié </a:t>
            </a:r>
            <a:r>
              <a:rPr lang="fr-FR" b="1" dirty="0"/>
              <a:t>pour le compte et au profit de l’employeur </a:t>
            </a:r>
            <a:r>
              <a:rPr lang="fr-FR" dirty="0"/>
              <a:t>;</a:t>
            </a:r>
          </a:p>
          <a:p>
            <a:pPr marL="0" indent="0">
              <a:buNone/>
            </a:pPr>
            <a:r>
              <a:rPr lang="fr-FR" dirty="0"/>
              <a:t>▶</a:t>
            </a:r>
            <a:r>
              <a:rPr lang="fr-FR" b="1" dirty="0"/>
              <a:t>la fourniture </a:t>
            </a:r>
            <a:r>
              <a:rPr lang="fr-FR" dirty="0"/>
              <a:t>de la part de l’employeur </a:t>
            </a:r>
            <a:r>
              <a:rPr lang="fr-FR" b="1" dirty="0"/>
              <a:t>du matériel nécessaire au travail </a:t>
            </a:r>
            <a:r>
              <a:rPr lang="fr-FR" dirty="0"/>
              <a:t>;</a:t>
            </a:r>
          </a:p>
          <a:p>
            <a:pPr marL="0" indent="0">
              <a:buNone/>
            </a:pPr>
            <a:r>
              <a:rPr lang="fr-FR" dirty="0"/>
              <a:t>▶</a:t>
            </a:r>
            <a:r>
              <a:rPr lang="fr-FR" b="1" dirty="0"/>
              <a:t>la rémunération du salarié </a:t>
            </a:r>
            <a:r>
              <a:rPr lang="fr-FR" dirty="0"/>
              <a:t>: elle est un élément indispensable mais pas suffisant, c’est-à-dire que les juges ne peuvent pas se contenter de rechercher sa présence pour qualifier le contrat de contrat de travail ;</a:t>
            </a:r>
          </a:p>
          <a:p>
            <a:pPr marL="0" indent="0">
              <a:buNone/>
            </a:pPr>
            <a:r>
              <a:rPr lang="fr-FR" dirty="0"/>
              <a:t>▶la notion de « </a:t>
            </a:r>
            <a:r>
              <a:rPr lang="fr-FR" b="1" dirty="0"/>
              <a:t>service organisé </a:t>
            </a:r>
            <a:r>
              <a:rPr lang="fr-FR" dirty="0"/>
              <a:t>» pour prendre en compte le lieu de travail et les horaires définis par l’employeur.</a:t>
            </a:r>
          </a:p>
          <a:p>
            <a:endParaRPr lang="fr-FR" dirty="0"/>
          </a:p>
        </p:txBody>
      </p:sp>
    </p:spTree>
    <p:extLst>
      <p:ext uri="{BB962C8B-B14F-4D97-AF65-F5344CB8AC3E}">
        <p14:creationId xmlns:p14="http://schemas.microsoft.com/office/powerpoint/2010/main" val="7308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957</TotalTime>
  <Words>4404</Words>
  <Application>Microsoft Office PowerPoint</Application>
  <PresentationFormat>Grand écran</PresentationFormat>
  <Paragraphs>256</Paragraphs>
  <Slides>46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46</vt:i4>
      </vt:variant>
    </vt:vector>
  </HeadingPairs>
  <TitlesOfParts>
    <vt:vector size="50" baseType="lpstr">
      <vt:lpstr>Arial</vt:lpstr>
      <vt:lpstr>Gill Sans MT</vt:lpstr>
      <vt:lpstr>Wingdings</vt:lpstr>
      <vt:lpstr>Gallery</vt:lpstr>
      <vt:lpstr>Droit du travail</vt:lpstr>
      <vt:lpstr>Partie 1: La procédure d’embauche I. La procédure d’embauche </vt:lpstr>
      <vt:lpstr>Présentation PowerPoint</vt:lpstr>
      <vt:lpstr>Application</vt:lpstr>
      <vt:lpstr>Présentation PowerPoint</vt:lpstr>
      <vt:lpstr>Présentation PowerPoint</vt:lpstr>
      <vt:lpstr>Partie 2: Le contrat de travail et ses clauses I. Le contrat de travail</vt:lpstr>
      <vt:lpstr>Présentation PowerPoint</vt:lpstr>
      <vt:lpstr>Présentation PowerPoint</vt:lpstr>
      <vt:lpstr>Des exemples de requalification en contrat de travail</vt:lpstr>
      <vt:lpstr>Présentation PowerPoint</vt:lpstr>
      <vt:lpstr>Présentation PowerPoint</vt:lpstr>
      <vt:lpstr>Présentation PowerPoint</vt:lpstr>
      <vt:lpstr>2. Le contrat à durée déterminée    </vt:lpstr>
      <vt:lpstr>Présentation PowerPoint</vt:lpstr>
      <vt:lpstr>Présentation PowerPoint</vt:lpstr>
      <vt:lpstr>Présentation PowerPoint</vt:lpstr>
      <vt:lpstr>Présentation PowerPoint</vt:lpstr>
      <vt:lpstr>Présentation PowerPoint</vt:lpstr>
      <vt:lpstr>Présentation PowerPoint</vt:lpstr>
      <vt:lpstr>Quelques chiffres</vt:lpstr>
      <vt:lpstr>Application</vt:lpstr>
      <vt:lpstr>3. Le travail temporaire </vt:lpstr>
      <vt:lpstr>Présentation PowerPoint</vt:lpstr>
      <vt:lpstr>Les droits des travailleurs temporaires</vt:lpstr>
      <vt:lpstr>4. Le contrat en alternance  Contrat d’apprentissage VS contrat de Professionnalisation</vt:lpstr>
      <vt:lpstr>Présentation PowerPoint</vt:lpstr>
      <vt:lpstr>Le formalisme </vt:lpstr>
      <vt:lpstr>La rupture du contrat d’apprentissage </vt:lpstr>
      <vt:lpstr>Présentation PowerPoint</vt:lpstr>
      <vt:lpstr>C. Le contenu du contrat de travail</vt:lpstr>
      <vt:lpstr>2. modèle de contrat de travail  </vt:lpstr>
      <vt:lpstr>3. La période d’essai</vt:lpstr>
      <vt:lpstr>Présentation PowerPoint</vt:lpstr>
      <vt:lpstr>Présentation PowerPoint</vt:lpstr>
      <vt:lpstr>Présentation PowerPoint</vt:lpstr>
      <vt:lpstr>Application</vt:lpstr>
      <vt:lpstr>Présentation PowerPoint</vt:lpstr>
      <vt:lpstr>4. Les clauses du contrat </vt:lpstr>
      <vt:lpstr>Présentation PowerPoint</vt:lpstr>
      <vt:lpstr>Présentation PowerPoint</vt:lpstr>
      <vt:lpstr>Présentation PowerPoint</vt:lpstr>
      <vt:lpstr>Présentation PowerPoint</vt:lpstr>
      <vt:lpstr>Présentation PowerPoint</vt:lpstr>
      <vt:lpstr>Application</vt:lpstr>
      <vt:lpstr>Présentation PowerPoint</vt:lpstr>
    </vt:vector>
  </TitlesOfParts>
  <Company>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du travail</dc:title>
  <dc:creator>Neddra CHATTI</dc:creator>
  <cp:lastModifiedBy>Neddra Chatti</cp:lastModifiedBy>
  <cp:revision>60</cp:revision>
  <dcterms:created xsi:type="dcterms:W3CDTF">2020-04-02T14:39:10Z</dcterms:created>
  <dcterms:modified xsi:type="dcterms:W3CDTF">2023-08-18T19:10:59Z</dcterms:modified>
</cp:coreProperties>
</file>