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7.jpg" ContentType="image/jpg"/>
  <Override PartName="/ppt/media/image10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56" r:id="rId2"/>
    <p:sldId id="264" r:id="rId3"/>
    <p:sldId id="263" r:id="rId4"/>
    <p:sldId id="293" r:id="rId5"/>
    <p:sldId id="265" r:id="rId6"/>
    <p:sldId id="266" r:id="rId7"/>
    <p:sldId id="268" r:id="rId8"/>
    <p:sldId id="269" r:id="rId9"/>
    <p:sldId id="274" r:id="rId10"/>
    <p:sldId id="277" r:id="rId11"/>
    <p:sldId id="291" r:id="rId12"/>
    <p:sldId id="292" r:id="rId13"/>
    <p:sldId id="294" r:id="rId1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38108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77732" y="58379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es-E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Precisión del tiempo en el sistema eléctrico Qantum TimeCardTM</a:t>
            </a:r>
            <a:endParaRPr lang="en-US" sz="4900" dirty="0">
              <a:solidFill>
                <a:srgbClr val="000000"/>
              </a:solidFill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8328737" y="2769926"/>
            <a:ext cx="38632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1" dirty="0">
                <a:latin typeface="Quattrocento Sans" panose="020B0604020202020204" charset="0"/>
                <a:cs typeface="Quattrocento Sans" panose="020B0604020202020204" charset="0"/>
              </a:rPr>
              <a:t>El tiempo es el latido del sistema! </a:t>
            </a:r>
            <a:endParaRPr lang="ru-RU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676209" y="2656656"/>
            <a:ext cx="4124678" cy="30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1981200" y="594323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013" y="1041279"/>
            <a:ext cx="9906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12569B"/>
              </a:buClr>
              <a:tabLst>
                <a:tab pos="241300" algn="l"/>
              </a:tabLst>
            </a:pP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¿Qué hace nuestra solución para la precisión del tiempo?</a:t>
            </a:r>
            <a:endParaRPr lang="ru-RU"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925" y="2473289"/>
            <a:ext cx="9782176" cy="1911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Los componentes Qantum-PCI son fácilmente accesibles y se pueden reconfigurar para la tarea</a:t>
            </a:r>
            <a:r>
              <a:rPr lang="ru-RU" sz="2000" dirty="0">
                <a:latin typeface="Arial MT"/>
                <a:cs typeface="Arial MT"/>
              </a:rPr>
              <a:t>;</a:t>
            </a:r>
            <a:endParaRPr lang="es-ES" sz="20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Receptores GNSS de diferentes clases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Reloj maestro, reloj de borde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Conmutadores Ethernet transparentes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Osciladores con tiempo de retención largo (relojes atómicos)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4" descr="time_server_qantum">
            <a:extLst>
              <a:ext uri="{FF2B5EF4-FFF2-40B4-BE49-F238E27FC236}">
                <a16:creationId xmlns:a16="http://schemas.microsoft.com/office/drawing/2014/main" id="{E53F5D5B-5700-45F3-9AE4-BA15D5A4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3448">
            <a:off x="9362260" y="4210279"/>
            <a:ext cx="2423890" cy="18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606A0D-EBBD-4636-AEDE-354999C9908A}"/>
              </a:ext>
            </a:extLst>
          </p:cNvPr>
          <p:cNvSpPr txBox="1"/>
          <p:nvPr/>
        </p:nvSpPr>
        <p:spPr>
          <a:xfrm>
            <a:off x="7048501" y="6245562"/>
            <a:ext cx="40386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3815" lvl="0" indent="0" algn="ctr" defTabSz="914400" rtl="0" eaLnBrk="1" fontAlgn="auto" latinLnBrk="0" hangingPunct="1">
              <a:lnSpc>
                <a:spcPts val="29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Arial MT"/>
                <a:cs typeface="Arial MT"/>
              </a:rPr>
              <a:t>Aceptable</a:t>
            </a:r>
            <a:r>
              <a:rPr lang="en-US" sz="1800" dirty="0">
                <a:latin typeface="Arial MT"/>
                <a:cs typeface="Arial MT"/>
              </a:rPr>
              <a:t>✔</a:t>
            </a:r>
            <a:endParaRPr lang="en-US" sz="240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716578"/>
            <a:ext cx="2590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err="1">
                <a:latin typeface="Arial MT"/>
              </a:rPr>
              <a:t>Resumamos</a:t>
            </a:r>
            <a:r>
              <a:rPr lang="en-US" sz="2800" dirty="0">
                <a:latin typeface="Arial MT"/>
              </a:rPr>
              <a:t>...</a:t>
            </a:r>
            <a:endParaRPr lang="ru-RU" sz="2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11385398" cy="251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</a:rPr>
              <a:t>En los sistemas de energía eléctrica, realmente existen aplicaciones que pueden beneficiarse del tiempo preciso o incluso lo requieren.</a:t>
            </a:r>
          </a:p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</a:rPr>
              <a:t>El valor de los sistemas sincronizados con precisión de tiempo aún no se comprende completamente.</a:t>
            </a:r>
          </a:p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</a:rPr>
              <a:t>Existen posibles soluciones, pero no son ampliamente conocidas, deben explicarse y promoverse mejor.</a:t>
            </a:r>
          </a:p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</a:rPr>
              <a:t>Los servidores de aplicaciones, incluyendo los de la industria energética, pueden convertirse en un entorno para Qantum-PCI TimeCard.</a:t>
            </a:r>
            <a:endParaRPr lang="ru-RU" sz="2000" dirty="0">
              <a:latin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120724"/>
            <a:ext cx="2590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err="1">
                <a:latin typeface="Arial MT"/>
              </a:rPr>
              <a:t>Resumamos</a:t>
            </a:r>
            <a:endParaRPr lang="ru-RU" sz="2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536501"/>
            <a:ext cx="10515600" cy="5840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err="1">
                <a:latin typeface="Arial MT"/>
              </a:rPr>
              <a:t>Datos</a:t>
            </a:r>
            <a:r>
              <a:rPr lang="en-US" sz="1600" dirty="0">
                <a:latin typeface="Arial MT"/>
              </a:rPr>
              <a:t> </a:t>
            </a:r>
            <a:r>
              <a:rPr lang="en-US" sz="1600" dirty="0" err="1">
                <a:latin typeface="Arial MT"/>
              </a:rPr>
              <a:t>iniciales</a:t>
            </a:r>
            <a:r>
              <a:rPr lang="en-US" sz="1600" dirty="0">
                <a:latin typeface="Arial MT"/>
              </a:rPr>
              <a:t>:</a:t>
            </a:r>
            <a:endParaRPr lang="ru-RU" sz="1600" dirty="0">
              <a:latin typeface="Arial MT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latin typeface="Arial MT"/>
              </a:rPr>
              <a:t>Potencia</a:t>
            </a:r>
            <a:r>
              <a:rPr lang="en-US" sz="1600" dirty="0">
                <a:latin typeface="Arial MT"/>
              </a:rPr>
              <a:t> de la planta </a:t>
            </a:r>
            <a:r>
              <a:rPr lang="en-US" sz="1600" dirty="0" err="1">
                <a:latin typeface="Arial MT"/>
              </a:rPr>
              <a:t>eléctrica</a:t>
            </a:r>
            <a:r>
              <a:rPr lang="en-US" sz="1600" dirty="0">
                <a:latin typeface="Arial MT"/>
              </a:rPr>
              <a:t>: 300 MW .</a:t>
            </a:r>
            <a:endParaRPr lang="ru-RU" sz="1600" dirty="0">
              <a:latin typeface="Arial MT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dirty="0" err="1">
                <a:latin typeface="Arial MT"/>
              </a:rPr>
              <a:t>Pérdidas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sin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sincronización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precisa</a:t>
            </a:r>
            <a:r>
              <a:rPr lang="ru-RU" sz="1600" dirty="0">
                <a:latin typeface="Arial MT"/>
              </a:rPr>
              <a:t>: 8% 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latin typeface="Arial MT"/>
              </a:rPr>
              <a:t>Pérdidas</a:t>
            </a:r>
            <a:r>
              <a:rPr lang="en-US" sz="1600" dirty="0">
                <a:latin typeface="Arial MT"/>
              </a:rPr>
              <a:t> </a:t>
            </a:r>
            <a:r>
              <a:rPr lang="en-US" sz="1600" dirty="0" err="1">
                <a:latin typeface="Arial MT"/>
              </a:rPr>
              <a:t>después</a:t>
            </a:r>
            <a:r>
              <a:rPr lang="en-US" sz="1600" dirty="0">
                <a:latin typeface="Arial MT"/>
              </a:rPr>
              <a:t> de </a:t>
            </a:r>
            <a:r>
              <a:rPr lang="en-US" sz="1600" dirty="0" err="1">
                <a:latin typeface="Arial MT"/>
              </a:rPr>
              <a:t>implementar</a:t>
            </a:r>
            <a:r>
              <a:rPr lang="en-US" sz="1600" dirty="0">
                <a:latin typeface="Arial MT"/>
              </a:rPr>
              <a:t> la </a:t>
            </a:r>
            <a:r>
              <a:rPr lang="en-US" sz="1600" dirty="0" err="1">
                <a:latin typeface="Arial MT"/>
              </a:rPr>
              <a:t>sincronización</a:t>
            </a:r>
            <a:r>
              <a:rPr lang="en-US" sz="1600" dirty="0">
                <a:latin typeface="Arial MT"/>
              </a:rPr>
              <a:t> </a:t>
            </a:r>
            <a:r>
              <a:rPr lang="en-US" sz="1600" dirty="0" err="1">
                <a:latin typeface="Arial MT"/>
              </a:rPr>
              <a:t>precisa</a:t>
            </a:r>
            <a:r>
              <a:rPr lang="en-US" sz="1600" dirty="0">
                <a:latin typeface="Arial MT"/>
              </a:rPr>
              <a:t>: 5% .</a:t>
            </a:r>
            <a:endParaRPr lang="ru-RU" sz="1600" dirty="0">
              <a:latin typeface="Arial MT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latin typeface="Arial MT"/>
              </a:rPr>
              <a:t>Operación</a:t>
            </a:r>
            <a:r>
              <a:rPr lang="en-US" sz="1600" dirty="0">
                <a:latin typeface="Arial MT"/>
              </a:rPr>
              <a:t> de la planta al </a:t>
            </a:r>
            <a:r>
              <a:rPr lang="en-US" sz="1600" dirty="0" err="1">
                <a:latin typeface="Arial MT"/>
              </a:rPr>
              <a:t>año</a:t>
            </a:r>
            <a:r>
              <a:rPr lang="en-US" sz="1600" dirty="0">
                <a:latin typeface="Arial MT"/>
              </a:rPr>
              <a:t>: 8 760 horas .</a:t>
            </a:r>
            <a:endParaRPr lang="ru-RU" sz="1600" dirty="0">
              <a:latin typeface="Arial MT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latin typeface="Arial MT"/>
              </a:rPr>
              <a:t>Costo</a:t>
            </a:r>
            <a:r>
              <a:rPr lang="en-US" sz="1600" dirty="0">
                <a:latin typeface="Arial MT"/>
              </a:rPr>
              <a:t> de la </a:t>
            </a:r>
            <a:r>
              <a:rPr lang="en-US" sz="1600" dirty="0" err="1">
                <a:latin typeface="Arial MT"/>
              </a:rPr>
              <a:t>electricidad</a:t>
            </a:r>
            <a:r>
              <a:rPr lang="en-US" sz="1600" dirty="0">
                <a:latin typeface="Arial MT"/>
              </a:rPr>
              <a:t>: 25 € por MWh .</a:t>
            </a:r>
            <a:endParaRPr lang="ru-RU" sz="1600" dirty="0">
              <a:latin typeface="Arial MT"/>
            </a:endParaRPr>
          </a:p>
          <a:p>
            <a:pPr>
              <a:spcAft>
                <a:spcPts val="800"/>
              </a:spcAft>
            </a:pPr>
            <a:r>
              <a:rPr lang="ru-RU" sz="1600" dirty="0" err="1">
                <a:latin typeface="Arial MT"/>
              </a:rPr>
              <a:t>Pasos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del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cálculo</a:t>
            </a:r>
            <a:r>
              <a:rPr lang="ru-RU" sz="1600" dirty="0">
                <a:latin typeface="Arial MT"/>
              </a:rPr>
              <a:t>: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 err="1">
                <a:latin typeface="Arial MT"/>
              </a:rPr>
              <a:t>Pérdidas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iniciales</a:t>
            </a:r>
            <a:r>
              <a:rPr lang="ru-RU" sz="1600" dirty="0">
                <a:latin typeface="Arial MT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1600" dirty="0">
                <a:latin typeface="Arial MT"/>
              </a:rPr>
              <a:t>8% </a:t>
            </a:r>
            <a:r>
              <a:rPr lang="ru-RU" sz="1600" dirty="0" err="1">
                <a:latin typeface="Arial MT"/>
              </a:rPr>
              <a:t>de</a:t>
            </a:r>
            <a:r>
              <a:rPr lang="ru-RU" sz="1600" dirty="0">
                <a:latin typeface="Arial MT"/>
              </a:rPr>
              <a:t> 300 MW = 24 MW 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600" dirty="0" err="1">
                <a:latin typeface="Arial MT"/>
              </a:rPr>
              <a:t>Pérdidas</a:t>
            </a:r>
            <a:r>
              <a:rPr lang="en-US" sz="1600" dirty="0">
                <a:latin typeface="Arial MT"/>
              </a:rPr>
              <a:t> </a:t>
            </a:r>
            <a:r>
              <a:rPr lang="en-US" sz="1600" dirty="0" err="1">
                <a:latin typeface="Arial MT"/>
              </a:rPr>
              <a:t>después</a:t>
            </a:r>
            <a:r>
              <a:rPr lang="en-US" sz="1600" dirty="0">
                <a:latin typeface="Arial MT"/>
              </a:rPr>
              <a:t> de la </a:t>
            </a:r>
            <a:r>
              <a:rPr lang="en-US" sz="1600" dirty="0" err="1">
                <a:latin typeface="Arial MT"/>
              </a:rPr>
              <a:t>implementación</a:t>
            </a:r>
            <a:r>
              <a:rPr lang="en-US" sz="1600" dirty="0">
                <a:latin typeface="Arial MT"/>
              </a:rPr>
              <a:t>:</a:t>
            </a:r>
            <a:endParaRPr lang="ru-RU" sz="1600" dirty="0">
              <a:latin typeface="Arial MT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1600" dirty="0">
                <a:latin typeface="Arial MT"/>
              </a:rPr>
              <a:t>5% </a:t>
            </a:r>
            <a:r>
              <a:rPr lang="ru-RU" sz="1600" dirty="0" err="1">
                <a:latin typeface="Arial MT"/>
              </a:rPr>
              <a:t>de</a:t>
            </a:r>
            <a:r>
              <a:rPr lang="ru-RU" sz="1600" dirty="0">
                <a:latin typeface="Arial MT"/>
              </a:rPr>
              <a:t> 300 MW = 15 MW.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1600" dirty="0" err="1">
                <a:latin typeface="Arial MT"/>
              </a:rPr>
              <a:t>Ahorro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de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potencia</a:t>
            </a:r>
            <a:r>
              <a:rPr lang="ru-RU" sz="1600" dirty="0">
                <a:latin typeface="Arial MT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1600" dirty="0">
                <a:latin typeface="Arial MT"/>
              </a:rPr>
              <a:t>24 MW - 15 MW = 9 MW.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ru-RU" sz="1600" dirty="0" err="1">
                <a:latin typeface="Arial MT"/>
              </a:rPr>
              <a:t>Ahorro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anual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de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energía</a:t>
            </a:r>
            <a:r>
              <a:rPr lang="ru-RU" sz="1600" dirty="0">
                <a:latin typeface="Arial MT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1600" dirty="0">
                <a:latin typeface="Arial MT"/>
              </a:rPr>
              <a:t>9 MW × 8 760 </a:t>
            </a:r>
            <a:r>
              <a:rPr lang="ru-RU" sz="1600" dirty="0" err="1">
                <a:latin typeface="Arial MT"/>
              </a:rPr>
              <a:t>horas</a:t>
            </a:r>
            <a:r>
              <a:rPr lang="ru-RU" sz="1600" dirty="0">
                <a:latin typeface="Arial MT"/>
              </a:rPr>
              <a:t> = 78 840 </a:t>
            </a:r>
            <a:r>
              <a:rPr lang="ru-RU" sz="1600" dirty="0" err="1">
                <a:latin typeface="Arial MT"/>
              </a:rPr>
              <a:t>MWh</a:t>
            </a:r>
            <a:r>
              <a:rPr lang="ru-RU" sz="1600" dirty="0">
                <a:latin typeface="Arial MT"/>
              </a:rPr>
              <a:t>.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ru-RU" sz="1600" dirty="0" err="1">
                <a:latin typeface="Arial MT"/>
              </a:rPr>
              <a:t>Ahorro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financiero</a:t>
            </a:r>
            <a:r>
              <a:rPr lang="ru-RU" sz="1600" dirty="0">
                <a:latin typeface="Arial MT"/>
              </a:rPr>
              <a:t>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1600" dirty="0">
                <a:latin typeface="Arial MT"/>
              </a:rPr>
              <a:t>78 840 </a:t>
            </a:r>
            <a:r>
              <a:rPr lang="ru-RU" sz="1600" dirty="0" err="1">
                <a:latin typeface="Arial MT"/>
              </a:rPr>
              <a:t>MWh</a:t>
            </a:r>
            <a:r>
              <a:rPr lang="ru-RU" sz="1600" dirty="0">
                <a:latin typeface="Arial MT"/>
              </a:rPr>
              <a:t> × 25 € = 1 971 000 € </a:t>
            </a:r>
            <a:r>
              <a:rPr lang="ru-RU" sz="1600" dirty="0" err="1">
                <a:latin typeface="Arial MT"/>
              </a:rPr>
              <a:t>al</a:t>
            </a:r>
            <a:r>
              <a:rPr lang="ru-RU" sz="1600" dirty="0">
                <a:latin typeface="Arial MT"/>
              </a:rPr>
              <a:t> </a:t>
            </a:r>
            <a:r>
              <a:rPr lang="ru-RU" sz="1600" dirty="0" err="1">
                <a:latin typeface="Arial MT"/>
              </a:rPr>
              <a:t>año</a:t>
            </a:r>
            <a:r>
              <a:rPr lang="ru-RU" sz="1600" dirty="0">
                <a:latin typeface="Arial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32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716578"/>
            <a:ext cx="2590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err="1">
                <a:latin typeface="Arial MT"/>
              </a:rPr>
              <a:t>Resumamos</a:t>
            </a:r>
            <a:r>
              <a:rPr lang="en-US" sz="2800" dirty="0">
                <a:latin typeface="Arial MT"/>
              </a:rPr>
              <a:t>...</a:t>
            </a:r>
            <a:endParaRPr lang="ru-RU" sz="2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10515600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s-ES" sz="2000" dirty="0">
                <a:latin typeface="Arial MT"/>
              </a:rPr>
              <a:t>La sincronización precisa del tiempo es un factor clave para mejorar la eficiencia de las redes eléctricas.</a:t>
            </a:r>
          </a:p>
          <a:p>
            <a:pPr algn="just"/>
            <a:r>
              <a:rPr lang="es-ES" sz="2000" dirty="0">
                <a:latin typeface="Arial MT"/>
              </a:rPr>
              <a:t>La precisión del tiempo es crítica para los sistemas eléctricos modernos:</a:t>
            </a:r>
            <a:br>
              <a:rPr lang="es-ES" sz="2000" dirty="0">
                <a:latin typeface="Arial MT"/>
              </a:rPr>
            </a:br>
            <a:r>
              <a:rPr lang="ru-RU" sz="2000" dirty="0">
                <a:latin typeface="Arial MT"/>
              </a:rPr>
              <a:t>	</a:t>
            </a:r>
            <a:r>
              <a:rPr lang="es-ES" sz="2000" dirty="0">
                <a:latin typeface="Arial MT"/>
              </a:rPr>
              <a:t>Un error de 1 ms puede causar un desfase de fase de hasta 18° (a 50 Hz), lo que provoca pérdidas significativas de energía y reduce la eficiencia del sistema. </a:t>
            </a:r>
            <a:r>
              <a:rPr lang="ru-RU" sz="2000" dirty="0">
                <a:latin typeface="Arial MT"/>
              </a:rPr>
              <a:t>	</a:t>
            </a:r>
            <a:r>
              <a:rPr lang="es-ES" sz="2000" dirty="0">
                <a:latin typeface="Arial MT"/>
              </a:rPr>
              <a:t>Servidores de tiempo precisos, como Qantum-PCI TimeCard, ofrecen una precisión inferior a 10 µs,</a:t>
            </a:r>
            <a:r>
              <a:rPr lang="ru-RU" sz="2000" dirty="0">
                <a:latin typeface="Arial MT"/>
              </a:rPr>
              <a:t> </a:t>
            </a:r>
            <a:r>
              <a:rPr lang="es-ES" sz="2000" dirty="0">
                <a:latin typeface="Arial MT"/>
              </a:rPr>
              <a:t>minimizando el desfase de fase hasta 0.8.</a:t>
            </a:r>
          </a:p>
          <a:p>
            <a:pPr algn="just"/>
            <a:r>
              <a:rPr lang="es-ES" sz="2000" dirty="0">
                <a:latin typeface="Arial MT"/>
              </a:rPr>
              <a:t>Impacto económico de la implementación:</a:t>
            </a:r>
            <a:endParaRPr lang="ru-RU" sz="2000" dirty="0">
              <a:latin typeface="Arial MT"/>
            </a:endParaRPr>
          </a:p>
          <a:p>
            <a:pPr algn="just"/>
            <a:r>
              <a:rPr lang="ru-RU" sz="2000" dirty="0">
                <a:latin typeface="Arial MT"/>
              </a:rPr>
              <a:t>	</a:t>
            </a:r>
            <a:r>
              <a:rPr lang="es-ES" sz="2000" dirty="0">
                <a:latin typeface="Arial MT"/>
              </a:rPr>
              <a:t>Para una planta eléctrica de 300 MW, el ahorro anual es de 78.84 GWh o €1.97 millones , asumiendo un costo de 25 €/MWh, gracias a la reducción de pérdidas del 8% al 5%.</a:t>
            </a:r>
          </a:p>
        </p:txBody>
      </p:sp>
    </p:spTree>
    <p:extLst>
      <p:ext uri="{BB962C8B-B14F-4D97-AF65-F5344CB8AC3E}">
        <p14:creationId xmlns:p14="http://schemas.microsoft.com/office/powerpoint/2010/main" val="32574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429000" y="1029402"/>
            <a:ext cx="853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s-ES" sz="2800" b="1" i="0" dirty="0">
                <a:solidFill>
                  <a:srgbClr val="374151"/>
                </a:solidFill>
                <a:effectLst/>
                <a:latin typeface="ui-sans-serif"/>
              </a:rPr>
              <a:t>Ventajas de la sincronización precisa:</a:t>
            </a:r>
            <a:endParaRPr lang="es-ES" sz="2800" b="0" i="0" dirty="0">
              <a:solidFill>
                <a:srgbClr val="374151"/>
              </a:solidFill>
              <a:effectLst/>
              <a:latin typeface="ui-sans-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209800"/>
            <a:ext cx="10333838" cy="18549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ui-sans-serif"/>
              </a:rPr>
              <a:t>Mejora la gestión de la red a través de SCADA.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ui-sans-serif"/>
              </a:rPr>
              <a:t>Minimiza las corrientes de impacto durante la conmutación del equipo.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ui-sans-serif"/>
              </a:rPr>
              <a:t>Proporciona mediciones más precisas del estado de la red mediante PMU.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74151"/>
                </a:solidFill>
                <a:effectLst/>
                <a:latin typeface="ui-sans-serif"/>
              </a:rPr>
              <a:t> 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ui-sans-serif"/>
              </a:rPr>
              <a:t>Facilita la identificación precisa de fallas.</a:t>
            </a:r>
          </a:p>
          <a:p>
            <a:pPr marL="1795780"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9932BE-BACB-47BA-9F78-E713B4D83943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521" y="4879442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9400" y="1441998"/>
            <a:ext cx="796500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400" dirty="0">
                <a:solidFill>
                  <a:srgbClr val="374151"/>
                </a:solidFill>
                <a:latin typeface="ui-sans-serif"/>
              </a:rPr>
              <a:t>Bien cubierto usando PTP (y los perfiles correspondientes)</a:t>
            </a:r>
            <a:endParaRPr sz="2400" dirty="0">
              <a:solidFill>
                <a:srgbClr val="374151"/>
              </a:solidFill>
              <a:latin typeface="ui-sans-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598" y="5411724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738" y="2592330"/>
            <a:ext cx="1373124" cy="489236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en-US" spc="-10" dirty="0" err="1">
                <a:latin typeface="Calibri"/>
                <a:cs typeface="Calibri"/>
              </a:rPr>
              <a:t>Localización</a:t>
            </a:r>
            <a:r>
              <a:rPr lang="en-US" spc="-10" dirty="0">
                <a:latin typeface="Calibri"/>
                <a:cs typeface="Calibri"/>
              </a:rPr>
              <a:t> de </a:t>
            </a:r>
            <a:r>
              <a:rPr lang="en-US" spc="-10" dirty="0" err="1">
                <a:latin typeface="Calibri"/>
                <a:cs typeface="Calibri"/>
              </a:rPr>
              <a:t>fallos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098" y="2503525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en-US" spc="-10" dirty="0" err="1">
                <a:latin typeface="Calibri"/>
                <a:cs typeface="Calibri"/>
              </a:rPr>
              <a:t>Fasor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 err="1">
                <a:latin typeface="Calibri"/>
                <a:cs typeface="Calibri"/>
              </a:rPr>
              <a:t>sincronizado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089" y="2215490"/>
            <a:ext cx="2272426" cy="1276632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es-ES" sz="1800" spc="-10" dirty="0">
                <a:latin typeface="Calibri"/>
                <a:cs typeface="Calibri"/>
              </a:rPr>
              <a:t>Gestión de registros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es-ES" sz="1800" spc="-10" dirty="0">
                <a:latin typeface="Calibri"/>
                <a:cs typeface="Calibri"/>
              </a:rPr>
              <a:t>Secuencia de eventos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089" y="3063595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5229" y="5411724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360" y="5414467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546" y="5411724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516" y="2470502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es-ES" spc="-10" dirty="0">
                <a:latin typeface="Calibri"/>
                <a:cs typeface="Calibri"/>
              </a:rPr>
              <a:t>Análisis del estado de la red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99568" y="3170374"/>
            <a:ext cx="2821433" cy="1777648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377" y="2215490"/>
            <a:ext cx="2016760" cy="750847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en-US" sz="1800">
                <a:latin typeface="Calibri"/>
                <a:cs typeface="Calibri"/>
              </a:rPr>
              <a:t>Protección diferencial auto sincronizada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740" y="3071215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018917" y="576572"/>
            <a:ext cx="7306309" cy="444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Aplicaciones por escala de incertidumbre</a:t>
            </a:r>
            <a:endParaRPr lang="en-US"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69A516B3-040E-4152-BD88-814D51E706E2}"/>
              </a:ext>
            </a:extLst>
          </p:cNvPr>
          <p:cNvSpPr/>
          <p:nvPr/>
        </p:nvSpPr>
        <p:spPr>
          <a:xfrm>
            <a:off x="10363199" y="5105399"/>
            <a:ext cx="1829053" cy="1752853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09800" y="668134"/>
            <a:ext cx="853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b="1" dirty="0">
                <a:solidFill>
                  <a:srgbClr val="374151"/>
                </a:solidFill>
                <a:latin typeface="ui-sans-serif"/>
              </a:rPr>
              <a:t>Frecuencias del sistema de potencia - 50 Hz / 60 Hz</a:t>
            </a:r>
            <a:endParaRPr sz="2800" b="1" dirty="0">
              <a:solidFill>
                <a:srgbClr val="374151"/>
              </a:solidFill>
              <a:latin typeface="ui-sans-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95867" y="1752600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 de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 de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2000" y="3962400"/>
            <a:ext cx="10333838" cy="23756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2400" spc="-5" dirty="0" err="1">
                <a:latin typeface="Arial MT"/>
                <a:cs typeface="Arial MT"/>
              </a:rPr>
              <a:t>Cifras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aproximadas</a:t>
            </a:r>
            <a:endParaRPr lang="ru-RU" sz="24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800" spc="-5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50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µs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spc="-5" dirty="0">
                <a:latin typeface="Georgia"/>
                <a:cs typeface="Georgia"/>
              </a:rPr>
              <a:t>°</a:t>
            </a:r>
            <a:endParaRPr lang="ru-RU" sz="20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000" spc="-5" dirty="0">
                <a:latin typeface="Georgia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5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µs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0.1</a:t>
            </a:r>
            <a:r>
              <a:rPr sz="2000" spc="-5" dirty="0">
                <a:latin typeface="Georgia"/>
                <a:cs typeface="Georgia"/>
              </a:rPr>
              <a:t>°</a:t>
            </a:r>
            <a:endParaRPr lang="ru-RU" sz="20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000" spc="-5" dirty="0">
                <a:latin typeface="Georgia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µs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1.2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lang="en-US" sz="2000" dirty="0">
                <a:latin typeface="Arial MT"/>
                <a:cs typeface="Arial MT"/>
              </a:rPr>
              <a:t>(360° </a:t>
            </a:r>
            <a:r>
              <a:rPr lang="en-US" sz="2000" dirty="0" err="1">
                <a:latin typeface="Arial MT"/>
                <a:cs typeface="Arial MT"/>
              </a:rPr>
              <a:t>corresponde</a:t>
            </a:r>
            <a:r>
              <a:rPr lang="en-US" sz="2000" dirty="0">
                <a:latin typeface="Arial MT"/>
                <a:cs typeface="Arial MT"/>
              </a:rPr>
              <a:t> a un </a:t>
            </a:r>
            <a:r>
              <a:rPr lang="en-US" sz="2000" dirty="0" err="1">
                <a:latin typeface="Arial MT"/>
                <a:cs typeface="Arial MT"/>
              </a:rPr>
              <a:t>ciclo</a:t>
            </a:r>
            <a:r>
              <a:rPr lang="en-US" sz="2000" dirty="0">
                <a:latin typeface="Arial MT"/>
                <a:cs typeface="Arial MT"/>
              </a:rPr>
              <a:t> del </a:t>
            </a:r>
            <a:r>
              <a:rPr lang="en-US" sz="2000" dirty="0" err="1">
                <a:latin typeface="Arial MT"/>
                <a:cs typeface="Arial MT"/>
              </a:rPr>
              <a:t>sistema</a:t>
            </a:r>
            <a:r>
              <a:rPr lang="en-US" sz="2000" dirty="0">
                <a:latin typeface="Arial MT"/>
                <a:cs typeface="Arial MT"/>
              </a:rPr>
              <a:t> de </a:t>
            </a:r>
            <a:r>
              <a:rPr lang="en-US" sz="2000" dirty="0" err="1">
                <a:latin typeface="Arial MT"/>
                <a:cs typeface="Arial MT"/>
              </a:rPr>
              <a:t>potencia</a:t>
            </a:r>
            <a:r>
              <a:rPr lang="en-US" sz="2000" dirty="0">
                <a:latin typeface="Arial MT"/>
                <a:cs typeface="Arial MT"/>
              </a:rPr>
              <a:t>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9932BE-BACB-47BA-9F78-E713B4D83943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59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5768" y="454105"/>
            <a:ext cx="9038337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Valores muestreados: Tiempo de muestreo en "9-2LE"</a:t>
            </a:r>
            <a:endParaRPr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b="11721"/>
          <a:stretch/>
        </p:blipFill>
        <p:spPr>
          <a:xfrm>
            <a:off x="1066800" y="1312545"/>
            <a:ext cx="10016325" cy="44786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7195" y="421767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3">
            <a:extLst>
              <a:ext uri="{FF2B5EF4-FFF2-40B4-BE49-F238E27FC236}">
                <a16:creationId xmlns:a16="http://schemas.microsoft.com/office/drawing/2014/main" id="{26A1AD1E-4A81-4C37-87DF-16D6634DC5A4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0000" y="1219200"/>
            <a:ext cx="5238000" cy="48981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1670" y="304800"/>
            <a:ext cx="448818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err="1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Requisitos</a:t>
            </a:r>
            <a:r>
              <a:rPr lang="en-U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 para PMUs</a:t>
            </a:r>
            <a:endParaRPr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2057400"/>
            <a:ext cx="2854960" cy="339131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Error vectorial total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(Error de fasor total)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Combinación de errores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Error de magnitud Error de fase (tiempo)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Los PMU funcionan bien...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... con incertidumbres de tiempo de aproximadamente 10 µs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CC3D75-4D3F-4A92-B0EF-986EF3C94554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81126" y="435096"/>
            <a:ext cx="1064653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Precisión a lo largo de la cadena </a:t>
            </a:r>
            <a:br>
              <a:rPr lang="ru-RU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</a:b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de distribución de tiempo</a:t>
            </a:r>
            <a:endParaRPr lang="en-US"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7195" y="1705462"/>
            <a:ext cx="9317610" cy="36484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Incertidumbre máxima de sincronización de tiempo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1 µs por 16 saltos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21A4A70A-46B9-4DE8-8977-132C0880FC00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1255" y="62373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5200" y="6205438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801" y="169509"/>
            <a:ext cx="67056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Precisión a lo largo de la cadena </a:t>
            </a:r>
            <a:br>
              <a:rPr lang="ru-RU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</a:br>
            <a:r>
              <a:rPr lang="es-E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de distribución de tiempo</a:t>
            </a:r>
            <a:endParaRPr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1363514"/>
            <a:ext cx="5669915" cy="8851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1700" spc="-5" dirty="0">
                <a:latin typeface="Arial MT"/>
              </a:rPr>
              <a:t>Asumir distribución uniforme en los "contribuyentes" Distribución uniforme = supuesto conservador Reloj maestro</a:t>
            </a:r>
            <a:endParaRPr sz="1700" spc="-5" dirty="0">
              <a:latin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288" y="2785627"/>
            <a:ext cx="3335654" cy="191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00" spc="-5" dirty="0" err="1">
                <a:latin typeface="Arial MT"/>
                <a:cs typeface="Arial MT"/>
              </a:rPr>
              <a:t>Reloj</a:t>
            </a:r>
            <a:r>
              <a:rPr lang="en-US" sz="1700" spc="-5" dirty="0">
                <a:latin typeface="Arial MT"/>
                <a:cs typeface="Arial MT"/>
              </a:rPr>
              <a:t> </a:t>
            </a:r>
            <a:r>
              <a:rPr lang="en-US" sz="1700" spc="-5" dirty="0" err="1">
                <a:latin typeface="Arial MT"/>
                <a:cs typeface="Arial MT"/>
              </a:rPr>
              <a:t>transparente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endParaRPr lang="ru-RU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ru-RU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s-ES" sz="1700" dirty="0">
                <a:latin typeface="Arial MT"/>
                <a:cs typeface="Arial MT"/>
              </a:rPr>
              <a:t>Haz las cuentas...</a:t>
            </a: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s-ES" sz="1700" dirty="0">
                <a:latin typeface="Arial MT"/>
                <a:cs typeface="Arial MT"/>
              </a:rPr>
              <a:t>... para toda la cadena con 16 saltos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6801" y="5884837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n-US" sz="2000" dirty="0" err="1">
                <a:latin typeface="Arial MT"/>
                <a:cs typeface="Arial MT"/>
              </a:rPr>
              <a:t>Simulación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matemática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1255" y="1483835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6801" y="2239427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6801" y="3296871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800" y="4981017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715375" y="1209049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994" y="1418080"/>
            <a:ext cx="238188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767330" algn="l"/>
              </a:tabLst>
            </a:pPr>
            <a:r>
              <a:rPr lang="en-US" sz="2000" b="1" dirty="0" err="1">
                <a:latin typeface="+mj-lt"/>
              </a:rPr>
              <a:t>Transformador</a:t>
            </a:r>
            <a:r>
              <a:rPr lang="en-US" sz="2000" b="1" dirty="0">
                <a:latin typeface="+mj-lt"/>
              </a:rPr>
              <a:t> </a:t>
            </a:r>
            <a:endParaRPr lang="ru-RU" sz="2000" b="1" dirty="0">
              <a:latin typeface="+mj-lt"/>
            </a:endParaRPr>
          </a:p>
          <a:p>
            <a:pPr marL="12700" algn="ctr">
              <a:lnSpc>
                <a:spcPct val="100000"/>
              </a:lnSpc>
              <a:tabLst>
                <a:tab pos="2767330" algn="l"/>
              </a:tabLst>
            </a:pPr>
            <a:r>
              <a:rPr lang="ru-RU" sz="2000" b="1" dirty="0">
                <a:latin typeface="+mj-lt"/>
              </a:rPr>
              <a:t>         </a:t>
            </a:r>
            <a:r>
              <a:rPr lang="en-US" sz="2000" b="1" dirty="0">
                <a:latin typeface="+mj-lt"/>
              </a:rPr>
              <a:t>de</a:t>
            </a:r>
            <a:r>
              <a:rPr lang="ru-RU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alto</a:t>
            </a:r>
            <a:r>
              <a:rPr lang="ru-RU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voltaje</a:t>
            </a:r>
            <a:r>
              <a:rPr lang="en-US" sz="2000" b="1" i="0" dirty="0">
                <a:solidFill>
                  <a:srgbClr val="E2E2E5"/>
                </a:solidFill>
                <a:effectLst/>
                <a:latin typeface="+mj-lt"/>
              </a:rPr>
              <a:t> 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62" y="2106586"/>
            <a:ext cx="2381885" cy="28970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4641" y="2406728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latin typeface="Arial MT"/>
                <a:cs typeface="Arial MT"/>
              </a:rPr>
              <a:t>Conmutador</a:t>
            </a:r>
            <a:r>
              <a:rPr lang="en-US" sz="2000" dirty="0">
                <a:latin typeface="Arial MT"/>
                <a:cs typeface="Arial MT"/>
              </a:rPr>
              <a:t> Ethernet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98714" y="1575452"/>
            <a:ext cx="210337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GNSS/PTP</a:t>
            </a:r>
          </a:p>
          <a:p>
            <a:pPr marL="111125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latin typeface="Arial MT"/>
                <a:cs typeface="Arial MT"/>
              </a:rPr>
              <a:t>Reloj</a:t>
            </a:r>
            <a:r>
              <a:rPr lang="en-US" sz="2000" dirty="0">
                <a:latin typeface="Arial MT"/>
                <a:cs typeface="Arial MT"/>
              </a:rPr>
              <a:t> maestro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20823"/>
              </p:ext>
            </p:extLst>
          </p:nvPr>
        </p:nvGraphicFramePr>
        <p:xfrm>
          <a:off x="450994" y="5439920"/>
          <a:ext cx="11353801" cy="66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ru-RU"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en-US" sz="2000" dirty="0" err="1">
                          <a:latin typeface="Arial MT"/>
                          <a:cs typeface="Arial MT"/>
                        </a:rPr>
                        <a:t>Aceptable</a:t>
                      </a:r>
                      <a:r>
                        <a:rPr lang="en-US" sz="2000" dirty="0">
                          <a:latin typeface="Arial MT"/>
                          <a:cs typeface="Arial MT"/>
                        </a:rPr>
                        <a:t>✔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3815" lvl="0" indent="0" algn="ctr" defTabSz="914400" rtl="0" eaLnBrk="1" fontAlgn="auto" latinLnBrk="0" hangingPunct="1">
                        <a:lnSpc>
                          <a:spcPts val="2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rial MT"/>
                          <a:cs typeface="Arial MT"/>
                        </a:rPr>
                        <a:t>Aceptable</a:t>
                      </a:r>
                      <a:r>
                        <a:rPr lang="en-US" sz="2000" dirty="0">
                          <a:latin typeface="Arial MT"/>
                          <a:cs typeface="Arial MT"/>
                        </a:rPr>
                        <a:t>✔</a:t>
                      </a:r>
                      <a:endParaRPr lang="en-US"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¡Caro!</a:t>
                      </a:r>
                      <a:endParaRPr sz="2000" kern="12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 defTabSz="914400" rtl="0" eaLnBrk="1" latinLnBrk="0" hangingPunct="1">
                        <a:lnSpc>
                          <a:spcPts val="2945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¡Caro!</a:t>
                      </a:r>
                      <a:endParaRPr sz="2000" kern="12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474" y="2593133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4641" y="3122015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4024442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18881" y="2312185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81617" y="474314"/>
            <a:ext cx="927949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err="1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Interruptor</a:t>
            </a:r>
            <a:r>
              <a:rPr lang="en-U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 de alto </a:t>
            </a:r>
            <a:r>
              <a:rPr lang="en-US" sz="2800" b="1" dirty="0" err="1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voltaje</a:t>
            </a:r>
            <a:r>
              <a:rPr lang="en-U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 </a:t>
            </a:r>
            <a:r>
              <a:rPr lang="en-US" sz="2800" b="1" dirty="0" err="1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Relé</a:t>
            </a:r>
            <a:r>
              <a:rPr lang="en-U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 de </a:t>
            </a:r>
            <a:r>
              <a:rPr lang="en-US" sz="2800" b="1" dirty="0" err="1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protección</a:t>
            </a:r>
            <a:r>
              <a:rPr lang="en-US" sz="2800" b="1" dirty="0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 de alto </a:t>
            </a:r>
            <a:r>
              <a:rPr lang="en-US" sz="2800" b="1" dirty="0" err="1">
                <a:solidFill>
                  <a:srgbClr val="374151"/>
                </a:solidFill>
                <a:latin typeface="ui-sans-serif"/>
                <a:ea typeface="+mn-ea"/>
                <a:cs typeface="+mn-cs"/>
              </a:rPr>
              <a:t>voltaje</a:t>
            </a:r>
            <a:endParaRPr lang="en-US" sz="2800" b="1" dirty="0">
              <a:solidFill>
                <a:srgbClr val="374151"/>
              </a:solidFill>
              <a:latin typeface="ui-sans-serif"/>
              <a:ea typeface="+mn-ea"/>
              <a:cs typeface="+mn-cs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315399" y="1635033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es-ES" sz="2000" dirty="0">
                <a:latin typeface="Arial MT"/>
                <a:cs typeface="Arial MT"/>
              </a:rPr>
              <a:t>Relé de protección de </a:t>
            </a:r>
            <a:r>
              <a:rPr lang="ru-RU" sz="2000" dirty="0">
                <a:latin typeface="Arial MT"/>
                <a:cs typeface="Arial MT"/>
              </a:rPr>
              <a:t>   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           </a:t>
            </a:r>
            <a:r>
              <a:rPr lang="es-ES" sz="2000" dirty="0">
                <a:latin typeface="Arial MT"/>
                <a:cs typeface="Arial MT"/>
              </a:rPr>
              <a:t>alto voltaje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802</Words>
  <Application>Microsoft Office PowerPoint</Application>
  <PresentationFormat>Широкоэкранный</PresentationFormat>
  <Paragraphs>121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Georgia</vt:lpstr>
      <vt:lpstr>Libre Franklin</vt:lpstr>
      <vt:lpstr>Libre Franklin Medium</vt:lpstr>
      <vt:lpstr>Microsoft Sans Serif</vt:lpstr>
      <vt:lpstr>Quattrocento Sans</vt:lpstr>
      <vt:lpstr>Symbol</vt:lpstr>
      <vt:lpstr>ui-sans-serif</vt:lpstr>
      <vt:lpstr>Verdana</vt:lpstr>
      <vt:lpstr>Wingdings</vt:lpstr>
      <vt:lpstr>Тема Office</vt:lpstr>
      <vt:lpstr>Precisión del tiempo en el sistema eléctrico Qantum TimeCardTM</vt:lpstr>
      <vt:lpstr>Презентация PowerPoint</vt:lpstr>
      <vt:lpstr>Aplicaciones por escala de incertidumbre</vt:lpstr>
      <vt:lpstr>Презентация PowerPoint</vt:lpstr>
      <vt:lpstr>Valores muestreados: Tiempo de muestreo en "9-2LE"</vt:lpstr>
      <vt:lpstr>Requisitos para PMUs</vt:lpstr>
      <vt:lpstr>Precisión a lo largo de la cadena  de distribución de tiempo</vt:lpstr>
      <vt:lpstr>Precisión a lo largo de la cadena  de distribución de tiempo</vt:lpstr>
      <vt:lpstr>Interruptor de alto voltaje Relé de protección de alto voltaje</vt:lpstr>
      <vt:lpstr>¿Qué hace nuestra solución para la precisión del tiempo?</vt:lpstr>
      <vt:lpstr>Resumamos...</vt:lpstr>
      <vt:lpstr>Resumamos</vt:lpstr>
      <vt:lpstr>Resumamos...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Миронов Вячеслав</cp:lastModifiedBy>
  <cp:revision>27</cp:revision>
  <dcterms:created xsi:type="dcterms:W3CDTF">2024-06-12T17:10:39Z</dcterms:created>
  <dcterms:modified xsi:type="dcterms:W3CDTF">2025-02-04T18:30:00Z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