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cx="12192000" cy="6858000"/>
  <p:notesSz cx="6858000" cy="91440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pos="597">
          <p15:clr>
            <a:srgbClr val="A4A3A4"/>
          </p15:clr>
        </p15:guide>
        <p15:guide id="3" orient="horz"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TBu1ULPuT3dlB6yz1A+ak4y09T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64A7BF-1DC4-4BED-9C83-273346A54F64}">
  <a:tblStyle styleId="{C464A7BF-1DC4-4BED-9C83-273346A54F64}"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8E8"/>
          </a:solidFill>
        </a:fill>
      </a:tcStyle>
    </a:wholeTbl>
    <a:band1H>
      <a:tcTxStyle/>
      <a:tcStyle>
        <a:tcBdr/>
        <a:fill>
          <a:solidFill>
            <a:srgbClr val="CDCDCD"/>
          </a:solidFill>
        </a:fill>
      </a:tcStyle>
    </a:band1H>
    <a:band2H>
      <a:tcTxStyle/>
      <a:tcStyle>
        <a:tcBdr/>
      </a:tcStyle>
    </a:band2H>
    <a:band1V>
      <a:tcTxStyle/>
      <a:tcStyle>
        <a:tcBdr/>
        <a:fill>
          <a:solidFill>
            <a:srgbClr val="CDCDCD"/>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guide pos="3840"/>
        <p:guide pos="597"/>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2055b0ce30_0_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g12055b0ce3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4" name="Google Shape;264;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65" name="Google Shape;265;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73" name="Google Shape;273;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1" name="Google Shape;281;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89" name="Google Shape;289;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18</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a:p>
        </p:txBody>
      </p:sp>
      <p:sp>
        <p:nvSpPr>
          <p:cNvPr id="297" name="Google Shape;297;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 name="Google Shape;74;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1" name="Google Shape;9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156dc2b05_0_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12156dc2b05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12055b0ce30_0_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12055b0ce30_0_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05156B-6385-4B32-97EE-F0010DFA4320}"/>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1E64E6D8-435C-4538-95B6-28C3F4A01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B3B9C41B-0DDC-4443-AC37-7B7BC19A12FA}"/>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96C4EB1-DB47-4317-85E4-9E39A5A9951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AE77414-D865-40C0-8375-782F05971A9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676301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EE8141-E078-468C-B495-81C4617238AF}"/>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2B26A97B-5A28-4474-9054-0F01DEFF6B9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B9ED6034-161D-4C7E-B024-277F41762CE4}"/>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E663361-C763-44E8-8F77-DBFA69EBE21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1FF48DA-F84E-4FC2-A7C9-2072FB11F52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4064189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F663137-9003-4FCC-B242-628826BA6F7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989BEF1-F009-41C3-AAD6-ABB5DFD6B652}"/>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204DE73-AA18-47BB-ABBD-F054086AD97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45D79921-B946-4DDC-B3A9-D27615726FE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107141D-AAC4-40AE-BE6C-376D51B8E0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379974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13"/>
        <p:cNvGrpSpPr/>
        <p:nvPr/>
      </p:nvGrpSpPr>
      <p:grpSpPr>
        <a:xfrm>
          <a:off x="0" y="0"/>
          <a:ext cx="0" cy="0"/>
          <a:chOff x="0" y="0"/>
          <a:chExt cx="0" cy="0"/>
        </a:xfrm>
      </p:grpSpPr>
      <p:sp>
        <p:nvSpPr>
          <p:cNvPr id="17" name="Google Shape;17;p18" title="Title"/>
          <p:cNvSpPr txBox="1">
            <a:spLocks noGrp="1"/>
          </p:cNvSpPr>
          <p:nvPr>
            <p:ph type="title"/>
          </p:nvPr>
        </p:nvSpPr>
        <p:spPr>
          <a:xfrm>
            <a:off x="6283842" y="1987420"/>
            <a:ext cx="4911633" cy="1789855"/>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000"/>
              <a:buFont typeface="Calibri"/>
              <a:buNone/>
              <a:defRPr sz="40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18" title="Subtitle"/>
          <p:cNvSpPr txBox="1">
            <a:spLocks noGrp="1"/>
          </p:cNvSpPr>
          <p:nvPr>
            <p:ph type="body" idx="1"/>
          </p:nvPr>
        </p:nvSpPr>
        <p:spPr>
          <a:xfrm>
            <a:off x="6283842" y="3792046"/>
            <a:ext cx="4911633" cy="91058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rgbClr val="909090"/>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0" i="0" u="none" strike="noStrike" cap="none">
                <a:solidFill>
                  <a:srgbClr val="909090"/>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0" i="0" u="none" strike="noStrike" cap="none">
                <a:solidFill>
                  <a:srgbClr val="909090"/>
                </a:solidFill>
                <a:latin typeface="Calibri"/>
                <a:ea typeface="Calibri"/>
                <a:cs typeface="Calibri"/>
                <a:sym typeface="Calibri"/>
              </a:defRPr>
            </a:lvl5pPr>
            <a:lvl6pPr marL="2743200" marR="0" lvl="5"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6pPr>
            <a:lvl7pPr marL="3200400" marR="0" lvl="6"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7pPr>
            <a:lvl8pPr marL="3657600" marR="0" lvl="7"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8pPr>
            <a:lvl9pPr marL="4114800" marR="0" lvl="8" indent="-228600" algn="l" rtl="0">
              <a:lnSpc>
                <a:spcPct val="90000"/>
              </a:lnSpc>
              <a:spcBef>
                <a:spcPts val="500"/>
              </a:spcBef>
              <a:spcAft>
                <a:spcPts val="0"/>
              </a:spcAft>
              <a:buClr>
                <a:srgbClr val="909090"/>
              </a:buClr>
              <a:buSzPts val="1600"/>
              <a:buFont typeface="Arial"/>
              <a:buNone/>
              <a:defRPr sz="1600" b="0" i="0" u="none" strike="noStrike" cap="none">
                <a:solidFill>
                  <a:srgbClr val="909090"/>
                </a:solidFill>
                <a:latin typeface="Calibri"/>
                <a:ea typeface="Calibri"/>
                <a:cs typeface="Calibri"/>
                <a:sym typeface="Calibri"/>
              </a:defRPr>
            </a:lvl9pPr>
          </a:lstStyle>
          <a:p>
            <a:endParaRPr/>
          </a:p>
        </p:txBody>
      </p:sp>
      <p:sp>
        <p:nvSpPr>
          <p:cNvPr id="20" name="Google Shape;20;p18"/>
          <p:cNvSpPr>
            <a:spLocks noGrp="1"/>
          </p:cNvSpPr>
          <p:nvPr>
            <p:ph type="pic" idx="2"/>
          </p:nvPr>
        </p:nvSpPr>
        <p:spPr>
          <a:xfrm>
            <a:off x="1683398" y="860944"/>
            <a:ext cx="4428523" cy="5137089"/>
          </a:xfrm>
          <a:prstGeom prst="rect">
            <a:avLst/>
          </a:prstGeom>
          <a:noFill/>
          <a:ln>
            <a:noFill/>
          </a:ln>
        </p:spPr>
      </p:sp>
    </p:spTree>
    <p:extLst>
      <p:ext uri="{BB962C8B-B14F-4D97-AF65-F5344CB8AC3E}">
        <p14:creationId xmlns:p14="http://schemas.microsoft.com/office/powerpoint/2010/main" val="3314224778"/>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rt">
  <p:cSld name="Chart">
    <p:spTree>
      <p:nvGrpSpPr>
        <p:cNvPr id="1" name="Shape 22"/>
        <p:cNvGrpSpPr/>
        <p:nvPr/>
      </p:nvGrpSpPr>
      <p:grpSpPr>
        <a:xfrm>
          <a:off x="0" y="0"/>
          <a:ext cx="0" cy="0"/>
          <a:chOff x="0" y="0"/>
          <a:chExt cx="0" cy="0"/>
        </a:xfrm>
      </p:grpSpPr>
      <p:sp>
        <p:nvSpPr>
          <p:cNvPr id="27" name="Google Shape;27;p20"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20"/>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0"/>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30" name="Google Shape;30;p20"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20"/>
          <p:cNvSpPr txBox="1">
            <a:spLocks noGrp="1"/>
          </p:cNvSpPr>
          <p:nvPr>
            <p:ph type="body" idx="2"/>
          </p:nvPr>
        </p:nvSpPr>
        <p:spPr>
          <a:xfrm>
            <a:off x="531814" y="2005762"/>
            <a:ext cx="5225764" cy="408388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2400"/>
              <a:buFont typeface="Arial"/>
              <a:buNone/>
              <a:defRPr sz="24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Google Shape;32;p20" title="Chart"/>
          <p:cNvSpPr>
            <a:spLocks noGrp="1"/>
          </p:cNvSpPr>
          <p:nvPr>
            <p:ph type="chart" idx="3"/>
          </p:nvPr>
        </p:nvSpPr>
        <p:spPr>
          <a:xfrm>
            <a:off x="5796114" y="2005762"/>
            <a:ext cx="5719397" cy="4084470"/>
          </a:xfrm>
          <a:prstGeom prst="rect">
            <a:avLst/>
          </a:prstGeom>
          <a:noFill/>
          <a:ln>
            <a:noFill/>
          </a:ln>
        </p:spPr>
        <p:txBody>
          <a:bodyPr spcFirstLastPara="1" wrap="square" lIns="91400" tIns="45700" rIns="91400" bIns="45700" anchor="t" anchorCtr="0">
            <a:noAutofit/>
          </a:bodyPr>
          <a:lstStyle>
            <a:lvl1pPr marR="0" lvl="0" algn="ctr" rtl="0">
              <a:lnSpc>
                <a:spcPct val="90000"/>
              </a:lnSpc>
              <a:spcBef>
                <a:spcPts val="10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634689117"/>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33"/>
        <p:cNvGrpSpPr/>
        <p:nvPr/>
      </p:nvGrpSpPr>
      <p:grpSpPr>
        <a:xfrm>
          <a:off x="0" y="0"/>
          <a:ext cx="0" cy="0"/>
          <a:chOff x="0" y="0"/>
          <a:chExt cx="0" cy="0"/>
        </a:xfrm>
      </p:grpSpPr>
      <p:sp>
        <p:nvSpPr>
          <p:cNvPr id="34" name="Google Shape;34;p19" title="Bullet Points"/>
          <p:cNvSpPr txBox="1">
            <a:spLocks noGrp="1"/>
          </p:cNvSpPr>
          <p:nvPr>
            <p:ph type="body" idx="1"/>
          </p:nvPr>
        </p:nvSpPr>
        <p:spPr>
          <a:xfrm>
            <a:off x="531378" y="3196915"/>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7" name="Google Shape;37;p19" title="Subtitle"/>
          <p:cNvSpPr txBox="1">
            <a:spLocks noGrp="1"/>
          </p:cNvSpPr>
          <p:nvPr>
            <p:ph type="body" idx="2"/>
          </p:nvPr>
        </p:nvSpPr>
        <p:spPr>
          <a:xfrm>
            <a:off x="531379" y="2563477"/>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8" name="Google Shape;38;p19" title="Title "/>
          <p:cNvSpPr txBox="1">
            <a:spLocks noGrp="1"/>
          </p:cNvSpPr>
          <p:nvPr>
            <p:ph type="title"/>
          </p:nvPr>
        </p:nvSpPr>
        <p:spPr>
          <a:xfrm>
            <a:off x="531378" y="1308484"/>
            <a:ext cx="7342622" cy="1215566"/>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19"/>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27185064"/>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2"/>
        <p:cNvGrpSpPr/>
        <p:nvPr/>
      </p:nvGrpSpPr>
      <p:grpSpPr>
        <a:xfrm>
          <a:off x="0" y="0"/>
          <a:ext cx="0" cy="0"/>
          <a:chOff x="0" y="0"/>
          <a:chExt cx="0" cy="0"/>
        </a:xfrm>
      </p:grpSpPr>
      <p:sp>
        <p:nvSpPr>
          <p:cNvPr id="43" name="Google Shape;43;p21" title="Table"/>
          <p:cNvSpPr>
            <a:spLocks noGrp="1"/>
          </p:cNvSpPr>
          <p:nvPr>
            <p:ph type="tbl" idx="2"/>
          </p:nvPr>
        </p:nvSpPr>
        <p:spPr>
          <a:xfrm>
            <a:off x="531378" y="2664803"/>
            <a:ext cx="10993375" cy="3433180"/>
          </a:xfrm>
          <a:prstGeom prst="rect">
            <a:avLst/>
          </a:prstGeom>
          <a:noFill/>
          <a:ln>
            <a:noFill/>
          </a:ln>
        </p:spPr>
        <p:txBody>
          <a:bodyPr spcFirstLastPara="1" wrap="square" lIns="91400" tIns="45700" rIns="91400" bIns="45700" anchor="t" anchorCtr="0">
            <a:noAutofit/>
          </a:bodyPr>
          <a:lstStyle>
            <a:lvl1pPr marR="0" lvl="0" algn="ctr" rtl="0">
              <a:lnSpc>
                <a:spcPct val="100000"/>
              </a:lnSpc>
              <a:spcBef>
                <a:spcPts val="0"/>
              </a:spcBef>
              <a:spcAft>
                <a:spcPts val="0"/>
              </a:spcAft>
              <a:buClr>
                <a:schemeClr val="dk1"/>
              </a:buClr>
              <a:buSzPts val="2000"/>
              <a:buFont typeface="Calibri"/>
              <a:buNone/>
              <a:defRPr sz="2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1" title="Subtitle"/>
          <p:cNvSpPr txBox="1">
            <a:spLocks noGrp="1"/>
          </p:cNvSpPr>
          <p:nvPr>
            <p:ph type="body" idx="1"/>
          </p:nvPr>
        </p:nvSpPr>
        <p:spPr>
          <a:xfrm>
            <a:off x="520493" y="1376932"/>
            <a:ext cx="7368596"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2E7A40"/>
              </a:buClr>
              <a:buSzPts val="2000"/>
              <a:buFont typeface="Arial"/>
              <a:buNone/>
              <a:defRPr sz="2000" b="0"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21"/>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21"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61547779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52"/>
        <p:cNvGrpSpPr/>
        <p:nvPr/>
      </p:nvGrpSpPr>
      <p:grpSpPr>
        <a:xfrm>
          <a:off x="0" y="0"/>
          <a:ext cx="0" cy="0"/>
          <a:chOff x="0" y="0"/>
          <a:chExt cx="0" cy="0"/>
        </a:xfrm>
      </p:grpSpPr>
      <p:sp>
        <p:nvSpPr>
          <p:cNvPr id="57" name="Google Shape;57;p27"/>
          <p:cNvSpPr txBox="1">
            <a:spLocks noGrp="1"/>
          </p:cNvSpPr>
          <p:nvPr>
            <p:ph type="ftr" idx="11"/>
          </p:nvPr>
        </p:nvSpPr>
        <p:spPr>
          <a:xfrm>
            <a:off x="338530" y="6356350"/>
            <a:ext cx="411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7"/>
          <p:cNvSpPr txBox="1">
            <a:spLocks noGrp="1"/>
          </p:cNvSpPr>
          <p:nvPr>
            <p:ph type="sldNum" idx="12"/>
          </p:nvPr>
        </p:nvSpPr>
        <p:spPr>
          <a:xfrm>
            <a:off x="11146971" y="6356350"/>
            <a:ext cx="74022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59" name="Google Shape;59;p27" title="Title "/>
          <p:cNvSpPr txBox="1">
            <a:spLocks noGrp="1"/>
          </p:cNvSpPr>
          <p:nvPr>
            <p:ph type="title"/>
          </p:nvPr>
        </p:nvSpPr>
        <p:spPr>
          <a:xfrm>
            <a:off x="518678" y="209028"/>
            <a:ext cx="8333222" cy="1147969"/>
          </a:xfrm>
          <a:prstGeom prst="rect">
            <a:avLst/>
          </a:prstGeom>
          <a:noFill/>
          <a:ln>
            <a:noFill/>
          </a:ln>
        </p:spPr>
        <p:txBody>
          <a:bodyPr spcFirstLastPara="1" wrap="square" lIns="91425" tIns="45700" rIns="91425" bIns="0" anchor="b" anchorCtr="0">
            <a:normAutofit/>
          </a:bodyPr>
          <a:lstStyle>
            <a:lvl1pPr marR="0" lvl="0" algn="l" rtl="0">
              <a:lnSpc>
                <a:spcPct val="90000"/>
              </a:lnSpc>
              <a:spcBef>
                <a:spcPts val="0"/>
              </a:spcBef>
              <a:spcAft>
                <a:spcPts val="0"/>
              </a:spcAft>
              <a:buClr>
                <a:schemeClr val="accent1"/>
              </a:buClr>
              <a:buSzPts val="4400"/>
              <a:buFont typeface="Calibri"/>
              <a:buNone/>
              <a:defRPr sz="4400" b="1"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0" name="Google Shape;60;p27"/>
          <p:cNvSpPr txBox="1">
            <a:spLocks noGrp="1"/>
          </p:cNvSpPr>
          <p:nvPr>
            <p:ph type="body" idx="1"/>
          </p:nvPr>
        </p:nvSpPr>
        <p:spPr>
          <a:xfrm>
            <a:off x="518678" y="1681163"/>
            <a:ext cx="5382501"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355600" algn="l" rtl="0">
              <a:lnSpc>
                <a:spcPct val="90000"/>
              </a:lnSpc>
              <a:spcBef>
                <a:spcPts val="500"/>
              </a:spcBef>
              <a:spcAft>
                <a:spcPts val="0"/>
              </a:spcAft>
              <a:buClr>
                <a:srgbClr val="2E7A40"/>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rgbClr val="2E7A40"/>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rgbClr val="2E7A40"/>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body" idx="2"/>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90000"/>
              </a:lnSpc>
              <a:spcBef>
                <a:spcPts val="1000"/>
              </a:spcBef>
              <a:spcAft>
                <a:spcPts val="0"/>
              </a:spcAft>
              <a:buClr>
                <a:srgbClr val="2E7A40"/>
              </a:buClr>
              <a:buSzPts val="2400"/>
              <a:buFont typeface="Arial"/>
              <a:buNone/>
              <a:defRPr sz="2400" b="1" i="0" u="none" strike="noStrike" cap="none">
                <a:solidFill>
                  <a:schemeClr val="accent6"/>
                </a:solidFill>
                <a:latin typeface="Calibri"/>
                <a:ea typeface="Calibri"/>
                <a:cs typeface="Calibri"/>
                <a:sym typeface="Calibri"/>
              </a:defRPr>
            </a:lvl1pPr>
            <a:lvl2pPr marL="914400" marR="0" lvl="1" indent="-228600" algn="l" rtl="0">
              <a:lnSpc>
                <a:spcPct val="90000"/>
              </a:lnSpc>
              <a:spcBef>
                <a:spcPts val="500"/>
              </a:spcBef>
              <a:spcAft>
                <a:spcPts val="0"/>
              </a:spcAft>
              <a:buClr>
                <a:srgbClr val="2E7A40"/>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rgbClr val="2E7A40"/>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rgbClr val="2E7A40"/>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body" idx="3"/>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body" idx="4"/>
          </p:nvPr>
        </p:nvSpPr>
        <p:spPr>
          <a:xfrm>
            <a:off x="518678" y="2505075"/>
            <a:ext cx="5391749" cy="36845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90000"/>
              </a:lnSpc>
              <a:spcBef>
                <a:spcPts val="1000"/>
              </a:spcBef>
              <a:spcAft>
                <a:spcPts val="0"/>
              </a:spcAft>
              <a:buClr>
                <a:schemeClr val="accent2"/>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lnSpc>
                <a:spcPct val="90000"/>
              </a:lnSpc>
              <a:spcBef>
                <a:spcPts val="5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309608738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C646EAE-6CF9-4246-A623-9802D0A8DED6}"/>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7431730-8A46-4AFF-84F2-3B7E8CFE926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858ABE-D8AF-4A96-8876-6329F54FEE47}"/>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16B870E6-9C5F-4555-BCD5-20A26F5E777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DDF36CB-5402-4FF6-A49B-B32A77060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244712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21F87F-76BA-4E43-B077-26F1CCD25654}"/>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433759DE-B873-453E-B70F-83ABF80EB8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3C23B6C-D0D5-4D96-B535-1BACA54A5C1F}"/>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658EE7E5-5B96-4285-A535-266749C70C0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9F5A43-2727-41B0-A7E5-F6B7AC9085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43888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2D7577-482E-43F9-91EB-A8FAC84E46F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709DE23-F219-4D21-BF83-4CD117D6A413}"/>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A019FAA-27D9-405B-B3EE-F46F9DDD2FC9}"/>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B80ED2C8-7E0A-465F-A578-173FE4E49DF8}"/>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7F72F79F-DBC7-47BA-9FCA-3CAE325729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EECA855-1B9C-4579-9B47-7B07D7785CC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890683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752BFF-58C7-49E2-B039-57AFE2B034A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F7175C97-E69C-45E2-BFF9-0496C0F126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6FA97AD8-D8E5-4A20-8C86-EFA23F3B6A0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4199049E-57DC-4195-A23B-0BB885025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946591E2-D946-438C-8687-9B937C6EFBC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AA46A0F2-E162-4F4C-84FE-37B2D481622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8" name="Нижний колонтитул 7">
            <a:extLst>
              <a:ext uri="{FF2B5EF4-FFF2-40B4-BE49-F238E27FC236}">
                <a16:creationId xmlns:a16="http://schemas.microsoft.com/office/drawing/2014/main" id="{1F793123-D2C5-4278-893C-06E215C9837C}"/>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59027CB8-6E94-4D45-A486-6A28F3EC43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6346034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C38DC7-4962-4D40-9761-9DE3D08DA0A8}"/>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48AF3267-FFF4-4E08-9BAD-E69FF937665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4" name="Нижний колонтитул 3">
            <a:extLst>
              <a:ext uri="{FF2B5EF4-FFF2-40B4-BE49-F238E27FC236}">
                <a16:creationId xmlns:a16="http://schemas.microsoft.com/office/drawing/2014/main" id="{4A2D7298-6D6B-4A62-A892-C7643163E2BC}"/>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56BDA660-7CE6-46DF-ABD7-185BABE04D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4751275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EA1D251-0F5F-4993-8FFF-B5AD53C44AA6}"/>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3" name="Нижний колонтитул 2">
            <a:extLst>
              <a:ext uri="{FF2B5EF4-FFF2-40B4-BE49-F238E27FC236}">
                <a16:creationId xmlns:a16="http://schemas.microsoft.com/office/drawing/2014/main" id="{1E7B70C7-F87F-4C02-AC4D-75D41BF1A52B}"/>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DBABCD2D-8BD2-4047-914C-233978FD834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8251948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369326-842E-4854-869E-4308EEF81B6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B697E6B-2E35-4A2F-8084-0F40CD4965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0804E24-F99E-48D8-83D0-5BD6021795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4E1F85C-ABBF-47B7-9C4A-A32674F672FD}"/>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C96E91F7-6D1E-40B6-B5ED-A8E4C0E2295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86CC7F05-5544-42A2-B9C1-0619E1C265D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850563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65DEBA-099F-4758-A5DF-C66CF545C93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FB23A271-EE6F-4A47-B450-FADFDFD374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7E82C0C2-1FD6-4C99-9C7D-E0D5990C7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C6F088A0-3E21-4F85-8450-71F7F31BCB42}"/>
              </a:ext>
            </a:extLst>
          </p:cNvPr>
          <p:cNvSpPr>
            <a:spLocks noGrp="1"/>
          </p:cNvSpPr>
          <p:nvPr>
            <p:ph type="dt" sz="half" idx="10"/>
          </p:nvPr>
        </p:nvSpPr>
        <p:spPr/>
        <p:txBody>
          <a:bodyPr/>
          <a:lstStyle/>
          <a:p>
            <a:fld id="{A1276BF3-0615-4C23-85FE-653C1A8C5BC2}" type="datetimeFigureOut">
              <a:rPr lang="ru-RU" smtClean="0"/>
              <a:t>14.06.2024</a:t>
            </a:fld>
            <a:endParaRPr lang="ru-RU"/>
          </a:p>
        </p:txBody>
      </p:sp>
      <p:sp>
        <p:nvSpPr>
          <p:cNvPr id="6" name="Нижний колонтитул 5">
            <a:extLst>
              <a:ext uri="{FF2B5EF4-FFF2-40B4-BE49-F238E27FC236}">
                <a16:creationId xmlns:a16="http://schemas.microsoft.com/office/drawing/2014/main" id="{F70B8F28-6374-410D-B3F9-F711183B105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A7C9ED69-59B8-4E3B-AABE-5FFC27C6E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416935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58A567-348B-4670-85A4-6FD5FFBDF5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75BAD4D-7B7A-49EE-A3D8-773002FC84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DB349A9-7988-4800-9F68-89B478B742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76BF3-0615-4C23-85FE-653C1A8C5BC2}" type="datetimeFigureOut">
              <a:rPr lang="ru-RU" smtClean="0"/>
              <a:t>14.06.2024</a:t>
            </a:fld>
            <a:endParaRPr lang="ru-RU"/>
          </a:p>
        </p:txBody>
      </p:sp>
      <p:sp>
        <p:nvSpPr>
          <p:cNvPr id="5" name="Нижний колонтитул 4">
            <a:extLst>
              <a:ext uri="{FF2B5EF4-FFF2-40B4-BE49-F238E27FC236}">
                <a16:creationId xmlns:a16="http://schemas.microsoft.com/office/drawing/2014/main" id="{E6A5BA85-C1DB-4165-B85F-C9FDCA6FC0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8D37ECF4-3A56-49E9-A8E9-D7A10614FD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84765430"/>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 id="2147483666" r:id="rId12"/>
    <p:sldLayoutId id="2147483667" r:id="rId13"/>
    <p:sldLayoutId id="2147483668" r:id="rId14"/>
    <p:sldLayoutId id="2147483669" r:id="rId15"/>
    <p:sldLayoutId id="2147483670"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000"/>
              <a:buFont typeface="Calibri"/>
              <a:buNone/>
            </a:pPr>
            <a:r>
              <a:rPr lang="en-US"/>
              <a:t>SyncESMC</a:t>
            </a:r>
            <a:br>
              <a:rPr lang="en-US"/>
            </a:br>
            <a:endParaRPr/>
          </a:p>
        </p:txBody>
      </p:sp>
      <p:sp>
        <p:nvSpPr>
          <p:cNvPr id="69" name="Google Shape;69;p2"/>
          <p:cNvSpPr txBox="1">
            <a:spLocks noGrp="1"/>
          </p:cNvSpPr>
          <p:nvPr>
            <p:ph type="body" idx="1"/>
          </p:nvPr>
        </p:nvSpPr>
        <p:spPr>
          <a:xfrm>
            <a:off x="6061688" y="3151427"/>
            <a:ext cx="6130312" cy="91058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90000"/>
              </a:lnSpc>
              <a:spcBef>
                <a:spcPts val="1000"/>
              </a:spcBef>
              <a:spcAft>
                <a:spcPts val="0"/>
              </a:spcAft>
              <a:buClr>
                <a:srgbClr val="2E7A40"/>
              </a:buClr>
              <a:buSzPts val="2000"/>
              <a:buFont typeface="Arial"/>
              <a:buNone/>
            </a:pPr>
            <a:r>
              <a:rPr lang="en-US" b="0" i="0">
                <a:solidFill>
                  <a:srgbClr val="222222"/>
                </a:solidFill>
                <a:latin typeface="Arial"/>
                <a:ea typeface="Arial"/>
                <a:cs typeface="Arial"/>
                <a:sym typeface="Arial"/>
              </a:rPr>
              <a:t> ITU-T G.781 Multi-Clock ESMC Implementation</a:t>
            </a:r>
            <a:endParaRPr/>
          </a:p>
        </p:txBody>
      </p:sp>
      <p:pic>
        <p:nvPicPr>
          <p:cNvPr id="70" name="Google Shape;70;p2"/>
          <p:cNvPicPr preferRelativeResize="0">
            <a:picLocks noGrp="1"/>
          </p:cNvPicPr>
          <p:nvPr>
            <p:ph type="pic" idx="2"/>
          </p:nvPr>
        </p:nvPicPr>
        <p:blipFill rotWithShape="1">
          <a:blip r:embed="rId3">
            <a:alphaModFix/>
          </a:blip>
          <a:srcRect l="25744" r="25744"/>
          <a:stretch/>
        </p:blipFill>
        <p:spPr>
          <a:prstGeom prst="rect">
            <a:avLst/>
          </a:prstGeom>
          <a:noFill/>
          <a:ln w="190500" cap="sq" cmpd="sng">
            <a:solidFill>
              <a:srgbClr val="C8C6BD"/>
            </a:solidFill>
            <a:prstDash val="solid"/>
            <a:miter lim="800000"/>
            <a:headEnd type="none" w="sm" len="sm"/>
            <a:tailEnd type="none" w="sm" len="sm"/>
          </a:ln>
          <a:effectLst>
            <a:outerShdw blurRad="254000" algn="bl" rotWithShape="0">
              <a:srgbClr val="000000">
                <a:alpha val="42745"/>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8" name="Google Shape;148;p5"/>
          <p:cNvSpPr txBox="1">
            <a:spLocks noGrp="1"/>
          </p:cNvSpPr>
          <p:nvPr>
            <p:ph type="body" idx="1"/>
          </p:nvPr>
        </p:nvSpPr>
        <p:spPr>
          <a:xfrm>
            <a:off x="531377" y="1566333"/>
            <a:ext cx="8437961"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dirty="0"/>
              <a:t>Packet Engine is involved with the interface-related activity.</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RX</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TX</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Port Link up/ Link down Events (Network Link)</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Packet filtering</a:t>
            </a:r>
            <a:endParaRPr dirty="0"/>
          </a:p>
          <a:p>
            <a:pPr marL="228600" lvl="0" indent="0" algn="l" rtl="0">
              <a:lnSpc>
                <a:spcPct val="90000"/>
              </a:lnSpc>
              <a:spcBef>
                <a:spcPts val="1000"/>
              </a:spcBef>
              <a:spcAft>
                <a:spcPts val="0"/>
              </a:spcAft>
              <a:buClr>
                <a:srgbClr val="C00000"/>
              </a:buClr>
              <a:buSzPts val="2000"/>
              <a:buNone/>
            </a:pPr>
            <a:endParaRPr dirty="0"/>
          </a:p>
          <a:p>
            <a:pPr marL="228600" lvl="0" indent="0" algn="l" rtl="0">
              <a:lnSpc>
                <a:spcPct val="90000"/>
              </a:lnSpc>
              <a:spcBef>
                <a:spcPts val="1000"/>
              </a:spcBef>
              <a:spcAft>
                <a:spcPts val="0"/>
              </a:spcAft>
              <a:buClr>
                <a:srgbClr val="C00000"/>
              </a:buClr>
              <a:buSzPts val="2000"/>
              <a:buNone/>
            </a:pPr>
            <a:r>
              <a:rPr lang="en-US" dirty="0"/>
              <a:t>Different types of Sockets and interface types are </a:t>
            </a:r>
            <a:endParaRPr dirty="0"/>
          </a:p>
          <a:p>
            <a:pPr marL="228600" lvl="0" indent="0" algn="l" rtl="0">
              <a:lnSpc>
                <a:spcPct val="90000"/>
              </a:lnSpc>
              <a:spcBef>
                <a:spcPts val="1000"/>
              </a:spcBef>
              <a:spcAft>
                <a:spcPts val="0"/>
              </a:spcAft>
              <a:buClr>
                <a:srgbClr val="C00000"/>
              </a:buClr>
              <a:buSzPts val="2000"/>
              <a:buNone/>
            </a:pPr>
            <a:r>
              <a:rPr lang="en-US" dirty="0"/>
              <a:t>Separated using packet engine library.</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Raw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UDS Socket</a:t>
            </a:r>
            <a:endParaRPr dirty="0"/>
          </a:p>
          <a:p>
            <a:pPr marL="571500" lvl="0" indent="-342900" algn="l" rtl="0">
              <a:lnSpc>
                <a:spcPct val="90000"/>
              </a:lnSpc>
              <a:spcBef>
                <a:spcPts val="1000"/>
              </a:spcBef>
              <a:spcAft>
                <a:spcPts val="0"/>
              </a:spcAft>
              <a:buClr>
                <a:srgbClr val="C00000"/>
              </a:buClr>
              <a:buSzPts val="2000"/>
              <a:buFont typeface="Arial"/>
              <a:buChar char="•"/>
            </a:pPr>
            <a:r>
              <a:rPr lang="en-US" dirty="0"/>
              <a:t>APIs</a:t>
            </a:r>
            <a:endParaRPr dirty="0"/>
          </a:p>
          <a:p>
            <a:pPr marL="571500" lvl="0" indent="-215900" algn="l" rtl="0">
              <a:lnSpc>
                <a:spcPct val="90000"/>
              </a:lnSpc>
              <a:spcBef>
                <a:spcPts val="1000"/>
              </a:spcBef>
              <a:spcAft>
                <a:spcPts val="0"/>
              </a:spcAft>
              <a:buClr>
                <a:srgbClr val="C00000"/>
              </a:buClr>
              <a:buSzPts val="2000"/>
              <a:buFont typeface="Arial"/>
              <a:buNone/>
            </a:pPr>
            <a:endParaRPr dirty="0"/>
          </a:p>
          <a:p>
            <a:pPr marL="685800" lvl="1" indent="0" algn="l" rtl="0">
              <a:lnSpc>
                <a:spcPct val="90000"/>
              </a:lnSpc>
              <a:spcBef>
                <a:spcPts val="500"/>
              </a:spcBef>
              <a:spcAft>
                <a:spcPts val="0"/>
              </a:spcAft>
              <a:buClr>
                <a:srgbClr val="C00000"/>
              </a:buClr>
              <a:buSzPts val="2000"/>
              <a:buNone/>
            </a:pPr>
            <a:endParaRPr dirty="0"/>
          </a:p>
          <a:p>
            <a:pPr marL="1028700" lvl="1" indent="-215900" algn="l" rtl="0">
              <a:lnSpc>
                <a:spcPct val="90000"/>
              </a:lnSpc>
              <a:spcBef>
                <a:spcPts val="500"/>
              </a:spcBef>
              <a:spcAft>
                <a:spcPts val="0"/>
              </a:spcAft>
              <a:buClr>
                <a:srgbClr val="C00000"/>
              </a:buClr>
              <a:buSzPts val="2000"/>
              <a:buFont typeface="Arial"/>
              <a:buNone/>
            </a:pPr>
            <a:endParaRPr dirty="0"/>
          </a:p>
          <a:p>
            <a:pPr marL="228600" lvl="0" indent="0" algn="l" rtl="0">
              <a:lnSpc>
                <a:spcPct val="90000"/>
              </a:lnSpc>
              <a:spcBef>
                <a:spcPts val="1000"/>
              </a:spcBef>
              <a:spcAft>
                <a:spcPts val="0"/>
              </a:spcAft>
              <a:buClr>
                <a:srgbClr val="C00000"/>
              </a:buClr>
              <a:buSzPts val="2000"/>
              <a:buNone/>
            </a:pPr>
            <a:endParaRPr dirty="0"/>
          </a:p>
          <a:p>
            <a:pPr marL="571500" lvl="0" indent="-215900" algn="l" rtl="0">
              <a:lnSpc>
                <a:spcPct val="90000"/>
              </a:lnSpc>
              <a:spcBef>
                <a:spcPts val="1000"/>
              </a:spcBef>
              <a:spcAft>
                <a:spcPts val="0"/>
              </a:spcAft>
              <a:buClr>
                <a:srgbClr val="C00000"/>
              </a:buClr>
              <a:buSzPts val="2000"/>
              <a:buFont typeface="Arial"/>
              <a:buNone/>
            </a:pPr>
            <a:endParaRPr dirty="0"/>
          </a:p>
        </p:txBody>
      </p:sp>
      <p:sp>
        <p:nvSpPr>
          <p:cNvPr id="147" name="Google Shape;147;p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Packet Engine</a:t>
            </a:r>
            <a:endParaRPr/>
          </a:p>
        </p:txBody>
      </p:sp>
      <p:grpSp>
        <p:nvGrpSpPr>
          <p:cNvPr id="149" name="Google Shape;149;p5"/>
          <p:cNvGrpSpPr/>
          <p:nvPr/>
        </p:nvGrpSpPr>
        <p:grpSpPr>
          <a:xfrm>
            <a:off x="6945328" y="2273978"/>
            <a:ext cx="4661656" cy="3941923"/>
            <a:chOff x="6431623" y="2284252"/>
            <a:chExt cx="4661656" cy="3941923"/>
          </a:xfrm>
        </p:grpSpPr>
        <p:grpSp>
          <p:nvGrpSpPr>
            <p:cNvPr id="150" name="Google Shape;150;p5"/>
            <p:cNvGrpSpPr/>
            <p:nvPr/>
          </p:nvGrpSpPr>
          <p:grpSpPr>
            <a:xfrm>
              <a:off x="6431623" y="2284252"/>
              <a:ext cx="4315142" cy="3941923"/>
              <a:chOff x="6811764" y="2291137"/>
              <a:chExt cx="4931593" cy="4247775"/>
            </a:xfrm>
          </p:grpSpPr>
          <p:grpSp>
            <p:nvGrpSpPr>
              <p:cNvPr id="151" name="Google Shape;151;p5"/>
              <p:cNvGrpSpPr/>
              <p:nvPr/>
            </p:nvGrpSpPr>
            <p:grpSpPr>
              <a:xfrm>
                <a:off x="6811765" y="3429000"/>
                <a:ext cx="4931592" cy="3109912"/>
                <a:chOff x="7017247" y="1839074"/>
                <a:chExt cx="5712603" cy="4089115"/>
              </a:xfrm>
            </p:grpSpPr>
            <p:sp>
              <p:nvSpPr>
                <p:cNvPr id="152" name="Google Shape;152;p5"/>
                <p:cNvSpPr/>
                <p:nvPr/>
              </p:nvSpPr>
              <p:spPr>
                <a:xfrm>
                  <a:off x="7017247" y="2763748"/>
                  <a:ext cx="5712603" cy="2527919"/>
                </a:xfrm>
                <a:prstGeom prst="rect">
                  <a:avLst/>
                </a:prstGeom>
                <a:gradFill>
                  <a:gsLst>
                    <a:gs pos="0">
                      <a:srgbClr val="BDF295"/>
                    </a:gs>
                    <a:gs pos="50000">
                      <a:srgbClr val="D5F5BE"/>
                    </a:gs>
                    <a:gs pos="100000">
                      <a:srgbClr val="EAFADE"/>
                    </a:gs>
                  </a:gsLst>
                  <a:lin ang="135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153" name="Google Shape;153;p5"/>
                <p:cNvGrpSpPr/>
                <p:nvPr/>
              </p:nvGrpSpPr>
              <p:grpSpPr>
                <a:xfrm>
                  <a:off x="7207320" y="1839074"/>
                  <a:ext cx="3333964" cy="4089115"/>
                  <a:chOff x="7207320" y="1839074"/>
                  <a:chExt cx="3333964" cy="4089115"/>
                </a:xfrm>
              </p:grpSpPr>
              <p:cxnSp>
                <p:nvCxnSpPr>
                  <p:cNvPr id="154" name="Google Shape;154;p5"/>
                  <p:cNvCxnSpPr/>
                  <p:nvPr/>
                </p:nvCxnSpPr>
                <p:spPr>
                  <a:xfrm rot="10800000">
                    <a:off x="7993293" y="1839074"/>
                    <a:ext cx="0" cy="4089115"/>
                  </a:xfrm>
                  <a:prstGeom prst="straightConnector1">
                    <a:avLst/>
                  </a:prstGeom>
                  <a:noFill/>
                  <a:ln w="38100" cap="flat" cmpd="sng">
                    <a:solidFill>
                      <a:srgbClr val="0070C0"/>
                    </a:solidFill>
                    <a:prstDash val="solid"/>
                    <a:round/>
                    <a:headEnd type="none" w="sm" len="sm"/>
                    <a:tailEnd type="triangle" w="med" len="med"/>
                  </a:ln>
                </p:spPr>
              </p:cxnSp>
              <p:sp>
                <p:nvSpPr>
                  <p:cNvPr id="155" name="Google Shape;155;p5"/>
                  <p:cNvSpPr/>
                  <p:nvPr/>
                </p:nvSpPr>
                <p:spPr>
                  <a:xfrm>
                    <a:off x="7207320" y="3023170"/>
                    <a:ext cx="1571946" cy="811659"/>
                  </a:xfrm>
                  <a:prstGeom prst="roundRect">
                    <a:avLst>
                      <a:gd name="adj" fmla="val 16667"/>
                    </a:avLst>
                  </a:prstGeom>
                  <a:gradFill>
                    <a:gsLst>
                      <a:gs pos="0">
                        <a:srgbClr val="005121"/>
                      </a:gs>
                      <a:gs pos="50000">
                        <a:srgbClr val="007630"/>
                      </a:gs>
                      <a:gs pos="100000">
                        <a:srgbClr val="008D3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lt1"/>
                        </a:solidFill>
                        <a:latin typeface="Arial"/>
                        <a:ea typeface="Arial"/>
                        <a:cs typeface="Arial"/>
                        <a:sym typeface="Arial"/>
                      </a:rPr>
                      <a:t>Packet Filter</a:t>
                    </a:r>
                    <a:endParaRPr/>
                  </a:p>
                </p:txBody>
              </p:sp>
              <p:sp>
                <p:nvSpPr>
                  <p:cNvPr id="156" name="Google Shape;156;p5"/>
                  <p:cNvSpPr/>
                  <p:nvPr/>
                </p:nvSpPr>
                <p:spPr>
                  <a:xfrm>
                    <a:off x="7207320" y="4168897"/>
                    <a:ext cx="1571946" cy="811659"/>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RX</a:t>
                    </a:r>
                    <a:endParaRPr/>
                  </a:p>
                </p:txBody>
              </p:sp>
              <p:cxnSp>
                <p:nvCxnSpPr>
                  <p:cNvPr id="157" name="Google Shape;157;p5"/>
                  <p:cNvCxnSpPr/>
                  <p:nvPr/>
                </p:nvCxnSpPr>
                <p:spPr>
                  <a:xfrm>
                    <a:off x="9743326" y="1855690"/>
                    <a:ext cx="23970" cy="4055881"/>
                  </a:xfrm>
                  <a:prstGeom prst="straightConnector1">
                    <a:avLst/>
                  </a:prstGeom>
                  <a:noFill/>
                  <a:ln w="38100" cap="flat" cmpd="sng">
                    <a:solidFill>
                      <a:srgbClr val="900000"/>
                    </a:solidFill>
                    <a:prstDash val="solid"/>
                    <a:round/>
                    <a:headEnd type="none" w="sm" len="sm"/>
                    <a:tailEnd type="triangle" w="med" len="med"/>
                  </a:ln>
                </p:spPr>
              </p:cxnSp>
              <p:sp>
                <p:nvSpPr>
                  <p:cNvPr id="158" name="Google Shape;158;p5"/>
                  <p:cNvSpPr/>
                  <p:nvPr/>
                </p:nvSpPr>
                <p:spPr>
                  <a:xfrm>
                    <a:off x="8969338" y="4168896"/>
                    <a:ext cx="1571946" cy="811659"/>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TX</a:t>
                    </a:r>
                    <a:endParaRPr/>
                  </a:p>
                </p:txBody>
              </p:sp>
            </p:grpSp>
          </p:grpSp>
          <p:sp>
            <p:nvSpPr>
              <p:cNvPr id="159" name="Google Shape;159;p5"/>
              <p:cNvSpPr/>
              <p:nvPr/>
            </p:nvSpPr>
            <p:spPr>
              <a:xfrm>
                <a:off x="6811764" y="2291137"/>
                <a:ext cx="4715839" cy="1109315"/>
              </a:xfrm>
              <a:prstGeom prst="roundRect">
                <a:avLst>
                  <a:gd name="adj" fmla="val 16667"/>
                </a:avLst>
              </a:prstGeom>
              <a:gradFill>
                <a:gsLst>
                  <a:gs pos="0">
                    <a:srgbClr val="FFDE7E"/>
                  </a:gs>
                  <a:gs pos="50000">
                    <a:srgbClr val="FFE9B1"/>
                  </a:gs>
                  <a:gs pos="100000">
                    <a:srgbClr val="FFF2D9"/>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Application</a:t>
                </a:r>
                <a:endParaRPr/>
              </a:p>
            </p:txBody>
          </p:sp>
          <p:cxnSp>
            <p:nvCxnSpPr>
              <p:cNvPr id="160" name="Google Shape;160;p5"/>
              <p:cNvCxnSpPr/>
              <p:nvPr/>
            </p:nvCxnSpPr>
            <p:spPr>
              <a:xfrm rot="10800000">
                <a:off x="10738602" y="3400452"/>
                <a:ext cx="0" cy="3097275"/>
              </a:xfrm>
              <a:prstGeom prst="straightConnector1">
                <a:avLst/>
              </a:prstGeom>
              <a:noFill/>
              <a:ln w="19050" cap="flat" cmpd="sng">
                <a:solidFill>
                  <a:srgbClr val="FF3F40"/>
                </a:solidFill>
                <a:prstDash val="dash"/>
                <a:round/>
                <a:headEnd type="none" w="sm" len="sm"/>
                <a:tailEnd type="triangle" w="med" len="med"/>
              </a:ln>
            </p:spPr>
          </p:cxnSp>
          <p:sp>
            <p:nvSpPr>
              <p:cNvPr id="161" name="Google Shape;161;p5"/>
              <p:cNvSpPr/>
              <p:nvPr/>
            </p:nvSpPr>
            <p:spPr>
              <a:xfrm>
                <a:off x="10049811" y="5200909"/>
                <a:ext cx="1357034" cy="617294"/>
              </a:xfrm>
              <a:prstGeom prst="roundRect">
                <a:avLst>
                  <a:gd name="adj" fmla="val 16667"/>
                </a:avLst>
              </a:prstGeom>
              <a:gradFill>
                <a:gsLst>
                  <a:gs pos="0">
                    <a:srgbClr val="81D2FF"/>
                  </a:gs>
                  <a:gs pos="50000">
                    <a:srgbClr val="B3E1FF"/>
                  </a:gs>
                  <a:gs pos="100000">
                    <a:srgbClr val="DAEFF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RTNL</a:t>
                </a:r>
                <a:endParaRPr/>
              </a:p>
            </p:txBody>
          </p:sp>
        </p:grpSp>
        <p:sp>
          <p:nvSpPr>
            <p:cNvPr id="162" name="Google Shape;162;p5"/>
            <p:cNvSpPr txBox="1"/>
            <p:nvPr/>
          </p:nvSpPr>
          <p:spPr>
            <a:xfrm>
              <a:off x="9419682" y="4311881"/>
              <a:ext cx="1673597"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Link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Events</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6"/>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Core of the ESMC stack.</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the Packet Engine, Configuration Engine, HAL </a:t>
            </a:r>
            <a:endParaRPr/>
          </a:p>
          <a:p>
            <a:pPr marL="571500" lvl="0" indent="-342900" algn="l" rtl="0">
              <a:lnSpc>
                <a:spcPct val="90000"/>
              </a:lnSpc>
              <a:spcBef>
                <a:spcPts val="1000"/>
              </a:spcBef>
              <a:spcAft>
                <a:spcPts val="0"/>
              </a:spcAft>
              <a:buClr>
                <a:srgbClr val="C00000"/>
              </a:buClr>
              <a:buSzPts val="2000"/>
              <a:buFont typeface="Arial"/>
              <a:buChar char="•"/>
            </a:pPr>
            <a:r>
              <a:rPr lang="en-US"/>
              <a:t>Decides to select the source port based on the Best Port Selection Algorithm. (Quality, Priority, Hops)</a:t>
            </a:r>
            <a:endParaRPr/>
          </a:p>
          <a:p>
            <a:pPr marL="571500" lvl="0" indent="-342900" algn="l" rtl="0">
              <a:lnSpc>
                <a:spcPct val="90000"/>
              </a:lnSpc>
              <a:spcBef>
                <a:spcPts val="1000"/>
              </a:spcBef>
              <a:spcAft>
                <a:spcPts val="0"/>
              </a:spcAft>
              <a:buClr>
                <a:srgbClr val="C00000"/>
              </a:buClr>
              <a:buSzPts val="2000"/>
              <a:buFont typeface="Arial"/>
              <a:buChar char="•"/>
            </a:pPr>
            <a:r>
              <a:rPr lang="en-US"/>
              <a:t>Handles the timer interrupts for Time outs for Hold off time,  no activity on the port, Holdover timeout and Restore timers.</a:t>
            </a:r>
            <a:endParaRPr/>
          </a:p>
          <a:p>
            <a:pPr marL="571500" lvl="0" indent="-342900" algn="l" rtl="0">
              <a:lnSpc>
                <a:spcPct val="90000"/>
              </a:lnSpc>
              <a:spcBef>
                <a:spcPts val="1000"/>
              </a:spcBef>
              <a:spcAft>
                <a:spcPts val="0"/>
              </a:spcAft>
              <a:buClr>
                <a:srgbClr val="C00000"/>
              </a:buClr>
              <a:buSzPts val="2000"/>
              <a:buFont typeface="Arial"/>
              <a:buChar char="•"/>
            </a:pPr>
            <a:r>
              <a:rPr lang="en-US"/>
              <a:t>Interacts with HAL to configure the Hardware. </a:t>
            </a: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69" name="Google Shape;169;p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ESMC State Machine</a:t>
            </a:r>
            <a:endParaRPr/>
          </a:p>
        </p:txBody>
      </p:sp>
      <p:grpSp>
        <p:nvGrpSpPr>
          <p:cNvPr id="171" name="Google Shape;171;p6"/>
          <p:cNvGrpSpPr/>
          <p:nvPr/>
        </p:nvGrpSpPr>
        <p:grpSpPr>
          <a:xfrm>
            <a:off x="6969312" y="969279"/>
            <a:ext cx="5058836" cy="3676928"/>
            <a:chOff x="6263424" y="1566333"/>
            <a:chExt cx="6838820" cy="4799477"/>
          </a:xfrm>
        </p:grpSpPr>
        <p:grpSp>
          <p:nvGrpSpPr>
            <p:cNvPr id="172" name="Google Shape;172;p6"/>
            <p:cNvGrpSpPr/>
            <p:nvPr/>
          </p:nvGrpSpPr>
          <p:grpSpPr>
            <a:xfrm>
              <a:off x="7169550" y="1566333"/>
              <a:ext cx="4750940" cy="4369721"/>
              <a:chOff x="7127217" y="1930507"/>
              <a:chExt cx="4750940" cy="4369721"/>
            </a:xfrm>
          </p:grpSpPr>
          <p:sp>
            <p:nvSpPr>
              <p:cNvPr id="173" name="Google Shape;173;p6"/>
              <p:cNvSpPr/>
              <p:nvPr/>
            </p:nvSpPr>
            <p:spPr>
              <a:xfrm>
                <a:off x="7698103" y="1930507"/>
                <a:ext cx="3640666" cy="3852333"/>
              </a:xfrm>
              <a:prstGeom prst="roundRect">
                <a:avLst>
                  <a:gd name="adj" fmla="val 16667"/>
                </a:avLst>
              </a:prstGeom>
              <a:gradFill>
                <a:gsLst>
                  <a:gs pos="0">
                    <a:srgbClr val="FFDE7E"/>
                  </a:gs>
                  <a:gs pos="50000">
                    <a:srgbClr val="FFE9B1"/>
                  </a:gs>
                  <a:gs pos="100000">
                    <a:srgbClr val="FFF2D9"/>
                  </a:gs>
                </a:gsLst>
                <a:lin ang="54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ESMC </a:t>
                </a:r>
                <a:endParaRPr/>
              </a:p>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State Machine</a:t>
                </a:r>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600" b="0" i="0" u="none" strike="noStrike" cap="none">
                  <a:solidFill>
                    <a:schemeClr val="dk1"/>
                  </a:solidFill>
                  <a:latin typeface="Arial"/>
                  <a:ea typeface="Arial"/>
                  <a:cs typeface="Arial"/>
                  <a:sym typeface="Arial"/>
                </a:endParaRPr>
              </a:p>
            </p:txBody>
          </p:sp>
          <p:pic>
            <p:nvPicPr>
              <p:cNvPr id="174" name="Google Shape;174;p6" descr="Head with gears"/>
              <p:cNvPicPr preferRelativeResize="0"/>
              <p:nvPr/>
            </p:nvPicPr>
            <p:blipFill rotWithShape="1">
              <a:blip r:embed="rId3">
                <a:alphaModFix/>
              </a:blip>
              <a:srcRect/>
              <a:stretch/>
            </p:blipFill>
            <p:spPr>
              <a:xfrm>
                <a:off x="9107722" y="2500996"/>
                <a:ext cx="914400" cy="914400"/>
              </a:xfrm>
              <a:prstGeom prst="rect">
                <a:avLst/>
              </a:prstGeom>
              <a:noFill/>
              <a:ln>
                <a:noFill/>
              </a:ln>
            </p:spPr>
          </p:pic>
          <p:sp>
            <p:nvSpPr>
              <p:cNvPr id="175" name="Google Shape;175;p6"/>
              <p:cNvSpPr/>
              <p:nvPr/>
            </p:nvSpPr>
            <p:spPr>
              <a:xfrm>
                <a:off x="7178691" y="4160038"/>
                <a:ext cx="1016000" cy="1147969"/>
              </a:xfrm>
              <a:prstGeom prst="roundRect">
                <a:avLst>
                  <a:gd name="adj" fmla="val 16667"/>
                </a:avLst>
              </a:prstGeom>
              <a:gradFill>
                <a:gsLst>
                  <a:gs pos="0">
                    <a:srgbClr val="547D28"/>
                  </a:gs>
                  <a:gs pos="50000">
                    <a:srgbClr val="7AB539"/>
                  </a:gs>
                  <a:gs pos="100000">
                    <a:srgbClr val="92D946"/>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6" name="Google Shape;176;p6"/>
              <p:cNvSpPr/>
              <p:nvPr/>
            </p:nvSpPr>
            <p:spPr>
              <a:xfrm>
                <a:off x="10862157" y="4160038"/>
                <a:ext cx="1016000" cy="1147969"/>
              </a:xfrm>
              <a:prstGeom prst="roundRect">
                <a:avLst>
                  <a:gd name="adj" fmla="val 16667"/>
                </a:avLst>
              </a:prstGeom>
              <a:gradFill>
                <a:gsLst>
                  <a:gs pos="0">
                    <a:srgbClr val="770000"/>
                  </a:gs>
                  <a:gs pos="50000">
                    <a:srgbClr val="AC0000"/>
                  </a:gs>
                  <a:gs pos="100000">
                    <a:srgbClr val="CE0000"/>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77" name="Google Shape;177;p6" descr="Gears"/>
              <p:cNvPicPr preferRelativeResize="0"/>
              <p:nvPr/>
            </p:nvPicPr>
            <p:blipFill rotWithShape="1">
              <a:blip r:embed="rId4">
                <a:alphaModFix/>
              </a:blip>
              <a:srcRect/>
              <a:stretch/>
            </p:blipFill>
            <p:spPr>
              <a:xfrm>
                <a:off x="7219742" y="4276822"/>
                <a:ext cx="914400" cy="914400"/>
              </a:xfrm>
              <a:prstGeom prst="rect">
                <a:avLst/>
              </a:prstGeom>
              <a:noFill/>
              <a:ln>
                <a:noFill/>
              </a:ln>
            </p:spPr>
          </p:pic>
          <p:pic>
            <p:nvPicPr>
              <p:cNvPr id="178" name="Google Shape;178;p6" descr="Processor"/>
              <p:cNvPicPr preferRelativeResize="0"/>
              <p:nvPr/>
            </p:nvPicPr>
            <p:blipFill rotWithShape="1">
              <a:blip r:embed="rId5">
                <a:alphaModFix/>
              </a:blip>
              <a:srcRect/>
              <a:stretch/>
            </p:blipFill>
            <p:spPr>
              <a:xfrm>
                <a:off x="10912957" y="4276822"/>
                <a:ext cx="914400" cy="914400"/>
              </a:xfrm>
              <a:prstGeom prst="rect">
                <a:avLst/>
              </a:prstGeom>
              <a:noFill/>
              <a:ln>
                <a:noFill/>
              </a:ln>
            </p:spPr>
          </p:pic>
          <p:sp>
            <p:nvSpPr>
              <p:cNvPr id="179" name="Google Shape;179;p6"/>
              <p:cNvSpPr/>
              <p:nvPr/>
            </p:nvSpPr>
            <p:spPr>
              <a:xfrm>
                <a:off x="8768422" y="5414481"/>
                <a:ext cx="1500027" cy="842481"/>
              </a:xfrm>
              <a:prstGeom prst="roundRect">
                <a:avLst>
                  <a:gd name="adj" fmla="val 16667"/>
                </a:avLst>
              </a:prstGeom>
              <a:gradFill>
                <a:gsLst>
                  <a:gs pos="0">
                    <a:srgbClr val="81D2FF"/>
                  </a:gs>
                  <a:gs pos="50000">
                    <a:srgbClr val="B3E1FF"/>
                  </a:gs>
                  <a:gs pos="100000">
                    <a:srgbClr val="DAEFFF"/>
                  </a:gs>
                </a:gsLst>
                <a:lin ang="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0" name="Google Shape;180;p6" descr="Traffic light"/>
              <p:cNvPicPr preferRelativeResize="0"/>
              <p:nvPr/>
            </p:nvPicPr>
            <p:blipFill rotWithShape="1">
              <a:blip r:embed="rId6">
                <a:alphaModFix/>
              </a:blip>
              <a:srcRect/>
              <a:stretch/>
            </p:blipFill>
            <p:spPr>
              <a:xfrm>
                <a:off x="9096624" y="5385828"/>
                <a:ext cx="914400" cy="914400"/>
              </a:xfrm>
              <a:prstGeom prst="rect">
                <a:avLst/>
              </a:prstGeom>
              <a:noFill/>
              <a:ln>
                <a:noFill/>
              </a:ln>
            </p:spPr>
          </p:pic>
          <p:sp>
            <p:nvSpPr>
              <p:cNvPr id="181" name="Google Shape;181;p6"/>
              <p:cNvSpPr/>
              <p:nvPr/>
            </p:nvSpPr>
            <p:spPr>
              <a:xfrm>
                <a:off x="9474174" y="5046133"/>
                <a:ext cx="161359" cy="332388"/>
              </a:xfrm>
              <a:prstGeom prst="up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2" name="Google Shape;182;p6"/>
              <p:cNvSpPr/>
              <p:nvPr/>
            </p:nvSpPr>
            <p:spPr>
              <a:xfrm rot="5400000">
                <a:off x="8635712" y="4205294"/>
                <a:ext cx="183434" cy="1016000"/>
              </a:xfrm>
              <a:prstGeom prst="upArrow">
                <a:avLst>
                  <a:gd name="adj1" fmla="val 50000"/>
                  <a:gd name="adj2" fmla="val 50000"/>
                </a:avLst>
              </a:prstGeom>
              <a:solidFill>
                <a:srgbClr val="00B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3" name="Google Shape;183;p6"/>
              <p:cNvSpPr/>
              <p:nvPr/>
            </p:nvSpPr>
            <p:spPr>
              <a:xfrm rot="-5400000">
                <a:off x="10242464" y="4185107"/>
                <a:ext cx="183434" cy="1016000"/>
              </a:xfrm>
              <a:prstGeom prst="upArrow">
                <a:avLst>
                  <a:gd name="adj1" fmla="val 50000"/>
                  <a:gd name="adj2" fmla="val 50000"/>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4" name="Google Shape;184;p6"/>
              <p:cNvSpPr/>
              <p:nvPr/>
            </p:nvSpPr>
            <p:spPr>
              <a:xfrm>
                <a:off x="9424858" y="3323166"/>
                <a:ext cx="252414" cy="1016000"/>
              </a:xfrm>
              <a:prstGeom prst="upArrow">
                <a:avLst>
                  <a:gd name="adj1" fmla="val 50000"/>
                  <a:gd name="adj2" fmla="val 107023"/>
                </a:avLst>
              </a:prstGeom>
              <a:solidFill>
                <a:srgbClr val="0070C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5" name="Google Shape;185;p6"/>
              <p:cNvSpPr/>
              <p:nvPr/>
            </p:nvSpPr>
            <p:spPr>
              <a:xfrm>
                <a:off x="7127217" y="2496477"/>
                <a:ext cx="1016000" cy="1147969"/>
              </a:xfrm>
              <a:prstGeom prst="roundRect">
                <a:avLst>
                  <a:gd name="adj" fmla="val 16667"/>
                </a:avLst>
              </a:prstGeom>
              <a:gradFill>
                <a:gsLst>
                  <a:gs pos="0">
                    <a:srgbClr val="AF94D2"/>
                  </a:gs>
                  <a:gs pos="50000">
                    <a:srgbClr val="CCBEE1"/>
                  </a:gs>
                  <a:gs pos="100000">
                    <a:srgbClr val="E6E0EF"/>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6" name="Google Shape;186;p6" descr="Alarm clock"/>
              <p:cNvPicPr preferRelativeResize="0"/>
              <p:nvPr/>
            </p:nvPicPr>
            <p:blipFill rotWithShape="1">
              <a:blip r:embed="rId7">
                <a:alphaModFix/>
              </a:blip>
              <a:srcRect/>
              <a:stretch/>
            </p:blipFill>
            <p:spPr>
              <a:xfrm>
                <a:off x="7219742" y="2588073"/>
                <a:ext cx="914400" cy="914400"/>
              </a:xfrm>
              <a:prstGeom prst="rect">
                <a:avLst/>
              </a:prstGeom>
              <a:noFill/>
              <a:ln>
                <a:noFill/>
              </a:ln>
            </p:spPr>
          </p:pic>
          <p:sp>
            <p:nvSpPr>
              <p:cNvPr id="187" name="Google Shape;187;p6"/>
              <p:cNvSpPr/>
              <p:nvPr/>
            </p:nvSpPr>
            <p:spPr>
              <a:xfrm rot="5400000">
                <a:off x="8559500" y="2528753"/>
                <a:ext cx="183434" cy="1016000"/>
              </a:xfrm>
              <a:prstGeom prst="upArrow">
                <a:avLst>
                  <a:gd name="adj1" fmla="val 50000"/>
                  <a:gd name="adj2" fmla="val 50000"/>
                </a:avLst>
              </a:prstGeom>
              <a:solidFill>
                <a:srgbClr val="6F3B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88" name="Google Shape;188;p6"/>
              <p:cNvSpPr/>
              <p:nvPr/>
            </p:nvSpPr>
            <p:spPr>
              <a:xfrm rot="5400000">
                <a:off x="9967123" y="2939422"/>
                <a:ext cx="1216208" cy="1225024"/>
              </a:xfrm>
              <a:prstGeom prst="bentArrow">
                <a:avLst>
                  <a:gd name="adj1" fmla="val 5648"/>
                  <a:gd name="adj2" fmla="val 6339"/>
                  <a:gd name="adj3" fmla="val 18780"/>
                  <a:gd name="adj4" fmla="val 4375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pic>
            <p:nvPicPr>
              <p:cNvPr id="189" name="Google Shape;189;p6" descr="Database"/>
              <p:cNvPicPr preferRelativeResize="0"/>
              <p:nvPr/>
            </p:nvPicPr>
            <p:blipFill rotWithShape="1">
              <a:blip r:embed="rId8">
                <a:alphaModFix/>
              </a:blip>
              <a:srcRect/>
              <a:stretch/>
            </p:blipFill>
            <p:spPr>
              <a:xfrm>
                <a:off x="9096624" y="4213326"/>
                <a:ext cx="914400" cy="914400"/>
              </a:xfrm>
              <a:prstGeom prst="rect">
                <a:avLst/>
              </a:prstGeom>
              <a:noFill/>
              <a:ln>
                <a:noFill/>
              </a:ln>
            </p:spPr>
          </p:pic>
        </p:grpSp>
        <p:sp>
          <p:nvSpPr>
            <p:cNvPr id="190" name="Google Shape;190;p6"/>
            <p:cNvSpPr txBox="1"/>
            <p:nvPr/>
          </p:nvSpPr>
          <p:spPr>
            <a:xfrm>
              <a:off x="8739679" y="5964070"/>
              <a:ext cx="2091115" cy="40174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Packet Engine</a:t>
              </a:r>
              <a:endParaRPr/>
            </a:p>
          </p:txBody>
        </p:sp>
        <p:sp>
          <p:nvSpPr>
            <p:cNvPr id="191" name="Google Shape;191;p6"/>
            <p:cNvSpPr txBox="1"/>
            <p:nvPr/>
          </p:nvSpPr>
          <p:spPr>
            <a:xfrm>
              <a:off x="6263424" y="493871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Configuration</a:t>
              </a:r>
              <a:endParaRPr/>
            </a:p>
          </p:txBody>
        </p:sp>
        <p:sp>
          <p:nvSpPr>
            <p:cNvPr id="192" name="Google Shape;192;p6"/>
            <p:cNvSpPr txBox="1"/>
            <p:nvPr/>
          </p:nvSpPr>
          <p:spPr>
            <a:xfrm>
              <a:off x="6884147" y="170116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Timer</a:t>
              </a:r>
              <a:endParaRPr/>
            </a:p>
          </p:txBody>
        </p:sp>
        <p:sp>
          <p:nvSpPr>
            <p:cNvPr id="193" name="Google Shape;193;p6"/>
            <p:cNvSpPr txBox="1"/>
            <p:nvPr/>
          </p:nvSpPr>
          <p:spPr>
            <a:xfrm>
              <a:off x="11412490" y="342502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HAL</a:t>
              </a:r>
              <a:endParaRPr/>
            </a:p>
          </p:txBody>
        </p:sp>
        <p:sp>
          <p:nvSpPr>
            <p:cNvPr id="194" name="Google Shape;194;p6"/>
            <p:cNvSpPr txBox="1"/>
            <p:nvPr/>
          </p:nvSpPr>
          <p:spPr>
            <a:xfrm>
              <a:off x="9189336" y="4640938"/>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1</a:t>
              </a:r>
              <a:endParaRPr/>
            </a:p>
          </p:txBody>
        </p:sp>
        <p:sp>
          <p:nvSpPr>
            <p:cNvPr id="195" name="Google Shape;195;p6"/>
            <p:cNvSpPr txBox="1"/>
            <p:nvPr/>
          </p:nvSpPr>
          <p:spPr>
            <a:xfrm>
              <a:off x="8483685" y="401782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2</a:t>
              </a:r>
              <a:endParaRPr/>
            </a:p>
          </p:txBody>
        </p:sp>
        <p:sp>
          <p:nvSpPr>
            <p:cNvPr id="196" name="Google Shape;196;p6"/>
            <p:cNvSpPr txBox="1"/>
            <p:nvPr/>
          </p:nvSpPr>
          <p:spPr>
            <a:xfrm>
              <a:off x="8470993" y="2681099"/>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3</a:t>
              </a:r>
              <a:endParaRPr/>
            </a:p>
          </p:txBody>
        </p:sp>
        <p:sp>
          <p:nvSpPr>
            <p:cNvPr id="197" name="Google Shape;197;p6"/>
            <p:cNvSpPr txBox="1"/>
            <p:nvPr/>
          </p:nvSpPr>
          <p:spPr>
            <a:xfrm>
              <a:off x="10094202" y="3998575"/>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4</a:t>
              </a:r>
              <a:endParaRPr/>
            </a:p>
          </p:txBody>
        </p:sp>
        <p:sp>
          <p:nvSpPr>
            <p:cNvPr id="198" name="Google Shape;198;p6"/>
            <p:cNvSpPr txBox="1"/>
            <p:nvPr/>
          </p:nvSpPr>
          <p:spPr>
            <a:xfrm>
              <a:off x="10459716" y="2644707"/>
              <a:ext cx="168975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5</a:t>
              </a:r>
              <a:endParaRPr/>
            </a:p>
          </p:txBody>
        </p:sp>
      </p:grpSp>
      <p:sp>
        <p:nvSpPr>
          <p:cNvPr id="199" name="Google Shape;199;p6"/>
          <p:cNvSpPr/>
          <p:nvPr/>
        </p:nvSpPr>
        <p:spPr>
          <a:xfrm rot="10800000" flipH="1">
            <a:off x="9574480" y="1923893"/>
            <a:ext cx="119361" cy="1537797"/>
          </a:xfrm>
          <a:prstGeom prst="upArrow">
            <a:avLst>
              <a:gd name="adj1" fmla="val 50000"/>
              <a:gd name="adj2" fmla="val 87107"/>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6"/>
          <p:cNvSpPr txBox="1"/>
          <p:nvPr/>
        </p:nvSpPr>
        <p:spPr>
          <a:xfrm>
            <a:off x="7809429" y="4877670"/>
            <a:ext cx="3855299" cy="156966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Packet Engine updates the packet metadata to Database.</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Configuration can be updated run time </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Timer-based events for TX packets, Holdover events, and RX timeout events.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Hardware events like LOS, OOF, PLL Loss</a:t>
            </a:r>
            <a:endParaRPr/>
          </a:p>
          <a:p>
            <a:pPr marL="342900" marR="0" lvl="0" indent="-342900" algn="l" rtl="0">
              <a:lnSpc>
                <a:spcPct val="100000"/>
              </a:lnSpc>
              <a:spcBef>
                <a:spcPts val="0"/>
              </a:spcBef>
              <a:spcAft>
                <a:spcPts val="0"/>
              </a:spcAft>
              <a:buClr>
                <a:srgbClr val="000000"/>
              </a:buClr>
              <a:buSzPts val="1200"/>
              <a:buFont typeface="Arial"/>
              <a:buAutoNum type="arabicPeriod"/>
            </a:pPr>
            <a:r>
              <a:rPr lang="en-US" sz="1200" b="0" i="0" u="none" strike="noStrike" cap="none">
                <a:solidFill>
                  <a:srgbClr val="000000"/>
                </a:solidFill>
                <a:latin typeface="Arial"/>
                <a:ea typeface="Arial"/>
                <a:cs typeface="Arial"/>
                <a:sym typeface="Arial"/>
              </a:rPr>
              <a:t>PLL ID and PLL input selection instructions to HAL.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Google Shape;208;g12055b0ce30_0_9"/>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Supports Multiplexing, where it can be configured for the maximum number of Sources available for a PLL and the maximum number of inputs which can be given to the PLL.</a:t>
            </a:r>
            <a:endParaRPr/>
          </a:p>
          <a:p>
            <a:pPr marL="571500" lvl="0" indent="-342900" algn="l" rtl="0">
              <a:lnSpc>
                <a:spcPct val="90000"/>
              </a:lnSpc>
              <a:spcBef>
                <a:spcPts val="1000"/>
              </a:spcBef>
              <a:spcAft>
                <a:spcPts val="0"/>
              </a:spcAft>
              <a:buClr>
                <a:srgbClr val="C00000"/>
              </a:buClr>
              <a:buSzPts val="2000"/>
              <a:buFont typeface="Arial"/>
              <a:buChar char="•"/>
            </a:pPr>
            <a:r>
              <a:rPr lang="en-US"/>
              <a:t>Runs an algorithm to select the best ports and based on priority programs the MUX. </a:t>
            </a:r>
            <a:endParaRPr/>
          </a:p>
          <a:p>
            <a:pPr marL="571500" lvl="0" indent="-342900" algn="l" rtl="0">
              <a:lnSpc>
                <a:spcPct val="90000"/>
              </a:lnSpc>
              <a:spcBef>
                <a:spcPts val="1000"/>
              </a:spcBef>
              <a:spcAft>
                <a:spcPts val="0"/>
              </a:spcAft>
              <a:buClr>
                <a:srgbClr val="C00000"/>
              </a:buClr>
              <a:buSzPts val="2000"/>
              <a:buFont typeface="Arial"/>
              <a:buChar char="•"/>
            </a:pPr>
            <a:r>
              <a:rPr lang="en-US"/>
              <a:t>Works with any of the available hardware where the number of inputs to PLL is more than the number of sources available. For e.g Broadcom XGS chips for Data Center switches</a:t>
            </a:r>
            <a:endParaRPr/>
          </a:p>
        </p:txBody>
      </p:sp>
      <p:sp>
        <p:nvSpPr>
          <p:cNvPr id="207" name="Google Shape;207;g12055b0ce30_0_9"/>
          <p:cNvSpPr txBox="1">
            <a:spLocks noGrp="1"/>
          </p:cNvSpPr>
          <p:nvPr>
            <p:ph type="title"/>
          </p:nvPr>
        </p:nvSpPr>
        <p:spPr>
          <a:prstGeom prst="rect">
            <a:avLst/>
          </a:prstGeom>
          <a:noFill/>
          <a:ln>
            <a:noFill/>
          </a:ln>
        </p:spPr>
        <p:txBody>
          <a:bodyPr spcFirstLastPara="1" wrap="square" lIns="91425" tIns="45700" rIns="91425" bIns="0" anchor="b" anchorCtr="0">
            <a:normAutofit fontScale="90000"/>
          </a:bodyPr>
          <a:lstStyle/>
          <a:p>
            <a:pPr marL="228600" lvl="0" indent="0" algn="l" rtl="0">
              <a:lnSpc>
                <a:spcPct val="90000"/>
              </a:lnSpc>
              <a:spcBef>
                <a:spcPts val="0"/>
              </a:spcBef>
              <a:spcAft>
                <a:spcPts val="0"/>
              </a:spcAft>
              <a:buClr>
                <a:srgbClr val="C00000"/>
              </a:buClr>
              <a:buSzPct val="111111"/>
              <a:buNone/>
            </a:pPr>
            <a:r>
              <a:rPr lang="en-US"/>
              <a:t>External MUX for Input Signals</a:t>
            </a:r>
            <a:endParaRPr/>
          </a:p>
        </p:txBody>
      </p:sp>
      <p:grpSp>
        <p:nvGrpSpPr>
          <p:cNvPr id="210" name="Google Shape;210;g12055b0ce30_0_9"/>
          <p:cNvGrpSpPr/>
          <p:nvPr/>
        </p:nvGrpSpPr>
        <p:grpSpPr>
          <a:xfrm>
            <a:off x="7129794" y="1526013"/>
            <a:ext cx="3573764" cy="3914848"/>
            <a:chOff x="7129794" y="1526013"/>
            <a:chExt cx="3573764" cy="3914848"/>
          </a:xfrm>
        </p:grpSpPr>
        <p:sp>
          <p:nvSpPr>
            <p:cNvPr id="211" name="Google Shape;211;g12055b0ce30_0_9"/>
            <p:cNvSpPr/>
            <p:nvPr/>
          </p:nvSpPr>
          <p:spPr>
            <a:xfrm rot="-5400000">
              <a:off x="8717371" y="2229879"/>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g12055b0ce30_0_9"/>
            <p:cNvSpPr/>
            <p:nvPr/>
          </p:nvSpPr>
          <p:spPr>
            <a:xfrm rot="-5400000">
              <a:off x="9776128" y="2616194"/>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g12055b0ce30_0_9"/>
            <p:cNvSpPr/>
            <p:nvPr/>
          </p:nvSpPr>
          <p:spPr>
            <a:xfrm rot="-5400000">
              <a:off x="9723044" y="3475227"/>
              <a:ext cx="300292" cy="631379"/>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g12055b0ce30_0_9"/>
            <p:cNvSpPr/>
            <p:nvPr/>
          </p:nvSpPr>
          <p:spPr>
            <a:xfrm rot="-5400000">
              <a:off x="8727862" y="3070686"/>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5" name="Google Shape;215;g12055b0ce30_0_9"/>
            <p:cNvSpPr/>
            <p:nvPr/>
          </p:nvSpPr>
          <p:spPr>
            <a:xfrm rot="-5400000">
              <a:off x="8717372" y="3888532"/>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6" name="Google Shape;216;g12055b0ce30_0_9"/>
            <p:cNvSpPr/>
            <p:nvPr/>
          </p:nvSpPr>
          <p:spPr>
            <a:xfrm>
              <a:off x="10188878" y="2642629"/>
              <a:ext cx="514680" cy="1442751"/>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PLL</a:t>
              </a:r>
              <a:r>
                <a:rPr lang="en-US" sz="1400" b="0" i="0" u="none" strike="noStrike" cap="none">
                  <a:solidFill>
                    <a:schemeClr val="lt1"/>
                  </a:solidFill>
                  <a:latin typeface="Arial"/>
                  <a:ea typeface="Arial"/>
                  <a:cs typeface="Arial"/>
                  <a:sym typeface="Arial"/>
                </a:rPr>
                <a:t> </a:t>
              </a:r>
              <a:endParaRPr/>
            </a:p>
          </p:txBody>
        </p:sp>
        <p:sp>
          <p:nvSpPr>
            <p:cNvPr id="217" name="Google Shape;217;g12055b0ce30_0_9"/>
            <p:cNvSpPr/>
            <p:nvPr/>
          </p:nvSpPr>
          <p:spPr>
            <a:xfrm rot="5400000">
              <a:off x="7409968" y="3261024"/>
              <a:ext cx="3914848" cy="444825"/>
            </a:xfrm>
            <a:prstGeom prst="trapezoid">
              <a:avLst>
                <a:gd name="adj" fmla="val 80502"/>
              </a:avLst>
            </a:prstGeom>
            <a:solidFill>
              <a:srgbClr val="D7B4C6"/>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MUX</a:t>
              </a:r>
              <a:endParaRPr/>
            </a:p>
          </p:txBody>
        </p:sp>
        <p:sp>
          <p:nvSpPr>
            <p:cNvPr id="218" name="Google Shape;218;g12055b0ce30_0_9"/>
            <p:cNvSpPr/>
            <p:nvPr/>
          </p:nvSpPr>
          <p:spPr>
            <a:xfrm>
              <a:off x="7931940" y="2286000"/>
              <a:ext cx="425676" cy="2660904"/>
            </a:xfrm>
            <a:prstGeom prst="leftBrace">
              <a:avLst>
                <a:gd name="adj1" fmla="val 8333"/>
                <a:gd name="adj2" fmla="val 50000"/>
              </a:avLst>
            </a:prstGeom>
            <a:noFill/>
            <a:ln w="9525" cap="flat" cmpd="sng">
              <a:solidFill>
                <a:srgbClr val="3D3D3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219" name="Google Shape;219;g12055b0ce30_0_9"/>
            <p:cNvSpPr txBox="1"/>
            <p:nvPr/>
          </p:nvSpPr>
          <p:spPr>
            <a:xfrm>
              <a:off x="7129794" y="3321272"/>
              <a:ext cx="1014984"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Source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Inputs</a:t>
              </a:r>
              <a:endParaRPr/>
            </a:p>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35"/>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Hardware Abstraction Layer.</a:t>
            </a:r>
            <a:endParaRPr/>
          </a:p>
          <a:p>
            <a:pPr marL="571500" lvl="0" indent="-342900" algn="l" rtl="0">
              <a:lnSpc>
                <a:spcPct val="90000"/>
              </a:lnSpc>
              <a:spcBef>
                <a:spcPts val="1000"/>
              </a:spcBef>
              <a:spcAft>
                <a:spcPts val="0"/>
              </a:spcAft>
              <a:buClr>
                <a:srgbClr val="C00000"/>
              </a:buClr>
              <a:buSzPts val="2000"/>
              <a:buFont typeface="Arial"/>
              <a:buChar char="•"/>
            </a:pPr>
            <a:r>
              <a:rPr lang="en-US"/>
              <a:t>Hardware vendors can plugin their HAL functions to integrate with SyncESMC.</a:t>
            </a:r>
            <a:endParaRPr/>
          </a:p>
          <a:p>
            <a:pPr marL="571500" lvl="0" indent="-342900" algn="l" rtl="0">
              <a:lnSpc>
                <a:spcPct val="90000"/>
              </a:lnSpc>
              <a:spcBef>
                <a:spcPts val="1000"/>
              </a:spcBef>
              <a:spcAft>
                <a:spcPts val="0"/>
              </a:spcAft>
              <a:buClr>
                <a:srgbClr val="C00000"/>
              </a:buClr>
              <a:buSzPts val="2000"/>
              <a:buFont typeface="Arial"/>
              <a:buChar char="•"/>
            </a:pPr>
            <a:r>
              <a:rPr lang="en-US"/>
              <a:t>Ready for Kernel exposed APIs (in future) for controlling the hardware.</a:t>
            </a:r>
            <a:endParaRPr/>
          </a:p>
          <a:p>
            <a:pPr marL="571500" lvl="0" indent="-342900" algn="l" rtl="0">
              <a:lnSpc>
                <a:spcPct val="90000"/>
              </a:lnSpc>
              <a:spcBef>
                <a:spcPts val="1000"/>
              </a:spcBef>
              <a:spcAft>
                <a:spcPts val="0"/>
              </a:spcAft>
              <a:buClr>
                <a:srgbClr val="C00000"/>
              </a:buClr>
              <a:buSzPts val="2000"/>
              <a:buFont typeface="Arial"/>
              <a:buChar char="•"/>
            </a:pPr>
            <a:r>
              <a:rPr lang="en-US"/>
              <a:t>Hardware interrupt and status 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Multiple vendors’ PLLs can be controlled by the same stack.</a:t>
            </a:r>
            <a:endParaRPr/>
          </a:p>
          <a:p>
            <a:pPr marL="228600" lvl="0" indent="0" algn="l" rtl="0">
              <a:lnSpc>
                <a:spcPct val="90000"/>
              </a:lnSpc>
              <a:spcBef>
                <a:spcPts val="1000"/>
              </a:spcBef>
              <a:spcAft>
                <a:spcPts val="0"/>
              </a:spcAft>
              <a:buClr>
                <a:srgbClr val="C00000"/>
              </a:buClr>
              <a:buSzPts val="2000"/>
              <a:buNone/>
            </a:pPr>
            <a:endParaRPr/>
          </a:p>
        </p:txBody>
      </p:sp>
      <p:sp>
        <p:nvSpPr>
          <p:cNvPr id="225" name="Google Shape;225;p35"/>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Hardware Abstraction Layer</a:t>
            </a:r>
            <a:endParaRPr/>
          </a:p>
        </p:txBody>
      </p:sp>
      <p:grpSp>
        <p:nvGrpSpPr>
          <p:cNvPr id="227" name="Google Shape;227;p35"/>
          <p:cNvGrpSpPr/>
          <p:nvPr/>
        </p:nvGrpSpPr>
        <p:grpSpPr>
          <a:xfrm>
            <a:off x="7506712" y="1780097"/>
            <a:ext cx="4153910" cy="2650066"/>
            <a:chOff x="7506712" y="2501898"/>
            <a:chExt cx="4153910" cy="2650066"/>
          </a:xfrm>
        </p:grpSpPr>
        <p:sp>
          <p:nvSpPr>
            <p:cNvPr id="228" name="Google Shape;228;p35"/>
            <p:cNvSpPr/>
            <p:nvPr/>
          </p:nvSpPr>
          <p:spPr>
            <a:xfrm>
              <a:off x="7506712" y="2899829"/>
              <a:ext cx="1854201" cy="1854202"/>
            </a:xfrm>
            <a:prstGeom prst="roundRect">
              <a:avLst>
                <a:gd name="adj" fmla="val 16667"/>
              </a:avLst>
            </a:prstGeom>
            <a:gradFill>
              <a:gsLst>
                <a:gs pos="0">
                  <a:srgbClr val="A2A2A2"/>
                </a:gs>
                <a:gs pos="50000">
                  <a:srgbClr val="C6C6C6"/>
                </a:gs>
                <a:gs pos="100000">
                  <a:srgbClr val="E3E3E3"/>
                </a:gs>
              </a:gsLst>
              <a:lin ang="2700000" scaled="0"/>
            </a:gra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HAL</a:t>
              </a:r>
              <a:endParaRPr/>
            </a:p>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(Hardware Abstraction Layer)</a:t>
              </a:r>
              <a:endParaRPr/>
            </a:p>
          </p:txBody>
        </p:sp>
        <p:grpSp>
          <p:nvGrpSpPr>
            <p:cNvPr id="229" name="Google Shape;229;p35"/>
            <p:cNvGrpSpPr/>
            <p:nvPr/>
          </p:nvGrpSpPr>
          <p:grpSpPr>
            <a:xfrm>
              <a:off x="11051021" y="2501898"/>
              <a:ext cx="609601" cy="2650065"/>
              <a:chOff x="10032999" y="2501899"/>
              <a:chExt cx="609601" cy="2650065"/>
            </a:xfrm>
          </p:grpSpPr>
          <p:pic>
            <p:nvPicPr>
              <p:cNvPr id="230" name="Google Shape;230;p35" descr="Processor"/>
              <p:cNvPicPr preferRelativeResize="0"/>
              <p:nvPr/>
            </p:nvPicPr>
            <p:blipFill rotWithShape="1">
              <a:blip r:embed="rId3">
                <a:alphaModFix/>
              </a:blip>
              <a:srcRect/>
              <a:stretch/>
            </p:blipFill>
            <p:spPr>
              <a:xfrm>
                <a:off x="10033000" y="2501899"/>
                <a:ext cx="609600" cy="609600"/>
              </a:xfrm>
              <a:prstGeom prst="rect">
                <a:avLst/>
              </a:prstGeom>
              <a:noFill/>
              <a:ln>
                <a:noFill/>
              </a:ln>
            </p:spPr>
          </p:pic>
          <p:pic>
            <p:nvPicPr>
              <p:cNvPr id="231" name="Google Shape;231;p35" descr="Processor"/>
              <p:cNvPicPr preferRelativeResize="0"/>
              <p:nvPr/>
            </p:nvPicPr>
            <p:blipFill rotWithShape="1">
              <a:blip r:embed="rId4">
                <a:alphaModFix/>
              </a:blip>
              <a:srcRect/>
              <a:stretch/>
            </p:blipFill>
            <p:spPr>
              <a:xfrm>
                <a:off x="10032999" y="3522133"/>
                <a:ext cx="609599" cy="609599"/>
              </a:xfrm>
              <a:prstGeom prst="rect">
                <a:avLst/>
              </a:prstGeom>
              <a:noFill/>
              <a:ln>
                <a:noFill/>
              </a:ln>
            </p:spPr>
          </p:pic>
          <p:pic>
            <p:nvPicPr>
              <p:cNvPr id="232" name="Google Shape;232;p35" descr="Processor"/>
              <p:cNvPicPr preferRelativeResize="0"/>
              <p:nvPr/>
            </p:nvPicPr>
            <p:blipFill rotWithShape="1">
              <a:blip r:embed="rId5">
                <a:alphaModFix/>
              </a:blip>
              <a:srcRect/>
              <a:stretch/>
            </p:blipFill>
            <p:spPr>
              <a:xfrm>
                <a:off x="10033000" y="4542366"/>
                <a:ext cx="609598" cy="609598"/>
              </a:xfrm>
              <a:prstGeom prst="rect">
                <a:avLst/>
              </a:prstGeom>
              <a:noFill/>
              <a:ln>
                <a:noFill/>
              </a:ln>
            </p:spPr>
          </p:pic>
        </p:grpSp>
        <p:sp>
          <p:nvSpPr>
            <p:cNvPr id="233" name="Google Shape;233;p35"/>
            <p:cNvSpPr/>
            <p:nvPr/>
          </p:nvSpPr>
          <p:spPr>
            <a:xfrm>
              <a:off x="10058400" y="2501899"/>
              <a:ext cx="406400" cy="2650065"/>
            </a:xfrm>
            <a:prstGeom prst="rect">
              <a:avLst/>
            </a:prstGeom>
            <a:solidFill>
              <a:srgbClr val="B3FFD3"/>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4" name="Google Shape;234;p35"/>
            <p:cNvSpPr/>
            <p:nvPr/>
          </p:nvSpPr>
          <p:spPr>
            <a:xfrm rot="-5400000">
              <a:off x="10661649" y="2487081"/>
              <a:ext cx="215901" cy="609598"/>
            </a:xfrm>
            <a:prstGeom prst="upDownArrow">
              <a:avLst>
                <a:gd name="adj1" fmla="val 50000"/>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5" name="Google Shape;235;p35"/>
            <p:cNvSpPr/>
            <p:nvPr/>
          </p:nvSpPr>
          <p:spPr>
            <a:xfrm rot="-5400000">
              <a:off x="10672139" y="3505196"/>
              <a:ext cx="215901" cy="609598"/>
            </a:xfrm>
            <a:prstGeom prst="upDownArrow">
              <a:avLst>
                <a:gd name="adj1" fmla="val 50000"/>
                <a:gd name="adj2" fmla="val 50000"/>
              </a:avLst>
            </a:prstGeom>
            <a:solidFill>
              <a:srgbClr val="C00000"/>
            </a:solidFill>
            <a:ln w="25400" cap="flat" cmpd="sng">
              <a:solidFill>
                <a:srgbClr val="C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6" name="Google Shape;236;p35"/>
            <p:cNvSpPr/>
            <p:nvPr/>
          </p:nvSpPr>
          <p:spPr>
            <a:xfrm rot="-5400000">
              <a:off x="10672140" y="4557183"/>
              <a:ext cx="215901" cy="609598"/>
            </a:xfrm>
            <a:prstGeom prst="upDown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37" name="Google Shape;237;p35"/>
            <p:cNvSpPr/>
            <p:nvPr/>
          </p:nvSpPr>
          <p:spPr>
            <a:xfrm rot="-5400000">
              <a:off x="9592827" y="3505195"/>
              <a:ext cx="215901" cy="609598"/>
            </a:xfrm>
            <a:prstGeom prst="upDownArrow">
              <a:avLst>
                <a:gd name="adj1" fmla="val 50002"/>
                <a:gd name="adj2" fmla="val 50000"/>
              </a:avLst>
            </a:prstGeom>
            <a:solidFill>
              <a:schemeClr val="accent1"/>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5" name="Google Shape;245;p7"/>
          <p:cNvSpPr txBox="1">
            <a:spLocks noGrp="1"/>
          </p:cNvSpPr>
          <p:nvPr>
            <p:ph type="body" idx="1"/>
          </p:nvPr>
        </p:nvSpPr>
        <p:spPr>
          <a:xfrm>
            <a:off x="531378" y="1566333"/>
            <a:ext cx="6436689" cy="4529667"/>
          </a:xfrm>
          <a:prstGeom prst="rect">
            <a:avLst/>
          </a:prstGeom>
          <a:noFill/>
          <a:ln>
            <a:noFill/>
          </a:ln>
        </p:spPr>
        <p:txBody>
          <a:bodyPr spcFirstLastPara="1" wrap="square" lIns="91425" tIns="45700" rIns="91425" bIns="45700" anchor="t" anchorCtr="0">
            <a:normAutofit/>
          </a:bodyPr>
          <a:lstStyle/>
          <a:p>
            <a:pPr marL="571500" lvl="0" indent="-342900" algn="l" rtl="0">
              <a:lnSpc>
                <a:spcPct val="90000"/>
              </a:lnSpc>
              <a:spcBef>
                <a:spcPts val="1000"/>
              </a:spcBef>
              <a:spcAft>
                <a:spcPts val="0"/>
              </a:spcAft>
              <a:buClr>
                <a:srgbClr val="C00000"/>
              </a:buClr>
              <a:buSzPts val="2000"/>
              <a:buFont typeface="Arial"/>
              <a:buChar char="•"/>
            </a:pPr>
            <a:r>
              <a:rPr lang="en-US"/>
              <a:t>UDS socket can be used to interact with external applications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PTP stack</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Seamless integration with any PTP stack over a UDS socket.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SyncESMC can convert Clock Class to Clock quality as per G.8275.2  Annex F.</a:t>
            </a:r>
            <a:endParaRPr/>
          </a:p>
          <a:p>
            <a:pPr marL="571500" lvl="0" indent="-228600" algn="l" rtl="0">
              <a:lnSpc>
                <a:spcPct val="90000"/>
              </a:lnSpc>
              <a:spcBef>
                <a:spcPts val="1000"/>
              </a:spcBef>
              <a:spcAft>
                <a:spcPts val="0"/>
              </a:spcAft>
              <a:buClr>
                <a:srgbClr val="C00000"/>
              </a:buClr>
              <a:buSzPts val="2000"/>
              <a:buFont typeface="Noto Sans Symbols"/>
              <a:buChar char="▪"/>
            </a:pPr>
            <a:r>
              <a:rPr lang="en-US"/>
              <a:t>External Application Interfaces</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FishEye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Configurations</a:t>
            </a:r>
            <a:endParaRPr/>
          </a:p>
          <a:p>
            <a:pPr marL="228600" lvl="0" indent="0" algn="l" rtl="0">
              <a:lnSpc>
                <a:spcPct val="90000"/>
              </a:lnSpc>
              <a:spcBef>
                <a:spcPts val="1000"/>
              </a:spcBef>
              <a:spcAft>
                <a:spcPts val="0"/>
              </a:spcAft>
              <a:buClr>
                <a:srgbClr val="C00000"/>
              </a:buClr>
              <a:buSzPts val="2000"/>
              <a:buNone/>
            </a:pPr>
            <a:r>
              <a:rPr lang="en-US"/>
              <a:t>	</a:t>
            </a:r>
            <a:endParaRPr/>
          </a:p>
        </p:txBody>
      </p:sp>
      <p:sp>
        <p:nvSpPr>
          <p:cNvPr id="244" name="Google Shape;244;p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External Interface</a:t>
            </a:r>
            <a:endParaRPr/>
          </a:p>
        </p:txBody>
      </p:sp>
      <p:grpSp>
        <p:nvGrpSpPr>
          <p:cNvPr id="247" name="Google Shape;247;p7"/>
          <p:cNvGrpSpPr/>
          <p:nvPr/>
        </p:nvGrpSpPr>
        <p:grpSpPr>
          <a:xfrm>
            <a:off x="7162800" y="1657349"/>
            <a:ext cx="4789152" cy="4219576"/>
            <a:chOff x="6993578" y="1576126"/>
            <a:chExt cx="5535131" cy="4519874"/>
          </a:xfrm>
        </p:grpSpPr>
        <p:sp>
          <p:nvSpPr>
            <p:cNvPr id="248" name="Google Shape;248;p7"/>
            <p:cNvSpPr/>
            <p:nvPr/>
          </p:nvSpPr>
          <p:spPr>
            <a:xfrm>
              <a:off x="7787811" y="3935858"/>
              <a:ext cx="3972168" cy="2160142"/>
            </a:xfrm>
            <a:prstGeom prst="roundRect">
              <a:avLst>
                <a:gd name="adj" fmla="val 16667"/>
              </a:avLst>
            </a:prstGeom>
            <a:solidFill>
              <a:srgbClr val="B3FFD3"/>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SyncESMC</a:t>
              </a:r>
              <a:endParaRPr/>
            </a:p>
          </p:txBody>
        </p:sp>
        <p:sp>
          <p:nvSpPr>
            <p:cNvPr id="249" name="Google Shape;249;p7"/>
            <p:cNvSpPr/>
            <p:nvPr/>
          </p:nvSpPr>
          <p:spPr>
            <a:xfrm>
              <a:off x="9534756" y="3613999"/>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UDS</a:t>
              </a:r>
              <a:endParaRPr/>
            </a:p>
          </p:txBody>
        </p:sp>
        <p:sp>
          <p:nvSpPr>
            <p:cNvPr id="250" name="Google Shape;250;p7"/>
            <p:cNvSpPr/>
            <p:nvPr/>
          </p:nvSpPr>
          <p:spPr>
            <a:xfrm>
              <a:off x="8918306" y="1576126"/>
              <a:ext cx="1931541" cy="1509445"/>
            </a:xfrm>
            <a:prstGeom prst="roundRect">
              <a:avLst>
                <a:gd name="adj" fmla="val 16667"/>
              </a:avLst>
            </a:prstGeom>
            <a:solidFill>
              <a:srgbClr val="FFBFBF"/>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PTP </a:t>
              </a:r>
              <a:endParaRPr/>
            </a:p>
          </p:txBody>
        </p:sp>
        <p:sp>
          <p:nvSpPr>
            <p:cNvPr id="251" name="Google Shape;251;p7"/>
            <p:cNvSpPr/>
            <p:nvPr/>
          </p:nvSpPr>
          <p:spPr>
            <a:xfrm>
              <a:off x="9789398" y="3107896"/>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52" name="Google Shape;252;p7"/>
            <p:cNvSpPr txBox="1"/>
            <p:nvPr/>
          </p:nvSpPr>
          <p:spPr>
            <a:xfrm>
              <a:off x="10233399" y="3122556"/>
              <a:ext cx="2295310" cy="79123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Exchange information on Application-defined TLVs</a:t>
              </a:r>
              <a:endParaRPr/>
            </a:p>
          </p:txBody>
        </p:sp>
        <p:sp>
          <p:nvSpPr>
            <p:cNvPr id="253" name="Google Shape;253;p7"/>
            <p:cNvSpPr/>
            <p:nvPr/>
          </p:nvSpPr>
          <p:spPr>
            <a:xfrm>
              <a:off x="7477356" y="4585383"/>
              <a:ext cx="698643" cy="688368"/>
            </a:xfrm>
            <a:prstGeom prst="rect">
              <a:avLst/>
            </a:prstGeom>
            <a:solidFill>
              <a:srgbClr val="FFC000"/>
            </a:solidFill>
            <a:ln w="25400" cap="flat" cmpd="sng">
              <a:solidFill>
                <a:srgbClr val="2D2D2D"/>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chemeClr val="dk1"/>
                  </a:solidFill>
                  <a:latin typeface="Arial"/>
                  <a:ea typeface="Arial"/>
                  <a:cs typeface="Arial"/>
                  <a:sym typeface="Arial"/>
                </a:rPr>
                <a:t>I/F</a:t>
              </a:r>
              <a:endParaRPr/>
            </a:p>
          </p:txBody>
        </p:sp>
        <p:sp>
          <p:nvSpPr>
            <p:cNvPr id="254" name="Google Shape;254;p7"/>
            <p:cNvSpPr/>
            <p:nvPr/>
          </p:nvSpPr>
          <p:spPr>
            <a:xfrm rot="-5400000">
              <a:off x="7140789" y="4687678"/>
              <a:ext cx="189356" cy="483778"/>
            </a:xfrm>
            <a:prstGeom prst="upDownArrow">
              <a:avLst>
                <a:gd name="adj1" fmla="val 50000"/>
                <a:gd name="adj2" fmla="val 50000"/>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37"/>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Graph</a:t>
            </a:r>
            <a:endParaRPr/>
          </a:p>
        </p:txBody>
      </p:sp>
      <p:pic>
        <p:nvPicPr>
          <p:cNvPr id="269" name="Google Shape;269;p37"/>
          <p:cNvPicPr preferRelativeResize="0"/>
          <p:nvPr/>
        </p:nvPicPr>
        <p:blipFill rotWithShape="1">
          <a:blip r:embed="rId3">
            <a:alphaModFix/>
          </a:blip>
          <a:srcRect/>
          <a:stretch/>
        </p:blipFill>
        <p:spPr>
          <a:xfrm>
            <a:off x="627797" y="1441204"/>
            <a:ext cx="11095630" cy="49151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6" name="Google Shape;276;p38"/>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Network Summary</a:t>
            </a:r>
            <a:endParaRPr/>
          </a:p>
        </p:txBody>
      </p:sp>
      <p:pic>
        <p:nvPicPr>
          <p:cNvPr id="277" name="Google Shape;277;p38"/>
          <p:cNvPicPr preferRelativeResize="0"/>
          <p:nvPr/>
        </p:nvPicPr>
        <p:blipFill rotWithShape="1">
          <a:blip r:embed="rId3">
            <a:alphaModFix/>
          </a:blip>
          <a:srcRect/>
          <a:stretch/>
        </p:blipFill>
        <p:spPr>
          <a:xfrm>
            <a:off x="518678" y="1553804"/>
            <a:ext cx="11177453" cy="483490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39"/>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Performance</a:t>
            </a:r>
            <a:endParaRPr/>
          </a:p>
        </p:txBody>
      </p:sp>
      <p:pic>
        <p:nvPicPr>
          <p:cNvPr id="285" name="Google Shape;285;p39"/>
          <p:cNvPicPr preferRelativeResize="0"/>
          <p:nvPr/>
        </p:nvPicPr>
        <p:blipFill rotWithShape="1">
          <a:blip r:embed="rId3">
            <a:alphaModFix/>
          </a:blip>
          <a:srcRect/>
          <a:stretch/>
        </p:blipFill>
        <p:spPr>
          <a:xfrm>
            <a:off x="518677" y="1493881"/>
            <a:ext cx="11177453" cy="46851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2" name="Google Shape;292;p4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Port Performance</a:t>
            </a:r>
            <a:endParaRPr/>
          </a:p>
        </p:txBody>
      </p:sp>
      <p:pic>
        <p:nvPicPr>
          <p:cNvPr id="293" name="Google Shape;293;p40"/>
          <p:cNvPicPr preferRelativeResize="0"/>
          <p:nvPr/>
        </p:nvPicPr>
        <p:blipFill rotWithShape="1">
          <a:blip r:embed="rId3">
            <a:alphaModFix/>
          </a:blip>
          <a:srcRect/>
          <a:stretch/>
        </p:blipFill>
        <p:spPr>
          <a:xfrm>
            <a:off x="518678" y="1501254"/>
            <a:ext cx="11334792" cy="485509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0" name="Google Shape;300;p4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Clock Details</a:t>
            </a:r>
            <a:endParaRPr/>
          </a:p>
        </p:txBody>
      </p:sp>
      <p:pic>
        <p:nvPicPr>
          <p:cNvPr id="301" name="Google Shape;301;p41"/>
          <p:cNvPicPr preferRelativeResize="0"/>
          <p:nvPr/>
        </p:nvPicPr>
        <p:blipFill rotWithShape="1">
          <a:blip r:embed="rId3">
            <a:alphaModFix/>
          </a:blip>
          <a:srcRect/>
          <a:stretch/>
        </p:blipFill>
        <p:spPr>
          <a:xfrm>
            <a:off x="518678" y="1776199"/>
            <a:ext cx="11296160" cy="1652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7" name="Google Shape;77;p33"/>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SzPts val="2400"/>
              <a:buFont typeface="Arial"/>
              <a:buChar char="•"/>
            </a:pPr>
            <a:r>
              <a:rPr lang="en-US" b="0" i="0" dirty="0">
                <a:solidFill>
                  <a:srgbClr val="222222"/>
                </a:solidFill>
                <a:latin typeface="Calibri"/>
                <a:ea typeface="Calibri"/>
                <a:cs typeface="Calibri"/>
                <a:sym typeface="Calibri"/>
              </a:rPr>
              <a:t>Solutions offered by are:</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SyncESMC</a:t>
            </a:r>
            <a:r>
              <a:rPr lang="en-US" b="1" i="0" dirty="0">
                <a:solidFill>
                  <a:srgbClr val="222222"/>
                </a:solidFill>
                <a:latin typeface="Calibri"/>
                <a:ea typeface="Calibri"/>
                <a:cs typeface="Calibri"/>
                <a:sym typeface="Calibri"/>
              </a:rPr>
              <a:t> v1.0</a:t>
            </a:r>
            <a:r>
              <a:rPr lang="en-US" b="0" i="0" dirty="0">
                <a:solidFill>
                  <a:srgbClr val="222222"/>
                </a:solidFill>
                <a:latin typeface="Calibri"/>
                <a:ea typeface="Calibri"/>
                <a:cs typeface="Calibri"/>
                <a:sym typeface="Calibri"/>
              </a:rPr>
              <a:t>  an ESMC implementation based on ITU-T standard, </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FishEye</a:t>
            </a:r>
            <a:r>
              <a:rPr lang="en-US" b="1" i="0" dirty="0">
                <a:solidFill>
                  <a:srgbClr val="222222"/>
                </a:solidFill>
                <a:latin typeface="Calibri"/>
                <a:ea typeface="Calibri"/>
                <a:cs typeface="Calibri"/>
                <a:sym typeface="Calibri"/>
              </a:rPr>
              <a:t> - Set your Vision</a:t>
            </a:r>
            <a:r>
              <a:rPr lang="en-US" b="0" i="0" dirty="0">
                <a:solidFill>
                  <a:srgbClr val="222222"/>
                </a:solidFill>
                <a:latin typeface="Calibri"/>
                <a:ea typeface="Calibri"/>
                <a:cs typeface="Calibri"/>
                <a:sym typeface="Calibri"/>
              </a:rPr>
              <a:t> Clock Monitoring tool for sync and time services</a:t>
            </a:r>
            <a:endParaRPr dirty="0"/>
          </a:p>
          <a:p>
            <a:pPr marL="1028700" lvl="1" indent="-342900" algn="l" rtl="0">
              <a:lnSpc>
                <a:spcPct val="90000"/>
              </a:lnSpc>
              <a:spcBef>
                <a:spcPts val="500"/>
              </a:spcBef>
              <a:spcAft>
                <a:spcPts val="0"/>
              </a:spcAft>
              <a:buSzPts val="2400"/>
              <a:buFont typeface="Arial"/>
              <a:buChar char="•"/>
            </a:pPr>
            <a:r>
              <a:rPr lang="en-US" b="1" i="0" dirty="0" err="1">
                <a:solidFill>
                  <a:srgbClr val="222222"/>
                </a:solidFill>
                <a:latin typeface="Calibri"/>
                <a:ea typeface="Calibri"/>
                <a:cs typeface="Calibri"/>
                <a:sym typeface="Calibri"/>
              </a:rPr>
              <a:t>SyncPTP</a:t>
            </a:r>
            <a:r>
              <a:rPr lang="en-US" b="0" i="0" dirty="0">
                <a:solidFill>
                  <a:srgbClr val="222222"/>
                </a:solidFill>
                <a:latin typeface="Calibri"/>
                <a:ea typeface="Calibri"/>
                <a:cs typeface="Calibri"/>
                <a:sym typeface="Calibri"/>
              </a:rPr>
              <a:t> </a:t>
            </a:r>
            <a:r>
              <a:rPr lang="en-US" b="0" i="0" dirty="0" err="1">
                <a:solidFill>
                  <a:srgbClr val="222222"/>
                </a:solidFill>
                <a:latin typeface="Calibri"/>
                <a:ea typeface="Calibri"/>
                <a:cs typeface="Calibri"/>
                <a:sym typeface="Calibri"/>
              </a:rPr>
              <a:t>ptp</a:t>
            </a:r>
            <a:r>
              <a:rPr lang="en-US" b="0" i="0" dirty="0">
                <a:solidFill>
                  <a:srgbClr val="222222"/>
                </a:solidFill>
                <a:latin typeface="Calibri"/>
                <a:ea typeface="Calibri"/>
                <a:cs typeface="Calibri"/>
                <a:sym typeface="Calibri"/>
              </a:rPr>
              <a:t> stack optimized and in compliance with IEEE 1588-2019 standard and respective profiles. </a:t>
            </a:r>
            <a:endParaRPr dirty="0"/>
          </a:p>
          <a:p>
            <a:pPr marL="571500" lvl="0" indent="-190500" algn="l" rtl="0">
              <a:lnSpc>
                <a:spcPct val="90000"/>
              </a:lnSpc>
              <a:spcBef>
                <a:spcPts val="1000"/>
              </a:spcBef>
              <a:spcAft>
                <a:spcPts val="0"/>
              </a:spcAft>
              <a:buClr>
                <a:srgbClr val="C00000"/>
              </a:buClr>
              <a:buSzPts val="2400"/>
              <a:buFont typeface="Arial"/>
              <a:buNone/>
            </a:pPr>
            <a:endParaRPr dirty="0">
              <a:solidFill>
                <a:schemeClr val="dk1"/>
              </a:solidFill>
            </a:endParaRPr>
          </a:p>
        </p:txBody>
      </p:sp>
      <p:sp>
        <p:nvSpPr>
          <p:cNvPr id="76" name="Google Shape;76;p33"/>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body" idx="1"/>
          </p:nvPr>
        </p:nvSpPr>
        <p:spPr>
          <a:xfrm>
            <a:off x="531378" y="1754156"/>
            <a:ext cx="5981389" cy="4130178"/>
          </a:xfrm>
          <a:prstGeom prst="rect">
            <a:avLst/>
          </a:prstGeom>
          <a:noFill/>
          <a:ln>
            <a:noFill/>
          </a:ln>
        </p:spPr>
        <p:txBody>
          <a:bodyPr spcFirstLastPara="1" wrap="square" lIns="91425" tIns="45700" rIns="91425" bIns="45700" anchor="t" anchorCtr="0">
            <a:normAutofit fontScale="92500" lnSpcReduction="10000"/>
          </a:bodyPr>
          <a:lstStyle/>
          <a:p>
            <a:pPr marL="457200" marR="0" lvl="0" indent="-381000" algn="l" rtl="0">
              <a:lnSpc>
                <a:spcPct val="90000"/>
              </a:lnSpc>
              <a:spcBef>
                <a:spcPts val="1000"/>
              </a:spcBef>
              <a:spcAft>
                <a:spcPts val="0"/>
              </a:spcAft>
              <a:buClr>
                <a:schemeClr val="accent2"/>
              </a:buClr>
              <a:buSzPct val="108108"/>
              <a:buFont typeface="Arial"/>
              <a:buChar char="•"/>
            </a:pPr>
            <a:r>
              <a:rPr lang="en-US"/>
              <a:t>Overview</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Why SyncESMC</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Architecture</a:t>
            </a:r>
            <a:endParaRPr/>
          </a:p>
          <a:p>
            <a:pPr marL="914400" lvl="1" indent="-355600" algn="l" rtl="0">
              <a:lnSpc>
                <a:spcPct val="90000"/>
              </a:lnSpc>
              <a:spcBef>
                <a:spcPts val="500"/>
              </a:spcBef>
              <a:spcAft>
                <a:spcPts val="0"/>
              </a:spcAft>
              <a:buSzPct val="108108"/>
              <a:buChar char="•"/>
            </a:pPr>
            <a:r>
              <a:rPr lang="en-US"/>
              <a:t>Design GOALS</a:t>
            </a:r>
            <a:endParaRPr/>
          </a:p>
          <a:p>
            <a:pPr marL="914400" lvl="1" indent="-355600" algn="l" rtl="0">
              <a:lnSpc>
                <a:spcPct val="90000"/>
              </a:lnSpc>
              <a:spcBef>
                <a:spcPts val="500"/>
              </a:spcBef>
              <a:spcAft>
                <a:spcPts val="0"/>
              </a:spcAft>
              <a:buSzPct val="108108"/>
              <a:buChar char="•"/>
            </a:pPr>
            <a:r>
              <a:rPr lang="en-US"/>
              <a:t>Configuration</a:t>
            </a:r>
            <a:endParaRPr/>
          </a:p>
          <a:p>
            <a:pPr marL="914400" lvl="1" indent="-355600" algn="l" rtl="0">
              <a:lnSpc>
                <a:spcPct val="90000"/>
              </a:lnSpc>
              <a:spcBef>
                <a:spcPts val="500"/>
              </a:spcBef>
              <a:spcAft>
                <a:spcPts val="0"/>
              </a:spcAft>
              <a:buSzPct val="108108"/>
              <a:buChar char="•"/>
            </a:pPr>
            <a:r>
              <a:rPr lang="en-US"/>
              <a:t>Packet Engine</a:t>
            </a:r>
            <a:endParaRPr/>
          </a:p>
          <a:p>
            <a:pPr marL="914400" lvl="1" indent="-355600" algn="l" rtl="0">
              <a:lnSpc>
                <a:spcPct val="90000"/>
              </a:lnSpc>
              <a:spcBef>
                <a:spcPts val="500"/>
              </a:spcBef>
              <a:spcAft>
                <a:spcPts val="0"/>
              </a:spcAft>
              <a:buSzPct val="108108"/>
              <a:buChar char="•"/>
            </a:pPr>
            <a:r>
              <a:rPr lang="en-US"/>
              <a:t>ESMC State Machine</a:t>
            </a:r>
            <a:endParaRPr/>
          </a:p>
          <a:p>
            <a:pPr marL="914400" lvl="1" indent="-355600" algn="l" rtl="0">
              <a:lnSpc>
                <a:spcPct val="90000"/>
              </a:lnSpc>
              <a:spcBef>
                <a:spcPts val="500"/>
              </a:spcBef>
              <a:spcAft>
                <a:spcPts val="0"/>
              </a:spcAft>
              <a:buSzPct val="108108"/>
              <a:buChar char="•"/>
            </a:pPr>
            <a:r>
              <a:rPr lang="en-US"/>
              <a:t>Hardware Abstraction Layer (HAL)</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External Interface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FishEye</a:t>
            </a:r>
            <a:endParaRPr/>
          </a:p>
          <a:p>
            <a:pPr marL="457200" marR="0" lvl="0" indent="-381000" algn="l" rtl="0">
              <a:lnSpc>
                <a:spcPct val="90000"/>
              </a:lnSpc>
              <a:spcBef>
                <a:spcPts val="1000"/>
              </a:spcBef>
              <a:spcAft>
                <a:spcPts val="0"/>
              </a:spcAft>
              <a:buClr>
                <a:schemeClr val="accent2"/>
              </a:buClr>
              <a:buSzPct val="108108"/>
              <a:buFont typeface="Arial"/>
              <a:buChar char="•"/>
            </a:pPr>
            <a:r>
              <a:rPr lang="en-US"/>
              <a:t>Demo Video</a:t>
            </a:r>
            <a:endParaRPr/>
          </a:p>
        </p:txBody>
      </p:sp>
      <p:sp>
        <p:nvSpPr>
          <p:cNvPr id="85" name="Google Shape;85;p3"/>
          <p:cNvSpPr txBox="1">
            <a:spLocks noGrp="1"/>
          </p:cNvSpPr>
          <p:nvPr>
            <p:ph type="title"/>
          </p:nvPr>
        </p:nvSpPr>
        <p:spPr>
          <a:xfrm>
            <a:off x="531378" y="363705"/>
            <a:ext cx="7342622" cy="1215566"/>
          </a:xfrm>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Agenda</a:t>
            </a:r>
            <a:endParaRPr/>
          </a:p>
        </p:txBody>
      </p:sp>
      <p:sp>
        <p:nvSpPr>
          <p:cNvPr id="86" name="Google Shape;86;p3"/>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pic>
        <p:nvPicPr>
          <p:cNvPr id="87" name="Google Shape;87;p3"/>
          <p:cNvPicPr preferRelativeResize="0"/>
          <p:nvPr/>
        </p:nvPicPr>
        <p:blipFill rotWithShape="1">
          <a:blip r:embed="rId3">
            <a:alphaModFix/>
          </a:blip>
          <a:srcRect l="5694" t="1991" r="4597" b="10412"/>
          <a:stretch/>
        </p:blipFill>
        <p:spPr>
          <a:xfrm>
            <a:off x="6512767" y="1127394"/>
            <a:ext cx="5000120" cy="4872716"/>
          </a:xfrm>
          <a:prstGeom prst="rect">
            <a:avLst/>
          </a:prstGeom>
          <a:noFill/>
          <a:ln>
            <a:noFill/>
          </a:ln>
        </p:spPr>
      </p:pic>
      <p:sp>
        <p:nvSpPr>
          <p:cNvPr id="88" name="Google Shape;88;p3"/>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4" name="Google Shape;94;p1"/>
          <p:cNvSpPr txBox="1">
            <a:spLocks noGrp="1"/>
          </p:cNvSpPr>
          <p:nvPr>
            <p:ph type="body" idx="1"/>
          </p:nvPr>
        </p:nvSpPr>
        <p:spPr>
          <a:xfrm>
            <a:off x="531814" y="1524000"/>
            <a:ext cx="10974386" cy="4565650"/>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dirty="0"/>
              <a:t>ESMC is a Logical Channel which transmits SSM information.</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The SSM information determines the Quality level of EEC.</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It is based on ITU-T G.8264 (03/2018) and ITU-T G.781 (04/2020)</a:t>
            </a:r>
            <a:endParaRPr dirty="0"/>
          </a:p>
          <a:p>
            <a:pPr marL="571500" lvl="0" indent="-342900" algn="l" rtl="0">
              <a:lnSpc>
                <a:spcPct val="90000"/>
              </a:lnSpc>
              <a:spcBef>
                <a:spcPts val="1000"/>
              </a:spcBef>
              <a:spcAft>
                <a:spcPts val="0"/>
              </a:spcAft>
              <a:buClr>
                <a:srgbClr val="C00000"/>
              </a:buClr>
              <a:buSzPts val="2400"/>
              <a:buFont typeface="Arial"/>
              <a:buChar char="•"/>
            </a:pPr>
            <a:r>
              <a:rPr lang="en-US" dirty="0"/>
              <a:t>Ethernet SSM is ITU-T-defined Ethernet Slow Protocol.</a:t>
            </a:r>
            <a:endParaRPr dirty="0"/>
          </a:p>
        </p:txBody>
      </p:sp>
      <p:sp>
        <p:nvSpPr>
          <p:cNvPr id="95" name="Google Shape;95;p1"/>
          <p:cNvSpPr txBox="1">
            <a:spLocks noGrp="1"/>
          </p:cNvSpPr>
          <p:nvPr>
            <p:ph type="ftr" idx="11"/>
          </p:nvPr>
        </p:nvSpPr>
        <p:spPr>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solidFill>
                  <a:srgbClr val="9E9E9E"/>
                </a:solidFill>
              </a:rPr>
              <a:t>©2022 SyncMonk Technologies | SyncESMC</a:t>
            </a:r>
            <a:endParaRPr/>
          </a:p>
        </p:txBody>
      </p:sp>
      <p:sp>
        <p:nvSpPr>
          <p:cNvPr id="93" name="Google Shape;93;p1"/>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Overview</a:t>
            </a:r>
            <a:endParaRPr/>
          </a:p>
        </p:txBody>
      </p:sp>
      <p:sp>
        <p:nvSpPr>
          <p:cNvPr id="96" name="Google Shape;96;p1"/>
          <p:cNvSpPr txBox="1"/>
          <p:nvPr/>
        </p:nvSpPr>
        <p:spPr>
          <a:xfrm>
            <a:off x="7826678" y="6356349"/>
            <a:ext cx="41148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200" b="0" i="0" u="none" strike="noStrike" cap="none">
                <a:solidFill>
                  <a:srgbClr val="9E9E9E"/>
                </a:solidFill>
                <a:latin typeface="Calibri"/>
                <a:ea typeface="Calibri"/>
                <a:cs typeface="Calibri"/>
                <a:sym typeface="Calibri"/>
              </a:rPr>
              <a:t>www.syncmonk.net| info@syncmonk.net</a:t>
            </a:r>
            <a:endParaRPr/>
          </a:p>
        </p:txBody>
      </p:sp>
      <p:pic>
        <p:nvPicPr>
          <p:cNvPr id="97" name="Google Shape;97;p1"/>
          <p:cNvPicPr preferRelativeResize="0"/>
          <p:nvPr/>
        </p:nvPicPr>
        <p:blipFill rotWithShape="1">
          <a:blip r:embed="rId3">
            <a:alphaModFix/>
          </a:blip>
          <a:srcRect/>
          <a:stretch/>
        </p:blipFill>
        <p:spPr>
          <a:xfrm>
            <a:off x="3368421" y="3681850"/>
            <a:ext cx="5455158" cy="19241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4"/>
          <p:cNvSpPr txBox="1">
            <a:spLocks noGrp="1"/>
          </p:cNvSpPr>
          <p:nvPr>
            <p:ph type="title"/>
          </p:nvPr>
        </p:nvSpPr>
        <p:spPr>
          <a:xfrm>
            <a:off x="531378" y="363705"/>
            <a:ext cx="8155422" cy="1215566"/>
          </a:xfrm>
          <a:prstGeom prst="rect">
            <a:avLst/>
          </a:prstGeom>
          <a:noFill/>
          <a:ln>
            <a:noFill/>
          </a:ln>
        </p:spPr>
        <p:txBody>
          <a:bodyPr spcFirstLastPara="1" wrap="square" lIns="91425" tIns="45700" rIns="91425" bIns="0" anchor="b" anchorCtr="0">
            <a:normAutofit fontScale="90000"/>
          </a:bodyPr>
          <a:lstStyle/>
          <a:p>
            <a:pPr marL="0" lvl="0" indent="0" algn="l" rtl="0">
              <a:lnSpc>
                <a:spcPct val="90000"/>
              </a:lnSpc>
              <a:spcBef>
                <a:spcPts val="0"/>
              </a:spcBef>
              <a:spcAft>
                <a:spcPts val="0"/>
              </a:spcAft>
              <a:buSzPct val="111111"/>
              <a:buNone/>
            </a:pPr>
            <a:r>
              <a:rPr lang="en-US" b="0" i="0" dirty="0">
                <a:solidFill>
                  <a:srgbClr val="202122"/>
                </a:solidFill>
                <a:latin typeface="Arial"/>
                <a:ea typeface="Arial"/>
                <a:cs typeface="Arial"/>
                <a:sym typeface="Arial"/>
              </a:rPr>
              <a:t>Synchronization Network Topology</a:t>
            </a:r>
            <a:endParaRPr dirty="0"/>
          </a:p>
        </p:txBody>
      </p:sp>
      <p:pic>
        <p:nvPicPr>
          <p:cNvPr id="105" name="Google Shape;105;p34"/>
          <p:cNvPicPr preferRelativeResize="0"/>
          <p:nvPr/>
        </p:nvPicPr>
        <p:blipFill rotWithShape="1">
          <a:blip r:embed="rId3">
            <a:alphaModFix/>
          </a:blip>
          <a:srcRect/>
          <a:stretch/>
        </p:blipFill>
        <p:spPr>
          <a:xfrm>
            <a:off x="2395930" y="1722316"/>
            <a:ext cx="7395529" cy="4490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2" name="Google Shape;112;p10"/>
          <p:cNvSpPr txBox="1">
            <a:spLocks noGrp="1"/>
          </p:cNvSpPr>
          <p:nvPr>
            <p:ph type="body" idx="1"/>
          </p:nvPr>
        </p:nvSpPr>
        <p:spPr>
          <a:xfrm>
            <a:off x="338529" y="1650162"/>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Hardware Abstracted ESMC stack.</a:t>
            </a:r>
            <a:endParaRPr/>
          </a:p>
          <a:p>
            <a:pPr marL="571500" lvl="0" indent="-342900" algn="l" rtl="0">
              <a:lnSpc>
                <a:spcPct val="90000"/>
              </a:lnSpc>
              <a:spcBef>
                <a:spcPts val="1000"/>
              </a:spcBef>
              <a:spcAft>
                <a:spcPts val="0"/>
              </a:spcAft>
              <a:buClr>
                <a:srgbClr val="C00000"/>
              </a:buClr>
              <a:buSzPts val="2400"/>
              <a:buFont typeface="Arial"/>
              <a:buChar char="•"/>
            </a:pPr>
            <a:r>
              <a:rPr lang="en-US"/>
              <a:t>Compliant to G.781(04/2020) and G.8264 (03/2018).</a:t>
            </a:r>
            <a:endParaRPr/>
          </a:p>
          <a:p>
            <a:pPr marL="571500" lvl="0" indent="-342900" algn="l" rtl="0">
              <a:lnSpc>
                <a:spcPct val="90000"/>
              </a:lnSpc>
              <a:spcBef>
                <a:spcPts val="1000"/>
              </a:spcBef>
              <a:spcAft>
                <a:spcPts val="0"/>
              </a:spcAft>
              <a:buClr>
                <a:srgbClr val="C00000"/>
              </a:buClr>
              <a:buSzPts val="2400"/>
              <a:buFont typeface="Arial"/>
              <a:buChar char="•"/>
            </a:pPr>
            <a:r>
              <a:rPr lang="en-US"/>
              <a:t>Simplified 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PTP Stack (to support IWF)</a:t>
            </a:r>
            <a:endParaRPr/>
          </a:p>
          <a:p>
            <a:pPr marL="571500" lvl="0" indent="-342900" algn="l" rtl="0">
              <a:lnSpc>
                <a:spcPct val="90000"/>
              </a:lnSpc>
              <a:spcBef>
                <a:spcPts val="1000"/>
              </a:spcBef>
              <a:spcAft>
                <a:spcPts val="0"/>
              </a:spcAft>
              <a:buClr>
                <a:srgbClr val="C00000"/>
              </a:buClr>
              <a:buSzPts val="2400"/>
              <a:buFont typeface="Arial"/>
              <a:buChar char="•"/>
            </a:pPr>
            <a:r>
              <a:rPr lang="en-US"/>
              <a:t>Dynamic configuration support.</a:t>
            </a:r>
            <a:endParaRPr/>
          </a:p>
          <a:p>
            <a:pPr marL="571500" lvl="0" indent="-342900" algn="l" rtl="0">
              <a:lnSpc>
                <a:spcPct val="90000"/>
              </a:lnSpc>
              <a:spcBef>
                <a:spcPts val="1000"/>
              </a:spcBef>
              <a:spcAft>
                <a:spcPts val="0"/>
              </a:spcAft>
              <a:buClr>
                <a:srgbClr val="C00000"/>
              </a:buClr>
              <a:buSzPts val="2400"/>
              <a:buFont typeface="Arial"/>
              <a:buChar char="•"/>
            </a:pPr>
            <a:r>
              <a:rPr lang="en-US"/>
              <a:t>Monitoring with FishEye</a:t>
            </a:r>
            <a:endParaRPr/>
          </a:p>
          <a:p>
            <a:pPr marL="571500" lvl="0" indent="-342900" algn="l" rtl="0">
              <a:lnSpc>
                <a:spcPct val="90000"/>
              </a:lnSpc>
              <a:spcBef>
                <a:spcPts val="1000"/>
              </a:spcBef>
              <a:spcAft>
                <a:spcPts val="0"/>
              </a:spcAft>
              <a:buClr>
                <a:srgbClr val="C00000"/>
              </a:buClr>
              <a:buSzPts val="2400"/>
              <a:buFont typeface="Arial"/>
              <a:buChar char="•"/>
            </a:pPr>
            <a:r>
              <a:rPr lang="en-US"/>
              <a:t>Supporting Intel® E810XXVDA4T, Renesas® ClockMatrix™ 8A34001 and AuraSemi® 5508 PHC. </a:t>
            </a:r>
            <a:endParaRPr/>
          </a:p>
          <a:p>
            <a:pPr marL="1028700" lvl="1" indent="-190500" algn="l" rtl="0">
              <a:lnSpc>
                <a:spcPct val="90000"/>
              </a:lnSpc>
              <a:spcBef>
                <a:spcPts val="500"/>
              </a:spcBef>
              <a:spcAft>
                <a:spcPts val="0"/>
              </a:spcAft>
              <a:buClr>
                <a:srgbClr val="C00000"/>
              </a:buClr>
              <a:buSzPts val="2400"/>
              <a:buFont typeface="Arial"/>
              <a:buNone/>
            </a:pPr>
            <a:endParaRPr/>
          </a:p>
        </p:txBody>
      </p:sp>
      <p:sp>
        <p:nvSpPr>
          <p:cNvPr id="111" name="Google Shape;111;p1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Why SyncESMC</a:t>
            </a:r>
            <a:endParaRPr/>
          </a:p>
        </p:txBody>
      </p:sp>
      <p:sp>
        <p:nvSpPr>
          <p:cNvPr id="114" name="Google Shape;114;p10"/>
          <p:cNvSpPr/>
          <p:nvPr/>
        </p:nvSpPr>
        <p:spPr>
          <a:xfrm>
            <a:off x="6984542" y="1250112"/>
            <a:ext cx="3734716" cy="4083888"/>
          </a:xfrm>
          <a:prstGeom prst="rect">
            <a:avLst/>
          </a:prstGeom>
          <a:noFill/>
          <a:ln>
            <a:no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20" name="Google Shape;120;p4"/>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Architecture</a:t>
            </a:r>
            <a:endParaRPr/>
          </a:p>
        </p:txBody>
      </p:sp>
      <p:pic>
        <p:nvPicPr>
          <p:cNvPr id="122" name="Google Shape;122;p4"/>
          <p:cNvPicPr preferRelativeResize="0"/>
          <p:nvPr/>
        </p:nvPicPr>
        <p:blipFill rotWithShape="1">
          <a:blip r:embed="rId3">
            <a:alphaModFix/>
          </a:blip>
          <a:srcRect/>
          <a:stretch/>
        </p:blipFill>
        <p:spPr>
          <a:xfrm>
            <a:off x="1666194" y="1234162"/>
            <a:ext cx="8859611" cy="512218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9" name="Google Shape;129;g12156dc2b05_0_0"/>
          <p:cNvSpPr txBox="1">
            <a:spLocks noGrp="1"/>
          </p:cNvSpPr>
          <p:nvPr>
            <p:ph type="body" idx="1"/>
          </p:nvPr>
        </p:nvSpPr>
        <p:spPr>
          <a:xfrm>
            <a:off x="338530" y="1814729"/>
            <a:ext cx="6688803" cy="4083888"/>
          </a:xfrm>
          <a:prstGeom prst="rect">
            <a:avLst/>
          </a:prstGeom>
          <a:noFill/>
          <a:ln>
            <a:noFill/>
          </a:ln>
        </p:spPr>
        <p:txBody>
          <a:bodyPr spcFirstLastPara="1" wrap="square" lIns="91425" tIns="45700" rIns="91425" bIns="45700" anchor="t" anchorCtr="0">
            <a:noAutofit/>
          </a:bodyPr>
          <a:lstStyle/>
          <a:p>
            <a:pPr marL="571500" lvl="0" indent="-342900" algn="l" rtl="0">
              <a:lnSpc>
                <a:spcPct val="90000"/>
              </a:lnSpc>
              <a:spcBef>
                <a:spcPts val="1000"/>
              </a:spcBef>
              <a:spcAft>
                <a:spcPts val="0"/>
              </a:spcAft>
              <a:buClr>
                <a:srgbClr val="C00000"/>
              </a:buClr>
              <a:buSzPts val="2400"/>
              <a:buFont typeface="Arial"/>
              <a:buChar char="•"/>
            </a:pPr>
            <a:r>
              <a:rPr lang="en-US"/>
              <a:t>Single Threaded architecture.</a:t>
            </a:r>
            <a:endParaRPr/>
          </a:p>
          <a:p>
            <a:pPr marL="571500" lvl="0" indent="-342900" algn="l" rtl="0">
              <a:lnSpc>
                <a:spcPct val="90000"/>
              </a:lnSpc>
              <a:spcBef>
                <a:spcPts val="1000"/>
              </a:spcBef>
              <a:spcAft>
                <a:spcPts val="0"/>
              </a:spcAft>
              <a:buClr>
                <a:srgbClr val="C00000"/>
              </a:buClr>
              <a:buSzPts val="2400"/>
              <a:buFont typeface="Arial"/>
              <a:buChar char="•"/>
            </a:pPr>
            <a:r>
              <a:rPr lang="en-US"/>
              <a:t>Multiple hardware support using HAL</a:t>
            </a:r>
            <a:endParaRPr/>
          </a:p>
          <a:p>
            <a:pPr marL="571500" lvl="0" indent="-342900" algn="l" rtl="0">
              <a:lnSpc>
                <a:spcPct val="90000"/>
              </a:lnSpc>
              <a:spcBef>
                <a:spcPts val="1000"/>
              </a:spcBef>
              <a:spcAft>
                <a:spcPts val="0"/>
              </a:spcAft>
              <a:buClr>
                <a:srgbClr val="C00000"/>
              </a:buClr>
              <a:buSzPts val="2400"/>
              <a:buFont typeface="Arial"/>
              <a:buChar char="•"/>
            </a:pPr>
            <a:r>
              <a:rPr lang="en-US"/>
              <a:t>Multi Clock Support</a:t>
            </a:r>
            <a:endParaRPr/>
          </a:p>
          <a:p>
            <a:pPr marL="571500" lvl="0" indent="-342900" algn="l" rtl="0">
              <a:lnSpc>
                <a:spcPct val="90000"/>
              </a:lnSpc>
              <a:spcBef>
                <a:spcPts val="1000"/>
              </a:spcBef>
              <a:spcAft>
                <a:spcPts val="0"/>
              </a:spcAft>
              <a:buClr>
                <a:srgbClr val="C00000"/>
              </a:buClr>
              <a:buSzPts val="2400"/>
              <a:buFont typeface="Arial"/>
              <a:buChar char="•"/>
            </a:pPr>
            <a:r>
              <a:rPr lang="en-US"/>
              <a:t>External MUX for Input Signals</a:t>
            </a:r>
            <a:endParaRPr/>
          </a:p>
          <a:p>
            <a:pPr marL="571500" lvl="0" indent="-342900" algn="l" rtl="0">
              <a:lnSpc>
                <a:spcPct val="90000"/>
              </a:lnSpc>
              <a:spcBef>
                <a:spcPts val="1000"/>
              </a:spcBef>
              <a:spcAft>
                <a:spcPts val="0"/>
              </a:spcAft>
              <a:buClr>
                <a:srgbClr val="C00000"/>
              </a:buClr>
              <a:buSzPts val="2400"/>
              <a:buFont typeface="Arial"/>
              <a:buChar char="•"/>
            </a:pPr>
            <a:r>
              <a:rPr lang="en-US"/>
              <a:t>Futuristic design to support kernel driver support with minimal changes.</a:t>
            </a:r>
            <a:endParaRPr/>
          </a:p>
          <a:p>
            <a:pPr marL="571500" lvl="0" indent="-342900" algn="l" rtl="0">
              <a:lnSpc>
                <a:spcPct val="90000"/>
              </a:lnSpc>
              <a:spcBef>
                <a:spcPts val="1000"/>
              </a:spcBef>
              <a:spcAft>
                <a:spcPts val="0"/>
              </a:spcAft>
              <a:buClr>
                <a:srgbClr val="C00000"/>
              </a:buClr>
              <a:buSzPts val="2400"/>
              <a:buFont typeface="Arial"/>
              <a:buChar char="•"/>
            </a:pPr>
            <a:r>
              <a:rPr lang="en-US"/>
              <a:t>Interaction with multi-vendor PTP stacks.</a:t>
            </a:r>
            <a:endParaRPr/>
          </a:p>
          <a:p>
            <a:pPr marL="571500" lvl="0" indent="-342900" algn="l" rtl="0">
              <a:lnSpc>
                <a:spcPct val="90000"/>
              </a:lnSpc>
              <a:spcBef>
                <a:spcPts val="1000"/>
              </a:spcBef>
              <a:spcAft>
                <a:spcPts val="0"/>
              </a:spcAft>
              <a:buClr>
                <a:srgbClr val="C00000"/>
              </a:buClr>
              <a:buSzPts val="2400"/>
              <a:buFont typeface="Arial"/>
              <a:buChar char="•"/>
            </a:pPr>
            <a:r>
              <a:rPr lang="en-US"/>
              <a:t>In-built Support for Network configuration and Monitoring</a:t>
            </a:r>
            <a:endParaRPr/>
          </a:p>
          <a:p>
            <a:pPr marL="571500" lvl="0" indent="-342900" algn="l" rtl="0">
              <a:lnSpc>
                <a:spcPct val="90000"/>
              </a:lnSpc>
              <a:spcBef>
                <a:spcPts val="1000"/>
              </a:spcBef>
              <a:spcAft>
                <a:spcPts val="0"/>
              </a:spcAft>
              <a:buClr>
                <a:srgbClr val="C00000"/>
              </a:buClr>
              <a:buSzPts val="2400"/>
              <a:buFont typeface="Arial"/>
              <a:buChar char="•"/>
            </a:pPr>
            <a:r>
              <a:rPr lang="en-US"/>
              <a:t>Micro Service compatible for SONiC </a:t>
            </a:r>
            <a:endParaRPr/>
          </a:p>
        </p:txBody>
      </p:sp>
      <p:sp>
        <p:nvSpPr>
          <p:cNvPr id="128" name="Google Shape;128;g12156dc2b05_0_0"/>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Design GOALS</a:t>
            </a:r>
            <a:endParaRPr/>
          </a:p>
        </p:txBody>
      </p:sp>
      <p:sp>
        <p:nvSpPr>
          <p:cNvPr id="130" name="Google Shape;130;g12156dc2b05_0_0"/>
          <p:cNvSpPr/>
          <p:nvPr/>
        </p:nvSpPr>
        <p:spPr>
          <a:xfrm>
            <a:off x="6404855" y="1087883"/>
            <a:ext cx="5268467" cy="5268467"/>
          </a:xfrm>
          <a:prstGeom prst="rect">
            <a:avLst/>
          </a:prstGeom>
          <a:noFill/>
          <a:ln>
            <a:noFill/>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8" name="Google Shape;138;g12055b0ce30_0_16"/>
          <p:cNvSpPr txBox="1">
            <a:spLocks noGrp="1"/>
          </p:cNvSpPr>
          <p:nvPr>
            <p:ph type="body" idx="1"/>
          </p:nvPr>
        </p:nvSpPr>
        <p:spPr>
          <a:xfrm>
            <a:off x="531378" y="1566333"/>
            <a:ext cx="8130022" cy="4529667"/>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1000"/>
              </a:spcBef>
              <a:spcAft>
                <a:spcPts val="0"/>
              </a:spcAft>
              <a:buClr>
                <a:srgbClr val="C00000"/>
              </a:buClr>
              <a:buSzPts val="2000"/>
              <a:buNone/>
            </a:pPr>
            <a:r>
              <a:rPr lang="en-US"/>
              <a:t>Configuration Module has two modes:</a:t>
            </a:r>
            <a:endParaRPr/>
          </a:p>
          <a:p>
            <a:pPr marL="571500" lvl="0" indent="-342900" algn="l" rtl="0">
              <a:lnSpc>
                <a:spcPct val="90000"/>
              </a:lnSpc>
              <a:spcBef>
                <a:spcPts val="1000"/>
              </a:spcBef>
              <a:spcAft>
                <a:spcPts val="0"/>
              </a:spcAft>
              <a:buClr>
                <a:srgbClr val="C00000"/>
              </a:buClr>
              <a:buSzPts val="2000"/>
              <a:buFont typeface="Arial"/>
              <a:buChar char="•"/>
            </a:pPr>
            <a:r>
              <a:rPr lang="en-US"/>
              <a:t>Static Configuration Mode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 JSON-based configuration file.</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System boots up with the predefined configuration </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Configuration is majorly classified into</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Device </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Port</a:t>
            </a:r>
            <a:endParaRPr/>
          </a:p>
          <a:p>
            <a:pPr marL="1485900" lvl="2" indent="-342900" algn="l" rtl="0">
              <a:lnSpc>
                <a:spcPct val="90000"/>
              </a:lnSpc>
              <a:spcBef>
                <a:spcPts val="500"/>
              </a:spcBef>
              <a:spcAft>
                <a:spcPts val="0"/>
              </a:spcAft>
              <a:buClr>
                <a:srgbClr val="C00000"/>
              </a:buClr>
              <a:buSzPts val="1800"/>
              <a:buFont typeface="Noto Sans Symbols"/>
              <a:buChar char="✔"/>
            </a:pPr>
            <a:r>
              <a:rPr lang="en-US"/>
              <a:t>Monitoring</a:t>
            </a:r>
            <a:endParaRPr/>
          </a:p>
          <a:p>
            <a:pPr marL="571500" lvl="0" indent="-342900" algn="l" rtl="0">
              <a:lnSpc>
                <a:spcPct val="90000"/>
              </a:lnSpc>
              <a:spcBef>
                <a:spcPts val="1000"/>
              </a:spcBef>
              <a:spcAft>
                <a:spcPts val="0"/>
              </a:spcAft>
              <a:buClr>
                <a:srgbClr val="C00000"/>
              </a:buClr>
              <a:buSzPts val="2000"/>
              <a:buFont typeface="Arial"/>
              <a:buChar char="•"/>
            </a:pPr>
            <a:r>
              <a:rPr lang="en-US"/>
              <a:t>Dynamic Configuration</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REST API</a:t>
            </a:r>
            <a:endParaRPr/>
          </a:p>
          <a:p>
            <a:pPr marL="1028700" lvl="1" indent="-342900" algn="l" rtl="0">
              <a:lnSpc>
                <a:spcPct val="90000"/>
              </a:lnSpc>
              <a:spcBef>
                <a:spcPts val="500"/>
              </a:spcBef>
              <a:spcAft>
                <a:spcPts val="0"/>
              </a:spcAft>
              <a:buClr>
                <a:srgbClr val="C00000"/>
              </a:buClr>
              <a:buSzPts val="2000"/>
              <a:buFont typeface="Noto Sans Symbols"/>
              <a:buChar char="⮚"/>
            </a:pPr>
            <a:r>
              <a:rPr lang="en-US"/>
              <a:t>Netconf-yang model for O-RAN</a:t>
            </a:r>
            <a:endParaRPr/>
          </a:p>
          <a:p>
            <a:pPr marL="571500" lvl="0" indent="-215900" algn="l" rtl="0">
              <a:lnSpc>
                <a:spcPct val="90000"/>
              </a:lnSpc>
              <a:spcBef>
                <a:spcPts val="1000"/>
              </a:spcBef>
              <a:spcAft>
                <a:spcPts val="0"/>
              </a:spcAft>
              <a:buClr>
                <a:srgbClr val="C00000"/>
              </a:buClr>
              <a:buSzPts val="2000"/>
              <a:buFont typeface="Arial"/>
              <a:buNone/>
            </a:pPr>
            <a:endParaRPr/>
          </a:p>
          <a:p>
            <a:pPr marL="685800" lvl="1" indent="0" algn="l" rtl="0">
              <a:lnSpc>
                <a:spcPct val="90000"/>
              </a:lnSpc>
              <a:spcBef>
                <a:spcPts val="500"/>
              </a:spcBef>
              <a:spcAft>
                <a:spcPts val="0"/>
              </a:spcAft>
              <a:buClr>
                <a:srgbClr val="C00000"/>
              </a:buClr>
              <a:buSzPts val="2000"/>
              <a:buNone/>
            </a:pPr>
            <a:endParaRPr/>
          </a:p>
          <a:p>
            <a:pPr marL="1028700" lvl="1" indent="-215900" algn="l" rtl="0">
              <a:lnSpc>
                <a:spcPct val="90000"/>
              </a:lnSpc>
              <a:spcBef>
                <a:spcPts val="500"/>
              </a:spcBef>
              <a:spcAft>
                <a:spcPts val="0"/>
              </a:spcAft>
              <a:buClr>
                <a:srgbClr val="C00000"/>
              </a:buClr>
              <a:buSzPts val="2000"/>
              <a:buFont typeface="Arial"/>
              <a:buNone/>
            </a:pPr>
            <a:endParaRPr/>
          </a:p>
          <a:p>
            <a:pPr marL="228600" lvl="0" indent="0" algn="l" rtl="0">
              <a:lnSpc>
                <a:spcPct val="90000"/>
              </a:lnSpc>
              <a:spcBef>
                <a:spcPts val="1000"/>
              </a:spcBef>
              <a:spcAft>
                <a:spcPts val="0"/>
              </a:spcAft>
              <a:buClr>
                <a:srgbClr val="C00000"/>
              </a:buClr>
              <a:buSzPts val="2000"/>
              <a:buNone/>
            </a:pPr>
            <a:endParaRPr/>
          </a:p>
          <a:p>
            <a:pPr marL="571500" lvl="0" indent="-215900" algn="l" rtl="0">
              <a:lnSpc>
                <a:spcPct val="90000"/>
              </a:lnSpc>
              <a:spcBef>
                <a:spcPts val="1000"/>
              </a:spcBef>
              <a:spcAft>
                <a:spcPts val="0"/>
              </a:spcAft>
              <a:buClr>
                <a:srgbClr val="C00000"/>
              </a:buClr>
              <a:buSzPts val="2000"/>
              <a:buFont typeface="Arial"/>
              <a:buNone/>
            </a:pPr>
            <a:endParaRPr/>
          </a:p>
        </p:txBody>
      </p:sp>
      <p:sp>
        <p:nvSpPr>
          <p:cNvPr id="137" name="Google Shape;137;g12055b0ce30_0_16"/>
          <p:cNvSpPr txBox="1">
            <a:spLocks noGrp="1"/>
          </p:cNvSpPr>
          <p:nvPr>
            <p:ph type="title"/>
          </p:nvPr>
        </p:nvSpPr>
        <p:spPr>
          <a:prstGeom prst="rect">
            <a:avLst/>
          </a:prstGeom>
          <a:noFill/>
          <a:ln>
            <a:noFill/>
          </a:ln>
        </p:spPr>
        <p:txBody>
          <a:bodyPr spcFirstLastPara="1" wrap="square" lIns="91425" tIns="45700" rIns="91425" bIns="0" anchor="b" anchorCtr="0">
            <a:normAutofit/>
          </a:bodyPr>
          <a:lstStyle/>
          <a:p>
            <a:pPr marL="0" lvl="0" indent="0" algn="l" rtl="0">
              <a:lnSpc>
                <a:spcPct val="90000"/>
              </a:lnSpc>
              <a:spcBef>
                <a:spcPts val="0"/>
              </a:spcBef>
              <a:spcAft>
                <a:spcPts val="0"/>
              </a:spcAft>
              <a:buClr>
                <a:schemeClr val="accent1"/>
              </a:buClr>
              <a:buSzPts val="4400"/>
              <a:buFont typeface="Calibri"/>
              <a:buNone/>
            </a:pPr>
            <a:r>
              <a:rPr lang="en-US"/>
              <a:t>Configuration</a:t>
            </a:r>
            <a:endParaRPr/>
          </a:p>
        </p:txBody>
      </p:sp>
      <p:pic>
        <p:nvPicPr>
          <p:cNvPr id="140" name="Google Shape;140;g12055b0ce30_0_16" descr="Json file - Free interface icons"/>
          <p:cNvPicPr preferRelativeResize="0"/>
          <p:nvPr/>
        </p:nvPicPr>
        <p:blipFill rotWithShape="1">
          <a:blip r:embed="rId3">
            <a:alphaModFix/>
          </a:blip>
          <a:srcRect/>
          <a:stretch/>
        </p:blipFill>
        <p:spPr>
          <a:xfrm>
            <a:off x="7472680" y="1954361"/>
            <a:ext cx="2037080" cy="2037080"/>
          </a:xfrm>
          <a:prstGeom prst="rect">
            <a:avLst/>
          </a:prstGeom>
          <a:noFill/>
          <a:ln>
            <a:noFill/>
          </a:ln>
        </p:spPr>
      </p:pic>
      <p:pic>
        <p:nvPicPr>
          <p:cNvPr id="141" name="Google Shape;141;g12055b0ce30_0_16" descr="Understanding Rest API and its Uses in Web Application Development"/>
          <p:cNvPicPr preferRelativeResize="0"/>
          <p:nvPr/>
        </p:nvPicPr>
        <p:blipFill rotWithShape="1">
          <a:blip r:embed="rId4">
            <a:alphaModFix/>
          </a:blip>
          <a:srcRect/>
          <a:stretch/>
        </p:blipFill>
        <p:spPr>
          <a:xfrm>
            <a:off x="9767238" y="2349330"/>
            <a:ext cx="1573446" cy="1573446"/>
          </a:xfrm>
          <a:prstGeom prst="rect">
            <a:avLst/>
          </a:prstGeom>
          <a:noFill/>
          <a:ln>
            <a:noFill/>
          </a:ln>
        </p:spPr>
      </p:pic>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718</Words>
  <Application>Microsoft Office PowerPoint</Application>
  <PresentationFormat>Широкоэкранный</PresentationFormat>
  <Paragraphs>160</Paragraphs>
  <Slides>19</Slides>
  <Notes>19</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19</vt:i4>
      </vt:variant>
    </vt:vector>
  </HeadingPairs>
  <TitlesOfParts>
    <vt:vector size="24" baseType="lpstr">
      <vt:lpstr>Calibri Light</vt:lpstr>
      <vt:lpstr>Calibri</vt:lpstr>
      <vt:lpstr>Arial</vt:lpstr>
      <vt:lpstr>Noto Sans Symbols</vt:lpstr>
      <vt:lpstr>Тема Office</vt:lpstr>
      <vt:lpstr>SyncESMC </vt:lpstr>
      <vt:lpstr>Introduction</vt:lpstr>
      <vt:lpstr>Agenda</vt:lpstr>
      <vt:lpstr>Overview</vt:lpstr>
      <vt:lpstr>Synchronization Network Topology</vt:lpstr>
      <vt:lpstr>Why SyncESMC</vt:lpstr>
      <vt:lpstr>Architecture</vt:lpstr>
      <vt:lpstr>Design GOALS</vt:lpstr>
      <vt:lpstr>Configuration</vt:lpstr>
      <vt:lpstr>Packet Engine</vt:lpstr>
      <vt:lpstr>ESMC State Machine</vt:lpstr>
      <vt:lpstr>External MUX for Input Signals</vt:lpstr>
      <vt:lpstr>Hardware Abstraction Layer</vt:lpstr>
      <vt:lpstr>External Interface</vt:lpstr>
      <vt:lpstr>Clock Network Graph</vt:lpstr>
      <vt:lpstr>Clock Network Summary</vt:lpstr>
      <vt:lpstr>Clock Performance</vt:lpstr>
      <vt:lpstr>Port Performance</vt:lpstr>
      <vt:lpstr>Clock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SyncESMC </dc:title>
  <dc:creator>Devasish Dey</dc:creator>
  <cp:lastModifiedBy>Вячеслав Миронов</cp:lastModifiedBy>
  <cp:revision>3</cp:revision>
  <dcterms:created xsi:type="dcterms:W3CDTF">2022-08-19T12:03:53Z</dcterms:created>
  <dcterms:modified xsi:type="dcterms:W3CDTF">2024-06-14T07:50:27Z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