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media/image10.jpg" ContentType="image/jpg"/>
  <Override PartName="/ppt/media/image13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6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91" r:id="rId18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A841-C0A2-4DDE-BD50-CDE80D204315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14E3-A5A6-4971-AB85-46DB45B96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8.jpg"/><Relationship Id="rId18" Type="http://schemas.openxmlformats.org/officeDocument/2006/relationships/image" Target="../media/image43.jp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12" Type="http://schemas.openxmlformats.org/officeDocument/2006/relationships/image" Target="../media/image37.jpg"/><Relationship Id="rId17" Type="http://schemas.openxmlformats.org/officeDocument/2006/relationships/image" Target="../media/image42.jpg"/><Relationship Id="rId2" Type="http://schemas.openxmlformats.org/officeDocument/2006/relationships/image" Target="../media/image27.png"/><Relationship Id="rId16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6.jpg"/><Relationship Id="rId5" Type="http://schemas.openxmlformats.org/officeDocument/2006/relationships/image" Target="../media/image30.png"/><Relationship Id="rId15" Type="http://schemas.openxmlformats.org/officeDocument/2006/relationships/image" Target="../media/image40.jpg"/><Relationship Id="rId10" Type="http://schemas.openxmlformats.org/officeDocument/2006/relationships/image" Target="../media/image35.jpg"/><Relationship Id="rId4" Type="http://schemas.openxmlformats.org/officeDocument/2006/relationships/image" Target="../media/image29.png"/><Relationship Id="rId9" Type="http://schemas.openxmlformats.org/officeDocument/2006/relationships/image" Target="../media/image34.jpg"/><Relationship Id="rId1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3;p1" descr="Graphical user interface&#10;&#10;Description automatically generated">
            <a:extLst>
              <a:ext uri="{FF2B5EF4-FFF2-40B4-BE49-F238E27FC236}">
                <a16:creationId xmlns:a16="http://schemas.microsoft.com/office/drawing/2014/main" id="{3BF63F1F-193C-4AB3-B2A7-58CB416CDD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" b="28"/>
          <a:stretch/>
        </p:blipFill>
        <p:spPr>
          <a:xfrm>
            <a:off x="0" y="3275599"/>
            <a:ext cx="12159988" cy="361989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034615" y="329842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Точность времени 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в электроэнергетике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Qantum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TimeCardTM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35FD-CEAC-408F-81C9-BC78805EE676}"/>
              </a:ext>
            </a:extLst>
          </p:cNvPr>
          <p:cNvSpPr txBox="1"/>
          <p:nvPr/>
        </p:nvSpPr>
        <p:spPr>
          <a:xfrm>
            <a:off x="7448924" y="2489682"/>
            <a:ext cx="4886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latin typeface="Quattrocento Sans" panose="020B0604020202020204" charset="0"/>
                <a:cs typeface="Quattrocento Sans" panose="020B0604020202020204" charset="0"/>
              </a:rPr>
              <a:t>Время – это сердцебиение системы!</a:t>
            </a:r>
            <a:endParaRPr lang="en-US" sz="2000" i="1" dirty="0">
              <a:latin typeface="Quattrocento Sans" panose="020B0604020202020204" charset="0"/>
              <a:cs typeface="Quattrocento Sans" panose="020B0604020202020204" charset="0"/>
            </a:endParaRPr>
          </a:p>
          <a:p>
            <a:r>
              <a:rPr lang="es-ES" sz="2000" i="1" dirty="0">
                <a:latin typeface="Quattrocento Sans" panose="020B0604020202020204" charset="0"/>
                <a:cs typeface="Quattrocento Sans" panose="020B0604020202020204" charset="0"/>
              </a:rPr>
              <a:t>El tiempo es el latido del sistema! </a:t>
            </a:r>
            <a:endParaRPr lang="ru-RU" sz="2000" i="1" dirty="0"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6578-DF9B-45F5-A2BD-FFBD09AB4E7F}"/>
              </a:ext>
            </a:extLst>
          </p:cNvPr>
          <p:cNvSpPr txBox="1"/>
          <p:nvPr/>
        </p:nvSpPr>
        <p:spPr>
          <a:xfrm>
            <a:off x="32012" y="6430289"/>
            <a:ext cx="230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Quattrocento Sans" panose="020B0604020202020204" charset="0"/>
                <a:cs typeface="Quattrocento Sans" panose="020B0604020202020204" charset="0"/>
              </a:rPr>
              <a:t>https://qantum.pro</a:t>
            </a:r>
          </a:p>
        </p:txBody>
      </p:sp>
      <p:pic>
        <p:nvPicPr>
          <p:cNvPr id="1028" name="Picture 4" descr="time_server_qantum">
            <a:extLst>
              <a:ext uri="{FF2B5EF4-FFF2-40B4-BE49-F238E27FC236}">
                <a16:creationId xmlns:a16="http://schemas.microsoft.com/office/drawing/2014/main" id="{DDB0A4B9-DBFB-4F4F-A57B-829B0E73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441471" y="2210883"/>
            <a:ext cx="4507272" cy="338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08;p66">
            <a:extLst>
              <a:ext uri="{FF2B5EF4-FFF2-40B4-BE49-F238E27FC236}">
                <a16:creationId xmlns:a16="http://schemas.microsoft.com/office/drawing/2014/main" id="{1590C18D-9C62-4DB4-BB09-259DCA0921CA}"/>
              </a:ext>
            </a:extLst>
          </p:cNvPr>
          <p:cNvGrpSpPr/>
          <p:nvPr/>
        </p:nvGrpSpPr>
        <p:grpSpPr>
          <a:xfrm>
            <a:off x="5040087" y="303766"/>
            <a:ext cx="974913" cy="974913"/>
            <a:chOff x="4167000" y="2166750"/>
            <a:chExt cx="810000" cy="810000"/>
          </a:xfrm>
        </p:grpSpPr>
        <p:sp>
          <p:nvSpPr>
            <p:cNvPr id="16" name="Google Shape;1809;p66">
              <a:extLst>
                <a:ext uri="{FF2B5EF4-FFF2-40B4-BE49-F238E27FC236}">
                  <a16:creationId xmlns:a16="http://schemas.microsoft.com/office/drawing/2014/main" id="{94AEF731-3CC8-453C-8416-63BC8607A41E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000" tIns="62400" rIns="120000" bIns="6240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810;p66">
              <a:extLst>
                <a:ext uri="{FF2B5EF4-FFF2-40B4-BE49-F238E27FC236}">
                  <a16:creationId xmlns:a16="http://schemas.microsoft.com/office/drawing/2014/main" id="{D8D65A15-BCAA-4617-B2C3-89738F3358AD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18" name="Google Shape;1811;p66">
                <a:extLst>
                  <a:ext uri="{FF2B5EF4-FFF2-40B4-BE49-F238E27FC236}">
                    <a16:creationId xmlns:a16="http://schemas.microsoft.com/office/drawing/2014/main" id="{06519E1E-71B7-48BF-AD6A-15E4EA5408A7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812;p66">
                <a:extLst>
                  <a:ext uri="{FF2B5EF4-FFF2-40B4-BE49-F238E27FC236}">
                    <a16:creationId xmlns:a16="http://schemas.microsoft.com/office/drawing/2014/main" id="{F8B36B56-EE39-4A10-8423-777C575E52E8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5E54A-228C-48EA-B24A-E2E628D4E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237" y="6266387"/>
            <a:ext cx="2449426" cy="523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9906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3200" dirty="0">
                <a:latin typeface="Arial MT"/>
                <a:cs typeface="Arial MT"/>
              </a:rPr>
              <a:t>Что делает наше решение для точного времени?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8642198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Компоненты легко доступны и могут быть переконфигурированы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Приемники GNSS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Мастер-часы, граничные часы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PTP 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Прозрачные Ethernet-коммутаторы PTP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Осцилляторы с большим временем удержания (атомные часы)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57200"/>
            <a:ext cx="7059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5" dirty="0">
                <a:solidFill>
                  <a:srgbClr val="12569B"/>
                </a:solidFill>
              </a:rPr>
              <a:t>Интеграция системы точного времени</a:t>
            </a:r>
            <a:endParaRPr lang="en-US"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828800" y="2362200"/>
            <a:ext cx="4863465" cy="223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Объединение компонентов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Набор сложных задач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Проектирование системы точного времени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Построение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Настройка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Тестирование системы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1341104"/>
            <a:ext cx="2449067" cy="10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768" y="1341104"/>
            <a:ext cx="2447544" cy="105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734" y="2924555"/>
            <a:ext cx="808952" cy="6248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3421" y="2947416"/>
            <a:ext cx="3516629" cy="2504440"/>
            <a:chOff x="7313421" y="2947416"/>
            <a:chExt cx="3516629" cy="2504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0494" y="2947416"/>
              <a:ext cx="808952" cy="624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1824227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1824227" y="1152144"/>
                  </a:lnTo>
                  <a:lnTo>
                    <a:pt x="1868255" y="1147072"/>
                  </a:lnTo>
                  <a:lnTo>
                    <a:pt x="1908672" y="1132625"/>
                  </a:lnTo>
                  <a:lnTo>
                    <a:pt x="1944326" y="1109956"/>
                  </a:lnTo>
                  <a:lnTo>
                    <a:pt x="1974064" y="1080218"/>
                  </a:lnTo>
                  <a:lnTo>
                    <a:pt x="1996733" y="1044564"/>
                  </a:lnTo>
                  <a:lnTo>
                    <a:pt x="2011180" y="1004147"/>
                  </a:lnTo>
                  <a:lnTo>
                    <a:pt x="2016252" y="960120"/>
                  </a:lnTo>
                  <a:lnTo>
                    <a:pt x="2016252" y="192024"/>
                  </a:lnTo>
                  <a:lnTo>
                    <a:pt x="2011180" y="147996"/>
                  </a:lnTo>
                  <a:lnTo>
                    <a:pt x="1996733" y="107579"/>
                  </a:lnTo>
                  <a:lnTo>
                    <a:pt x="1974064" y="71925"/>
                  </a:lnTo>
                  <a:lnTo>
                    <a:pt x="1944326" y="42187"/>
                  </a:lnTo>
                  <a:lnTo>
                    <a:pt x="1908672" y="19518"/>
                  </a:lnTo>
                  <a:lnTo>
                    <a:pt x="1868255" y="5071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1824227" y="0"/>
                  </a:lnTo>
                  <a:lnTo>
                    <a:pt x="1868255" y="5071"/>
                  </a:lnTo>
                  <a:lnTo>
                    <a:pt x="1908672" y="19518"/>
                  </a:lnTo>
                  <a:lnTo>
                    <a:pt x="1944326" y="42187"/>
                  </a:lnTo>
                  <a:lnTo>
                    <a:pt x="1974064" y="71925"/>
                  </a:lnTo>
                  <a:lnTo>
                    <a:pt x="1996733" y="107579"/>
                  </a:lnTo>
                  <a:lnTo>
                    <a:pt x="2011180" y="147996"/>
                  </a:lnTo>
                  <a:lnTo>
                    <a:pt x="2016252" y="192024"/>
                  </a:lnTo>
                  <a:lnTo>
                    <a:pt x="2016252" y="960120"/>
                  </a:lnTo>
                  <a:lnTo>
                    <a:pt x="2011180" y="1004147"/>
                  </a:lnTo>
                  <a:lnTo>
                    <a:pt x="1996733" y="1044564"/>
                  </a:lnTo>
                  <a:lnTo>
                    <a:pt x="1974064" y="1080218"/>
                  </a:lnTo>
                  <a:lnTo>
                    <a:pt x="1944326" y="1109956"/>
                  </a:lnTo>
                  <a:lnTo>
                    <a:pt x="1908672" y="1132625"/>
                  </a:lnTo>
                  <a:lnTo>
                    <a:pt x="1868255" y="1147072"/>
                  </a:lnTo>
                  <a:lnTo>
                    <a:pt x="1824227" y="1152144"/>
                  </a:lnTo>
                  <a:lnTo>
                    <a:pt x="192024" y="1152144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3841" y="945641"/>
            <a:ext cx="129286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6764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GNSS 1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6531" y="945641"/>
            <a:ext cx="1854708" cy="577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</a:p>
          <a:p>
            <a:pPr algn="ctr">
              <a:lnSpc>
                <a:spcPts val="2160"/>
              </a:lnSpc>
            </a:pP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lang="ru-RU" sz="2000" spc="-80" dirty="0">
                <a:latin typeface="Arial MT"/>
                <a:cs typeface="Arial MT"/>
              </a:rPr>
              <a:t>ГЛОНАС</a:t>
            </a:r>
            <a:r>
              <a:rPr sz="200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2215" y="4338066"/>
            <a:ext cx="15335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66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assessor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dispatcher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997728"/>
            <a:ext cx="1727324" cy="8750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958" y="5639815"/>
            <a:ext cx="2409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</a:p>
          <a:p>
            <a:pPr marL="635" algn="ctr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461" y="2207516"/>
            <a:ext cx="1005678" cy="6225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845" y="2207516"/>
            <a:ext cx="1007138" cy="6225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6000" y="3534155"/>
            <a:ext cx="4334510" cy="2482215"/>
          </a:xfrm>
          <a:custGeom>
            <a:avLst/>
            <a:gdLst/>
            <a:ahLst/>
            <a:cxnLst/>
            <a:rect l="l" t="t" r="r" b="b"/>
            <a:pathLst>
              <a:path w="4220209" h="2482215">
                <a:moveTo>
                  <a:pt x="1099566" y="1341755"/>
                </a:moveTo>
                <a:lnTo>
                  <a:pt x="1086205" y="1333690"/>
                </a:lnTo>
                <a:lnTo>
                  <a:pt x="1081532" y="1328801"/>
                </a:lnTo>
                <a:lnTo>
                  <a:pt x="1078014" y="1328750"/>
                </a:lnTo>
                <a:lnTo>
                  <a:pt x="999363" y="1281303"/>
                </a:lnTo>
                <a:lnTo>
                  <a:pt x="991616" y="1283208"/>
                </a:lnTo>
                <a:lnTo>
                  <a:pt x="987933" y="1289177"/>
                </a:lnTo>
                <a:lnTo>
                  <a:pt x="984377" y="1295146"/>
                </a:lnTo>
                <a:lnTo>
                  <a:pt x="986282" y="1303020"/>
                </a:lnTo>
                <a:lnTo>
                  <a:pt x="992251" y="1306703"/>
                </a:lnTo>
                <a:lnTo>
                  <a:pt x="1026414" y="1327327"/>
                </a:lnTo>
                <a:lnTo>
                  <a:pt x="1003300" y="1326388"/>
                </a:lnTo>
                <a:lnTo>
                  <a:pt x="957453" y="1323467"/>
                </a:lnTo>
                <a:lnTo>
                  <a:pt x="913003" y="1319530"/>
                </a:lnTo>
                <a:lnTo>
                  <a:pt x="870204" y="1314450"/>
                </a:lnTo>
                <a:lnTo>
                  <a:pt x="828802" y="1308354"/>
                </a:lnTo>
                <a:lnTo>
                  <a:pt x="788797" y="1301496"/>
                </a:lnTo>
                <a:lnTo>
                  <a:pt x="750189" y="1293495"/>
                </a:lnTo>
                <a:lnTo>
                  <a:pt x="712978" y="1284478"/>
                </a:lnTo>
                <a:lnTo>
                  <a:pt x="642620" y="1264031"/>
                </a:lnTo>
                <a:lnTo>
                  <a:pt x="577342" y="1239901"/>
                </a:lnTo>
                <a:lnTo>
                  <a:pt x="517144" y="1212596"/>
                </a:lnTo>
                <a:lnTo>
                  <a:pt x="461772" y="1182243"/>
                </a:lnTo>
                <a:lnTo>
                  <a:pt x="410845" y="1148969"/>
                </a:lnTo>
                <a:lnTo>
                  <a:pt x="364363" y="1113028"/>
                </a:lnTo>
                <a:lnTo>
                  <a:pt x="321818" y="1074420"/>
                </a:lnTo>
                <a:lnTo>
                  <a:pt x="283337" y="1033653"/>
                </a:lnTo>
                <a:lnTo>
                  <a:pt x="248412" y="990473"/>
                </a:lnTo>
                <a:lnTo>
                  <a:pt x="217043" y="945388"/>
                </a:lnTo>
                <a:lnTo>
                  <a:pt x="188976" y="898271"/>
                </a:lnTo>
                <a:lnTo>
                  <a:pt x="163957" y="849503"/>
                </a:lnTo>
                <a:lnTo>
                  <a:pt x="141732" y="799338"/>
                </a:lnTo>
                <a:lnTo>
                  <a:pt x="122301" y="747649"/>
                </a:lnTo>
                <a:lnTo>
                  <a:pt x="105410" y="694817"/>
                </a:lnTo>
                <a:lnTo>
                  <a:pt x="84328" y="614045"/>
                </a:lnTo>
                <a:lnTo>
                  <a:pt x="72771" y="559181"/>
                </a:lnTo>
                <a:lnTo>
                  <a:pt x="63119" y="503682"/>
                </a:lnTo>
                <a:lnTo>
                  <a:pt x="55118" y="447929"/>
                </a:lnTo>
                <a:lnTo>
                  <a:pt x="48514" y="392049"/>
                </a:lnTo>
                <a:lnTo>
                  <a:pt x="43180" y="336169"/>
                </a:lnTo>
                <a:lnTo>
                  <a:pt x="38735" y="280543"/>
                </a:lnTo>
                <a:lnTo>
                  <a:pt x="35306" y="225425"/>
                </a:lnTo>
                <a:lnTo>
                  <a:pt x="32385" y="170815"/>
                </a:lnTo>
                <a:lnTo>
                  <a:pt x="29972" y="116967"/>
                </a:lnTo>
                <a:lnTo>
                  <a:pt x="27813" y="64008"/>
                </a:lnTo>
                <a:lnTo>
                  <a:pt x="25654" y="12446"/>
                </a:lnTo>
                <a:lnTo>
                  <a:pt x="25400" y="5461"/>
                </a:lnTo>
                <a:lnTo>
                  <a:pt x="19431" y="0"/>
                </a:lnTo>
                <a:lnTo>
                  <a:pt x="5461" y="508"/>
                </a:lnTo>
                <a:lnTo>
                  <a:pt x="0" y="6489"/>
                </a:lnTo>
                <a:lnTo>
                  <a:pt x="254" y="13462"/>
                </a:lnTo>
                <a:lnTo>
                  <a:pt x="2413" y="65163"/>
                </a:lnTo>
                <a:lnTo>
                  <a:pt x="4699" y="117983"/>
                </a:lnTo>
                <a:lnTo>
                  <a:pt x="6985" y="171958"/>
                </a:lnTo>
                <a:lnTo>
                  <a:pt x="9906" y="226695"/>
                </a:lnTo>
                <a:lnTo>
                  <a:pt x="13462" y="282194"/>
                </a:lnTo>
                <a:lnTo>
                  <a:pt x="17780" y="338201"/>
                </a:lnTo>
                <a:lnTo>
                  <a:pt x="23241" y="394462"/>
                </a:lnTo>
                <a:lnTo>
                  <a:pt x="29845" y="450850"/>
                </a:lnTo>
                <a:lnTo>
                  <a:pt x="37973" y="507365"/>
                </a:lnTo>
                <a:lnTo>
                  <a:pt x="47752" y="563499"/>
                </a:lnTo>
                <a:lnTo>
                  <a:pt x="59436" y="619252"/>
                </a:lnTo>
                <a:lnTo>
                  <a:pt x="73152" y="674370"/>
                </a:lnTo>
                <a:lnTo>
                  <a:pt x="89281" y="728853"/>
                </a:lnTo>
                <a:lnTo>
                  <a:pt x="107823" y="782193"/>
                </a:lnTo>
                <a:lnTo>
                  <a:pt x="129032" y="834517"/>
                </a:lnTo>
                <a:lnTo>
                  <a:pt x="153289" y="885317"/>
                </a:lnTo>
                <a:lnTo>
                  <a:pt x="180467" y="934593"/>
                </a:lnTo>
                <a:lnTo>
                  <a:pt x="211201" y="982218"/>
                </a:lnTo>
                <a:lnTo>
                  <a:pt x="245491" y="1027938"/>
                </a:lnTo>
                <a:lnTo>
                  <a:pt x="283337" y="1071372"/>
                </a:lnTo>
                <a:lnTo>
                  <a:pt x="325120" y="1112520"/>
                </a:lnTo>
                <a:lnTo>
                  <a:pt x="371094" y="1151128"/>
                </a:lnTo>
                <a:lnTo>
                  <a:pt x="421513" y="1187069"/>
                </a:lnTo>
                <a:lnTo>
                  <a:pt x="476377" y="1219835"/>
                </a:lnTo>
                <a:lnTo>
                  <a:pt x="535686" y="1249553"/>
                </a:lnTo>
                <a:lnTo>
                  <a:pt x="600202" y="1275969"/>
                </a:lnTo>
                <a:lnTo>
                  <a:pt x="669544" y="1298956"/>
                </a:lnTo>
                <a:lnTo>
                  <a:pt x="744220" y="1318133"/>
                </a:lnTo>
                <a:lnTo>
                  <a:pt x="783590" y="1326261"/>
                </a:lnTo>
                <a:lnTo>
                  <a:pt x="824357" y="1333500"/>
                </a:lnTo>
                <a:lnTo>
                  <a:pt x="866521" y="1339596"/>
                </a:lnTo>
                <a:lnTo>
                  <a:pt x="910082" y="1344803"/>
                </a:lnTo>
                <a:lnTo>
                  <a:pt x="955167" y="1348867"/>
                </a:lnTo>
                <a:lnTo>
                  <a:pt x="1001649" y="1351788"/>
                </a:lnTo>
                <a:lnTo>
                  <a:pt x="1028115" y="1352842"/>
                </a:lnTo>
                <a:lnTo>
                  <a:pt x="985139" y="1377061"/>
                </a:lnTo>
                <a:lnTo>
                  <a:pt x="982980" y="1384808"/>
                </a:lnTo>
                <a:lnTo>
                  <a:pt x="989838" y="1397000"/>
                </a:lnTo>
                <a:lnTo>
                  <a:pt x="997585" y="1399159"/>
                </a:lnTo>
                <a:lnTo>
                  <a:pt x="1077569" y="1354137"/>
                </a:lnTo>
                <a:lnTo>
                  <a:pt x="1081151" y="1354201"/>
                </a:lnTo>
                <a:lnTo>
                  <a:pt x="1086154" y="1349298"/>
                </a:lnTo>
                <a:lnTo>
                  <a:pt x="1099566" y="1341755"/>
                </a:lnTo>
                <a:close/>
              </a:path>
              <a:path w="4220209" h="2482215">
                <a:moveTo>
                  <a:pt x="2131822" y="1933575"/>
                </a:moveTo>
                <a:lnTo>
                  <a:pt x="2131568" y="1911985"/>
                </a:lnTo>
                <a:lnTo>
                  <a:pt x="2131568" y="1904746"/>
                </a:lnTo>
                <a:lnTo>
                  <a:pt x="2125853" y="1899158"/>
                </a:lnTo>
                <a:lnTo>
                  <a:pt x="2111756" y="1899158"/>
                </a:lnTo>
                <a:lnTo>
                  <a:pt x="2106409" y="1904746"/>
                </a:lnTo>
                <a:lnTo>
                  <a:pt x="2106282" y="1975358"/>
                </a:lnTo>
                <a:lnTo>
                  <a:pt x="2105533" y="2014220"/>
                </a:lnTo>
                <a:lnTo>
                  <a:pt x="2102612" y="2068029"/>
                </a:lnTo>
                <a:lnTo>
                  <a:pt x="2095246" y="2131834"/>
                </a:lnTo>
                <a:lnTo>
                  <a:pt x="2082673" y="2186660"/>
                </a:lnTo>
                <a:lnTo>
                  <a:pt x="2064004" y="2233015"/>
                </a:lnTo>
                <a:lnTo>
                  <a:pt x="2038477" y="2272004"/>
                </a:lnTo>
                <a:lnTo>
                  <a:pt x="2005203" y="2304199"/>
                </a:lnTo>
                <a:lnTo>
                  <a:pt x="1962023" y="2331288"/>
                </a:lnTo>
                <a:lnTo>
                  <a:pt x="1922399" y="2348344"/>
                </a:lnTo>
                <a:lnTo>
                  <a:pt x="1875917" y="2362924"/>
                </a:lnTo>
                <a:lnTo>
                  <a:pt x="1822196" y="2375090"/>
                </a:lnTo>
                <a:lnTo>
                  <a:pt x="1781937" y="2381961"/>
                </a:lnTo>
                <a:lnTo>
                  <a:pt x="1738376" y="2387790"/>
                </a:lnTo>
                <a:lnTo>
                  <a:pt x="1691005" y="2392908"/>
                </a:lnTo>
                <a:lnTo>
                  <a:pt x="1639824" y="2397163"/>
                </a:lnTo>
                <a:lnTo>
                  <a:pt x="1555496" y="2402281"/>
                </a:lnTo>
                <a:lnTo>
                  <a:pt x="1394206" y="2407793"/>
                </a:lnTo>
                <a:lnTo>
                  <a:pt x="1192758" y="2410676"/>
                </a:lnTo>
                <a:lnTo>
                  <a:pt x="1170990" y="2423579"/>
                </a:lnTo>
                <a:lnTo>
                  <a:pt x="1189253" y="2412746"/>
                </a:lnTo>
                <a:lnTo>
                  <a:pt x="1192758" y="2410676"/>
                </a:lnTo>
                <a:lnTo>
                  <a:pt x="1234186" y="2386152"/>
                </a:lnTo>
                <a:lnTo>
                  <a:pt x="1236218" y="2378354"/>
                </a:lnTo>
                <a:lnTo>
                  <a:pt x="1232535" y="2372322"/>
                </a:lnTo>
                <a:lnTo>
                  <a:pt x="1228979" y="2366289"/>
                </a:lnTo>
                <a:lnTo>
                  <a:pt x="1221232" y="2364295"/>
                </a:lnTo>
                <a:lnTo>
                  <a:pt x="1217752" y="2366327"/>
                </a:lnTo>
                <a:lnTo>
                  <a:pt x="1142199" y="2411082"/>
                </a:lnTo>
                <a:lnTo>
                  <a:pt x="1138682" y="2411095"/>
                </a:lnTo>
                <a:lnTo>
                  <a:pt x="1133627" y="2416162"/>
                </a:lnTo>
                <a:lnTo>
                  <a:pt x="1120521" y="2423922"/>
                </a:lnTo>
                <a:lnTo>
                  <a:pt x="1133779" y="2431554"/>
                </a:lnTo>
                <a:lnTo>
                  <a:pt x="1138809" y="2436495"/>
                </a:lnTo>
                <a:lnTo>
                  <a:pt x="1142365" y="2436482"/>
                </a:lnTo>
                <a:lnTo>
                  <a:pt x="1221994" y="2482202"/>
                </a:lnTo>
                <a:lnTo>
                  <a:pt x="1229741" y="2480094"/>
                </a:lnTo>
                <a:lnTo>
                  <a:pt x="1233297" y="2474023"/>
                </a:lnTo>
                <a:lnTo>
                  <a:pt x="1236726" y="2467940"/>
                </a:lnTo>
                <a:lnTo>
                  <a:pt x="1234694" y="2460167"/>
                </a:lnTo>
                <a:lnTo>
                  <a:pt x="1192720" y="2436063"/>
                </a:lnTo>
                <a:lnTo>
                  <a:pt x="1394714" y="2433193"/>
                </a:lnTo>
                <a:lnTo>
                  <a:pt x="1495171" y="2430234"/>
                </a:lnTo>
                <a:lnTo>
                  <a:pt x="1556893" y="2427643"/>
                </a:lnTo>
                <a:lnTo>
                  <a:pt x="1614551" y="2424404"/>
                </a:lnTo>
                <a:lnTo>
                  <a:pt x="1668018" y="2420378"/>
                </a:lnTo>
                <a:lnTo>
                  <a:pt x="1718056" y="2415679"/>
                </a:lnTo>
                <a:lnTo>
                  <a:pt x="1764284" y="2410117"/>
                </a:lnTo>
                <a:lnTo>
                  <a:pt x="1806956" y="2403564"/>
                </a:lnTo>
                <a:lnTo>
                  <a:pt x="1846580" y="2396020"/>
                </a:lnTo>
                <a:lnTo>
                  <a:pt x="1899666" y="2382609"/>
                </a:lnTo>
                <a:lnTo>
                  <a:pt x="1946478" y="2366289"/>
                </a:lnTo>
                <a:lnTo>
                  <a:pt x="1986788" y="2346833"/>
                </a:lnTo>
                <a:lnTo>
                  <a:pt x="2021332" y="2323808"/>
                </a:lnTo>
                <a:lnTo>
                  <a:pt x="2050288" y="2297023"/>
                </a:lnTo>
                <a:lnTo>
                  <a:pt x="2074164" y="2266137"/>
                </a:lnTo>
                <a:lnTo>
                  <a:pt x="2098167" y="2219223"/>
                </a:lnTo>
                <a:lnTo>
                  <a:pt x="2114550" y="2165185"/>
                </a:lnTo>
                <a:lnTo>
                  <a:pt x="2124837" y="2103551"/>
                </a:lnTo>
                <a:lnTo>
                  <a:pt x="2129282" y="2051939"/>
                </a:lnTo>
                <a:lnTo>
                  <a:pt x="2131314" y="1995424"/>
                </a:lnTo>
                <a:lnTo>
                  <a:pt x="2131695" y="1975358"/>
                </a:lnTo>
                <a:lnTo>
                  <a:pt x="2131822" y="1933575"/>
                </a:lnTo>
                <a:close/>
              </a:path>
              <a:path w="4220209" h="2482215">
                <a:moveTo>
                  <a:pt x="2131822" y="737679"/>
                </a:moveTo>
                <a:lnTo>
                  <a:pt x="2126742" y="746379"/>
                </a:lnTo>
                <a:lnTo>
                  <a:pt x="2131822" y="741299"/>
                </a:lnTo>
                <a:lnTo>
                  <a:pt x="2131822" y="737679"/>
                </a:lnTo>
                <a:close/>
              </a:path>
              <a:path w="4220209" h="2482215">
                <a:moveTo>
                  <a:pt x="2178050" y="441579"/>
                </a:moveTo>
                <a:lnTo>
                  <a:pt x="2174494" y="435610"/>
                </a:lnTo>
                <a:lnTo>
                  <a:pt x="2131822" y="362407"/>
                </a:lnTo>
                <a:lnTo>
                  <a:pt x="2131822" y="358775"/>
                </a:lnTo>
                <a:lnTo>
                  <a:pt x="2126742" y="353707"/>
                </a:lnTo>
                <a:lnTo>
                  <a:pt x="2126373" y="353060"/>
                </a:lnTo>
                <a:lnTo>
                  <a:pt x="2119122" y="340614"/>
                </a:lnTo>
                <a:lnTo>
                  <a:pt x="2111489" y="353707"/>
                </a:lnTo>
                <a:lnTo>
                  <a:pt x="2106422" y="358775"/>
                </a:lnTo>
                <a:lnTo>
                  <a:pt x="2106422" y="362407"/>
                </a:lnTo>
                <a:lnTo>
                  <a:pt x="2063750" y="435610"/>
                </a:lnTo>
                <a:lnTo>
                  <a:pt x="2060194" y="441579"/>
                </a:lnTo>
                <a:lnTo>
                  <a:pt x="2062226" y="449453"/>
                </a:lnTo>
                <a:lnTo>
                  <a:pt x="2068322" y="452882"/>
                </a:lnTo>
                <a:lnTo>
                  <a:pt x="2074291" y="456438"/>
                </a:lnTo>
                <a:lnTo>
                  <a:pt x="2082165" y="454406"/>
                </a:lnTo>
                <a:lnTo>
                  <a:pt x="2085594" y="448310"/>
                </a:lnTo>
                <a:lnTo>
                  <a:pt x="2106422" y="412610"/>
                </a:lnTo>
                <a:lnTo>
                  <a:pt x="2106422" y="687349"/>
                </a:lnTo>
                <a:lnTo>
                  <a:pt x="2085594" y="651637"/>
                </a:lnTo>
                <a:lnTo>
                  <a:pt x="2082165" y="645668"/>
                </a:lnTo>
                <a:lnTo>
                  <a:pt x="2074291" y="643509"/>
                </a:lnTo>
                <a:lnTo>
                  <a:pt x="2068322" y="647065"/>
                </a:lnTo>
                <a:lnTo>
                  <a:pt x="2062226" y="650621"/>
                </a:lnTo>
                <a:lnTo>
                  <a:pt x="2060194" y="658368"/>
                </a:lnTo>
                <a:lnTo>
                  <a:pt x="2106422" y="737679"/>
                </a:lnTo>
                <a:lnTo>
                  <a:pt x="2106422" y="741299"/>
                </a:lnTo>
                <a:lnTo>
                  <a:pt x="2111489" y="746379"/>
                </a:lnTo>
                <a:lnTo>
                  <a:pt x="2119122" y="759460"/>
                </a:lnTo>
                <a:lnTo>
                  <a:pt x="2126373" y="747014"/>
                </a:lnTo>
                <a:lnTo>
                  <a:pt x="2126742" y="746379"/>
                </a:lnTo>
                <a:lnTo>
                  <a:pt x="2131809" y="737679"/>
                </a:lnTo>
                <a:lnTo>
                  <a:pt x="2131822" y="727837"/>
                </a:lnTo>
                <a:lnTo>
                  <a:pt x="2131822" y="737679"/>
                </a:lnTo>
                <a:lnTo>
                  <a:pt x="2178050" y="658368"/>
                </a:lnTo>
                <a:lnTo>
                  <a:pt x="2176018" y="650621"/>
                </a:lnTo>
                <a:lnTo>
                  <a:pt x="2169922" y="647065"/>
                </a:lnTo>
                <a:lnTo>
                  <a:pt x="2163953" y="643509"/>
                </a:lnTo>
                <a:lnTo>
                  <a:pt x="2156206" y="645668"/>
                </a:lnTo>
                <a:lnTo>
                  <a:pt x="2152650" y="651637"/>
                </a:lnTo>
                <a:lnTo>
                  <a:pt x="2131822" y="687349"/>
                </a:lnTo>
                <a:lnTo>
                  <a:pt x="2131822" y="412610"/>
                </a:lnTo>
                <a:lnTo>
                  <a:pt x="2152650" y="448310"/>
                </a:lnTo>
                <a:lnTo>
                  <a:pt x="2156079" y="454406"/>
                </a:lnTo>
                <a:lnTo>
                  <a:pt x="2163953" y="456438"/>
                </a:lnTo>
                <a:lnTo>
                  <a:pt x="2169922" y="452882"/>
                </a:lnTo>
                <a:lnTo>
                  <a:pt x="2176018" y="449453"/>
                </a:lnTo>
                <a:lnTo>
                  <a:pt x="2178050" y="441579"/>
                </a:lnTo>
                <a:close/>
              </a:path>
              <a:path w="4220209" h="2482215">
                <a:moveTo>
                  <a:pt x="4219956" y="32385"/>
                </a:moveTo>
                <a:lnTo>
                  <a:pt x="4214495" y="26416"/>
                </a:lnTo>
                <a:lnTo>
                  <a:pt x="4200525" y="25908"/>
                </a:lnTo>
                <a:lnTo>
                  <a:pt x="4194556" y="31369"/>
                </a:lnTo>
                <a:lnTo>
                  <a:pt x="4194251" y="39370"/>
                </a:lnTo>
                <a:lnTo>
                  <a:pt x="4192219" y="89535"/>
                </a:lnTo>
                <a:lnTo>
                  <a:pt x="4190187" y="141097"/>
                </a:lnTo>
                <a:lnTo>
                  <a:pt x="4187888" y="193548"/>
                </a:lnTo>
                <a:lnTo>
                  <a:pt x="4185285" y="245745"/>
                </a:lnTo>
                <a:lnTo>
                  <a:pt x="4181983" y="299466"/>
                </a:lnTo>
                <a:lnTo>
                  <a:pt x="4178046" y="353822"/>
                </a:lnTo>
                <a:lnTo>
                  <a:pt x="4172966" y="408178"/>
                </a:lnTo>
                <a:lnTo>
                  <a:pt x="4166743" y="462788"/>
                </a:lnTo>
                <a:lnTo>
                  <a:pt x="4159123" y="517271"/>
                </a:lnTo>
                <a:lnTo>
                  <a:pt x="4149852" y="571373"/>
                </a:lnTo>
                <a:lnTo>
                  <a:pt x="4138803" y="624967"/>
                </a:lnTo>
                <a:lnTo>
                  <a:pt x="4125849" y="677926"/>
                </a:lnTo>
                <a:lnTo>
                  <a:pt x="4110609" y="729869"/>
                </a:lnTo>
                <a:lnTo>
                  <a:pt x="4093083" y="780923"/>
                </a:lnTo>
                <a:lnTo>
                  <a:pt x="4073017" y="830707"/>
                </a:lnTo>
                <a:lnTo>
                  <a:pt x="4050030" y="879221"/>
                </a:lnTo>
                <a:lnTo>
                  <a:pt x="4024122" y="925957"/>
                </a:lnTo>
                <a:lnTo>
                  <a:pt x="3995039" y="971042"/>
                </a:lnTo>
                <a:lnTo>
                  <a:pt x="3962654" y="1014349"/>
                </a:lnTo>
                <a:lnTo>
                  <a:pt x="3926713" y="1055370"/>
                </a:lnTo>
                <a:lnTo>
                  <a:pt x="3886962" y="1094359"/>
                </a:lnTo>
                <a:lnTo>
                  <a:pt x="3843147" y="1130808"/>
                </a:lnTo>
                <a:lnTo>
                  <a:pt x="3795268" y="1164717"/>
                </a:lnTo>
                <a:lnTo>
                  <a:pt x="3742817" y="1195832"/>
                </a:lnTo>
                <a:lnTo>
                  <a:pt x="3685921" y="1224153"/>
                </a:lnTo>
                <a:lnTo>
                  <a:pt x="3623945" y="1249299"/>
                </a:lnTo>
                <a:lnTo>
                  <a:pt x="3557016" y="1271143"/>
                </a:lnTo>
                <a:lnTo>
                  <a:pt x="3484753" y="1289558"/>
                </a:lnTo>
                <a:lnTo>
                  <a:pt x="3446526" y="1297305"/>
                </a:lnTo>
                <a:lnTo>
                  <a:pt x="3406902" y="1304163"/>
                </a:lnTo>
                <a:lnTo>
                  <a:pt x="3365881" y="1310132"/>
                </a:lnTo>
                <a:lnTo>
                  <a:pt x="3323463" y="1315085"/>
                </a:lnTo>
                <a:lnTo>
                  <a:pt x="3279521" y="1319022"/>
                </a:lnTo>
                <a:lnTo>
                  <a:pt x="3233928" y="1321943"/>
                </a:lnTo>
                <a:lnTo>
                  <a:pt x="3211423" y="1322806"/>
                </a:lnTo>
                <a:lnTo>
                  <a:pt x="3188906" y="1336446"/>
                </a:lnTo>
                <a:lnTo>
                  <a:pt x="3206546" y="1325753"/>
                </a:lnTo>
                <a:lnTo>
                  <a:pt x="3211423" y="1322806"/>
                </a:lnTo>
                <a:lnTo>
                  <a:pt x="3245739" y="1302004"/>
                </a:lnTo>
                <a:lnTo>
                  <a:pt x="3251835" y="1298448"/>
                </a:lnTo>
                <a:lnTo>
                  <a:pt x="3253740" y="1290574"/>
                </a:lnTo>
                <a:lnTo>
                  <a:pt x="3250057" y="1284605"/>
                </a:lnTo>
                <a:lnTo>
                  <a:pt x="3246501" y="1278636"/>
                </a:lnTo>
                <a:lnTo>
                  <a:pt x="3238627" y="1276731"/>
                </a:lnTo>
                <a:lnTo>
                  <a:pt x="3160064" y="1324178"/>
                </a:lnTo>
                <a:lnTo>
                  <a:pt x="3156458" y="1324229"/>
                </a:lnTo>
                <a:lnTo>
                  <a:pt x="3151365" y="1329436"/>
                </a:lnTo>
                <a:lnTo>
                  <a:pt x="3138551" y="1337183"/>
                </a:lnTo>
                <a:lnTo>
                  <a:pt x="3151670" y="1344574"/>
                </a:lnTo>
                <a:lnTo>
                  <a:pt x="3156966" y="1349629"/>
                </a:lnTo>
                <a:lnTo>
                  <a:pt x="3160547" y="1349578"/>
                </a:lnTo>
                <a:lnTo>
                  <a:pt x="3240532" y="1394587"/>
                </a:lnTo>
                <a:lnTo>
                  <a:pt x="3248279" y="1392428"/>
                </a:lnTo>
                <a:lnTo>
                  <a:pt x="3255137" y="1380236"/>
                </a:lnTo>
                <a:lnTo>
                  <a:pt x="3252978" y="1372489"/>
                </a:lnTo>
                <a:lnTo>
                  <a:pt x="3209975" y="1348308"/>
                </a:lnTo>
                <a:lnTo>
                  <a:pt x="3235579" y="1347343"/>
                </a:lnTo>
                <a:lnTo>
                  <a:pt x="3281807" y="1344295"/>
                </a:lnTo>
                <a:lnTo>
                  <a:pt x="3326384" y="1340358"/>
                </a:lnTo>
                <a:lnTo>
                  <a:pt x="3369564" y="1335278"/>
                </a:lnTo>
                <a:lnTo>
                  <a:pt x="3411220" y="1329309"/>
                </a:lnTo>
                <a:lnTo>
                  <a:pt x="3451606" y="1322197"/>
                </a:lnTo>
                <a:lnTo>
                  <a:pt x="3490595" y="1314196"/>
                </a:lnTo>
                <a:lnTo>
                  <a:pt x="3528187" y="1305306"/>
                </a:lnTo>
                <a:lnTo>
                  <a:pt x="3599434" y="1284605"/>
                </a:lnTo>
                <a:lnTo>
                  <a:pt x="3665601" y="1260475"/>
                </a:lnTo>
                <a:lnTo>
                  <a:pt x="3726688" y="1232916"/>
                </a:lnTo>
                <a:lnTo>
                  <a:pt x="3783076" y="1202182"/>
                </a:lnTo>
                <a:lnTo>
                  <a:pt x="3834892" y="1168527"/>
                </a:lnTo>
                <a:lnTo>
                  <a:pt x="3882263" y="1132078"/>
                </a:lnTo>
                <a:lnTo>
                  <a:pt x="3925443" y="1092962"/>
                </a:lnTo>
                <a:lnTo>
                  <a:pt x="3964559" y="1051433"/>
                </a:lnTo>
                <a:lnTo>
                  <a:pt x="3999992" y="1007872"/>
                </a:lnTo>
                <a:lnTo>
                  <a:pt x="4031615" y="962152"/>
                </a:lnTo>
                <a:lnTo>
                  <a:pt x="4059936" y="914781"/>
                </a:lnTo>
                <a:lnTo>
                  <a:pt x="4084955" y="865632"/>
                </a:lnTo>
                <a:lnTo>
                  <a:pt x="4107053" y="815213"/>
                </a:lnTo>
                <a:lnTo>
                  <a:pt x="4126230" y="763524"/>
                </a:lnTo>
                <a:lnTo>
                  <a:pt x="4142994" y="710692"/>
                </a:lnTo>
                <a:lnTo>
                  <a:pt x="4163695" y="630047"/>
                </a:lnTo>
                <a:lnTo>
                  <a:pt x="4174998" y="575564"/>
                </a:lnTo>
                <a:lnTo>
                  <a:pt x="4184269" y="520827"/>
                </a:lnTo>
                <a:lnTo>
                  <a:pt x="4192016" y="465709"/>
                </a:lnTo>
                <a:lnTo>
                  <a:pt x="4198366" y="410591"/>
                </a:lnTo>
                <a:lnTo>
                  <a:pt x="4203319" y="355600"/>
                </a:lnTo>
                <a:lnTo>
                  <a:pt x="4207383" y="300990"/>
                </a:lnTo>
                <a:lnTo>
                  <a:pt x="4210735" y="245745"/>
                </a:lnTo>
                <a:lnTo>
                  <a:pt x="4213390" y="192405"/>
                </a:lnTo>
                <a:lnTo>
                  <a:pt x="4215663" y="140081"/>
                </a:lnTo>
                <a:lnTo>
                  <a:pt x="4217581" y="88519"/>
                </a:lnTo>
                <a:lnTo>
                  <a:pt x="4219727" y="38354"/>
                </a:lnTo>
                <a:lnTo>
                  <a:pt x="4219956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1457" y="2685999"/>
            <a:ext cx="1452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Atomic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8002" y="4869307"/>
            <a:ext cx="164211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5930" marR="5080" indent="-44386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"Super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Clock"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8200" y="407536"/>
            <a:ext cx="44799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Как это можно сделать</a:t>
            </a:r>
            <a:endParaRPr sz="3200" dirty="0"/>
          </a:p>
        </p:txBody>
      </p:sp>
      <p:sp>
        <p:nvSpPr>
          <p:cNvPr id="20" name="object 20"/>
          <p:cNvSpPr txBox="1"/>
          <p:nvPr/>
        </p:nvSpPr>
        <p:spPr>
          <a:xfrm>
            <a:off x="290181" y="1581719"/>
            <a:ext cx="338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"All</a:t>
            </a:r>
            <a:r>
              <a:rPr sz="2000" dirty="0">
                <a:latin typeface="Arial MT"/>
                <a:cs typeface="Arial MT"/>
              </a:rPr>
              <a:t> bases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covered"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02" y="2048382"/>
            <a:ext cx="3758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Perceived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202" y="2746375"/>
            <a:ext cx="2458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Solutions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explained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202" y="3444621"/>
            <a:ext cx="2346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Holdover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02" y="4142613"/>
            <a:ext cx="316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Implementation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202" y="4840985"/>
            <a:ext cx="374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Offer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9937" y="1316365"/>
            <a:ext cx="5575935" cy="5098415"/>
            <a:chOff x="5539937" y="1316365"/>
            <a:chExt cx="5575935" cy="509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937" y="1316365"/>
              <a:ext cx="5575921" cy="509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4" y="2177795"/>
              <a:ext cx="719328" cy="719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7490" y="289026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3724" y="2171700"/>
              <a:ext cx="720851" cy="7193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5674" y="2891789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399" y="350746"/>
            <a:ext cx="78851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Резервирование временной синхронизации</a:t>
            </a:r>
            <a:endParaRPr lang="en-US"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354521" y="1447800"/>
            <a:ext cx="5432425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scenarios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Straps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things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complicated</a:t>
            </a: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practice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still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evolving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Guidance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welcome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2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thoroughly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2189" y="298195"/>
            <a:ext cx="1012375" cy="206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031" y="6230758"/>
            <a:ext cx="1916968" cy="627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5709" y="878562"/>
            <a:ext cx="765810" cy="1530350"/>
          </a:xfrm>
          <a:custGeom>
            <a:avLst/>
            <a:gdLst/>
            <a:ahLst/>
            <a:cxnLst/>
            <a:rect l="l" t="t" r="r" b="b"/>
            <a:pathLst>
              <a:path w="765810" h="1530350">
                <a:moveTo>
                  <a:pt x="0" y="1530354"/>
                </a:moveTo>
                <a:lnTo>
                  <a:pt x="765286" y="1530354"/>
                </a:lnTo>
                <a:lnTo>
                  <a:pt x="765286" y="0"/>
                </a:lnTo>
                <a:lnTo>
                  <a:pt x="0" y="0"/>
                </a:lnTo>
                <a:lnTo>
                  <a:pt x="0" y="1530354"/>
                </a:lnTo>
                <a:close/>
              </a:path>
            </a:pathLst>
          </a:custGeom>
          <a:ln w="1085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905" y="1442484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546" y="354432"/>
            <a:ext cx="1801495" cy="2071370"/>
            <a:chOff x="555546" y="354432"/>
            <a:chExt cx="1801495" cy="2071370"/>
          </a:xfrm>
        </p:grpSpPr>
        <p:sp>
          <p:nvSpPr>
            <p:cNvPr id="7" name="object 7"/>
            <p:cNvSpPr/>
            <p:nvPr/>
          </p:nvSpPr>
          <p:spPr>
            <a:xfrm>
              <a:off x="1957587" y="192942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0891" y="195343"/>
                  </a:moveTo>
                  <a:lnTo>
                    <a:pt x="385725" y="150535"/>
                  </a:lnTo>
                  <a:lnTo>
                    <a:pt x="371014" y="109411"/>
                  </a:lnTo>
                  <a:lnTo>
                    <a:pt x="347932" y="73142"/>
                  </a:lnTo>
                  <a:lnTo>
                    <a:pt x="317657" y="42897"/>
                  </a:lnTo>
                  <a:lnTo>
                    <a:pt x="281365" y="19845"/>
                  </a:lnTo>
                  <a:lnTo>
                    <a:pt x="240231" y="5156"/>
                  </a:lnTo>
                  <a:lnTo>
                    <a:pt x="195434" y="0"/>
                  </a:lnTo>
                  <a:lnTo>
                    <a:pt x="150587" y="5156"/>
                  </a:lnTo>
                  <a:lnTo>
                    <a:pt x="109438" y="19845"/>
                  </a:lnTo>
                  <a:lnTo>
                    <a:pt x="73153" y="42897"/>
                  </a:lnTo>
                  <a:lnTo>
                    <a:pt x="42899" y="73142"/>
                  </a:lnTo>
                  <a:lnTo>
                    <a:pt x="19844" y="109411"/>
                  </a:lnTo>
                  <a:lnTo>
                    <a:pt x="5155" y="150535"/>
                  </a:lnTo>
                  <a:lnTo>
                    <a:pt x="0" y="195343"/>
                  </a:lnTo>
                  <a:lnTo>
                    <a:pt x="5155" y="240156"/>
                  </a:lnTo>
                  <a:lnTo>
                    <a:pt x="19844" y="281301"/>
                  </a:lnTo>
                  <a:lnTo>
                    <a:pt x="42899" y="317602"/>
                  </a:lnTo>
                  <a:lnTo>
                    <a:pt x="73153" y="347883"/>
                  </a:lnTo>
                  <a:lnTo>
                    <a:pt x="109438" y="370968"/>
                  </a:lnTo>
                  <a:lnTo>
                    <a:pt x="150587" y="385681"/>
                  </a:lnTo>
                  <a:lnTo>
                    <a:pt x="195434" y="390847"/>
                  </a:lnTo>
                  <a:lnTo>
                    <a:pt x="240231" y="385681"/>
                  </a:lnTo>
                  <a:lnTo>
                    <a:pt x="281365" y="370968"/>
                  </a:lnTo>
                  <a:lnTo>
                    <a:pt x="317657" y="347883"/>
                  </a:lnTo>
                  <a:lnTo>
                    <a:pt x="347932" y="317602"/>
                  </a:lnTo>
                  <a:lnTo>
                    <a:pt x="371014" y="281301"/>
                  </a:lnTo>
                  <a:lnTo>
                    <a:pt x="385725" y="240156"/>
                  </a:lnTo>
                  <a:lnTo>
                    <a:pt x="390891" y="195343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651" y="2040376"/>
              <a:ext cx="304650" cy="168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261" y="360147"/>
              <a:ext cx="1785620" cy="2059939"/>
            </a:xfrm>
            <a:custGeom>
              <a:avLst/>
              <a:gdLst/>
              <a:ahLst/>
              <a:cxnLst/>
              <a:rect l="l" t="t" r="r" b="b"/>
              <a:pathLst>
                <a:path w="1785620" h="2059939">
                  <a:moveTo>
                    <a:pt x="1785474" y="205748"/>
                  </a:moveTo>
                  <a:lnTo>
                    <a:pt x="1780039" y="158576"/>
                  </a:lnTo>
                  <a:lnTo>
                    <a:pt x="1764560" y="115271"/>
                  </a:lnTo>
                  <a:lnTo>
                    <a:pt x="1740275" y="77068"/>
                  </a:lnTo>
                  <a:lnTo>
                    <a:pt x="1708422" y="45204"/>
                  </a:lnTo>
                  <a:lnTo>
                    <a:pt x="1670238" y="20914"/>
                  </a:lnTo>
                  <a:lnTo>
                    <a:pt x="1626963" y="5434"/>
                  </a:lnTo>
                  <a:lnTo>
                    <a:pt x="1579835" y="0"/>
                  </a:lnTo>
                  <a:lnTo>
                    <a:pt x="1532666" y="5434"/>
                  </a:lnTo>
                  <a:lnTo>
                    <a:pt x="1489364" y="20914"/>
                  </a:lnTo>
                  <a:lnTo>
                    <a:pt x="1451165" y="45204"/>
                  </a:lnTo>
                  <a:lnTo>
                    <a:pt x="1419304" y="77068"/>
                  </a:lnTo>
                  <a:lnTo>
                    <a:pt x="1395017" y="115271"/>
                  </a:lnTo>
                  <a:lnTo>
                    <a:pt x="1379539" y="158576"/>
                  </a:lnTo>
                  <a:lnTo>
                    <a:pt x="1374105" y="205748"/>
                  </a:lnTo>
                  <a:lnTo>
                    <a:pt x="1785474" y="205748"/>
                  </a:lnTo>
                  <a:close/>
                </a:path>
                <a:path w="1785620" h="2059939">
                  <a:moveTo>
                    <a:pt x="1528380" y="205748"/>
                  </a:moveTo>
                  <a:lnTo>
                    <a:pt x="1528380" y="514257"/>
                  </a:lnTo>
                </a:path>
                <a:path w="1785620" h="2059939">
                  <a:moveTo>
                    <a:pt x="1631199" y="205748"/>
                  </a:moveTo>
                  <a:lnTo>
                    <a:pt x="1631199" y="514257"/>
                  </a:lnTo>
                </a:path>
                <a:path w="1785620" h="2059939">
                  <a:moveTo>
                    <a:pt x="1528380" y="514257"/>
                  </a:moveTo>
                  <a:lnTo>
                    <a:pt x="1631199" y="514257"/>
                  </a:lnTo>
                </a:path>
                <a:path w="1785620" h="2059939">
                  <a:moveTo>
                    <a:pt x="0" y="2059569"/>
                  </a:moveTo>
                  <a:lnTo>
                    <a:pt x="765354" y="2059569"/>
                  </a:lnTo>
                  <a:lnTo>
                    <a:pt x="765354" y="529214"/>
                  </a:lnTo>
                  <a:lnTo>
                    <a:pt x="0" y="529214"/>
                  </a:lnTo>
                  <a:lnTo>
                    <a:pt x="0" y="2059569"/>
                  </a:lnTo>
                  <a:close/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726" y="1453160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540" y="365533"/>
            <a:ext cx="1100455" cy="1974214"/>
            <a:chOff x="695540" y="365533"/>
            <a:chExt cx="1100455" cy="1974214"/>
          </a:xfrm>
        </p:grpSpPr>
        <p:sp>
          <p:nvSpPr>
            <p:cNvPr id="12" name="object 12"/>
            <p:cNvSpPr/>
            <p:nvPr/>
          </p:nvSpPr>
          <p:spPr>
            <a:xfrm>
              <a:off x="1409616" y="127823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4">
                  <a:moveTo>
                    <a:pt x="0" y="0"/>
                  </a:moveTo>
                  <a:lnTo>
                    <a:pt x="386093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181" y="194024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90872" y="195388"/>
                  </a:moveTo>
                  <a:lnTo>
                    <a:pt x="385713" y="150577"/>
                  </a:lnTo>
                  <a:lnTo>
                    <a:pt x="371016" y="109448"/>
                  </a:lnTo>
                  <a:lnTo>
                    <a:pt x="347951" y="73169"/>
                  </a:lnTo>
                  <a:lnTo>
                    <a:pt x="317691" y="42914"/>
                  </a:lnTo>
                  <a:lnTo>
                    <a:pt x="281404" y="19854"/>
                  </a:lnTo>
                  <a:lnTo>
                    <a:pt x="240263" y="5158"/>
                  </a:lnTo>
                  <a:lnTo>
                    <a:pt x="195438" y="0"/>
                  </a:lnTo>
                  <a:lnTo>
                    <a:pt x="150649" y="5158"/>
                  </a:lnTo>
                  <a:lnTo>
                    <a:pt x="109521" y="19854"/>
                  </a:lnTo>
                  <a:lnTo>
                    <a:pt x="73232" y="42914"/>
                  </a:lnTo>
                  <a:lnTo>
                    <a:pt x="42958" y="73169"/>
                  </a:lnTo>
                  <a:lnTo>
                    <a:pt x="19877" y="109448"/>
                  </a:lnTo>
                  <a:lnTo>
                    <a:pt x="5165" y="150577"/>
                  </a:lnTo>
                  <a:lnTo>
                    <a:pt x="0" y="195388"/>
                  </a:lnTo>
                  <a:lnTo>
                    <a:pt x="5165" y="240180"/>
                  </a:lnTo>
                  <a:lnTo>
                    <a:pt x="19877" y="281310"/>
                  </a:lnTo>
                  <a:lnTo>
                    <a:pt x="42958" y="317600"/>
                  </a:lnTo>
                  <a:lnTo>
                    <a:pt x="73232" y="347874"/>
                  </a:lnTo>
                  <a:lnTo>
                    <a:pt x="109521" y="370956"/>
                  </a:lnTo>
                  <a:lnTo>
                    <a:pt x="150649" y="385668"/>
                  </a:lnTo>
                  <a:lnTo>
                    <a:pt x="195438" y="390833"/>
                  </a:lnTo>
                  <a:lnTo>
                    <a:pt x="240263" y="385668"/>
                  </a:lnTo>
                  <a:lnTo>
                    <a:pt x="281404" y="370956"/>
                  </a:lnTo>
                  <a:lnTo>
                    <a:pt x="317691" y="347874"/>
                  </a:lnTo>
                  <a:lnTo>
                    <a:pt x="347951" y="317600"/>
                  </a:lnTo>
                  <a:lnTo>
                    <a:pt x="371016" y="281310"/>
                  </a:lnTo>
                  <a:lnTo>
                    <a:pt x="385713" y="240180"/>
                  </a:lnTo>
                  <a:lnTo>
                    <a:pt x="390872" y="195388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363" y="2051234"/>
              <a:ext cx="304537" cy="168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0966" y="370959"/>
              <a:ext cx="411480" cy="514350"/>
            </a:xfrm>
            <a:custGeom>
              <a:avLst/>
              <a:gdLst/>
              <a:ahLst/>
              <a:cxnLst/>
              <a:rect l="l" t="t" r="r" b="b"/>
              <a:pathLst>
                <a:path w="411480" h="514350">
                  <a:moveTo>
                    <a:pt x="411459" y="205793"/>
                  </a:moveTo>
                  <a:lnTo>
                    <a:pt x="406029" y="158604"/>
                  </a:lnTo>
                  <a:lnTo>
                    <a:pt x="390559" y="115287"/>
                  </a:lnTo>
                  <a:lnTo>
                    <a:pt x="366281" y="77077"/>
                  </a:lnTo>
                  <a:lnTo>
                    <a:pt x="334428" y="45208"/>
                  </a:lnTo>
                  <a:lnTo>
                    <a:pt x="296230" y="20915"/>
                  </a:lnTo>
                  <a:lnTo>
                    <a:pt x="252920" y="5434"/>
                  </a:lnTo>
                  <a:lnTo>
                    <a:pt x="205729" y="0"/>
                  </a:lnTo>
                  <a:lnTo>
                    <a:pt x="158560" y="5434"/>
                  </a:lnTo>
                  <a:lnTo>
                    <a:pt x="115258" y="20915"/>
                  </a:lnTo>
                  <a:lnTo>
                    <a:pt x="77059" y="45208"/>
                  </a:lnTo>
                  <a:lnTo>
                    <a:pt x="45199" y="77077"/>
                  </a:lnTo>
                  <a:lnTo>
                    <a:pt x="20912" y="115287"/>
                  </a:lnTo>
                  <a:lnTo>
                    <a:pt x="5433" y="158604"/>
                  </a:lnTo>
                  <a:lnTo>
                    <a:pt x="0" y="205793"/>
                  </a:lnTo>
                  <a:lnTo>
                    <a:pt x="411459" y="205793"/>
                  </a:lnTo>
                  <a:close/>
                </a:path>
                <a:path w="411480" h="514350">
                  <a:moveTo>
                    <a:pt x="154274" y="205793"/>
                  </a:moveTo>
                  <a:lnTo>
                    <a:pt x="154274" y="514302"/>
                  </a:lnTo>
                </a:path>
                <a:path w="411480" h="514350">
                  <a:moveTo>
                    <a:pt x="257207" y="205793"/>
                  </a:moveTo>
                  <a:lnTo>
                    <a:pt x="257207" y="514302"/>
                  </a:lnTo>
                </a:path>
                <a:path w="411480" h="514350">
                  <a:moveTo>
                    <a:pt x="154274" y="514302"/>
                  </a:moveTo>
                  <a:lnTo>
                    <a:pt x="257207" y="514302"/>
                  </a:lnTo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595" y="123075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945" y="0"/>
                  </a:moveTo>
                  <a:lnTo>
                    <a:pt x="0" y="47478"/>
                  </a:lnTo>
                  <a:lnTo>
                    <a:pt x="94945" y="94957"/>
                  </a:lnTo>
                  <a:lnTo>
                    <a:pt x="949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595" y="168966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935" y="0"/>
                  </a:moveTo>
                  <a:lnTo>
                    <a:pt x="0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787" y="164218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4957"/>
                  </a:lnTo>
                  <a:lnTo>
                    <a:pt x="94922" y="4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464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7587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889" y="328929"/>
            <a:ext cx="274828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Timescale</a:t>
            </a:r>
            <a:endParaRPr sz="53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1600" y="245564"/>
            <a:ext cx="1609344" cy="1400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7844" y="6330798"/>
            <a:ext cx="1838776" cy="2294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72603" y="4657533"/>
            <a:ext cx="7230109" cy="503555"/>
            <a:chOff x="2972603" y="4657533"/>
            <a:chExt cx="7230109" cy="50355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018" y="4694441"/>
              <a:ext cx="1358708" cy="148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603" y="4657533"/>
              <a:ext cx="1824009" cy="4664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494" y="4748709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14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7601" y="4725563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60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5694" y="4702026"/>
              <a:ext cx="1358708" cy="1405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63775" y="4748709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335" y="4725563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2893" y="0"/>
                  </a:moveTo>
                  <a:lnTo>
                    <a:pt x="0" y="23145"/>
                  </a:lnTo>
                  <a:lnTo>
                    <a:pt x="22893" y="45900"/>
                  </a:lnTo>
                  <a:lnTo>
                    <a:pt x="2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441" y="4968436"/>
              <a:ext cx="1358708" cy="148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039" y="4968436"/>
              <a:ext cx="1358708" cy="1481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04008" y="502129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92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6312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128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2133" y="5021295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0536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050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0687" y="4702026"/>
              <a:ext cx="1831432" cy="458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52843" y="4777250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220578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4950" y="4754104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6198" y="503920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407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0918" y="5016056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0" y="0"/>
                  </a:moveTo>
                  <a:lnTo>
                    <a:pt x="0" y="45900"/>
                  </a:lnTo>
                  <a:lnTo>
                    <a:pt x="22503" y="23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2603" y="2643785"/>
            <a:ext cx="1831432" cy="2220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2603" y="2925130"/>
            <a:ext cx="1824009" cy="90314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65223" y="5797690"/>
            <a:ext cx="1824009" cy="4516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965223" y="1366690"/>
            <a:ext cx="1824355" cy="1210945"/>
            <a:chOff x="2965223" y="1366690"/>
            <a:chExt cx="1824355" cy="121094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5223" y="2355012"/>
              <a:ext cx="1824009" cy="22204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4746" y="1366690"/>
              <a:ext cx="1024366" cy="95171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57844" y="3880122"/>
            <a:ext cx="1838960" cy="725805"/>
            <a:chOff x="2957844" y="3880122"/>
            <a:chExt cx="1838960" cy="72580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2603" y="3880122"/>
              <a:ext cx="1824009" cy="451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7844" y="4368760"/>
              <a:ext cx="1838776" cy="2370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2603" y="5183236"/>
            <a:ext cx="1831432" cy="54772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1401" y="1395706"/>
            <a:ext cx="1024366" cy="945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42" y="6375135"/>
            <a:ext cx="1838776" cy="22943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8110" y="2688278"/>
            <a:ext cx="1824009" cy="22204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0687" y="2969623"/>
            <a:ext cx="1831432" cy="9031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70687" y="5841996"/>
            <a:ext cx="1824009" cy="45166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0687" y="2399583"/>
            <a:ext cx="1824009" cy="21465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8363342" y="3924458"/>
            <a:ext cx="1838960" cy="718820"/>
            <a:chOff x="8363342" y="3924458"/>
            <a:chExt cx="1838960" cy="71882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0687" y="3924458"/>
              <a:ext cx="1831432" cy="4516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342" y="4413331"/>
              <a:ext cx="1838776" cy="22943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0687" y="5227573"/>
            <a:ext cx="1831432" cy="54791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6238623" y="2379517"/>
            <a:ext cx="484505" cy="332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6040">
              <a:lnSpc>
                <a:spcPct val="102000"/>
              </a:lnSpc>
              <a:spcBef>
                <a:spcPts val="65"/>
              </a:spcBef>
            </a:pPr>
            <a:r>
              <a:rPr sz="1000" spc="-20" dirty="0">
                <a:latin typeface="Calibri"/>
                <a:cs typeface="Calibri"/>
              </a:rPr>
              <a:t>ePRTC </a:t>
            </a:r>
            <a:r>
              <a:rPr sz="1000" spc="-15" dirty="0">
                <a:latin typeface="Calibri"/>
                <a:cs typeface="Calibri"/>
              </a:rPr>
              <a:t> (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4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8623" y="3171630"/>
            <a:ext cx="3987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ium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3601" y="3986106"/>
            <a:ext cx="86550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824" y="4444952"/>
            <a:ext cx="184086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4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st</a:t>
            </a:r>
            <a:r>
              <a:rPr sz="1000" spc="-5" dirty="0">
                <a:latin typeface="Calibri"/>
                <a:cs typeface="Calibri"/>
              </a:rPr>
              <a:t>ribu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pli</a:t>
            </a:r>
            <a:r>
              <a:rPr sz="1000" spc="-2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488" y="5377893"/>
            <a:ext cx="1122680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Calibri"/>
                <a:cs typeface="Calibri"/>
              </a:rPr>
              <a:t>Cesium</a:t>
            </a:r>
            <a:endParaRPr sz="1000">
              <a:latin typeface="Calibri"/>
              <a:cs typeface="Calibri"/>
            </a:endParaRPr>
          </a:p>
          <a:p>
            <a:pPr marL="12700" marR="5080" indent="176530">
              <a:lnSpc>
                <a:spcPct val="277000"/>
              </a:lnSpc>
              <a:spcBef>
                <a:spcPts val="695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Distribution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amplifier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0892" y="4815204"/>
            <a:ext cx="8788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R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bbi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link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2087" y="3082493"/>
            <a:ext cx="23241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Source: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Presentation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from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Statnett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(Norway)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D110F"/>
                </a:solidFill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ITSF</a:t>
            </a:r>
            <a:r>
              <a:rPr sz="2400" b="1" spc="-4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2022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21520"/>
            <a:ext cx="48768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5" dirty="0">
                <a:solidFill>
                  <a:srgbClr val="12569B"/>
                </a:solidFill>
              </a:rPr>
              <a:t>Устройства подстанции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273202" y="1149870"/>
            <a:ext cx="8337398" cy="827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Устройства подстанции (Специальное оборудование)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Нет места для стандартной карты PCI</a:t>
            </a:r>
            <a:endParaRPr lang="en-US"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709672"/>
            <a:ext cx="3776472" cy="287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424" y="3217701"/>
            <a:ext cx="4855464" cy="1913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511553"/>
            <a:ext cx="57912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35" dirty="0">
                <a:solidFill>
                  <a:srgbClr val="12569B"/>
                </a:solidFill>
              </a:rPr>
              <a:t>Тенденция: Прикладные серверы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418719" y="1341121"/>
            <a:ext cx="6896481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 err="1">
                <a:latin typeface="Arial MT"/>
                <a:cs typeface="Arial MT"/>
              </a:rPr>
              <a:t>Виртуализированные</a:t>
            </a:r>
            <a:r>
              <a:rPr lang="ru-RU" sz="2000" spc="-5" dirty="0">
                <a:latin typeface="Arial MT"/>
                <a:cs typeface="Arial MT"/>
              </a:rPr>
              <a:t> устройства</a:t>
            </a: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>
                <a:latin typeface="Arial MT"/>
                <a:cs typeface="Arial MT"/>
              </a:rPr>
              <a:t>Возможное место для стандартной карты PCI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4221479"/>
            <a:ext cx="3049524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2781300"/>
            <a:ext cx="3893820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88" y="4221479"/>
            <a:ext cx="3217121" cy="128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0107" y="2781300"/>
            <a:ext cx="322325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09021"/>
            <a:ext cx="5181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Давайте подведем итоги...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905000"/>
            <a:ext cx="11385398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В электроэнергетических системах действительно существуют приложения, которые могут извлечь выгоду из точного времени или даже требуют его.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Ценность точно синхронизированных по времени систем еще не полностью осознана.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Существуют возможные решения, но они не широко известны - их необходимо лучше объяснять и продвигать.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Прикладные серверы могут стать средой для </a:t>
            </a:r>
            <a:r>
              <a:rPr lang="en-US" sz="2000" dirty="0" err="1">
                <a:latin typeface="Arial MT"/>
                <a:cs typeface="Arial MT"/>
              </a:rPr>
              <a:t>Qantum</a:t>
            </a:r>
            <a:r>
              <a:rPr lang="en-US" sz="2000" dirty="0">
                <a:latin typeface="Arial MT"/>
                <a:cs typeface="Arial MT"/>
              </a:rPr>
              <a:t>-PCI</a:t>
            </a:r>
            <a:r>
              <a:rPr lang="ru-RU" sz="200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Time</a:t>
            </a:r>
            <a:r>
              <a:rPr lang="ru-RU" sz="2000" dirty="0">
                <a:latin typeface="Arial MT"/>
                <a:cs typeface="Arial MT"/>
              </a:rPr>
              <a:t>Card.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711" y="5228844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2804" y="1491546"/>
            <a:ext cx="1125579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5" dirty="0">
                <a:latin typeface="Arial MT"/>
                <a:cs typeface="Arial MT"/>
              </a:rPr>
              <a:t>Хорошо покрыто с использованием PTP (и соответствующих профилей)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788" y="5761126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7928" y="2941732"/>
            <a:ext cx="137312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Локализация неисправностей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288" y="2852927"/>
            <a:ext cx="1730630" cy="666849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880"/>
              </a:spcBef>
            </a:pPr>
            <a:r>
              <a:rPr lang="ru-RU" spc="-10" dirty="0">
                <a:latin typeface="Calibri"/>
                <a:cs typeface="Calibri"/>
              </a:rPr>
              <a:t>Синхронизированный </a:t>
            </a:r>
            <a:r>
              <a:rPr lang="ru-RU" spc="-10" dirty="0" err="1">
                <a:latin typeface="Calibri"/>
                <a:cs typeface="Calibri"/>
              </a:rPr>
              <a:t>фазор</a:t>
            </a:r>
            <a:endParaRPr lang="en-US" spc="-1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79" y="2564892"/>
            <a:ext cx="2272426" cy="1494640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Управление журналами SCADA</a:t>
            </a:r>
          </a:p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Последовательность событий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279" y="3412997"/>
            <a:ext cx="11521821" cy="2321560"/>
            <a:chOff x="335279" y="3412997"/>
            <a:chExt cx="11521821" cy="23215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182" y="4059532"/>
              <a:ext cx="672068" cy="123433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221" y="575228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550" y="5763869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736" y="5761126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7706" y="2819904"/>
            <a:ext cx="133197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Анализ состояния сети</a:t>
            </a:r>
            <a:endParaRPr spc="-1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52896" y="3423539"/>
            <a:ext cx="2868295" cy="1873885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567" y="2564892"/>
            <a:ext cx="2016760" cy="968855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Самосинхронизирующаяся дифференциальная защит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930" y="3420617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41078" y="523431"/>
            <a:ext cx="73063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Приложения по шкале неопределенности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914400"/>
            <a:ext cx="675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frequencies</a:t>
            </a:r>
            <a:r>
              <a:rPr sz="2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75539"/>
              </p:ext>
            </p:extLst>
          </p:nvPr>
        </p:nvGraphicFramePr>
        <p:xfrm>
          <a:off x="2489200" y="2142744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1362" y="4097784"/>
            <a:ext cx="9344508" cy="2098651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Ballpark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figures</a:t>
            </a:r>
            <a:endParaRPr sz="280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1.2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(360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corresponds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3" y="349643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131114" y="138087"/>
                </a:moveTo>
                <a:lnTo>
                  <a:pt x="0" y="0"/>
                </a:lnTo>
                <a:lnTo>
                  <a:pt x="0" y="276174"/>
                </a:lnTo>
                <a:lnTo>
                  <a:pt x="131114" y="138087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49643"/>
            <a:ext cx="84372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Sampled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30" dirty="0">
                <a:solidFill>
                  <a:srgbClr val="12569B"/>
                </a:solidFill>
              </a:rPr>
              <a:t>Values: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Sampling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15" dirty="0">
                <a:solidFill>
                  <a:srgbClr val="12569B"/>
                </a:solidFill>
              </a:rPr>
              <a:t>Timing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"9-2LE"</a:t>
            </a:r>
            <a:endParaRPr sz="31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293" y="1148153"/>
            <a:ext cx="9974250" cy="50868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9546" y="414909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54" y="749500"/>
            <a:ext cx="6141746" cy="5748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44881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Requirements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for</a:t>
            </a:r>
            <a:r>
              <a:rPr sz="3100" spc="-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PMUs</a:t>
            </a:r>
            <a:endParaRPr sz="31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2363723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202" y="1201183"/>
            <a:ext cx="2854960" cy="25990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45" dirty="0">
                <a:latin typeface="Arial MT"/>
                <a:cs typeface="Arial MT"/>
              </a:rPr>
              <a:t>Total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Vector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30" dirty="0">
                <a:latin typeface="Arial MT"/>
                <a:cs typeface="Arial MT"/>
              </a:rPr>
              <a:t>(Total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Phasor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Error)</a:t>
            </a: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Combination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</a:t>
            </a:r>
          </a:p>
          <a:p>
            <a:pPr marL="462280" marR="500380">
              <a:lnSpc>
                <a:spcPct val="114700"/>
              </a:lnSpc>
            </a:pPr>
            <a:r>
              <a:rPr sz="1700" dirty="0">
                <a:latin typeface="Arial MT"/>
                <a:cs typeface="Arial MT"/>
              </a:rPr>
              <a:t>Magnitude </a:t>
            </a:r>
            <a:r>
              <a:rPr sz="1700" spc="-5" dirty="0">
                <a:latin typeface="Arial MT"/>
                <a:cs typeface="Arial MT"/>
              </a:rPr>
              <a:t>error </a:t>
            </a:r>
            <a:r>
              <a:rPr sz="1700" dirty="0">
                <a:latin typeface="Arial MT"/>
                <a:cs typeface="Arial MT"/>
              </a:rPr>
              <a:t> Phase-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(time-)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error</a:t>
            </a:r>
            <a:endParaRPr sz="17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PMUs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 dirty="0">
              <a:latin typeface="Arial MT"/>
              <a:cs typeface="Arial MT"/>
            </a:endParaRPr>
          </a:p>
          <a:p>
            <a:pPr marL="462280" marR="5080">
              <a:lnSpc>
                <a:spcPts val="1839"/>
              </a:lnSpc>
              <a:spcBef>
                <a:spcPts val="530"/>
              </a:spcBef>
            </a:pPr>
            <a:r>
              <a:rPr sz="1700" spc="-10" dirty="0">
                <a:latin typeface="Arial MT"/>
                <a:cs typeface="Arial MT"/>
              </a:rPr>
              <a:t>... with </a:t>
            </a:r>
            <a:r>
              <a:rPr sz="1700" spc="-5" dirty="0">
                <a:latin typeface="Arial MT"/>
                <a:cs typeface="Arial MT"/>
              </a:rPr>
              <a:t>time </a:t>
            </a:r>
            <a:r>
              <a:rPr sz="1700" dirty="0">
                <a:latin typeface="Arial MT"/>
                <a:cs typeface="Arial MT"/>
              </a:rPr>
              <a:t>uncertainties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about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10 µs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232029"/>
            <a:ext cx="3006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PTP</a:t>
            </a:r>
            <a:r>
              <a:rPr spc="-14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159" y="1246903"/>
            <a:ext cx="3063240" cy="376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IEC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61850-9-3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Utility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 marL="280670" marR="5080">
              <a:lnSpc>
                <a:spcPct val="1147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Close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the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Standard Profile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C37.238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7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Peer-to-peer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359786" y="335166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10" dirty="0">
                <a:solidFill>
                  <a:srgbClr val="12569B"/>
                </a:solidFill>
              </a:rPr>
              <a:t>Точность по цепочке распространения времени</a:t>
            </a:r>
            <a:endParaRPr lang="en-US" sz="3100" dirty="0"/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26590" y="1466634"/>
            <a:ext cx="7985125" cy="72391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Максимальная неопределенность синхронизации времени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1 мкс за 16 прыжков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54690" y="4643590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254" dirty="0">
                <a:latin typeface="Calibri"/>
                <a:cs typeface="Calibri"/>
              </a:rPr>
              <a:t>∙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5628" y="61521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378" y="6152184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276555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12569B"/>
                </a:solidFill>
              </a:rPr>
              <a:t>Accuracy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along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time</a:t>
            </a:r>
            <a:r>
              <a:rPr sz="3100" spc="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distribution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chain</a:t>
            </a:r>
            <a:endParaRPr sz="31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962911"/>
            <a:ext cx="76200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8129" y="1223330"/>
            <a:ext cx="5669915" cy="969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Assume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distribution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"contributors"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Uniform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distribution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conservative</a:t>
            </a:r>
            <a:r>
              <a:rPr sz="1700" spc="1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assumption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Master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2782" y="2583307"/>
            <a:ext cx="3335654" cy="128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 MT"/>
                <a:cs typeface="Arial MT"/>
              </a:rPr>
              <a:t>Transparent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latin typeface="Arial MT"/>
                <a:cs typeface="Arial MT"/>
              </a:rPr>
              <a:t>Do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 math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...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Arial MT"/>
                <a:cs typeface="Arial MT"/>
              </a:rPr>
              <a:t>...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dirty="0">
                <a:latin typeface="Arial MT"/>
                <a:cs typeface="Arial MT"/>
              </a:rPr>
              <a:t> entire chain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with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16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hops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656076"/>
            <a:ext cx="76200" cy="1508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3202" y="5136641"/>
            <a:ext cx="4298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Математическая симуляция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6000" y="1486661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140" y="1981711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1174" y="2705648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9990" y="4027285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60638" y="1195527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15" y="1160366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Трансформатор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885188"/>
            <a:ext cx="2700527" cy="3357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5156" y="1398524"/>
            <a:ext cx="25712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Ethernet-</a:t>
            </a:r>
            <a:r>
              <a:rPr lang="ru-RU" sz="2000" dirty="0">
                <a:latin typeface="Arial MT"/>
                <a:cs typeface="Arial MT"/>
              </a:rPr>
              <a:t>коммутатор</a:t>
            </a:r>
            <a:endParaRPr lang="en-US"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9422" y="1244636"/>
            <a:ext cx="210337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GNSS/PTP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latin typeface="Arial MT"/>
                <a:cs typeface="Arial MT"/>
              </a:rPr>
              <a:t>Мастер часы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00438"/>
              </p:ext>
            </p:extLst>
          </p:nvPr>
        </p:nvGraphicFramePr>
        <p:xfrm>
          <a:off x="690778" y="5396237"/>
          <a:ext cx="10891623" cy="1011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3425" algn="ctr">
                        <a:lnSpc>
                          <a:spcPts val="2945"/>
                        </a:lnSpc>
                      </a:pPr>
                      <a:r>
                        <a:rPr lang="ru-RU" sz="2000" spc="-6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7267" y="2665476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1259" y="2933911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1259" y="3544823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3910" y="2097061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1800" y="132021"/>
            <a:ext cx="7086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Выключатель высокого напряжения </a:t>
            </a:r>
            <a:br>
              <a:rPr lang="ru-RU" sz="3200" dirty="0">
                <a:solidFill>
                  <a:srgbClr val="12569B"/>
                </a:solidFill>
              </a:rPr>
            </a:br>
            <a:r>
              <a:rPr lang="ru-RU" sz="3200" dirty="0">
                <a:solidFill>
                  <a:srgbClr val="12569B"/>
                </a:solidFill>
              </a:rPr>
              <a:t>Реле защиты высокого напряжения</a:t>
            </a:r>
            <a:endParaRPr 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0A81B7-43C5-47B2-A454-43F51FE83AE7}"/>
              </a:ext>
            </a:extLst>
          </p:cNvPr>
          <p:cNvSpPr txBox="1"/>
          <p:nvPr/>
        </p:nvSpPr>
        <p:spPr>
          <a:xfrm>
            <a:off x="3421507" y="1204328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Реле защиты 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599</Words>
  <Application>Microsoft Office PowerPoint</Application>
  <PresentationFormat>Широкоэкранный</PresentationFormat>
  <Paragraphs>159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 Math</vt:lpstr>
      <vt:lpstr>Georgia</vt:lpstr>
      <vt:lpstr>Libre Franklin</vt:lpstr>
      <vt:lpstr>Libre Franklin Medium</vt:lpstr>
      <vt:lpstr>Microsoft Sans Serif</vt:lpstr>
      <vt:lpstr>Quattrocento Sans</vt:lpstr>
      <vt:lpstr>Verdana</vt:lpstr>
      <vt:lpstr>Wingdings</vt:lpstr>
      <vt:lpstr>Тема Office</vt:lpstr>
      <vt:lpstr>Точность времени  в электроэнергетике Qantum TimeCardTM </vt:lpstr>
      <vt:lpstr>Приложения по шкале неопределенности</vt:lpstr>
      <vt:lpstr>Презентация PowerPoint</vt:lpstr>
      <vt:lpstr>Sampled Values: Sampling Timing in "9-2LE"</vt:lpstr>
      <vt:lpstr>Requirements for PMUs</vt:lpstr>
      <vt:lpstr>PTP Profiles</vt:lpstr>
      <vt:lpstr>Точность по цепочке распространения времени</vt:lpstr>
      <vt:lpstr>Accuracy along the time distribution chain</vt:lpstr>
      <vt:lpstr>Выключатель высокого напряжения  Реле защиты высокого напряжения</vt:lpstr>
      <vt:lpstr>Что делает наше решение для точного времени?</vt:lpstr>
      <vt:lpstr>Интеграция системы точного времени</vt:lpstr>
      <vt:lpstr>Как это можно сделать</vt:lpstr>
      <vt:lpstr>Резервирование временной синхронизации</vt:lpstr>
      <vt:lpstr>Timescale</vt:lpstr>
      <vt:lpstr>Устройства подстанции</vt:lpstr>
      <vt:lpstr>Тенденция: Прикладные серверы</vt:lpstr>
      <vt:lpstr>Давайте подведем итоги...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Вячеслав Миронов</cp:lastModifiedBy>
  <cp:revision>14</cp:revision>
  <dcterms:created xsi:type="dcterms:W3CDTF">2024-06-12T17:10:39Z</dcterms:created>
  <dcterms:modified xsi:type="dcterms:W3CDTF">2024-06-14T07:40:17Z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