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</p:sldIdLst>
  <p:sldSz cx="9144000" cy="5149850"/>
  <p:notesSz cx="9144000" cy="5149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44" y="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620" y="219583"/>
            <a:ext cx="86207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1275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3A86C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1275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1275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151"/>
                </a:lnTo>
                <a:lnTo>
                  <a:pt x="9144000" y="5145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1E3B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4014" y="4666767"/>
            <a:ext cx="619125" cy="87630"/>
          </a:xfrm>
          <a:custGeom>
            <a:avLst/>
            <a:gdLst/>
            <a:ahLst/>
            <a:cxnLst/>
            <a:rect l="l" t="t" r="r" b="b"/>
            <a:pathLst>
              <a:path w="619125" h="87629">
                <a:moveTo>
                  <a:pt x="294031" y="2558"/>
                </a:moveTo>
                <a:lnTo>
                  <a:pt x="213270" y="2558"/>
                </a:lnTo>
                <a:lnTo>
                  <a:pt x="213270" y="84743"/>
                </a:lnTo>
                <a:lnTo>
                  <a:pt x="236179" y="84743"/>
                </a:lnTo>
                <a:lnTo>
                  <a:pt x="236179" y="53207"/>
                </a:lnTo>
                <a:lnTo>
                  <a:pt x="283237" y="53207"/>
                </a:lnTo>
                <a:lnTo>
                  <a:pt x="286242" y="38936"/>
                </a:lnTo>
                <a:lnTo>
                  <a:pt x="236090" y="38936"/>
                </a:lnTo>
                <a:lnTo>
                  <a:pt x="236090" y="16917"/>
                </a:lnTo>
                <a:lnTo>
                  <a:pt x="290930" y="16917"/>
                </a:lnTo>
                <a:lnTo>
                  <a:pt x="294031" y="2558"/>
                </a:lnTo>
                <a:close/>
              </a:path>
              <a:path w="619125" h="87629">
                <a:moveTo>
                  <a:pt x="471826" y="2646"/>
                </a:moveTo>
                <a:lnTo>
                  <a:pt x="450512" y="2646"/>
                </a:lnTo>
                <a:lnTo>
                  <a:pt x="411678" y="84832"/>
                </a:lnTo>
                <a:lnTo>
                  <a:pt x="428216" y="84832"/>
                </a:lnTo>
                <a:lnTo>
                  <a:pt x="435827" y="68183"/>
                </a:lnTo>
                <a:lnTo>
                  <a:pt x="505646" y="68183"/>
                </a:lnTo>
                <a:lnTo>
                  <a:pt x="498424" y="53825"/>
                </a:lnTo>
                <a:lnTo>
                  <a:pt x="442457" y="53825"/>
                </a:lnTo>
                <a:lnTo>
                  <a:pt x="457496" y="21056"/>
                </a:lnTo>
                <a:lnTo>
                  <a:pt x="481961" y="21056"/>
                </a:lnTo>
                <a:lnTo>
                  <a:pt x="477046" y="11189"/>
                </a:lnTo>
                <a:lnTo>
                  <a:pt x="474041" y="5021"/>
                </a:lnTo>
                <a:lnTo>
                  <a:pt x="471826" y="2646"/>
                </a:lnTo>
                <a:close/>
              </a:path>
              <a:path w="619125" h="87629">
                <a:moveTo>
                  <a:pt x="505646" y="68183"/>
                </a:moveTo>
                <a:lnTo>
                  <a:pt x="479874" y="68183"/>
                </a:lnTo>
                <a:lnTo>
                  <a:pt x="487751" y="84832"/>
                </a:lnTo>
                <a:lnTo>
                  <a:pt x="514020" y="84832"/>
                </a:lnTo>
                <a:lnTo>
                  <a:pt x="505646" y="68183"/>
                </a:lnTo>
                <a:close/>
              </a:path>
              <a:path w="619125" h="87629">
                <a:moveTo>
                  <a:pt x="481961" y="21056"/>
                </a:moveTo>
                <a:lnTo>
                  <a:pt x="457496" y="21056"/>
                </a:lnTo>
                <a:lnTo>
                  <a:pt x="473067" y="53825"/>
                </a:lnTo>
                <a:lnTo>
                  <a:pt x="498424" y="53825"/>
                </a:lnTo>
                <a:lnTo>
                  <a:pt x="483982" y="25112"/>
                </a:lnTo>
                <a:lnTo>
                  <a:pt x="481961" y="21056"/>
                </a:lnTo>
                <a:close/>
              </a:path>
              <a:path w="619125" h="87629">
                <a:moveTo>
                  <a:pt x="159751" y="2646"/>
                </a:moveTo>
                <a:lnTo>
                  <a:pt x="138429" y="2646"/>
                </a:lnTo>
                <a:lnTo>
                  <a:pt x="99514" y="84832"/>
                </a:lnTo>
                <a:lnTo>
                  <a:pt x="116051" y="84832"/>
                </a:lnTo>
                <a:lnTo>
                  <a:pt x="123656" y="68183"/>
                </a:lnTo>
                <a:lnTo>
                  <a:pt x="193501" y="68183"/>
                </a:lnTo>
                <a:lnTo>
                  <a:pt x="186297" y="53825"/>
                </a:lnTo>
                <a:lnTo>
                  <a:pt x="130293" y="53825"/>
                </a:lnTo>
                <a:lnTo>
                  <a:pt x="145332" y="21056"/>
                </a:lnTo>
                <a:lnTo>
                  <a:pt x="169874" y="21056"/>
                </a:lnTo>
                <a:lnTo>
                  <a:pt x="164971" y="11189"/>
                </a:lnTo>
                <a:lnTo>
                  <a:pt x="161958" y="5021"/>
                </a:lnTo>
                <a:lnTo>
                  <a:pt x="159751" y="2646"/>
                </a:lnTo>
                <a:close/>
              </a:path>
              <a:path w="619125" h="87629">
                <a:moveTo>
                  <a:pt x="193501" y="68183"/>
                </a:moveTo>
                <a:lnTo>
                  <a:pt x="167710" y="68183"/>
                </a:lnTo>
                <a:lnTo>
                  <a:pt x="175587" y="84832"/>
                </a:lnTo>
                <a:lnTo>
                  <a:pt x="201856" y="84832"/>
                </a:lnTo>
                <a:lnTo>
                  <a:pt x="193501" y="68183"/>
                </a:lnTo>
                <a:close/>
              </a:path>
              <a:path w="619125" h="87629">
                <a:moveTo>
                  <a:pt x="169874" y="21056"/>
                </a:moveTo>
                <a:lnTo>
                  <a:pt x="145332" y="21056"/>
                </a:lnTo>
                <a:lnTo>
                  <a:pt x="160903" y="53825"/>
                </a:lnTo>
                <a:lnTo>
                  <a:pt x="186297" y="53825"/>
                </a:lnTo>
                <a:lnTo>
                  <a:pt x="171889" y="25112"/>
                </a:lnTo>
                <a:lnTo>
                  <a:pt x="169874" y="21056"/>
                </a:lnTo>
                <a:close/>
              </a:path>
              <a:path w="619125" h="87629">
                <a:moveTo>
                  <a:pt x="8667" y="60430"/>
                </a:moveTo>
                <a:lnTo>
                  <a:pt x="0" y="70913"/>
                </a:lnTo>
                <a:lnTo>
                  <a:pt x="3365" y="73501"/>
                </a:lnTo>
                <a:lnTo>
                  <a:pt x="13323" y="79194"/>
                </a:lnTo>
                <a:lnTo>
                  <a:pt x="29467" y="84886"/>
                </a:lnTo>
                <a:lnTo>
                  <a:pt x="51392" y="87474"/>
                </a:lnTo>
                <a:lnTo>
                  <a:pt x="70599" y="85550"/>
                </a:lnTo>
                <a:lnTo>
                  <a:pt x="84053" y="80141"/>
                </a:lnTo>
                <a:lnTo>
                  <a:pt x="91214" y="72587"/>
                </a:lnTo>
                <a:lnTo>
                  <a:pt x="45020" y="72587"/>
                </a:lnTo>
                <a:lnTo>
                  <a:pt x="31130" y="70279"/>
                </a:lnTo>
                <a:lnTo>
                  <a:pt x="19546" y="66146"/>
                </a:lnTo>
                <a:lnTo>
                  <a:pt x="11611" y="62194"/>
                </a:lnTo>
                <a:lnTo>
                  <a:pt x="8667" y="60430"/>
                </a:lnTo>
                <a:close/>
              </a:path>
              <a:path w="619125" h="87629">
                <a:moveTo>
                  <a:pt x="47412" y="0"/>
                </a:moveTo>
                <a:lnTo>
                  <a:pt x="28661" y="1596"/>
                </a:lnTo>
                <a:lnTo>
                  <a:pt x="15092" y="6298"/>
                </a:lnTo>
                <a:lnTo>
                  <a:pt x="6847" y="13973"/>
                </a:lnTo>
                <a:lnTo>
                  <a:pt x="4067" y="24490"/>
                </a:lnTo>
                <a:lnTo>
                  <a:pt x="7108" y="34506"/>
                </a:lnTo>
                <a:lnTo>
                  <a:pt x="15654" y="41779"/>
                </a:lnTo>
                <a:lnTo>
                  <a:pt x="28845" y="47433"/>
                </a:lnTo>
                <a:lnTo>
                  <a:pt x="45818" y="52589"/>
                </a:lnTo>
                <a:lnTo>
                  <a:pt x="55997" y="55300"/>
                </a:lnTo>
                <a:lnTo>
                  <a:pt x="63554" y="57491"/>
                </a:lnTo>
                <a:lnTo>
                  <a:pt x="68259" y="59961"/>
                </a:lnTo>
                <a:lnTo>
                  <a:pt x="69879" y="63514"/>
                </a:lnTo>
                <a:lnTo>
                  <a:pt x="68843" y="66963"/>
                </a:lnTo>
                <a:lnTo>
                  <a:pt x="65047" y="70099"/>
                </a:lnTo>
                <a:lnTo>
                  <a:pt x="57451" y="72210"/>
                </a:lnTo>
                <a:lnTo>
                  <a:pt x="45020" y="72587"/>
                </a:lnTo>
                <a:lnTo>
                  <a:pt x="91214" y="72587"/>
                </a:lnTo>
                <a:lnTo>
                  <a:pt x="91969" y="71791"/>
                </a:lnTo>
                <a:lnTo>
                  <a:pt x="94560" y="61047"/>
                </a:lnTo>
                <a:lnTo>
                  <a:pt x="92200" y="51950"/>
                </a:lnTo>
                <a:lnTo>
                  <a:pt x="84971" y="44695"/>
                </a:lnTo>
                <a:lnTo>
                  <a:pt x="72651" y="38613"/>
                </a:lnTo>
                <a:lnTo>
                  <a:pt x="55017" y="33033"/>
                </a:lnTo>
                <a:lnTo>
                  <a:pt x="44081" y="30264"/>
                </a:lnTo>
                <a:lnTo>
                  <a:pt x="35808" y="28056"/>
                </a:lnTo>
                <a:lnTo>
                  <a:pt x="30570" y="25652"/>
                </a:lnTo>
                <a:lnTo>
                  <a:pt x="28741" y="22291"/>
                </a:lnTo>
                <a:lnTo>
                  <a:pt x="30447" y="18856"/>
                </a:lnTo>
                <a:lnTo>
                  <a:pt x="35287" y="16420"/>
                </a:lnTo>
                <a:lnTo>
                  <a:pt x="42847" y="15090"/>
                </a:lnTo>
                <a:lnTo>
                  <a:pt x="52713" y="14976"/>
                </a:lnTo>
                <a:lnTo>
                  <a:pt x="87942" y="14976"/>
                </a:lnTo>
                <a:lnTo>
                  <a:pt x="89783" y="12072"/>
                </a:lnTo>
                <a:lnTo>
                  <a:pt x="86819" y="10185"/>
                </a:lnTo>
                <a:lnTo>
                  <a:pt x="78349" y="6036"/>
                </a:lnTo>
                <a:lnTo>
                  <a:pt x="65003" y="1886"/>
                </a:lnTo>
                <a:lnTo>
                  <a:pt x="47412" y="0"/>
                </a:lnTo>
                <a:close/>
              </a:path>
              <a:path w="619125" h="87629">
                <a:moveTo>
                  <a:pt x="87942" y="14976"/>
                </a:moveTo>
                <a:lnTo>
                  <a:pt x="52713" y="14976"/>
                </a:lnTo>
                <a:lnTo>
                  <a:pt x="65062" y="16683"/>
                </a:lnTo>
                <a:lnTo>
                  <a:pt x="74455" y="19578"/>
                </a:lnTo>
                <a:lnTo>
                  <a:pt x="80431" y="22308"/>
                </a:lnTo>
                <a:lnTo>
                  <a:pt x="82526" y="23519"/>
                </a:lnTo>
                <a:lnTo>
                  <a:pt x="87942" y="14976"/>
                </a:lnTo>
                <a:close/>
              </a:path>
              <a:path w="619125" h="87629">
                <a:moveTo>
                  <a:pt x="539144" y="2558"/>
                </a:moveTo>
                <a:lnTo>
                  <a:pt x="525256" y="2558"/>
                </a:lnTo>
                <a:lnTo>
                  <a:pt x="525256" y="84743"/>
                </a:lnTo>
                <a:lnTo>
                  <a:pt x="542141" y="84743"/>
                </a:lnTo>
                <a:lnTo>
                  <a:pt x="542141" y="36474"/>
                </a:lnTo>
                <a:lnTo>
                  <a:pt x="582875" y="36474"/>
                </a:lnTo>
                <a:lnTo>
                  <a:pt x="542436" y="4403"/>
                </a:lnTo>
                <a:lnTo>
                  <a:pt x="539144" y="2558"/>
                </a:lnTo>
                <a:close/>
              </a:path>
              <a:path w="619125" h="87629">
                <a:moveTo>
                  <a:pt x="582875" y="36474"/>
                </a:moveTo>
                <a:lnTo>
                  <a:pt x="542141" y="36474"/>
                </a:lnTo>
                <a:lnTo>
                  <a:pt x="601204" y="83334"/>
                </a:lnTo>
                <a:lnTo>
                  <a:pt x="604896" y="84743"/>
                </a:lnTo>
                <a:lnTo>
                  <a:pt x="618776" y="84743"/>
                </a:lnTo>
                <a:lnTo>
                  <a:pt x="618776" y="51619"/>
                </a:lnTo>
                <a:lnTo>
                  <a:pt x="601943" y="51619"/>
                </a:lnTo>
                <a:lnTo>
                  <a:pt x="582875" y="36474"/>
                </a:lnTo>
                <a:close/>
              </a:path>
              <a:path w="619125" h="87629">
                <a:moveTo>
                  <a:pt x="618776" y="2558"/>
                </a:moveTo>
                <a:lnTo>
                  <a:pt x="601943" y="2558"/>
                </a:lnTo>
                <a:lnTo>
                  <a:pt x="601943" y="51619"/>
                </a:lnTo>
                <a:lnTo>
                  <a:pt x="618776" y="51619"/>
                </a:lnTo>
                <a:lnTo>
                  <a:pt x="618776" y="2558"/>
                </a:lnTo>
                <a:close/>
              </a:path>
              <a:path w="619125" h="87629">
                <a:moveTo>
                  <a:pt x="354711" y="2558"/>
                </a:moveTo>
                <a:lnTo>
                  <a:pt x="308273" y="2558"/>
                </a:lnTo>
                <a:lnTo>
                  <a:pt x="308273" y="84832"/>
                </a:lnTo>
                <a:lnTo>
                  <a:pt x="331182" y="84832"/>
                </a:lnTo>
                <a:lnTo>
                  <a:pt x="331182" y="56996"/>
                </a:lnTo>
                <a:lnTo>
                  <a:pt x="380784" y="56996"/>
                </a:lnTo>
                <a:lnTo>
                  <a:pt x="378684" y="54354"/>
                </a:lnTo>
                <a:lnTo>
                  <a:pt x="386227" y="51280"/>
                </a:lnTo>
                <a:lnTo>
                  <a:pt x="392384" y="46424"/>
                </a:lnTo>
                <a:lnTo>
                  <a:pt x="394516" y="42811"/>
                </a:lnTo>
                <a:lnTo>
                  <a:pt x="331182" y="42811"/>
                </a:lnTo>
                <a:lnTo>
                  <a:pt x="331182" y="16740"/>
                </a:lnTo>
                <a:lnTo>
                  <a:pt x="394333" y="16740"/>
                </a:lnTo>
                <a:lnTo>
                  <a:pt x="393784" y="14819"/>
                </a:lnTo>
                <a:lnTo>
                  <a:pt x="383051" y="6652"/>
                </a:lnTo>
                <a:lnTo>
                  <a:pt x="368984" y="3243"/>
                </a:lnTo>
                <a:lnTo>
                  <a:pt x="354711" y="2558"/>
                </a:lnTo>
                <a:close/>
              </a:path>
              <a:path w="619125" h="87629">
                <a:moveTo>
                  <a:pt x="380784" y="56996"/>
                </a:moveTo>
                <a:lnTo>
                  <a:pt x="356306" y="56996"/>
                </a:lnTo>
                <a:lnTo>
                  <a:pt x="365594" y="69240"/>
                </a:lnTo>
                <a:lnTo>
                  <a:pt x="372667" y="78489"/>
                </a:lnTo>
                <a:lnTo>
                  <a:pt x="378241" y="84832"/>
                </a:lnTo>
                <a:lnTo>
                  <a:pt x="402922" y="84832"/>
                </a:lnTo>
                <a:lnTo>
                  <a:pt x="380784" y="56996"/>
                </a:lnTo>
                <a:close/>
              </a:path>
              <a:path w="619125" h="87629">
                <a:moveTo>
                  <a:pt x="394333" y="16740"/>
                </a:moveTo>
                <a:lnTo>
                  <a:pt x="331182" y="16740"/>
                </a:lnTo>
                <a:lnTo>
                  <a:pt x="331448" y="16917"/>
                </a:lnTo>
                <a:lnTo>
                  <a:pt x="367713" y="16917"/>
                </a:lnTo>
                <a:lnTo>
                  <a:pt x="373198" y="21144"/>
                </a:lnTo>
                <a:lnTo>
                  <a:pt x="373198" y="38407"/>
                </a:lnTo>
                <a:lnTo>
                  <a:pt x="367713" y="42635"/>
                </a:lnTo>
                <a:lnTo>
                  <a:pt x="331448" y="42635"/>
                </a:lnTo>
                <a:lnTo>
                  <a:pt x="331182" y="42811"/>
                </a:lnTo>
                <a:lnTo>
                  <a:pt x="394516" y="42811"/>
                </a:lnTo>
                <a:lnTo>
                  <a:pt x="396535" y="39388"/>
                </a:lnTo>
                <a:lnTo>
                  <a:pt x="398056" y="29776"/>
                </a:lnTo>
                <a:lnTo>
                  <a:pt x="394333" y="1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078" y="4624220"/>
            <a:ext cx="154444" cy="1702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300" y="254215"/>
            <a:ext cx="1608074" cy="3577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7576" y="4837239"/>
            <a:ext cx="817638" cy="17315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6983" y="476216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493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5224" y="724661"/>
            <a:ext cx="995680" cy="18415"/>
          </a:xfrm>
          <a:custGeom>
            <a:avLst/>
            <a:gdLst/>
            <a:ahLst/>
            <a:cxnLst/>
            <a:rect l="l" t="t" r="r" b="b"/>
            <a:pathLst>
              <a:path w="995680" h="18415">
                <a:moveTo>
                  <a:pt x="995603" y="0"/>
                </a:moveTo>
                <a:lnTo>
                  <a:pt x="0" y="0"/>
                </a:lnTo>
                <a:lnTo>
                  <a:pt x="0" y="6350"/>
                </a:lnTo>
                <a:lnTo>
                  <a:pt x="0" y="11938"/>
                </a:lnTo>
                <a:lnTo>
                  <a:pt x="0" y="18288"/>
                </a:lnTo>
                <a:lnTo>
                  <a:pt x="995603" y="18288"/>
                </a:lnTo>
                <a:lnTo>
                  <a:pt x="995603" y="11938"/>
                </a:lnTo>
                <a:lnTo>
                  <a:pt x="995603" y="6350"/>
                </a:lnTo>
                <a:lnTo>
                  <a:pt x="995603" y="0"/>
                </a:lnTo>
                <a:close/>
              </a:path>
            </a:pathLst>
          </a:custGeom>
          <a:solidFill>
            <a:srgbClr val="112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5224" y="664592"/>
            <a:ext cx="504050" cy="720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20" y="219583"/>
            <a:ext cx="446405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1275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166" y="1016609"/>
            <a:ext cx="382524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3A86C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1823" y="4747185"/>
            <a:ext cx="7035165" cy="29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7146" y="4712496"/>
            <a:ext cx="4839335" cy="21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1823" y="4747185"/>
            <a:ext cx="195579" cy="16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B0AFBA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utsche-boerse.com/dbg-en/products-services/ps-technology/ps-connectivity-services/ps-connectivity-services-time-servic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jpg"/><Relationship Id="rId9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4.png"/><Relationship Id="rId7" Type="http://schemas.openxmlformats.org/officeDocument/2006/relationships/image" Target="../media/image8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8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81.png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8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151"/>
                </a:lnTo>
                <a:lnTo>
                  <a:pt x="9144000" y="5145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1E3B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1431925"/>
            <a:ext cx="3217863" cy="1436291"/>
          </a:xfrm>
          <a:prstGeom prst="rect">
            <a:avLst/>
          </a:prstGeom>
          <a:solidFill>
            <a:srgbClr val="1E3B7C"/>
          </a:solidFill>
          <a:ln w="508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 marR="125730" indent="333375">
              <a:lnSpc>
                <a:spcPts val="2810"/>
              </a:lnSpc>
            </a:pPr>
            <a:r>
              <a:rPr lang="ru-RU" sz="2600" b="1" dirty="0">
                <a:solidFill>
                  <a:srgbClr val="FFFFFF"/>
                </a:solidFill>
                <a:latin typeface="Segoe UI"/>
                <a:cs typeface="Segoe UI"/>
              </a:rPr>
              <a:t>Синхронизация времени для электронной торговли</a:t>
            </a:r>
            <a:endParaRPr sz="2600" dirty="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501" y="0"/>
            <a:ext cx="5516499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151"/>
                </a:lnTo>
                <a:lnTo>
                  <a:pt x="9144000" y="5145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1E3B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300" y="254215"/>
            <a:ext cx="1608074" cy="35779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337" y="279018"/>
            <a:ext cx="3056255" cy="3867785"/>
          </a:xfrm>
          <a:prstGeom prst="rect">
            <a:avLst/>
          </a:prstGeom>
          <a:solidFill>
            <a:srgbClr val="1E3B7C"/>
          </a:solidFill>
          <a:ln w="508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500380" marR="377190" indent="-119380">
              <a:lnSpc>
                <a:spcPts val="2810"/>
              </a:lnSpc>
            </a:pPr>
            <a:r>
              <a:rPr sz="2600" b="1" spc="-10" dirty="0">
                <a:solidFill>
                  <a:srgbClr val="FFFFFF"/>
                </a:solidFill>
                <a:latin typeface="Segoe UI"/>
                <a:cs typeface="Segoe UI"/>
              </a:rPr>
              <a:t>Background</a:t>
            </a:r>
            <a:r>
              <a:rPr sz="2600" b="1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2600" b="1" spc="-7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Segoe UI"/>
                <a:cs typeface="Segoe UI"/>
              </a:rPr>
              <a:t>White</a:t>
            </a:r>
            <a:r>
              <a:rPr sz="26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Segoe UI"/>
                <a:cs typeface="Segoe UI"/>
              </a:rPr>
              <a:t>Rabbit</a:t>
            </a:r>
            <a:endParaRPr sz="2600" dirty="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7501" y="0"/>
            <a:ext cx="5516499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6166" y="986629"/>
            <a:ext cx="6007735" cy="10033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05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Accuracy</a:t>
            </a:r>
            <a:endParaRPr sz="1400">
              <a:latin typeface="Segoe UI"/>
              <a:cs typeface="Segoe UI"/>
            </a:endParaRPr>
          </a:p>
          <a:p>
            <a:pPr marL="367665" lvl="1" indent="-171450">
              <a:lnSpc>
                <a:spcPct val="100000"/>
              </a:lnSpc>
              <a:spcBef>
                <a:spcPts val="260"/>
              </a:spcBef>
              <a:buClr>
                <a:srgbClr val="3A86CC"/>
              </a:buClr>
              <a:buFont typeface="Wingdings"/>
              <a:buChar char=""/>
              <a:tabLst>
                <a:tab pos="368300" algn="l"/>
              </a:tabLst>
            </a:pP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degree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 which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result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of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time conforms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correct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value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or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standard</a:t>
            </a:r>
            <a:endParaRPr sz="1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195580" algn="l"/>
              </a:tabLst>
            </a:pP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Precision</a:t>
            </a:r>
            <a:endParaRPr sz="1400">
              <a:latin typeface="Segoe UI"/>
              <a:cs typeface="Segoe UI"/>
            </a:endParaRPr>
          </a:p>
          <a:p>
            <a:pPr marL="367665" lvl="1" indent="-171450">
              <a:lnSpc>
                <a:spcPct val="100000"/>
              </a:lnSpc>
              <a:spcBef>
                <a:spcPts val="260"/>
              </a:spcBef>
              <a:buClr>
                <a:srgbClr val="3A86CC"/>
              </a:buClr>
              <a:buFont typeface="Wingdings"/>
              <a:buChar char=""/>
              <a:tabLst>
                <a:tab pos="368300" algn="l"/>
              </a:tabLst>
            </a:pP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degree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repeatability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of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different results 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of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the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 time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17837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Terminology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5648" y="3622928"/>
            <a:ext cx="11214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High</a:t>
            </a:r>
            <a:r>
              <a:rPr sz="1300" spc="-60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39425E"/>
                </a:solidFill>
                <a:latin typeface="Segoe UI"/>
                <a:cs typeface="Segoe UI"/>
              </a:rPr>
              <a:t>accuracy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High</a:t>
            </a:r>
            <a:r>
              <a:rPr sz="1300" spc="-80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39425E"/>
                </a:solidFill>
                <a:latin typeface="Segoe UI"/>
                <a:cs typeface="Segoe UI"/>
              </a:rPr>
              <a:t>precision</a:t>
            </a:r>
            <a:endParaRPr sz="13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694" y="2176779"/>
            <a:ext cx="5954964" cy="13709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65294" y="3622928"/>
            <a:ext cx="11214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Low</a:t>
            </a:r>
            <a:r>
              <a:rPr sz="1300" spc="-25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39425E"/>
                </a:solidFill>
                <a:latin typeface="Segoe UI"/>
                <a:cs typeface="Segoe UI"/>
              </a:rPr>
              <a:t>accuracy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High</a:t>
            </a:r>
            <a:r>
              <a:rPr sz="1300" spc="-55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39425E"/>
                </a:solidFill>
                <a:latin typeface="Segoe UI"/>
                <a:cs typeface="Segoe UI"/>
              </a:rPr>
              <a:t>precision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288919" y="3622928"/>
            <a:ext cx="10864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High</a:t>
            </a:r>
            <a:r>
              <a:rPr sz="1300" spc="-60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39425E"/>
                </a:solidFill>
                <a:latin typeface="Segoe UI"/>
                <a:cs typeface="Segoe UI"/>
              </a:rPr>
              <a:t>accuracy</a:t>
            </a:r>
            <a:endParaRPr sz="1300">
              <a:latin typeface="Segoe UI"/>
              <a:cs typeface="Segoe UI"/>
            </a:endParaRPr>
          </a:p>
          <a:p>
            <a:pPr marL="21590">
              <a:lnSpc>
                <a:spcPct val="100000"/>
              </a:lnSpc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Low</a:t>
            </a:r>
            <a:r>
              <a:rPr sz="1300" spc="-75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39425E"/>
                </a:solidFill>
                <a:latin typeface="Segoe UI"/>
                <a:cs typeface="Segoe UI"/>
              </a:rPr>
              <a:t>precision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8220" y="3622928"/>
            <a:ext cx="10687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Low</a:t>
            </a:r>
            <a:r>
              <a:rPr sz="1300" spc="-60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39425E"/>
                </a:solidFill>
                <a:latin typeface="Segoe UI"/>
                <a:cs typeface="Segoe UI"/>
              </a:rPr>
              <a:t>accuracy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39425E"/>
                </a:solidFill>
                <a:latin typeface="Segoe UI"/>
                <a:cs typeface="Segoe UI"/>
              </a:rPr>
              <a:t>Low</a:t>
            </a:r>
            <a:r>
              <a:rPr sz="1300" spc="-75" dirty="0">
                <a:solidFill>
                  <a:srgbClr val="39425E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39425E"/>
                </a:solidFill>
                <a:latin typeface="Segoe UI"/>
                <a:cs typeface="Segoe UI"/>
              </a:rPr>
              <a:t>precision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" y="825118"/>
            <a:ext cx="9144000" cy="2284095"/>
            <a:chOff x="4" y="825118"/>
            <a:chExt cx="9144000" cy="2284095"/>
          </a:xfrm>
        </p:grpSpPr>
        <p:sp>
          <p:nvSpPr>
            <p:cNvPr id="3" name="object 3"/>
            <p:cNvSpPr/>
            <p:nvPr/>
          </p:nvSpPr>
          <p:spPr>
            <a:xfrm>
              <a:off x="4" y="825118"/>
              <a:ext cx="9144000" cy="2284095"/>
            </a:xfrm>
            <a:custGeom>
              <a:avLst/>
              <a:gdLst/>
              <a:ahLst/>
              <a:cxnLst/>
              <a:rect l="l" t="t" r="r" b="b"/>
              <a:pathLst>
                <a:path w="9144000" h="2284095">
                  <a:moveTo>
                    <a:pt x="9144000" y="0"/>
                  </a:moveTo>
                  <a:lnTo>
                    <a:pt x="0" y="0"/>
                  </a:lnTo>
                  <a:lnTo>
                    <a:pt x="0" y="2283841"/>
                  </a:lnTo>
                  <a:lnTo>
                    <a:pt x="9144000" y="228384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8940" y="1823745"/>
              <a:ext cx="2898775" cy="12660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84114" y="1818893"/>
              <a:ext cx="2908300" cy="1275715"/>
            </a:xfrm>
            <a:custGeom>
              <a:avLst/>
              <a:gdLst/>
              <a:ahLst/>
              <a:cxnLst/>
              <a:rect l="l" t="t" r="r" b="b"/>
              <a:pathLst>
                <a:path w="2908300" h="1275714">
                  <a:moveTo>
                    <a:pt x="0" y="1275587"/>
                  </a:moveTo>
                  <a:lnTo>
                    <a:pt x="2908299" y="1275587"/>
                  </a:lnTo>
                  <a:lnTo>
                    <a:pt x="2908299" y="0"/>
                  </a:lnTo>
                  <a:lnTo>
                    <a:pt x="0" y="0"/>
                  </a:lnTo>
                  <a:lnTo>
                    <a:pt x="0" y="12755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2973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10" dirty="0"/>
              <a:t>White</a:t>
            </a:r>
            <a:r>
              <a:rPr spc="-5" dirty="0"/>
              <a:t> Rabbit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7954" y="3522502"/>
            <a:ext cx="773124" cy="10290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769" y="3511105"/>
            <a:ext cx="1649095" cy="11181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9330" y="3511105"/>
            <a:ext cx="1751330" cy="11181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0715" y="3504209"/>
            <a:ext cx="1987804" cy="11181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3316" y="3284931"/>
            <a:ext cx="1899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4384"/>
                </a:solidFill>
                <a:latin typeface="Calibri"/>
                <a:cs typeface="Calibri"/>
              </a:rPr>
              <a:t>Syntonization</a:t>
            </a:r>
            <a:r>
              <a:rPr sz="1600" b="1" spc="-15" dirty="0">
                <a:solidFill>
                  <a:srgbClr val="1F4384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384"/>
                </a:solidFill>
                <a:latin typeface="Calibri"/>
                <a:cs typeface="Calibri"/>
              </a:rPr>
              <a:t>–</a:t>
            </a:r>
            <a:r>
              <a:rPr sz="1600" b="1" spc="-20" dirty="0">
                <a:solidFill>
                  <a:srgbClr val="1F4384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384"/>
                </a:solidFill>
                <a:latin typeface="Calibri"/>
                <a:cs typeface="Calibri"/>
              </a:rPr>
              <a:t>Sync</a:t>
            </a:r>
            <a:r>
              <a:rPr sz="1600" b="1" spc="15" dirty="0">
                <a:solidFill>
                  <a:srgbClr val="1F4384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384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379" y="3256863"/>
            <a:ext cx="2758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4384"/>
                </a:solidFill>
                <a:latin typeface="Calibri"/>
                <a:cs typeface="Calibri"/>
              </a:rPr>
              <a:t>Synchronization</a:t>
            </a:r>
            <a:r>
              <a:rPr sz="1600" b="1" spc="25" dirty="0">
                <a:solidFill>
                  <a:srgbClr val="1F4384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384"/>
                </a:solidFill>
                <a:latin typeface="Calibri"/>
                <a:cs typeface="Calibri"/>
              </a:rPr>
              <a:t>– enhanced</a:t>
            </a:r>
            <a:r>
              <a:rPr sz="1600" b="1" spc="10" dirty="0">
                <a:solidFill>
                  <a:srgbClr val="1F4384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384"/>
                </a:solidFill>
                <a:latin typeface="Calibri"/>
                <a:cs typeface="Calibri"/>
              </a:rPr>
              <a:t>PTP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59635" y="4125848"/>
            <a:ext cx="799465" cy="267335"/>
            <a:chOff x="2159635" y="4125848"/>
            <a:chExt cx="799465" cy="267335"/>
          </a:xfrm>
        </p:grpSpPr>
        <p:sp>
          <p:nvSpPr>
            <p:cNvPr id="14" name="object 14"/>
            <p:cNvSpPr/>
            <p:nvPr/>
          </p:nvSpPr>
          <p:spPr>
            <a:xfrm>
              <a:off x="2172335" y="4138548"/>
              <a:ext cx="774065" cy="241935"/>
            </a:xfrm>
            <a:custGeom>
              <a:avLst/>
              <a:gdLst/>
              <a:ahLst/>
              <a:cxnLst/>
              <a:rect l="l" t="t" r="r" b="b"/>
              <a:pathLst>
                <a:path w="774064" h="241935">
                  <a:moveTo>
                    <a:pt x="653033" y="0"/>
                  </a:moveTo>
                  <a:lnTo>
                    <a:pt x="653033" y="60477"/>
                  </a:lnTo>
                  <a:lnTo>
                    <a:pt x="0" y="60477"/>
                  </a:lnTo>
                  <a:lnTo>
                    <a:pt x="0" y="181419"/>
                  </a:lnTo>
                  <a:lnTo>
                    <a:pt x="653033" y="181419"/>
                  </a:lnTo>
                  <a:lnTo>
                    <a:pt x="653033" y="241896"/>
                  </a:lnTo>
                  <a:lnTo>
                    <a:pt x="774064" y="120942"/>
                  </a:lnTo>
                  <a:lnTo>
                    <a:pt x="653033" y="0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72335" y="4138548"/>
              <a:ext cx="774065" cy="241935"/>
            </a:xfrm>
            <a:custGeom>
              <a:avLst/>
              <a:gdLst/>
              <a:ahLst/>
              <a:cxnLst/>
              <a:rect l="l" t="t" r="r" b="b"/>
              <a:pathLst>
                <a:path w="774064" h="241935">
                  <a:moveTo>
                    <a:pt x="0" y="60477"/>
                  </a:moveTo>
                  <a:lnTo>
                    <a:pt x="653033" y="60477"/>
                  </a:lnTo>
                  <a:lnTo>
                    <a:pt x="653033" y="0"/>
                  </a:lnTo>
                  <a:lnTo>
                    <a:pt x="774064" y="120942"/>
                  </a:lnTo>
                  <a:lnTo>
                    <a:pt x="653033" y="241896"/>
                  </a:lnTo>
                  <a:lnTo>
                    <a:pt x="653033" y="181419"/>
                  </a:lnTo>
                  <a:lnTo>
                    <a:pt x="0" y="181419"/>
                  </a:lnTo>
                  <a:lnTo>
                    <a:pt x="0" y="60477"/>
                  </a:lnTo>
                  <a:close/>
                </a:path>
              </a:pathLst>
            </a:custGeom>
            <a:ln w="25400">
              <a:solidFill>
                <a:srgbClr val="2961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51019" y="4130865"/>
            <a:ext cx="799465" cy="267335"/>
            <a:chOff x="4851019" y="4130865"/>
            <a:chExt cx="799465" cy="267335"/>
          </a:xfrm>
        </p:grpSpPr>
        <p:sp>
          <p:nvSpPr>
            <p:cNvPr id="17" name="object 17"/>
            <p:cNvSpPr/>
            <p:nvPr/>
          </p:nvSpPr>
          <p:spPr>
            <a:xfrm>
              <a:off x="4863719" y="4143565"/>
              <a:ext cx="774065" cy="241935"/>
            </a:xfrm>
            <a:custGeom>
              <a:avLst/>
              <a:gdLst/>
              <a:ahLst/>
              <a:cxnLst/>
              <a:rect l="l" t="t" r="r" b="b"/>
              <a:pathLst>
                <a:path w="774064" h="241935">
                  <a:moveTo>
                    <a:pt x="653033" y="0"/>
                  </a:moveTo>
                  <a:lnTo>
                    <a:pt x="653033" y="60477"/>
                  </a:lnTo>
                  <a:lnTo>
                    <a:pt x="0" y="60477"/>
                  </a:lnTo>
                  <a:lnTo>
                    <a:pt x="0" y="181432"/>
                  </a:lnTo>
                  <a:lnTo>
                    <a:pt x="653033" y="181432"/>
                  </a:lnTo>
                  <a:lnTo>
                    <a:pt x="653033" y="241909"/>
                  </a:lnTo>
                  <a:lnTo>
                    <a:pt x="774064" y="120954"/>
                  </a:lnTo>
                  <a:lnTo>
                    <a:pt x="653033" y="0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63719" y="4143565"/>
              <a:ext cx="774065" cy="241935"/>
            </a:xfrm>
            <a:custGeom>
              <a:avLst/>
              <a:gdLst/>
              <a:ahLst/>
              <a:cxnLst/>
              <a:rect l="l" t="t" r="r" b="b"/>
              <a:pathLst>
                <a:path w="774064" h="241935">
                  <a:moveTo>
                    <a:pt x="0" y="60477"/>
                  </a:moveTo>
                  <a:lnTo>
                    <a:pt x="653033" y="60477"/>
                  </a:lnTo>
                  <a:lnTo>
                    <a:pt x="653033" y="0"/>
                  </a:lnTo>
                  <a:lnTo>
                    <a:pt x="774064" y="120954"/>
                  </a:lnTo>
                  <a:lnTo>
                    <a:pt x="653033" y="241909"/>
                  </a:lnTo>
                  <a:lnTo>
                    <a:pt x="653033" y="181432"/>
                  </a:lnTo>
                  <a:lnTo>
                    <a:pt x="0" y="181432"/>
                  </a:lnTo>
                  <a:lnTo>
                    <a:pt x="0" y="60477"/>
                  </a:lnTo>
                  <a:close/>
                </a:path>
              </a:pathLst>
            </a:custGeom>
            <a:ln w="25400">
              <a:solidFill>
                <a:srgbClr val="2961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5031" y="978534"/>
            <a:ext cx="423100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1050" b="1" spc="-5" dirty="0">
                <a:solidFill>
                  <a:srgbClr val="FFFFFF"/>
                </a:solidFill>
                <a:latin typeface="Segoe UI"/>
                <a:cs typeface="Segoe UI"/>
              </a:rPr>
              <a:t>White Rabbit 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 synchronization 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protocol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which enables </a:t>
            </a:r>
            <a:r>
              <a:rPr sz="1050" spc="5" dirty="0">
                <a:solidFill>
                  <a:srgbClr val="FFFFFF"/>
                </a:solidFill>
                <a:latin typeface="Segoe UI"/>
                <a:cs typeface="Segoe UI"/>
              </a:rPr>
              <a:t>sub- </a:t>
            </a:r>
            <a:r>
              <a:rPr sz="10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nanosecond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accuracy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time</a:t>
            </a:r>
            <a:r>
              <a:rPr sz="10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transfer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and frequency</a:t>
            </a:r>
            <a:r>
              <a:rPr sz="10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distribution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over </a:t>
            </a:r>
            <a:r>
              <a:rPr sz="1050" spc="-2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optical</a:t>
            </a:r>
            <a:r>
              <a:rPr sz="105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fiber</a:t>
            </a:r>
            <a:r>
              <a:rPr sz="105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links.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Arial MT"/>
              <a:buChar char="•"/>
            </a:pPr>
            <a:endParaRPr sz="900">
              <a:latin typeface="Segoe UI"/>
              <a:cs typeface="Segoe UI"/>
            </a:endParaRPr>
          </a:p>
          <a:p>
            <a:pPr marL="287020" indent="-274955">
              <a:lnSpc>
                <a:spcPct val="100000"/>
              </a:lnSpc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based</a:t>
            </a:r>
            <a:r>
              <a:rPr sz="10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Segoe UI"/>
                <a:cs typeface="Segoe UI"/>
              </a:rPr>
              <a:t>L1</a:t>
            </a:r>
            <a:r>
              <a:rPr sz="105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Segoe UI"/>
                <a:cs typeface="Segoe UI"/>
              </a:rPr>
              <a:t>syntonization</a:t>
            </a:r>
            <a:r>
              <a:rPr sz="105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0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frequency</a:t>
            </a:r>
            <a:r>
              <a:rPr sz="10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distribution</a:t>
            </a:r>
            <a:r>
              <a:rPr sz="10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1050">
              <a:latin typeface="Segoe UI"/>
              <a:cs typeface="Segoe UI"/>
            </a:endParaRPr>
          </a:p>
          <a:p>
            <a:pPr marL="28702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Segoe UI"/>
                <a:cs typeface="Segoe UI"/>
              </a:rPr>
              <a:t>enhanced</a:t>
            </a:r>
            <a:r>
              <a:rPr sz="105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sz="105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05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Segoe UI"/>
                <a:cs typeface="Segoe UI"/>
              </a:rPr>
              <a:t>PTP</a:t>
            </a:r>
            <a:r>
              <a:rPr sz="105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05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improved</a:t>
            </a:r>
            <a:r>
              <a:rPr sz="105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timestamps</a:t>
            </a:r>
            <a:r>
              <a:rPr sz="10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031" y="1938908"/>
            <a:ext cx="4307205" cy="98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asymmetry</a:t>
            </a:r>
            <a:r>
              <a:rPr sz="105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control.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Segoe UI"/>
              <a:cs typeface="Segoe UI"/>
            </a:endParaRPr>
          </a:p>
          <a:p>
            <a:pPr marL="287020" indent="-274955">
              <a:lnSpc>
                <a:spcPct val="100000"/>
              </a:lnSpc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Born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CERN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0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scientific</a:t>
            </a:r>
            <a:r>
              <a:rPr sz="105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applications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0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Segoe UI"/>
                <a:cs typeface="Segoe UI"/>
              </a:rPr>
              <a:t>translated</a:t>
            </a:r>
            <a:r>
              <a:rPr sz="105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050" b="1" spc="-5" dirty="0">
                <a:solidFill>
                  <a:srgbClr val="FFFFFF"/>
                </a:solidFill>
                <a:latin typeface="Segoe UI"/>
                <a:cs typeface="Segoe UI"/>
              </a:rPr>
              <a:t>industrial</a:t>
            </a:r>
            <a:endParaRPr sz="1050">
              <a:latin typeface="Segoe UI"/>
              <a:cs typeface="Segoe U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solidFill>
                  <a:srgbClr val="FFFFFF"/>
                </a:solidFill>
                <a:latin typeface="Segoe UI"/>
                <a:cs typeface="Segoe UI"/>
              </a:rPr>
              <a:t>market</a:t>
            </a:r>
            <a:r>
              <a:rPr sz="105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0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7Sols/Orolia/Safran.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Segoe UI"/>
              <a:cs typeface="Segoe UI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It is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Segoe UI"/>
                <a:cs typeface="Segoe UI"/>
              </a:rPr>
              <a:t>now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part</a:t>
            </a:r>
            <a:r>
              <a:rPr sz="10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Segoe UI"/>
                <a:cs typeface="Segoe UI"/>
              </a:rPr>
              <a:t>IEEE1588-2019</a:t>
            </a:r>
            <a:r>
              <a:rPr sz="105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(PTP),</a:t>
            </a:r>
            <a:r>
              <a:rPr sz="10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as High Accuracy</a:t>
            </a:r>
            <a:r>
              <a:rPr sz="10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profile.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87467" y="840206"/>
            <a:ext cx="3286125" cy="927100"/>
            <a:chOff x="4887467" y="840206"/>
            <a:chExt cx="3286125" cy="9271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7637" y="840206"/>
              <a:ext cx="455472" cy="4394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5727" y="1327962"/>
              <a:ext cx="441604" cy="4387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7467" y="840206"/>
              <a:ext cx="538137" cy="4394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2892" y="852131"/>
              <a:ext cx="520484" cy="4275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4002" y="1334096"/>
              <a:ext cx="520484" cy="42752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42965" y="948308"/>
            <a:ext cx="5302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Scalable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42965" y="1440561"/>
            <a:ext cx="775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ep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ndab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77021" y="869061"/>
            <a:ext cx="814069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446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Ul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ra-h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gh 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accurate</a:t>
            </a:r>
            <a:endParaRPr sz="1100">
              <a:latin typeface="Segoe UI"/>
              <a:cs typeface="Segoe UI"/>
            </a:endParaRPr>
          </a:p>
          <a:p>
            <a:pPr marL="39370">
              <a:lnSpc>
                <a:spcPct val="100000"/>
              </a:lnSpc>
              <a:spcBef>
                <a:spcPts val="1180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Enabl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endParaRPr sz="1100">
              <a:latin typeface="Segoe UI"/>
              <a:cs typeface="Segoe UI"/>
            </a:endParaRPr>
          </a:p>
          <a:p>
            <a:pPr marL="3937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applications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64707" y="1326667"/>
            <a:ext cx="658177" cy="43088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795896" y="857757"/>
            <a:ext cx="650875" cy="839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Easy </a:t>
            </a:r>
            <a:r>
              <a:rPr sz="11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grab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1100">
              <a:latin typeface="Segoe UI"/>
              <a:cs typeface="Segoe UI"/>
            </a:endParaRPr>
          </a:p>
          <a:p>
            <a:pPr marL="44450" marR="161290">
              <a:lnSpc>
                <a:spcPct val="100000"/>
              </a:lnSpc>
              <a:spcBef>
                <a:spcPts val="1120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Easy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  d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oy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337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</a:t>
            </a:r>
            <a:r>
              <a:rPr spc="-15" dirty="0"/>
              <a:t> </a:t>
            </a:r>
            <a:r>
              <a:rPr spc="-5" dirty="0"/>
              <a:t>Rabbit</a:t>
            </a:r>
            <a:r>
              <a:rPr spc="-25" dirty="0"/>
              <a:t> </a:t>
            </a:r>
            <a:r>
              <a:rPr spc="-5" dirty="0"/>
              <a:t>value</a:t>
            </a:r>
            <a:r>
              <a:rPr spc="-25" dirty="0"/>
              <a:t> </a:t>
            </a:r>
            <a:r>
              <a:rPr spc="-5" dirty="0"/>
              <a:t>proposition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0" y="955546"/>
            <a:ext cx="5784431" cy="3617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53125" y="887983"/>
            <a:ext cx="2957195" cy="3872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Ultra-accurate</a:t>
            </a:r>
            <a:r>
              <a:rPr sz="1050" b="1" spc="-5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sub-ns</a:t>
            </a:r>
            <a:r>
              <a:rPr sz="105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050" b="1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transfer</a:t>
            </a:r>
            <a:endParaRPr sz="1050">
              <a:latin typeface="Segoe UI"/>
              <a:cs typeface="Segoe UI"/>
            </a:endParaRPr>
          </a:p>
          <a:p>
            <a:pPr marL="257175" marR="152400" lvl="1" indent="-257175">
              <a:lnSpc>
                <a:spcPts val="1025"/>
              </a:lnSpc>
              <a:spcBef>
                <a:spcPts val="690"/>
              </a:spcBef>
              <a:buClr>
                <a:srgbClr val="3A86CC"/>
              </a:buClr>
              <a:buFont typeface="Arial MT"/>
              <a:buChar char="•"/>
              <a:tabLst>
                <a:tab pos="257175" algn="l"/>
                <a:tab pos="613410" algn="l"/>
              </a:tabLst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Timestamping optimization</a:t>
            </a:r>
            <a:r>
              <a:rPr sz="9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(Latency</a:t>
            </a:r>
            <a:endParaRPr sz="900">
              <a:latin typeface="Segoe UI"/>
              <a:cs typeface="Segoe UI"/>
            </a:endParaRPr>
          </a:p>
          <a:p>
            <a:pPr marR="141605" algn="ctr">
              <a:lnSpc>
                <a:spcPts val="1025"/>
              </a:lnSpc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measurement,</a:t>
            </a:r>
            <a:r>
              <a:rPr sz="900" spc="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data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fusion,</a:t>
            </a:r>
            <a:r>
              <a:rPr sz="900" spc="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etc.)</a:t>
            </a:r>
            <a:endParaRPr sz="900">
              <a:latin typeface="Segoe UI"/>
              <a:cs typeface="Segoe UI"/>
            </a:endParaRPr>
          </a:p>
          <a:p>
            <a:pPr marL="269875" indent="-25781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Low</a:t>
            </a:r>
            <a:r>
              <a:rPr sz="105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Phase</a:t>
            </a:r>
            <a:r>
              <a:rPr sz="105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Noise</a:t>
            </a:r>
            <a:r>
              <a:rPr sz="1050" b="1" spc="-5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Frequency</a:t>
            </a:r>
            <a:r>
              <a:rPr sz="1050" b="1" spc="-5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endParaRPr sz="1050">
              <a:latin typeface="Segoe UI"/>
              <a:cs typeface="Segoe UI"/>
            </a:endParaRPr>
          </a:p>
          <a:p>
            <a:pPr marL="612775" lvl="1" indent="-257810">
              <a:lnSpc>
                <a:spcPct val="100000"/>
              </a:lnSpc>
              <a:spcBef>
                <a:spcPts val="690"/>
              </a:spcBef>
              <a:buClr>
                <a:srgbClr val="3A86CC"/>
              </a:buClr>
              <a:buFont typeface="Arial MT"/>
              <a:buChar char="•"/>
              <a:tabLst>
                <a:tab pos="612775" algn="l"/>
                <a:tab pos="613410" algn="l"/>
              </a:tabLst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Distributed</a:t>
            </a:r>
            <a:r>
              <a:rPr sz="9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systems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(Sensors)</a:t>
            </a:r>
            <a:endParaRPr sz="900">
              <a:latin typeface="Segoe UI"/>
              <a:cs typeface="Segoe UI"/>
            </a:endParaRPr>
          </a:p>
          <a:p>
            <a:pPr marL="269875" indent="-25781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Long-distance</a:t>
            </a:r>
            <a:r>
              <a:rPr sz="1050" b="1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sync</a:t>
            </a:r>
            <a:r>
              <a:rPr sz="105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05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scalability</a:t>
            </a:r>
            <a:endParaRPr sz="1050">
              <a:latin typeface="Segoe UI"/>
              <a:cs typeface="Segoe UI"/>
            </a:endParaRPr>
          </a:p>
          <a:p>
            <a:pPr marL="612775" lvl="1" indent="-257810">
              <a:lnSpc>
                <a:spcPts val="1030"/>
              </a:lnSpc>
              <a:spcBef>
                <a:spcPts val="700"/>
              </a:spcBef>
              <a:buClr>
                <a:srgbClr val="3A86CC"/>
              </a:buClr>
              <a:buFont typeface="Arial MT"/>
              <a:buChar char="•"/>
              <a:tabLst>
                <a:tab pos="612775" algn="l"/>
                <a:tab pos="613410" algn="l"/>
              </a:tabLst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Intra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and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Inter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Datacenter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deployments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(local/</a:t>
            </a:r>
            <a:endParaRPr sz="900">
              <a:latin typeface="Segoe UI"/>
              <a:cs typeface="Segoe UI"/>
            </a:endParaRPr>
          </a:p>
          <a:p>
            <a:pPr marL="612775">
              <a:lnSpc>
                <a:spcPts val="1030"/>
              </a:lnSpc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wide</a:t>
            </a:r>
            <a:r>
              <a:rPr sz="900" spc="-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area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networks)</a:t>
            </a:r>
            <a:endParaRPr sz="900">
              <a:latin typeface="Segoe UI"/>
              <a:cs typeface="Segoe UI"/>
            </a:endParaRPr>
          </a:p>
          <a:p>
            <a:pPr marL="269875" indent="-25781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r>
              <a:rPr sz="1050" b="1" spc="-7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resiliency</a:t>
            </a:r>
            <a:endParaRPr sz="1050">
              <a:latin typeface="Segoe UI"/>
              <a:cs typeface="Segoe UI"/>
            </a:endParaRPr>
          </a:p>
          <a:p>
            <a:pPr marL="612775" lvl="1" indent="-257810">
              <a:lnSpc>
                <a:spcPct val="100000"/>
              </a:lnSpc>
              <a:spcBef>
                <a:spcPts val="705"/>
              </a:spcBef>
              <a:buClr>
                <a:srgbClr val="3A86CC"/>
              </a:buClr>
              <a:buFont typeface="Arial MT"/>
              <a:buChar char="•"/>
              <a:tabLst>
                <a:tab pos="612775" algn="l"/>
                <a:tab pos="613410" algn="l"/>
              </a:tabLst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GNSS</a:t>
            </a:r>
            <a:r>
              <a:rPr sz="9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backup/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complement</a:t>
            </a:r>
            <a:r>
              <a:rPr sz="9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&amp;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GNSS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denied</a:t>
            </a:r>
            <a:endParaRPr sz="900">
              <a:latin typeface="Segoe UI"/>
              <a:cs typeface="Segoe UI"/>
            </a:endParaRPr>
          </a:p>
          <a:p>
            <a:pPr marL="269875" indent="-25781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Precise</a:t>
            </a:r>
            <a:r>
              <a:rPr sz="1050" b="1" spc="-6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Monitoring</a:t>
            </a:r>
            <a:endParaRPr sz="1050">
              <a:latin typeface="Segoe UI"/>
              <a:cs typeface="Segoe UI"/>
            </a:endParaRPr>
          </a:p>
          <a:p>
            <a:pPr marL="727075" lvl="1" indent="-257810">
              <a:lnSpc>
                <a:spcPct val="100000"/>
              </a:lnSpc>
              <a:spcBef>
                <a:spcPts val="700"/>
              </a:spcBef>
              <a:buClr>
                <a:srgbClr val="3A86CC"/>
              </a:buClr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Time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references</a:t>
            </a:r>
            <a:r>
              <a:rPr sz="900" spc="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monitor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and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evaluation</a:t>
            </a:r>
            <a:endParaRPr sz="900">
              <a:latin typeface="Segoe UI"/>
              <a:cs typeface="Segoe UI"/>
            </a:endParaRPr>
          </a:p>
          <a:p>
            <a:pPr marL="269875" marR="179070" indent="-257810">
              <a:lnSpc>
                <a:spcPts val="1130"/>
              </a:lnSpc>
              <a:spcBef>
                <a:spcPts val="81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High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Accuracy IP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core (HATI) integrable </a:t>
            </a:r>
            <a:r>
              <a:rPr sz="1050" b="1" spc="-27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into third</a:t>
            </a:r>
            <a:r>
              <a:rPr sz="105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party</a:t>
            </a:r>
            <a:r>
              <a:rPr sz="1050" b="1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HW</a:t>
            </a:r>
            <a:endParaRPr sz="1050">
              <a:latin typeface="Segoe UI"/>
              <a:cs typeface="Segoe UI"/>
            </a:endParaRPr>
          </a:p>
          <a:p>
            <a:pPr marL="269875" indent="-25781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Interoperability</a:t>
            </a:r>
            <a:r>
              <a:rPr sz="1050" b="1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5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timing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interfaces</a:t>
            </a:r>
            <a:endParaRPr sz="1050">
              <a:latin typeface="Segoe UI"/>
              <a:cs typeface="Segoe UI"/>
            </a:endParaRPr>
          </a:p>
          <a:p>
            <a:pPr marL="612775" lvl="1" indent="-257810">
              <a:lnSpc>
                <a:spcPct val="100000"/>
              </a:lnSpc>
              <a:spcBef>
                <a:spcPts val="690"/>
              </a:spcBef>
              <a:buClr>
                <a:srgbClr val="3A86CC"/>
              </a:buClr>
              <a:buFont typeface="Arial MT"/>
              <a:buChar char="•"/>
              <a:tabLst>
                <a:tab pos="612775" algn="l"/>
                <a:tab pos="613410" algn="l"/>
              </a:tabLst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Time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error</a:t>
            </a:r>
            <a:r>
              <a:rPr sz="9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optimization</a:t>
            </a:r>
            <a:endParaRPr sz="900">
              <a:latin typeface="Segoe UI"/>
              <a:cs typeface="Segoe UI"/>
            </a:endParaRPr>
          </a:p>
          <a:p>
            <a:pPr marL="612775" lvl="1" indent="-257810">
              <a:lnSpc>
                <a:spcPct val="100000"/>
              </a:lnSpc>
              <a:spcBef>
                <a:spcPts val="700"/>
              </a:spcBef>
              <a:buClr>
                <a:srgbClr val="3A86CC"/>
              </a:buClr>
              <a:buFont typeface="Arial MT"/>
              <a:buChar char="•"/>
              <a:tabLst>
                <a:tab pos="612775" algn="l"/>
                <a:tab pos="613410" algn="l"/>
              </a:tabLst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PTP, NTP,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Sync-E,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IRIG, 1PPS, 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10MHz,</a:t>
            </a:r>
            <a:r>
              <a:rPr sz="900" spc="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  <a:p>
            <a:pPr marL="269875" indent="-25781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050" b="1" spc="-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as</a:t>
            </a:r>
            <a:r>
              <a:rPr sz="105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5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Service</a:t>
            </a:r>
            <a:r>
              <a:rPr sz="1050" b="1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spc="-5" dirty="0">
                <a:solidFill>
                  <a:srgbClr val="3A86CC"/>
                </a:solidFill>
                <a:latin typeface="Segoe UI"/>
                <a:cs typeface="Segoe UI"/>
              </a:rPr>
              <a:t>(TaaS)</a:t>
            </a:r>
            <a:r>
              <a:rPr sz="1050" b="1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A86CC"/>
                </a:solidFill>
                <a:latin typeface="Segoe UI"/>
                <a:cs typeface="Segoe UI"/>
              </a:rPr>
              <a:t>enabler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7576" y="4837239"/>
            <a:ext cx="817638" cy="1731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91514"/>
            <a:ext cx="9144000" cy="4209415"/>
            <a:chOff x="0" y="691514"/>
            <a:chExt cx="9144000" cy="4209415"/>
          </a:xfrm>
        </p:grpSpPr>
        <p:sp>
          <p:nvSpPr>
            <p:cNvPr id="4" name="object 4"/>
            <p:cNvSpPr/>
            <p:nvPr/>
          </p:nvSpPr>
          <p:spPr>
            <a:xfrm>
              <a:off x="506984" y="4762169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0"/>
                  </a:moveTo>
                  <a:lnTo>
                    <a:pt x="0" y="138493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91184"/>
              <a:ext cx="9143999" cy="40079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9342" y="701649"/>
              <a:ext cx="1311910" cy="7688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93944" y="704214"/>
              <a:ext cx="2339340" cy="773430"/>
            </a:xfrm>
            <a:custGeom>
              <a:avLst/>
              <a:gdLst/>
              <a:ahLst/>
              <a:cxnLst/>
              <a:rect l="l" t="t" r="r" b="b"/>
              <a:pathLst>
                <a:path w="2339340" h="773430">
                  <a:moveTo>
                    <a:pt x="0" y="386461"/>
                  </a:moveTo>
                  <a:lnTo>
                    <a:pt x="193293" y="193294"/>
                  </a:lnTo>
                  <a:lnTo>
                    <a:pt x="193293" y="289813"/>
                  </a:lnTo>
                  <a:lnTo>
                    <a:pt x="819150" y="289813"/>
                  </a:lnTo>
                  <a:lnTo>
                    <a:pt x="819150" y="0"/>
                  </a:lnTo>
                  <a:lnTo>
                    <a:pt x="2338831" y="0"/>
                  </a:lnTo>
                  <a:lnTo>
                    <a:pt x="2338831" y="773049"/>
                  </a:lnTo>
                  <a:lnTo>
                    <a:pt x="819150" y="773049"/>
                  </a:lnTo>
                  <a:lnTo>
                    <a:pt x="819150" y="483108"/>
                  </a:lnTo>
                  <a:lnTo>
                    <a:pt x="193293" y="483108"/>
                  </a:lnTo>
                  <a:lnTo>
                    <a:pt x="193293" y="579755"/>
                  </a:lnTo>
                  <a:lnTo>
                    <a:pt x="0" y="386461"/>
                  </a:lnTo>
                  <a:close/>
                </a:path>
              </a:pathLst>
            </a:custGeom>
            <a:ln w="25400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95224" y="664592"/>
            <a:ext cx="995680" cy="78740"/>
            <a:chOff x="295224" y="664592"/>
            <a:chExt cx="995680" cy="78740"/>
          </a:xfrm>
        </p:grpSpPr>
        <p:sp>
          <p:nvSpPr>
            <p:cNvPr id="9" name="object 9"/>
            <p:cNvSpPr/>
            <p:nvPr/>
          </p:nvSpPr>
          <p:spPr>
            <a:xfrm>
              <a:off x="295224" y="724661"/>
              <a:ext cx="995680" cy="18415"/>
            </a:xfrm>
            <a:custGeom>
              <a:avLst/>
              <a:gdLst/>
              <a:ahLst/>
              <a:cxnLst/>
              <a:rect l="l" t="t" r="r" b="b"/>
              <a:pathLst>
                <a:path w="995680" h="18415">
                  <a:moveTo>
                    <a:pt x="995603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1938"/>
                  </a:lnTo>
                  <a:lnTo>
                    <a:pt x="0" y="18288"/>
                  </a:lnTo>
                  <a:lnTo>
                    <a:pt x="995603" y="18288"/>
                  </a:lnTo>
                  <a:lnTo>
                    <a:pt x="995603" y="11938"/>
                  </a:lnTo>
                  <a:lnTo>
                    <a:pt x="995603" y="6350"/>
                  </a:lnTo>
                  <a:lnTo>
                    <a:pt x="995603" y="0"/>
                  </a:lnTo>
                  <a:close/>
                </a:path>
              </a:pathLst>
            </a:custGeom>
            <a:solidFill>
              <a:srgbClr val="112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24" y="664592"/>
              <a:ext cx="504050" cy="7200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5059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</a:t>
            </a:r>
            <a:r>
              <a:rPr spc="5" dirty="0"/>
              <a:t> </a:t>
            </a:r>
            <a:r>
              <a:rPr spc="-5" dirty="0"/>
              <a:t>Rabbit </a:t>
            </a:r>
            <a:r>
              <a:rPr spc="-10" dirty="0"/>
              <a:t>distribution</a:t>
            </a:r>
            <a:r>
              <a:rPr spc="15" dirty="0"/>
              <a:t> </a:t>
            </a:r>
            <a:r>
              <a:rPr spc="-10" dirty="0"/>
              <a:t>ecosystem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2000" y="1331925"/>
            <a:ext cx="1634489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700" spc="-10" dirty="0">
                <a:solidFill>
                  <a:srgbClr val="070D1D"/>
                </a:solidFill>
                <a:latin typeface="Segoe UI"/>
                <a:cs typeface="Segoe UI"/>
              </a:rPr>
              <a:t>1PPS,</a:t>
            </a:r>
            <a:r>
              <a:rPr sz="700" spc="-3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070D1D"/>
                </a:solidFill>
                <a:latin typeface="Segoe UI"/>
                <a:cs typeface="Segoe UI"/>
              </a:rPr>
              <a:t>10MHz,</a:t>
            </a:r>
            <a:r>
              <a:rPr sz="70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070D1D"/>
                </a:solidFill>
                <a:latin typeface="Segoe UI"/>
                <a:cs typeface="Segoe UI"/>
              </a:rPr>
              <a:t>NTP</a:t>
            </a:r>
            <a:endParaRPr sz="700">
              <a:latin typeface="Segoe UI"/>
              <a:cs typeface="Segoe UI"/>
            </a:endParaRPr>
          </a:p>
          <a:p>
            <a:pPr marL="116205">
              <a:lnSpc>
                <a:spcPct val="100000"/>
              </a:lnSpc>
            </a:pPr>
            <a:r>
              <a:rPr sz="700" spc="-5" dirty="0">
                <a:solidFill>
                  <a:srgbClr val="070D1D"/>
                </a:solidFill>
                <a:latin typeface="Segoe UI"/>
                <a:cs typeface="Segoe UI"/>
              </a:rPr>
              <a:t>or</a:t>
            </a:r>
            <a:r>
              <a:rPr sz="700" spc="-3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070D1D"/>
                </a:solidFill>
                <a:latin typeface="Segoe UI"/>
                <a:cs typeface="Segoe UI"/>
              </a:rPr>
              <a:t>(via</a:t>
            </a:r>
            <a:r>
              <a:rPr sz="70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070D1D"/>
                </a:solidFill>
                <a:latin typeface="Segoe UI"/>
                <a:cs typeface="Segoe UI"/>
              </a:rPr>
              <a:t>WROX)</a:t>
            </a:r>
            <a:endParaRPr sz="7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151"/>
                </a:lnTo>
                <a:lnTo>
                  <a:pt x="9144000" y="5145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1E3B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8078" y="4624220"/>
            <a:ext cx="815340" cy="170815"/>
            <a:chOff x="1408078" y="4624220"/>
            <a:chExt cx="815340" cy="170815"/>
          </a:xfrm>
        </p:grpSpPr>
        <p:sp>
          <p:nvSpPr>
            <p:cNvPr id="4" name="object 4"/>
            <p:cNvSpPr/>
            <p:nvPr/>
          </p:nvSpPr>
          <p:spPr>
            <a:xfrm>
              <a:off x="1604014" y="4666767"/>
              <a:ext cx="619125" cy="87630"/>
            </a:xfrm>
            <a:custGeom>
              <a:avLst/>
              <a:gdLst/>
              <a:ahLst/>
              <a:cxnLst/>
              <a:rect l="l" t="t" r="r" b="b"/>
              <a:pathLst>
                <a:path w="619125" h="87629">
                  <a:moveTo>
                    <a:pt x="294031" y="2558"/>
                  </a:moveTo>
                  <a:lnTo>
                    <a:pt x="213270" y="2558"/>
                  </a:lnTo>
                  <a:lnTo>
                    <a:pt x="213270" y="84743"/>
                  </a:lnTo>
                  <a:lnTo>
                    <a:pt x="236179" y="84743"/>
                  </a:lnTo>
                  <a:lnTo>
                    <a:pt x="236179" y="53207"/>
                  </a:lnTo>
                  <a:lnTo>
                    <a:pt x="283237" y="53207"/>
                  </a:lnTo>
                  <a:lnTo>
                    <a:pt x="286242" y="38936"/>
                  </a:lnTo>
                  <a:lnTo>
                    <a:pt x="236090" y="38936"/>
                  </a:lnTo>
                  <a:lnTo>
                    <a:pt x="236090" y="16917"/>
                  </a:lnTo>
                  <a:lnTo>
                    <a:pt x="290930" y="16917"/>
                  </a:lnTo>
                  <a:lnTo>
                    <a:pt x="294031" y="2558"/>
                  </a:lnTo>
                  <a:close/>
                </a:path>
                <a:path w="619125" h="87629">
                  <a:moveTo>
                    <a:pt x="471826" y="2646"/>
                  </a:moveTo>
                  <a:lnTo>
                    <a:pt x="450512" y="2646"/>
                  </a:lnTo>
                  <a:lnTo>
                    <a:pt x="411678" y="84832"/>
                  </a:lnTo>
                  <a:lnTo>
                    <a:pt x="428216" y="84832"/>
                  </a:lnTo>
                  <a:lnTo>
                    <a:pt x="435827" y="68183"/>
                  </a:lnTo>
                  <a:lnTo>
                    <a:pt x="505646" y="68183"/>
                  </a:lnTo>
                  <a:lnTo>
                    <a:pt x="498424" y="53825"/>
                  </a:lnTo>
                  <a:lnTo>
                    <a:pt x="442457" y="53825"/>
                  </a:lnTo>
                  <a:lnTo>
                    <a:pt x="457496" y="21056"/>
                  </a:lnTo>
                  <a:lnTo>
                    <a:pt x="481961" y="21056"/>
                  </a:lnTo>
                  <a:lnTo>
                    <a:pt x="477046" y="11189"/>
                  </a:lnTo>
                  <a:lnTo>
                    <a:pt x="474041" y="5021"/>
                  </a:lnTo>
                  <a:lnTo>
                    <a:pt x="471826" y="2646"/>
                  </a:lnTo>
                  <a:close/>
                </a:path>
                <a:path w="619125" h="87629">
                  <a:moveTo>
                    <a:pt x="505646" y="68183"/>
                  </a:moveTo>
                  <a:lnTo>
                    <a:pt x="479874" y="68183"/>
                  </a:lnTo>
                  <a:lnTo>
                    <a:pt x="487751" y="84832"/>
                  </a:lnTo>
                  <a:lnTo>
                    <a:pt x="514020" y="84832"/>
                  </a:lnTo>
                  <a:lnTo>
                    <a:pt x="505646" y="68183"/>
                  </a:lnTo>
                  <a:close/>
                </a:path>
                <a:path w="619125" h="87629">
                  <a:moveTo>
                    <a:pt x="481961" y="21056"/>
                  </a:moveTo>
                  <a:lnTo>
                    <a:pt x="457496" y="21056"/>
                  </a:lnTo>
                  <a:lnTo>
                    <a:pt x="473067" y="53825"/>
                  </a:lnTo>
                  <a:lnTo>
                    <a:pt x="498424" y="53825"/>
                  </a:lnTo>
                  <a:lnTo>
                    <a:pt x="483982" y="25112"/>
                  </a:lnTo>
                  <a:lnTo>
                    <a:pt x="481961" y="21056"/>
                  </a:lnTo>
                  <a:close/>
                </a:path>
                <a:path w="619125" h="87629">
                  <a:moveTo>
                    <a:pt x="159751" y="2646"/>
                  </a:moveTo>
                  <a:lnTo>
                    <a:pt x="138429" y="2646"/>
                  </a:lnTo>
                  <a:lnTo>
                    <a:pt x="99514" y="84832"/>
                  </a:lnTo>
                  <a:lnTo>
                    <a:pt x="116051" y="84832"/>
                  </a:lnTo>
                  <a:lnTo>
                    <a:pt x="123656" y="68183"/>
                  </a:lnTo>
                  <a:lnTo>
                    <a:pt x="193501" y="68183"/>
                  </a:lnTo>
                  <a:lnTo>
                    <a:pt x="186297" y="53825"/>
                  </a:lnTo>
                  <a:lnTo>
                    <a:pt x="130293" y="53825"/>
                  </a:lnTo>
                  <a:lnTo>
                    <a:pt x="145332" y="21056"/>
                  </a:lnTo>
                  <a:lnTo>
                    <a:pt x="169874" y="21056"/>
                  </a:lnTo>
                  <a:lnTo>
                    <a:pt x="164971" y="11189"/>
                  </a:lnTo>
                  <a:lnTo>
                    <a:pt x="161958" y="5021"/>
                  </a:lnTo>
                  <a:lnTo>
                    <a:pt x="159751" y="2646"/>
                  </a:lnTo>
                  <a:close/>
                </a:path>
                <a:path w="619125" h="87629">
                  <a:moveTo>
                    <a:pt x="193501" y="68183"/>
                  </a:moveTo>
                  <a:lnTo>
                    <a:pt x="167710" y="68183"/>
                  </a:lnTo>
                  <a:lnTo>
                    <a:pt x="175587" y="84832"/>
                  </a:lnTo>
                  <a:lnTo>
                    <a:pt x="201856" y="84832"/>
                  </a:lnTo>
                  <a:lnTo>
                    <a:pt x="193501" y="68183"/>
                  </a:lnTo>
                  <a:close/>
                </a:path>
                <a:path w="619125" h="87629">
                  <a:moveTo>
                    <a:pt x="169874" y="21056"/>
                  </a:moveTo>
                  <a:lnTo>
                    <a:pt x="145332" y="21056"/>
                  </a:lnTo>
                  <a:lnTo>
                    <a:pt x="160903" y="53825"/>
                  </a:lnTo>
                  <a:lnTo>
                    <a:pt x="186297" y="53825"/>
                  </a:lnTo>
                  <a:lnTo>
                    <a:pt x="171889" y="25112"/>
                  </a:lnTo>
                  <a:lnTo>
                    <a:pt x="169874" y="21056"/>
                  </a:lnTo>
                  <a:close/>
                </a:path>
                <a:path w="619125" h="87629">
                  <a:moveTo>
                    <a:pt x="8667" y="60430"/>
                  </a:moveTo>
                  <a:lnTo>
                    <a:pt x="0" y="70913"/>
                  </a:lnTo>
                  <a:lnTo>
                    <a:pt x="3365" y="73501"/>
                  </a:lnTo>
                  <a:lnTo>
                    <a:pt x="13323" y="79194"/>
                  </a:lnTo>
                  <a:lnTo>
                    <a:pt x="29467" y="84886"/>
                  </a:lnTo>
                  <a:lnTo>
                    <a:pt x="51392" y="87474"/>
                  </a:lnTo>
                  <a:lnTo>
                    <a:pt x="70599" y="85550"/>
                  </a:lnTo>
                  <a:lnTo>
                    <a:pt x="84053" y="80141"/>
                  </a:lnTo>
                  <a:lnTo>
                    <a:pt x="91214" y="72587"/>
                  </a:lnTo>
                  <a:lnTo>
                    <a:pt x="45020" y="72587"/>
                  </a:lnTo>
                  <a:lnTo>
                    <a:pt x="31130" y="70279"/>
                  </a:lnTo>
                  <a:lnTo>
                    <a:pt x="19546" y="66146"/>
                  </a:lnTo>
                  <a:lnTo>
                    <a:pt x="11611" y="62194"/>
                  </a:lnTo>
                  <a:lnTo>
                    <a:pt x="8667" y="60430"/>
                  </a:lnTo>
                  <a:close/>
                </a:path>
                <a:path w="619125" h="87629">
                  <a:moveTo>
                    <a:pt x="47412" y="0"/>
                  </a:moveTo>
                  <a:lnTo>
                    <a:pt x="28661" y="1596"/>
                  </a:lnTo>
                  <a:lnTo>
                    <a:pt x="15092" y="6298"/>
                  </a:lnTo>
                  <a:lnTo>
                    <a:pt x="6847" y="13973"/>
                  </a:lnTo>
                  <a:lnTo>
                    <a:pt x="4067" y="24490"/>
                  </a:lnTo>
                  <a:lnTo>
                    <a:pt x="7108" y="34506"/>
                  </a:lnTo>
                  <a:lnTo>
                    <a:pt x="15654" y="41779"/>
                  </a:lnTo>
                  <a:lnTo>
                    <a:pt x="28845" y="47433"/>
                  </a:lnTo>
                  <a:lnTo>
                    <a:pt x="45818" y="52589"/>
                  </a:lnTo>
                  <a:lnTo>
                    <a:pt x="55997" y="55300"/>
                  </a:lnTo>
                  <a:lnTo>
                    <a:pt x="63554" y="57491"/>
                  </a:lnTo>
                  <a:lnTo>
                    <a:pt x="68259" y="59961"/>
                  </a:lnTo>
                  <a:lnTo>
                    <a:pt x="69879" y="63514"/>
                  </a:lnTo>
                  <a:lnTo>
                    <a:pt x="68843" y="66963"/>
                  </a:lnTo>
                  <a:lnTo>
                    <a:pt x="65047" y="70099"/>
                  </a:lnTo>
                  <a:lnTo>
                    <a:pt x="57451" y="72210"/>
                  </a:lnTo>
                  <a:lnTo>
                    <a:pt x="45020" y="72587"/>
                  </a:lnTo>
                  <a:lnTo>
                    <a:pt x="91214" y="72587"/>
                  </a:lnTo>
                  <a:lnTo>
                    <a:pt x="91969" y="71791"/>
                  </a:lnTo>
                  <a:lnTo>
                    <a:pt x="94560" y="61047"/>
                  </a:lnTo>
                  <a:lnTo>
                    <a:pt x="92200" y="51950"/>
                  </a:lnTo>
                  <a:lnTo>
                    <a:pt x="84971" y="44695"/>
                  </a:lnTo>
                  <a:lnTo>
                    <a:pt x="72651" y="38613"/>
                  </a:lnTo>
                  <a:lnTo>
                    <a:pt x="55017" y="33033"/>
                  </a:lnTo>
                  <a:lnTo>
                    <a:pt x="44081" y="30264"/>
                  </a:lnTo>
                  <a:lnTo>
                    <a:pt x="35808" y="28056"/>
                  </a:lnTo>
                  <a:lnTo>
                    <a:pt x="30570" y="25652"/>
                  </a:lnTo>
                  <a:lnTo>
                    <a:pt x="28741" y="22291"/>
                  </a:lnTo>
                  <a:lnTo>
                    <a:pt x="30447" y="18856"/>
                  </a:lnTo>
                  <a:lnTo>
                    <a:pt x="35287" y="16420"/>
                  </a:lnTo>
                  <a:lnTo>
                    <a:pt x="42847" y="15090"/>
                  </a:lnTo>
                  <a:lnTo>
                    <a:pt x="52713" y="14976"/>
                  </a:lnTo>
                  <a:lnTo>
                    <a:pt x="87942" y="14976"/>
                  </a:lnTo>
                  <a:lnTo>
                    <a:pt x="89783" y="12072"/>
                  </a:lnTo>
                  <a:lnTo>
                    <a:pt x="86819" y="10185"/>
                  </a:lnTo>
                  <a:lnTo>
                    <a:pt x="78349" y="6036"/>
                  </a:lnTo>
                  <a:lnTo>
                    <a:pt x="65003" y="1886"/>
                  </a:lnTo>
                  <a:lnTo>
                    <a:pt x="47412" y="0"/>
                  </a:lnTo>
                  <a:close/>
                </a:path>
                <a:path w="619125" h="87629">
                  <a:moveTo>
                    <a:pt x="87942" y="14976"/>
                  </a:moveTo>
                  <a:lnTo>
                    <a:pt x="52713" y="14976"/>
                  </a:lnTo>
                  <a:lnTo>
                    <a:pt x="65062" y="16683"/>
                  </a:lnTo>
                  <a:lnTo>
                    <a:pt x="74455" y="19578"/>
                  </a:lnTo>
                  <a:lnTo>
                    <a:pt x="80431" y="22308"/>
                  </a:lnTo>
                  <a:lnTo>
                    <a:pt x="82526" y="23519"/>
                  </a:lnTo>
                  <a:lnTo>
                    <a:pt x="87942" y="14976"/>
                  </a:lnTo>
                  <a:close/>
                </a:path>
                <a:path w="619125" h="87629">
                  <a:moveTo>
                    <a:pt x="539144" y="2558"/>
                  </a:moveTo>
                  <a:lnTo>
                    <a:pt x="525256" y="2558"/>
                  </a:lnTo>
                  <a:lnTo>
                    <a:pt x="525256" y="84743"/>
                  </a:lnTo>
                  <a:lnTo>
                    <a:pt x="542141" y="84743"/>
                  </a:lnTo>
                  <a:lnTo>
                    <a:pt x="542141" y="36474"/>
                  </a:lnTo>
                  <a:lnTo>
                    <a:pt x="582875" y="36474"/>
                  </a:lnTo>
                  <a:lnTo>
                    <a:pt x="542436" y="4403"/>
                  </a:lnTo>
                  <a:lnTo>
                    <a:pt x="539144" y="2558"/>
                  </a:lnTo>
                  <a:close/>
                </a:path>
                <a:path w="619125" h="87629">
                  <a:moveTo>
                    <a:pt x="582875" y="36474"/>
                  </a:moveTo>
                  <a:lnTo>
                    <a:pt x="542141" y="36474"/>
                  </a:lnTo>
                  <a:lnTo>
                    <a:pt x="601204" y="83334"/>
                  </a:lnTo>
                  <a:lnTo>
                    <a:pt x="604896" y="84743"/>
                  </a:lnTo>
                  <a:lnTo>
                    <a:pt x="618776" y="84743"/>
                  </a:lnTo>
                  <a:lnTo>
                    <a:pt x="618776" y="51619"/>
                  </a:lnTo>
                  <a:lnTo>
                    <a:pt x="601943" y="51619"/>
                  </a:lnTo>
                  <a:lnTo>
                    <a:pt x="582875" y="36474"/>
                  </a:lnTo>
                  <a:close/>
                </a:path>
                <a:path w="619125" h="87629">
                  <a:moveTo>
                    <a:pt x="618776" y="2558"/>
                  </a:moveTo>
                  <a:lnTo>
                    <a:pt x="601943" y="2558"/>
                  </a:lnTo>
                  <a:lnTo>
                    <a:pt x="601943" y="51619"/>
                  </a:lnTo>
                  <a:lnTo>
                    <a:pt x="618776" y="51619"/>
                  </a:lnTo>
                  <a:lnTo>
                    <a:pt x="618776" y="2558"/>
                  </a:lnTo>
                  <a:close/>
                </a:path>
                <a:path w="619125" h="87629">
                  <a:moveTo>
                    <a:pt x="354711" y="2558"/>
                  </a:moveTo>
                  <a:lnTo>
                    <a:pt x="308273" y="2558"/>
                  </a:lnTo>
                  <a:lnTo>
                    <a:pt x="308273" y="84832"/>
                  </a:lnTo>
                  <a:lnTo>
                    <a:pt x="331182" y="84832"/>
                  </a:lnTo>
                  <a:lnTo>
                    <a:pt x="331182" y="56996"/>
                  </a:lnTo>
                  <a:lnTo>
                    <a:pt x="380784" y="56996"/>
                  </a:lnTo>
                  <a:lnTo>
                    <a:pt x="378684" y="54354"/>
                  </a:lnTo>
                  <a:lnTo>
                    <a:pt x="386227" y="51280"/>
                  </a:lnTo>
                  <a:lnTo>
                    <a:pt x="392384" y="46424"/>
                  </a:lnTo>
                  <a:lnTo>
                    <a:pt x="394516" y="42811"/>
                  </a:lnTo>
                  <a:lnTo>
                    <a:pt x="331182" y="42811"/>
                  </a:lnTo>
                  <a:lnTo>
                    <a:pt x="331182" y="16740"/>
                  </a:lnTo>
                  <a:lnTo>
                    <a:pt x="394333" y="16740"/>
                  </a:lnTo>
                  <a:lnTo>
                    <a:pt x="393784" y="14819"/>
                  </a:lnTo>
                  <a:lnTo>
                    <a:pt x="383051" y="6652"/>
                  </a:lnTo>
                  <a:lnTo>
                    <a:pt x="368984" y="3243"/>
                  </a:lnTo>
                  <a:lnTo>
                    <a:pt x="354711" y="2558"/>
                  </a:lnTo>
                  <a:close/>
                </a:path>
                <a:path w="619125" h="87629">
                  <a:moveTo>
                    <a:pt x="380784" y="56996"/>
                  </a:moveTo>
                  <a:lnTo>
                    <a:pt x="356306" y="56996"/>
                  </a:lnTo>
                  <a:lnTo>
                    <a:pt x="365594" y="69240"/>
                  </a:lnTo>
                  <a:lnTo>
                    <a:pt x="372667" y="78489"/>
                  </a:lnTo>
                  <a:lnTo>
                    <a:pt x="378241" y="84832"/>
                  </a:lnTo>
                  <a:lnTo>
                    <a:pt x="402922" y="84832"/>
                  </a:lnTo>
                  <a:lnTo>
                    <a:pt x="380784" y="56996"/>
                  </a:lnTo>
                  <a:close/>
                </a:path>
                <a:path w="619125" h="87629">
                  <a:moveTo>
                    <a:pt x="394333" y="16740"/>
                  </a:moveTo>
                  <a:lnTo>
                    <a:pt x="331182" y="16740"/>
                  </a:lnTo>
                  <a:lnTo>
                    <a:pt x="331448" y="16917"/>
                  </a:lnTo>
                  <a:lnTo>
                    <a:pt x="367713" y="16917"/>
                  </a:lnTo>
                  <a:lnTo>
                    <a:pt x="373198" y="21144"/>
                  </a:lnTo>
                  <a:lnTo>
                    <a:pt x="373198" y="38407"/>
                  </a:lnTo>
                  <a:lnTo>
                    <a:pt x="367713" y="42635"/>
                  </a:lnTo>
                  <a:lnTo>
                    <a:pt x="331448" y="42635"/>
                  </a:lnTo>
                  <a:lnTo>
                    <a:pt x="331182" y="42811"/>
                  </a:lnTo>
                  <a:lnTo>
                    <a:pt x="394516" y="42811"/>
                  </a:lnTo>
                  <a:lnTo>
                    <a:pt x="396535" y="39388"/>
                  </a:lnTo>
                  <a:lnTo>
                    <a:pt x="398056" y="29776"/>
                  </a:lnTo>
                  <a:lnTo>
                    <a:pt x="394333" y="16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078" y="4624220"/>
              <a:ext cx="154444" cy="17027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300" y="254215"/>
            <a:ext cx="1608074" cy="35779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337" y="279018"/>
            <a:ext cx="3056255" cy="3867785"/>
          </a:xfrm>
          <a:prstGeom prst="rect">
            <a:avLst/>
          </a:prstGeom>
          <a:solidFill>
            <a:srgbClr val="1E3B7C"/>
          </a:solidFill>
          <a:ln w="508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700">
              <a:latin typeface="Times New Roman"/>
              <a:cs typeface="Times New Roman"/>
            </a:endParaRPr>
          </a:p>
          <a:p>
            <a:pPr marL="128270" marR="125730" indent="99060">
              <a:lnSpc>
                <a:spcPts val="2810"/>
              </a:lnSpc>
            </a:pP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White </a:t>
            </a:r>
            <a:r>
              <a:rPr sz="2600" b="1" dirty="0">
                <a:solidFill>
                  <a:srgbClr val="FFFFFF"/>
                </a:solidFill>
                <a:latin typeface="Segoe UI"/>
                <a:cs typeface="Segoe UI"/>
              </a:rPr>
              <a:t>Rabbit </a:t>
            </a: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26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Electronic</a:t>
            </a:r>
            <a:r>
              <a:rPr sz="2600" b="1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spc="-30" dirty="0">
                <a:solidFill>
                  <a:srgbClr val="FFFFFF"/>
                </a:solidFill>
                <a:latin typeface="Segoe UI"/>
                <a:cs typeface="Segoe UI"/>
              </a:rPr>
              <a:t>Trading</a:t>
            </a:r>
            <a:endParaRPr sz="26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7501" y="0"/>
            <a:ext cx="5516499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451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 </a:t>
            </a:r>
            <a:r>
              <a:rPr spc="-5" dirty="0"/>
              <a:t>Rabbit</a:t>
            </a:r>
            <a:r>
              <a:rPr spc="-20" dirty="0"/>
              <a:t> </a:t>
            </a:r>
            <a:r>
              <a:rPr spc="-10" dirty="0"/>
              <a:t>for</a:t>
            </a:r>
            <a:r>
              <a:rPr spc="5" dirty="0"/>
              <a:t> </a:t>
            </a:r>
            <a:r>
              <a:rPr spc="-5" dirty="0"/>
              <a:t>Finance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36751"/>
            <a:ext cx="5148580" cy="311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5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1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Better </a:t>
            </a:r>
            <a:r>
              <a:rPr sz="1400" b="1" spc="-5" dirty="0">
                <a:solidFill>
                  <a:srgbClr val="1D4583"/>
                </a:solidFill>
                <a:latin typeface="Segoe UI"/>
                <a:cs typeface="Segoe UI"/>
              </a:rPr>
              <a:t>accuracy</a:t>
            </a:r>
            <a:r>
              <a:rPr sz="1400" b="1" spc="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4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1D4583"/>
                </a:solidFill>
                <a:latin typeface="Segoe UI"/>
                <a:cs typeface="Segoe UI"/>
              </a:rPr>
              <a:t>precision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400" b="1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trading</a:t>
            </a:r>
            <a:r>
              <a:rPr sz="14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sites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35"/>
              </a:lnSpc>
            </a:pPr>
            <a:r>
              <a:rPr sz="1700" spc="5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8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White Rabbit</a:t>
            </a:r>
            <a:r>
              <a:rPr sz="14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over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DWDM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85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1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i.e.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NJ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triangle,</a:t>
            </a:r>
            <a:r>
              <a:rPr sz="14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Aurora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&amp;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Cermak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985"/>
              </a:lnSpc>
              <a:spcBef>
                <a:spcPts val="885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Auto</a:t>
            </a:r>
            <a:r>
              <a:rPr sz="14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1D4583"/>
                </a:solidFill>
                <a:latin typeface="Segoe UI"/>
                <a:cs typeface="Segoe UI"/>
              </a:rPr>
              <a:t>failover</a:t>
            </a:r>
            <a:r>
              <a:rPr sz="1400" b="1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GPS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at</a:t>
            </a:r>
            <a:r>
              <a:rPr sz="14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different</a:t>
            </a:r>
            <a:r>
              <a:rPr sz="14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sites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85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1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Ideal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if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not</a:t>
            </a:r>
            <a:r>
              <a:rPr sz="14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all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sites</a:t>
            </a:r>
            <a:r>
              <a:rPr sz="14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have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GPS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capability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985"/>
              </a:lnSpc>
              <a:spcBef>
                <a:spcPts val="890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9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D4583"/>
                </a:solidFill>
                <a:latin typeface="Segoe UI"/>
                <a:cs typeface="Segoe UI"/>
              </a:rPr>
              <a:t>Simplifying</a:t>
            </a:r>
            <a:r>
              <a:rPr sz="1400" b="1" spc="-10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existing PTP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network design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3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10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White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rabbit</a:t>
            </a:r>
            <a:r>
              <a:rPr sz="14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4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existing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PTP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slaves</a:t>
            </a:r>
            <a:r>
              <a:rPr sz="1400" spc="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or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end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clients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3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6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Better</a:t>
            </a:r>
            <a:r>
              <a:rPr sz="14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accuracy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85"/>
              </a:lnSpc>
            </a:pPr>
            <a:r>
              <a:rPr sz="1700" spc="5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9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&lt;1ns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between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 White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rabbit</a:t>
            </a:r>
            <a:r>
              <a:rPr sz="14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devices</a:t>
            </a:r>
            <a:endParaRPr sz="1400">
              <a:latin typeface="Segoe UI"/>
              <a:cs typeface="Segoe UI"/>
            </a:endParaRPr>
          </a:p>
          <a:p>
            <a:pPr marL="349250" marR="5080" indent="-337185">
              <a:lnSpc>
                <a:spcPct val="109400"/>
              </a:lnSpc>
              <a:spcBef>
                <a:spcPts val="710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0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Leveraging </a:t>
            </a:r>
            <a:r>
              <a:rPr sz="1400" b="1" spc="-25" dirty="0">
                <a:solidFill>
                  <a:srgbClr val="3A86CC"/>
                </a:solidFill>
                <a:latin typeface="Segoe UI"/>
                <a:cs typeface="Segoe UI"/>
              </a:rPr>
              <a:t>HATI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IP</a:t>
            </a:r>
            <a:r>
              <a:rPr sz="14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core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for</a:t>
            </a:r>
            <a:r>
              <a:rPr sz="14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1D4583"/>
                </a:solidFill>
                <a:latin typeface="Segoe UI"/>
                <a:cs typeface="Segoe UI"/>
              </a:rPr>
              <a:t>direct</a:t>
            </a:r>
            <a:r>
              <a:rPr sz="1400" b="1" spc="10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1D4583"/>
                </a:solidFill>
                <a:latin typeface="Segoe UI"/>
                <a:cs typeface="Segoe UI"/>
              </a:rPr>
              <a:t>access</a:t>
            </a:r>
            <a:r>
              <a:rPr sz="1400" b="1" spc="1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40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Rabbit </a:t>
            </a:r>
            <a:r>
              <a:rPr sz="1400" b="1" spc="-37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40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5" dirty="0">
                <a:solidFill>
                  <a:srgbClr val="3A86CC"/>
                </a:solidFill>
                <a:latin typeface="Segoe UI"/>
                <a:cs typeface="Segoe UI"/>
              </a:rPr>
              <a:t>FPGA</a:t>
            </a:r>
            <a:r>
              <a:rPr sz="14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application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9535" y="912036"/>
            <a:ext cx="1856897" cy="2483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451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 </a:t>
            </a:r>
            <a:r>
              <a:rPr spc="-5" dirty="0"/>
              <a:t>Rabbit</a:t>
            </a:r>
            <a:r>
              <a:rPr spc="-20" dirty="0"/>
              <a:t> </a:t>
            </a:r>
            <a:r>
              <a:rPr spc="-10" dirty="0"/>
              <a:t>for</a:t>
            </a:r>
            <a:r>
              <a:rPr spc="5" dirty="0"/>
              <a:t> </a:t>
            </a:r>
            <a:r>
              <a:rPr spc="-5" dirty="0"/>
              <a:t>Finance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36751"/>
            <a:ext cx="5869305" cy="274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5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0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Higher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1D4583"/>
                </a:solidFill>
                <a:latin typeface="Segoe UI"/>
                <a:cs typeface="Segoe UI"/>
              </a:rPr>
              <a:t>accuracy</a:t>
            </a:r>
            <a:r>
              <a:rPr sz="1400" b="1" spc="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1D4583"/>
                </a:solidFill>
                <a:latin typeface="Segoe UI"/>
                <a:cs typeface="Segoe UI"/>
              </a:rPr>
              <a:t>&amp;</a:t>
            </a:r>
            <a:r>
              <a:rPr sz="1400" b="1" spc="-10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1D4583"/>
                </a:solidFill>
                <a:latin typeface="Segoe UI"/>
                <a:cs typeface="Segoe UI"/>
              </a:rPr>
              <a:t>precision</a:t>
            </a:r>
            <a:r>
              <a:rPr sz="1400" b="1" spc="-3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timestamping</a:t>
            </a:r>
            <a:r>
              <a:rPr sz="14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cards</a:t>
            </a:r>
            <a:r>
              <a:rPr sz="14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4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switches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35"/>
              </a:lnSpc>
            </a:pPr>
            <a:r>
              <a:rPr sz="1700" spc="5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1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White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Rabbit</a:t>
            </a:r>
            <a:r>
              <a:rPr sz="14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PPS output</a:t>
            </a:r>
            <a:r>
              <a:rPr sz="14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top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of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rack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with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&lt;1ns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sync</a:t>
            </a:r>
            <a:endParaRPr sz="1400">
              <a:latin typeface="Segoe UI"/>
              <a:cs typeface="Segoe UI"/>
            </a:endParaRPr>
          </a:p>
          <a:p>
            <a:pPr marL="806450" marR="111125" indent="-337185">
              <a:lnSpc>
                <a:spcPts val="1930"/>
              </a:lnSpc>
              <a:spcBef>
                <a:spcPts val="100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11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Ideal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when distribution</a:t>
            </a:r>
            <a:r>
              <a:rPr sz="14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of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timestamping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switches</a:t>
            </a:r>
            <a:r>
              <a:rPr sz="14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are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physically </a:t>
            </a:r>
            <a:r>
              <a:rPr sz="1400" spc="-37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distanced</a:t>
            </a:r>
            <a:r>
              <a:rPr sz="14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from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time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reference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985"/>
              </a:lnSpc>
              <a:spcBef>
                <a:spcPts val="844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Addition</a:t>
            </a:r>
            <a:r>
              <a:rPr sz="14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1D4583"/>
                </a:solidFill>
                <a:latin typeface="Segoe UI"/>
                <a:cs typeface="Segoe UI"/>
              </a:rPr>
              <a:t>holdover</a:t>
            </a:r>
            <a:r>
              <a:rPr sz="1400" b="1" spc="-20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4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existing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400" b="1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source</a:t>
            </a:r>
            <a:r>
              <a:rPr sz="14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references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35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9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&lt;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 1μs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drift</a:t>
            </a:r>
            <a:r>
              <a:rPr sz="14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over</a:t>
            </a:r>
            <a:r>
              <a:rPr sz="14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24</a:t>
            </a:r>
            <a:r>
              <a:rPr sz="14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hours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85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8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Protect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against</a:t>
            </a:r>
            <a:r>
              <a:rPr sz="14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catastrophic</a:t>
            </a:r>
            <a:r>
              <a:rPr sz="14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failures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985"/>
              </a:lnSpc>
              <a:spcBef>
                <a:spcPts val="890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52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A86CC"/>
                </a:solidFill>
                <a:latin typeface="Segoe UI"/>
                <a:cs typeface="Segoe UI"/>
              </a:rPr>
              <a:t>Receiving</a:t>
            </a:r>
            <a:r>
              <a:rPr sz="1400" b="1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4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4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4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feed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from</a:t>
            </a:r>
            <a:r>
              <a:rPr sz="14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an</a:t>
            </a:r>
            <a:r>
              <a:rPr sz="14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exchange as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4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1D4583"/>
                </a:solidFill>
                <a:latin typeface="Segoe UI"/>
                <a:cs typeface="Segoe UI"/>
              </a:rPr>
              <a:t>time</a:t>
            </a:r>
            <a:r>
              <a:rPr sz="1400" b="1" spc="1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400" b="1" spc="5" dirty="0">
                <a:solidFill>
                  <a:srgbClr val="1D4583"/>
                </a:solidFill>
                <a:latin typeface="Segoe UI"/>
                <a:cs typeface="Segoe UI"/>
              </a:rPr>
              <a:t>service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35"/>
              </a:lnSpc>
            </a:pPr>
            <a:r>
              <a:rPr sz="1700" spc="5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8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No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need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for</a:t>
            </a:r>
            <a:r>
              <a:rPr sz="14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roof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antenna,</a:t>
            </a:r>
            <a:r>
              <a:rPr sz="14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local</a:t>
            </a:r>
            <a:r>
              <a:rPr sz="14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infrastructure</a:t>
            </a:r>
            <a:r>
              <a:rPr sz="14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469900">
              <a:lnSpc>
                <a:spcPts val="1985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1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e.g.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Deutsche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Börse</a:t>
            </a:r>
            <a:r>
              <a:rPr sz="1400" spc="-5" dirty="0">
                <a:solidFill>
                  <a:srgbClr val="464E67"/>
                </a:solidFill>
                <a:latin typeface="Segoe UI"/>
                <a:cs typeface="Segoe UI"/>
              </a:rPr>
              <a:t> White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 Rabbit</a:t>
            </a:r>
            <a:r>
              <a:rPr sz="14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4E67"/>
                </a:solidFill>
                <a:latin typeface="Segoe UI"/>
                <a:cs typeface="Segoe UI"/>
              </a:rPr>
              <a:t>time</a:t>
            </a:r>
            <a:r>
              <a:rPr sz="14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400" spc="5" dirty="0">
                <a:solidFill>
                  <a:srgbClr val="464E67"/>
                </a:solidFill>
                <a:latin typeface="Segoe UI"/>
                <a:cs typeface="Segoe UI"/>
              </a:rPr>
              <a:t>service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9535" y="912036"/>
            <a:ext cx="1856897" cy="24830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176" y="4306315"/>
            <a:ext cx="8398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https://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www.deutsche-boerse.com/dbg-en/products-services/ps-technology/ps-connectivity-services/ps-connectivity-services-time-services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5616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Sub-nano</a:t>
            </a:r>
            <a:r>
              <a:rPr spc="-10" dirty="0"/>
              <a:t> metro</a:t>
            </a:r>
            <a:r>
              <a:rPr spc="25" dirty="0"/>
              <a:t> </a:t>
            </a:r>
            <a:r>
              <a:rPr spc="-10" dirty="0"/>
              <a:t>area</a:t>
            </a:r>
            <a:r>
              <a:rPr spc="5" dirty="0"/>
              <a:t> </a:t>
            </a:r>
            <a:r>
              <a:rPr spc="-10" dirty="0"/>
              <a:t>timing</a:t>
            </a:r>
            <a:r>
              <a:rPr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08315"/>
            <a:ext cx="3759200" cy="20320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5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400" b="1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A86CC"/>
                </a:solidFill>
                <a:latin typeface="Segoe UI"/>
                <a:cs typeface="Segoe UI"/>
              </a:rPr>
              <a:t>synchronization</a:t>
            </a:r>
            <a:r>
              <a:rPr sz="1400" spc="-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endParaRPr sz="1400">
              <a:latin typeface="Segoe UI"/>
              <a:cs typeface="Segoe UI"/>
            </a:endParaRPr>
          </a:p>
          <a:p>
            <a:pPr marL="34925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solidFill>
                  <a:srgbClr val="3A86CC"/>
                </a:solidFill>
                <a:latin typeface="Segoe UI"/>
                <a:cs typeface="Segoe UI"/>
              </a:rPr>
              <a:t>different</a:t>
            </a:r>
            <a:r>
              <a:rPr sz="1400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A86CC"/>
                </a:solidFill>
                <a:latin typeface="Segoe UI"/>
                <a:cs typeface="Segoe UI"/>
              </a:rPr>
              <a:t>datacenters.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9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A86CC"/>
                </a:solidFill>
                <a:latin typeface="Segoe UI"/>
                <a:cs typeface="Segoe UI"/>
              </a:rPr>
              <a:t>Thousands</a:t>
            </a:r>
            <a:r>
              <a:rPr sz="14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4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synchronization</a:t>
            </a:r>
            <a:r>
              <a:rPr sz="140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A86CC"/>
                </a:solidFill>
                <a:latin typeface="Segoe UI"/>
                <a:cs typeface="Segoe UI"/>
              </a:rPr>
              <a:t>nodes.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spc="5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0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3A86CC"/>
                </a:solidFill>
                <a:latin typeface="Segoe UI"/>
                <a:cs typeface="Segoe UI"/>
              </a:rPr>
              <a:t>NTP,</a:t>
            </a:r>
            <a:r>
              <a:rPr sz="1400" spc="-5" dirty="0">
                <a:solidFill>
                  <a:srgbClr val="3A86CC"/>
                </a:solidFill>
                <a:latin typeface="Segoe UI"/>
                <a:cs typeface="Segoe UI"/>
              </a:rPr>
              <a:t> PTPv2</a:t>
            </a:r>
            <a:r>
              <a:rPr sz="1400" dirty="0">
                <a:solidFill>
                  <a:srgbClr val="3A86CC"/>
                </a:solidFill>
                <a:latin typeface="Segoe UI"/>
                <a:cs typeface="Segoe UI"/>
              </a:rPr>
              <a:t> and</a:t>
            </a:r>
            <a:r>
              <a:rPr sz="14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A86CC"/>
                </a:solidFill>
                <a:latin typeface="Segoe UI"/>
                <a:cs typeface="Segoe UI"/>
              </a:rPr>
              <a:t>PPS</a:t>
            </a:r>
            <a:r>
              <a:rPr sz="14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local distribution.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9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A86CC"/>
                </a:solidFill>
                <a:latin typeface="Segoe UI"/>
                <a:cs typeface="Segoe UI"/>
              </a:rPr>
              <a:t>Backup</a:t>
            </a:r>
            <a:r>
              <a:rPr sz="14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A86CC"/>
                </a:solidFill>
                <a:latin typeface="Segoe UI"/>
                <a:cs typeface="Segoe UI"/>
              </a:rPr>
              <a:t>GNSS</a:t>
            </a:r>
            <a:r>
              <a:rPr sz="14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4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4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400" b="1" spc="-20" dirty="0">
                <a:solidFill>
                  <a:srgbClr val="3A86CC"/>
                </a:solidFill>
                <a:latin typeface="Segoe UI"/>
                <a:cs typeface="Segoe UI"/>
              </a:rPr>
              <a:t>fiber.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2450" y="935456"/>
            <a:ext cx="4377055" cy="29433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337" y="671067"/>
            <a:ext cx="8569325" cy="3958590"/>
            <a:chOff x="287337" y="671067"/>
            <a:chExt cx="8569325" cy="3958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337" y="4171950"/>
              <a:ext cx="8569325" cy="457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2608" y="671067"/>
              <a:ext cx="5625846" cy="34564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2833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</a:t>
            </a:r>
            <a:r>
              <a:rPr spc="-15" dirty="0"/>
              <a:t> </a:t>
            </a:r>
            <a:r>
              <a:rPr spc="-5" dirty="0"/>
              <a:t>Rabbit</a:t>
            </a:r>
            <a:r>
              <a:rPr spc="-25" dirty="0"/>
              <a:t> </a:t>
            </a:r>
            <a:r>
              <a:rPr spc="-5" dirty="0"/>
              <a:t>vs</a:t>
            </a:r>
            <a:r>
              <a:rPr spc="-35" dirty="0"/>
              <a:t> </a:t>
            </a:r>
            <a:r>
              <a:rPr spc="-5" dirty="0"/>
              <a:t>PTP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6800" y="1488694"/>
            <a:ext cx="126250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74FA2"/>
                </a:solidFill>
                <a:latin typeface="Segoe UI"/>
                <a:cs typeface="Segoe UI"/>
              </a:rPr>
              <a:t>PTP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776" y="2935350"/>
            <a:ext cx="133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74FA2"/>
                </a:solidFill>
                <a:latin typeface="Segoe UI"/>
                <a:cs typeface="Segoe UI"/>
              </a:rPr>
              <a:t>White</a:t>
            </a:r>
            <a:r>
              <a:rPr sz="1800" spc="-55" dirty="0">
                <a:solidFill>
                  <a:srgbClr val="274FA2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274FA2"/>
                </a:solidFill>
                <a:latin typeface="Segoe UI"/>
                <a:cs typeface="Segoe UI"/>
              </a:rPr>
              <a:t>Rabbit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735838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Примеры использования электронной торговли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7920" y="1430498"/>
            <a:ext cx="3788117" cy="231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EDC22-F854-4FA2-89BD-BC58CF9192E0}"/>
              </a:ext>
            </a:extLst>
          </p:cNvPr>
          <p:cNvSpPr txBox="1"/>
          <p:nvPr/>
        </p:nvSpPr>
        <p:spPr>
          <a:xfrm>
            <a:off x="567963" y="997520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основе электронных торговых сетей</a:t>
            </a:r>
          </a:p>
          <a:p>
            <a:r>
              <a:rPr lang="ru-RU" dirty="0"/>
              <a:t>Задержка</a:t>
            </a:r>
          </a:p>
          <a:p>
            <a:r>
              <a:rPr lang="ru-RU" dirty="0"/>
              <a:t> 	Оптимизация</a:t>
            </a:r>
          </a:p>
          <a:p>
            <a:r>
              <a:rPr lang="ru-RU" dirty="0"/>
              <a:t>	Видимость сети</a:t>
            </a:r>
          </a:p>
          <a:p>
            <a:r>
              <a:rPr lang="ru-RU" dirty="0"/>
              <a:t>Качество данных</a:t>
            </a:r>
          </a:p>
          <a:p>
            <a:r>
              <a:rPr lang="ru-RU" dirty="0"/>
              <a:t>	Точность временных меток</a:t>
            </a:r>
          </a:p>
          <a:p>
            <a:r>
              <a:rPr lang="ru-RU" dirty="0"/>
              <a:t>	Распределенные стратегии</a:t>
            </a:r>
          </a:p>
          <a:p>
            <a:r>
              <a:rPr lang="ru-RU" dirty="0"/>
              <a:t>Регулирование</a:t>
            </a:r>
          </a:p>
          <a:p>
            <a:r>
              <a:rPr lang="ru-RU" dirty="0"/>
              <a:t>Устойчивость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866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</a:t>
            </a:r>
            <a:r>
              <a:rPr spc="-5" dirty="0"/>
              <a:t> Rabbit</a:t>
            </a:r>
            <a:r>
              <a:rPr spc="-20" dirty="0"/>
              <a:t> </a:t>
            </a:r>
            <a:r>
              <a:rPr spc="-5" dirty="0"/>
              <a:t>vs</a:t>
            </a:r>
            <a:r>
              <a:rPr spc="-30" dirty="0"/>
              <a:t> </a:t>
            </a:r>
            <a:r>
              <a:rPr spc="-5" dirty="0"/>
              <a:t>other</a:t>
            </a:r>
            <a:r>
              <a:rPr spc="25" dirty="0"/>
              <a:t> </a:t>
            </a:r>
            <a:r>
              <a:rPr spc="-5" dirty="0"/>
              <a:t>technologies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190" y="870514"/>
            <a:ext cx="7603618" cy="298744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5224" y="664592"/>
            <a:ext cx="7867650" cy="3390900"/>
            <a:chOff x="295224" y="664592"/>
            <a:chExt cx="7867650" cy="339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988" y="849947"/>
              <a:ext cx="6224778" cy="32051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6772" y="784986"/>
              <a:ext cx="3148330" cy="1287145"/>
            </a:xfrm>
            <a:custGeom>
              <a:avLst/>
              <a:gdLst/>
              <a:ahLst/>
              <a:cxnLst/>
              <a:rect l="l" t="t" r="r" b="b"/>
              <a:pathLst>
                <a:path w="3148329" h="1287145">
                  <a:moveTo>
                    <a:pt x="3147822" y="0"/>
                  </a:moveTo>
                  <a:lnTo>
                    <a:pt x="0" y="0"/>
                  </a:lnTo>
                  <a:lnTo>
                    <a:pt x="0" y="1286637"/>
                  </a:lnTo>
                  <a:lnTo>
                    <a:pt x="3147822" y="1286637"/>
                  </a:lnTo>
                  <a:lnTo>
                    <a:pt x="3147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772" y="784986"/>
              <a:ext cx="3148330" cy="1287145"/>
            </a:xfrm>
            <a:custGeom>
              <a:avLst/>
              <a:gdLst/>
              <a:ahLst/>
              <a:cxnLst/>
              <a:rect l="l" t="t" r="r" b="b"/>
              <a:pathLst>
                <a:path w="3148329" h="1287145">
                  <a:moveTo>
                    <a:pt x="0" y="1286637"/>
                  </a:moveTo>
                  <a:lnTo>
                    <a:pt x="3147822" y="1286637"/>
                  </a:lnTo>
                  <a:lnTo>
                    <a:pt x="3147822" y="0"/>
                  </a:lnTo>
                  <a:lnTo>
                    <a:pt x="0" y="0"/>
                  </a:lnTo>
                  <a:lnTo>
                    <a:pt x="0" y="128663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2148" y="784986"/>
              <a:ext cx="3148330" cy="1287145"/>
            </a:xfrm>
            <a:custGeom>
              <a:avLst/>
              <a:gdLst/>
              <a:ahLst/>
              <a:cxnLst/>
              <a:rect l="l" t="t" r="r" b="b"/>
              <a:pathLst>
                <a:path w="3148329" h="1287145">
                  <a:moveTo>
                    <a:pt x="3147822" y="0"/>
                  </a:moveTo>
                  <a:lnTo>
                    <a:pt x="0" y="0"/>
                  </a:lnTo>
                  <a:lnTo>
                    <a:pt x="0" y="1286637"/>
                  </a:lnTo>
                  <a:lnTo>
                    <a:pt x="3147822" y="1286637"/>
                  </a:lnTo>
                  <a:lnTo>
                    <a:pt x="3147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8238" y="684390"/>
              <a:ext cx="4721860" cy="1387475"/>
            </a:xfrm>
            <a:custGeom>
              <a:avLst/>
              <a:gdLst/>
              <a:ahLst/>
              <a:cxnLst/>
              <a:rect l="l" t="t" r="r" b="b"/>
              <a:pathLst>
                <a:path w="4721859" h="1387475">
                  <a:moveTo>
                    <a:pt x="1573911" y="1387233"/>
                  </a:moveTo>
                  <a:lnTo>
                    <a:pt x="4721733" y="1387233"/>
                  </a:lnTo>
                  <a:lnTo>
                    <a:pt x="4721733" y="100596"/>
                  </a:lnTo>
                  <a:lnTo>
                    <a:pt x="1573911" y="100596"/>
                  </a:lnTo>
                  <a:lnTo>
                    <a:pt x="1573911" y="1387233"/>
                  </a:lnTo>
                  <a:close/>
                </a:path>
                <a:path w="4721859" h="1387475">
                  <a:moveTo>
                    <a:pt x="0" y="642759"/>
                  </a:moveTo>
                  <a:lnTo>
                    <a:pt x="3147821" y="642759"/>
                  </a:lnTo>
                  <a:lnTo>
                    <a:pt x="3147821" y="0"/>
                  </a:lnTo>
                  <a:lnTo>
                    <a:pt x="0" y="0"/>
                  </a:lnTo>
                  <a:lnTo>
                    <a:pt x="0" y="6427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115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dirty="0"/>
              <a:t> </a:t>
            </a:r>
            <a:r>
              <a:rPr spc="-10" dirty="0"/>
              <a:t>center</a:t>
            </a:r>
            <a:r>
              <a:rPr spc="10" dirty="0"/>
              <a:t> 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52673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</a:t>
            </a:r>
            <a:r>
              <a:rPr dirty="0"/>
              <a:t> </a:t>
            </a:r>
            <a:r>
              <a:rPr spc="-5" dirty="0"/>
              <a:t>Rabbit</a:t>
            </a:r>
            <a:r>
              <a:rPr spc="-10" dirty="0"/>
              <a:t> </a:t>
            </a:r>
            <a:r>
              <a:rPr spc="-5" dirty="0"/>
              <a:t>Metro</a:t>
            </a:r>
            <a:r>
              <a:rPr spc="10" dirty="0"/>
              <a:t> 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5" dirty="0"/>
              <a:t>Distribution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988" y="849947"/>
            <a:ext cx="6224778" cy="32051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121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Proprietary</a:t>
            </a:r>
            <a:r>
              <a:rPr spc="20" dirty="0"/>
              <a:t> </a:t>
            </a:r>
            <a:r>
              <a:rPr spc="-5" dirty="0"/>
              <a:t>trading</a:t>
            </a:r>
            <a:r>
              <a:rPr spc="-15" dirty="0"/>
              <a:t> </a:t>
            </a:r>
            <a:r>
              <a:rPr spc="-10" dirty="0"/>
              <a:t>firm</a:t>
            </a:r>
            <a:r>
              <a:rPr spc="5" dirty="0"/>
              <a:t> </a:t>
            </a:r>
            <a:r>
              <a:rPr spc="-1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890542"/>
            <a:ext cx="5708015" cy="27908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1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Deployed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White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200" b="1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improve</a:t>
            </a:r>
            <a:r>
              <a:rPr sz="1200" b="1" spc="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accuracy and</a:t>
            </a:r>
            <a:r>
              <a:rPr sz="1200" b="1" spc="-10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precision</a:t>
            </a:r>
            <a:r>
              <a:rPr sz="1200" b="1" spc="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for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internal</a:t>
            </a:r>
            <a:endParaRPr sz="1200">
              <a:latin typeface="Segoe UI"/>
              <a:cs typeface="Segoe UI"/>
            </a:endParaRPr>
          </a:p>
          <a:p>
            <a:pPr marL="349250">
              <a:lnSpc>
                <a:spcPct val="100000"/>
              </a:lnSpc>
              <a:spcBef>
                <a:spcPts val="120"/>
              </a:spcBef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timestamping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ts val="1850"/>
              </a:lnSpc>
              <a:spcBef>
                <a:spcPts val="710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1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4583"/>
                </a:solidFill>
                <a:latin typeface="Segoe UI"/>
                <a:cs typeface="Segoe UI"/>
              </a:rPr>
              <a:t>Resilience</a:t>
            </a:r>
            <a:r>
              <a:rPr sz="1200" b="1" spc="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sites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and time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sources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200" b="1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key requirement</a:t>
            </a:r>
            <a:endParaRPr sz="1200">
              <a:latin typeface="Segoe UI"/>
              <a:cs typeface="Segoe UI"/>
            </a:endParaRPr>
          </a:p>
          <a:p>
            <a:pPr marL="469900">
              <a:lnSpc>
                <a:spcPts val="185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8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Not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all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sites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had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 GPS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capability/accessibility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1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Leveraging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FPGA</a:t>
            </a:r>
            <a:r>
              <a:rPr sz="1200" b="1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based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timestamping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switch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accurately</a:t>
            </a:r>
            <a:r>
              <a:rPr sz="1200" b="1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timestamp</a:t>
            </a:r>
            <a:r>
              <a:rPr sz="1200" b="1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at</a:t>
            </a:r>
            <a:endParaRPr sz="1200">
              <a:latin typeface="Segoe UI"/>
              <a:cs typeface="Segoe UI"/>
            </a:endParaRPr>
          </a:p>
          <a:p>
            <a:pPr marL="349250">
              <a:lnSpc>
                <a:spcPts val="1300"/>
              </a:lnSpc>
              <a:spcBef>
                <a:spcPts val="114"/>
              </a:spcBef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r>
              <a:rPr sz="1200" b="1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points</a:t>
            </a:r>
            <a:endParaRPr sz="1200">
              <a:latin typeface="Segoe UI"/>
              <a:cs typeface="Segoe UI"/>
            </a:endParaRPr>
          </a:p>
          <a:p>
            <a:pPr marL="469900">
              <a:lnSpc>
                <a:spcPts val="190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7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PPS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input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switches</a:t>
            </a:r>
            <a:endParaRPr sz="1200">
              <a:latin typeface="Segoe UI"/>
              <a:cs typeface="Segoe UI"/>
            </a:endParaRPr>
          </a:p>
          <a:p>
            <a:pPr marL="349250" marR="5080" indent="-337185">
              <a:lnSpc>
                <a:spcPct val="105700"/>
              </a:lnSpc>
              <a:spcBef>
                <a:spcPts val="509"/>
              </a:spcBef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</a:t>
            </a:r>
            <a:r>
              <a:rPr sz="1700" spc="11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Desired</a:t>
            </a:r>
            <a:r>
              <a:rPr sz="12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improvement</a:t>
            </a:r>
            <a:r>
              <a:rPr sz="1200" b="1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existing</a:t>
            </a:r>
            <a:r>
              <a:rPr sz="12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PTP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services</a:t>
            </a:r>
            <a:r>
              <a:rPr sz="12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without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replacing existing </a:t>
            </a:r>
            <a:r>
              <a:rPr sz="1200" b="1" spc="-3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endParaRPr sz="1200">
              <a:latin typeface="Segoe UI"/>
              <a:cs typeface="Segoe UI"/>
            </a:endParaRPr>
          </a:p>
          <a:p>
            <a:pPr marL="469900">
              <a:lnSpc>
                <a:spcPts val="1565"/>
              </a:lnSpc>
            </a:pPr>
            <a:r>
              <a:rPr sz="1700" spc="5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9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PPS where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high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sub-nano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accuracy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needed &lt;1ns</a:t>
            </a:r>
            <a:endParaRPr sz="1200">
              <a:latin typeface="Segoe UI"/>
              <a:cs typeface="Segoe UI"/>
            </a:endParaRPr>
          </a:p>
          <a:p>
            <a:pPr marL="469900">
              <a:lnSpc>
                <a:spcPts val="185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105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PTP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existing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infrastructure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with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&lt;30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ns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 accuracy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2936" y="1186787"/>
            <a:ext cx="1857008" cy="2483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152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Proprietary</a:t>
            </a:r>
            <a:r>
              <a:rPr spc="20" dirty="0"/>
              <a:t> </a:t>
            </a:r>
            <a:r>
              <a:rPr spc="-5" dirty="0"/>
              <a:t>trading</a:t>
            </a:r>
            <a:r>
              <a:rPr spc="-20" dirty="0"/>
              <a:t> </a:t>
            </a:r>
            <a:r>
              <a:rPr spc="-10" dirty="0"/>
              <a:t>firm</a:t>
            </a:r>
            <a:r>
              <a:rPr spc="-5" dirty="0"/>
              <a:t> (2/2)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596" y="941439"/>
            <a:ext cx="6908236" cy="30949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8531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 </a:t>
            </a:r>
            <a:r>
              <a:rPr spc="-5" dirty="0"/>
              <a:t>Rabbit</a:t>
            </a:r>
            <a:r>
              <a:rPr spc="-20" dirty="0"/>
              <a:t> </a:t>
            </a:r>
            <a:r>
              <a:rPr spc="-10" dirty="0"/>
              <a:t>for </a:t>
            </a:r>
            <a:r>
              <a:rPr spc="-5" dirty="0"/>
              <a:t>Exchanges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74852"/>
            <a:ext cx="5983605" cy="278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ts val="1400"/>
              </a:lnSpc>
              <a:spcBef>
                <a:spcPts val="10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More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accuracy</a:t>
            </a:r>
            <a:r>
              <a:rPr sz="1200" b="1" spc="-10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1D4583"/>
                </a:solidFill>
                <a:latin typeface="Segoe UI"/>
                <a:cs typeface="Segoe UI"/>
              </a:rPr>
              <a:t>&amp;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 precision</a:t>
            </a:r>
            <a:r>
              <a:rPr sz="1200" b="1" spc="-15" dirty="0">
                <a:solidFill>
                  <a:srgbClr val="1D4583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for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internal timestamping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760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Know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when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packets</a:t>
            </a:r>
            <a:r>
              <a:rPr sz="12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were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received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gateways,</a:t>
            </a:r>
            <a:r>
              <a:rPr sz="1200" spc="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matching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engine, distribution</a:t>
            </a:r>
            <a:endParaRPr sz="1200">
              <a:latin typeface="Segoe UI"/>
              <a:cs typeface="Segoe UI"/>
            </a:endParaRPr>
          </a:p>
          <a:p>
            <a:pPr marL="806450">
              <a:lnSpc>
                <a:spcPts val="1400"/>
              </a:lnSpc>
              <a:spcBef>
                <a:spcPts val="155"/>
              </a:spcBef>
            </a:pP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points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685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Accurate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visibility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on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how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long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each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component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takes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655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Advanced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knowledge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client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tick-to-trade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times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730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Better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monitoring,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operational</a:t>
            </a:r>
            <a:r>
              <a:rPr sz="1200" spc="-4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capability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management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ts val="1400"/>
              </a:lnSpc>
              <a:spcBef>
                <a:spcPts val="115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Increased</a:t>
            </a:r>
            <a:r>
              <a:rPr sz="120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20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synchronization</a:t>
            </a:r>
            <a:r>
              <a:rPr sz="1200" b="1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resilience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685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Protect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against GPS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jamming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 component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failures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730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Protect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against catastrophic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failures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ts val="1400"/>
              </a:lnSpc>
              <a:spcBef>
                <a:spcPts val="115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Using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White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 Rabbit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to generate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exchange</a:t>
            </a:r>
            <a:r>
              <a:rPr sz="1200" b="1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D4583"/>
                </a:solidFill>
                <a:latin typeface="Segoe UI"/>
                <a:cs typeface="Segoe UI"/>
              </a:rPr>
              <a:t>revenue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additional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services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685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White Rabbit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precisely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synchronized</a:t>
            </a:r>
            <a:r>
              <a:rPr sz="1200" spc="-4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timestamping</a:t>
            </a:r>
            <a:r>
              <a:rPr sz="1200" spc="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data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files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730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White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Rabbit</a:t>
            </a:r>
            <a:r>
              <a:rPr sz="1200" spc="-4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time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feeds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2936" y="1186787"/>
            <a:ext cx="1857008" cy="2483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337" y="279018"/>
            <a:ext cx="3056255" cy="3867785"/>
          </a:xfrm>
          <a:prstGeom prst="rect">
            <a:avLst/>
          </a:prstGeom>
          <a:solidFill>
            <a:srgbClr val="1E3B7C"/>
          </a:solidFill>
          <a:ln w="508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578485">
              <a:lnSpc>
                <a:spcPct val="100000"/>
              </a:lnSpc>
              <a:spcBef>
                <a:spcPts val="2600"/>
              </a:spcBef>
            </a:pP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26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studies</a:t>
            </a:r>
            <a:endParaRPr sz="2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501" y="0"/>
            <a:ext cx="5516499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807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 Study:</a:t>
            </a:r>
            <a:r>
              <a:rPr spc="-20" dirty="0"/>
              <a:t> </a:t>
            </a:r>
            <a:r>
              <a:rPr spc="-10" dirty="0"/>
              <a:t>Deutsche</a:t>
            </a:r>
            <a:r>
              <a:rPr spc="15" dirty="0"/>
              <a:t> </a:t>
            </a:r>
            <a:r>
              <a:rPr spc="-5" dirty="0"/>
              <a:t>Börse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74852"/>
            <a:ext cx="592201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ts val="1400"/>
              </a:lnSpc>
              <a:spcBef>
                <a:spcPts val="10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Using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White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in conjunction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Arista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7130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760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PPS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output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from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White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Rabbit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PPS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input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for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Arista 7130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ts val="1400"/>
              </a:lnSpc>
              <a:spcBef>
                <a:spcPts val="115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Timestamping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all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customer cross-connects in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co-location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685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500+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capture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ports,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60+</a:t>
            </a:r>
            <a:r>
              <a:rPr sz="1200" spc="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capture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devices,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4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data</a:t>
            </a:r>
            <a:r>
              <a:rPr sz="12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center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modules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730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Allows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for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detailed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analysis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of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bursts</a:t>
            </a:r>
            <a:endParaRPr sz="1200">
              <a:latin typeface="Segoe UI"/>
              <a:cs typeface="Segoe UI"/>
            </a:endParaRPr>
          </a:p>
          <a:p>
            <a:pPr marL="336550" marR="1680845" indent="-336550" algn="r">
              <a:lnSpc>
                <a:spcPts val="1300"/>
              </a:lnSpc>
              <a:spcBef>
                <a:spcPts val="115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36550" algn="l"/>
                <a:tab pos="349885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High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Precision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Timestamp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File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as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commercial</a:t>
            </a:r>
            <a:r>
              <a:rPr sz="12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service</a:t>
            </a:r>
            <a:endParaRPr sz="1200">
              <a:latin typeface="Segoe UI"/>
              <a:cs typeface="Segoe UI"/>
            </a:endParaRPr>
          </a:p>
          <a:p>
            <a:pPr marR="1659255" algn="r">
              <a:lnSpc>
                <a:spcPts val="1900"/>
              </a:lnSpc>
            </a:pPr>
            <a:r>
              <a:rPr sz="17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700" spc="530" dirty="0">
                <a:solidFill>
                  <a:srgbClr val="39425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Provide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network</a:t>
            </a:r>
            <a:r>
              <a:rPr sz="12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timestamps</a:t>
            </a:r>
            <a:r>
              <a:rPr sz="1200" spc="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trading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participants</a:t>
            </a:r>
            <a:endParaRPr sz="1200">
              <a:latin typeface="Segoe UI"/>
              <a:cs typeface="Segoe UI"/>
            </a:endParaRPr>
          </a:p>
          <a:p>
            <a:pPr marL="1263650" lvl="1" indent="-317500">
              <a:lnSpc>
                <a:spcPct val="100000"/>
              </a:lnSpc>
              <a:spcBef>
                <a:spcPts val="114"/>
              </a:spcBef>
              <a:buClr>
                <a:srgbClr val="39425E"/>
              </a:buClr>
              <a:buSzPct val="116666"/>
              <a:buFont typeface="Wingdings"/>
              <a:buChar char=""/>
              <a:tabLst>
                <a:tab pos="1263650" algn="l"/>
                <a:tab pos="1264285" algn="l"/>
              </a:tabLst>
            </a:pP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Order</a:t>
            </a:r>
            <a:r>
              <a:rPr sz="12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entry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market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data</a:t>
            </a:r>
            <a:endParaRPr sz="1200">
              <a:latin typeface="Segoe UI"/>
              <a:cs typeface="Segoe UI"/>
            </a:endParaRPr>
          </a:p>
          <a:p>
            <a:pPr marL="1263650" lvl="1" indent="-317500">
              <a:lnSpc>
                <a:spcPct val="100000"/>
              </a:lnSpc>
              <a:spcBef>
                <a:spcPts val="215"/>
              </a:spcBef>
              <a:buClr>
                <a:srgbClr val="39425E"/>
              </a:buClr>
              <a:buSzPct val="116666"/>
              <a:buFont typeface="Wingdings"/>
              <a:buChar char=""/>
              <a:tabLst>
                <a:tab pos="1263650" algn="l"/>
                <a:tab pos="1264285" algn="l"/>
              </a:tabLst>
            </a:pP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Analysis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where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each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participant</a:t>
            </a:r>
            <a:r>
              <a:rPr sz="1200" spc="-4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executes compared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64E67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competition</a:t>
            </a:r>
            <a:endParaRPr sz="1200">
              <a:latin typeface="Segoe UI"/>
              <a:cs typeface="Segoe UI"/>
            </a:endParaRPr>
          </a:p>
          <a:p>
            <a:pPr marL="1263650" lvl="1" indent="-317500">
              <a:lnSpc>
                <a:spcPct val="100000"/>
              </a:lnSpc>
              <a:spcBef>
                <a:spcPts val="215"/>
              </a:spcBef>
              <a:buClr>
                <a:srgbClr val="39425E"/>
              </a:buClr>
              <a:buSzPct val="116666"/>
              <a:buFont typeface="Wingdings"/>
              <a:buChar char=""/>
              <a:tabLst>
                <a:tab pos="1263650" algn="l"/>
                <a:tab pos="1264285" algn="l"/>
              </a:tabLst>
            </a:pP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Utilized for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backtesting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with</a:t>
            </a:r>
            <a:r>
              <a:rPr sz="12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highest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timestamp</a:t>
            </a:r>
            <a:r>
              <a:rPr sz="12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quality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ts val="1400"/>
              </a:lnSpc>
              <a:spcBef>
                <a:spcPts val="123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High</a:t>
            </a:r>
            <a:r>
              <a:rPr sz="12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Precision Time</a:t>
            </a:r>
            <a:r>
              <a:rPr sz="1200" b="1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Service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 as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commercial</a:t>
            </a:r>
            <a:r>
              <a:rPr sz="120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service</a:t>
            </a:r>
            <a:endParaRPr sz="1200">
              <a:latin typeface="Segoe UI"/>
              <a:cs typeface="Segoe UI"/>
            </a:endParaRPr>
          </a:p>
          <a:p>
            <a:pPr marL="483234">
              <a:lnSpc>
                <a:spcPts val="1760"/>
              </a:lnSpc>
              <a:tabLst>
                <a:tab pos="806450" algn="l"/>
              </a:tabLst>
            </a:pPr>
            <a:r>
              <a:rPr sz="1500" dirty="0">
                <a:solidFill>
                  <a:srgbClr val="39425E"/>
                </a:solidFill>
                <a:latin typeface="Wingdings"/>
                <a:cs typeface="Wingdings"/>
              </a:rPr>
              <a:t></a:t>
            </a:r>
            <a:r>
              <a:rPr sz="1500" dirty="0">
                <a:solidFill>
                  <a:srgbClr val="39425E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White</a:t>
            </a:r>
            <a:r>
              <a:rPr sz="12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Rabbit</a:t>
            </a:r>
            <a:r>
              <a:rPr sz="1200" spc="-4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64E67"/>
                </a:solidFill>
                <a:latin typeface="Segoe UI"/>
                <a:cs typeface="Segoe UI"/>
              </a:rPr>
              <a:t>colocation</a:t>
            </a:r>
            <a:r>
              <a:rPr sz="1200" spc="-3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64E67"/>
                </a:solidFill>
                <a:latin typeface="Segoe UI"/>
                <a:cs typeface="Segoe UI"/>
              </a:rPr>
              <a:t>hand-off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944" y="894079"/>
            <a:ext cx="2583560" cy="18354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93266" y="4296310"/>
            <a:ext cx="6160770" cy="1936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https://stacresearch.com/system/files/resource/files/STAC-Summit-15-Nov-2018-White%20Rabbit.pdf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970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dirty="0"/>
              <a:t> </a:t>
            </a:r>
            <a:r>
              <a:rPr spc="-5" dirty="0"/>
              <a:t>Study:</a:t>
            </a:r>
            <a:r>
              <a:rPr spc="-10" dirty="0"/>
              <a:t> </a:t>
            </a:r>
            <a:r>
              <a:rPr spc="-5" dirty="0"/>
              <a:t>Spanish</a:t>
            </a:r>
            <a:r>
              <a:rPr dirty="0"/>
              <a:t> </a:t>
            </a:r>
            <a:r>
              <a:rPr spc="-5" dirty="0"/>
              <a:t>Stock</a:t>
            </a:r>
            <a:r>
              <a:rPr spc="5" dirty="0"/>
              <a:t> </a:t>
            </a:r>
            <a:r>
              <a:rPr spc="-5" dirty="0"/>
              <a:t>Exchange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74852"/>
            <a:ext cx="3248660" cy="127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Redundant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references.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synchronization</a:t>
            </a:r>
            <a:r>
              <a:rPr sz="1200" spc="-5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44</a:t>
            </a:r>
            <a:endParaRPr sz="1200">
              <a:latin typeface="Segoe UI"/>
              <a:cs typeface="Segoe UI"/>
            </a:endParaRPr>
          </a:p>
          <a:p>
            <a:pPr marL="34925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km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link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(27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miles).</a:t>
            </a:r>
            <a:endParaRPr sz="1200">
              <a:latin typeface="Segoe UI"/>
              <a:cs typeface="Segoe UI"/>
            </a:endParaRPr>
          </a:p>
          <a:p>
            <a:pPr marL="349250" marR="5080" indent="-337185">
              <a:lnSpc>
                <a:spcPct val="114999"/>
              </a:lnSpc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dirty="0">
                <a:solidFill>
                  <a:srgbClr val="3A86CC"/>
                </a:solidFill>
                <a:latin typeface="Arial MT"/>
                <a:cs typeface="Arial MT"/>
              </a:rPr>
              <a:t>±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15 nanoseconds traceability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UTC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using </a:t>
            </a:r>
            <a:r>
              <a:rPr sz="1200" spc="-3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DOWR.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9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Holdover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capabilities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if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link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is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lost.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464" y="2530443"/>
            <a:ext cx="5382270" cy="1436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7569" y="739146"/>
            <a:ext cx="2875660" cy="327993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5488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spc="5" dirty="0"/>
              <a:t> </a:t>
            </a:r>
            <a:r>
              <a:rPr spc="-5" dirty="0"/>
              <a:t>Study:</a:t>
            </a:r>
            <a:r>
              <a:rPr spc="5" dirty="0"/>
              <a:t> </a:t>
            </a:r>
            <a:r>
              <a:rPr spc="-10" dirty="0"/>
              <a:t>Optiver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NJ</a:t>
            </a:r>
            <a:r>
              <a:rPr spc="5" dirty="0"/>
              <a:t> </a:t>
            </a:r>
            <a:r>
              <a:rPr spc="-5" dirty="0"/>
              <a:t>to Chicago</a:t>
            </a:r>
            <a:r>
              <a:rPr spc="20" dirty="0"/>
              <a:t> </a:t>
            </a:r>
            <a:r>
              <a:rPr spc="-10" dirty="0"/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74852"/>
            <a:ext cx="33312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Longest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link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ever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deployed.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Nanosecond-level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synchronization</a:t>
            </a:r>
            <a:r>
              <a:rPr sz="1200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achieved.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83932" y="1607007"/>
            <a:ext cx="4408805" cy="2477770"/>
            <a:chOff x="983932" y="1607007"/>
            <a:chExt cx="4408805" cy="24777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397" y="1873963"/>
              <a:ext cx="4303435" cy="21323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8694" y="1611769"/>
              <a:ext cx="4399280" cy="2468245"/>
            </a:xfrm>
            <a:custGeom>
              <a:avLst/>
              <a:gdLst/>
              <a:ahLst/>
              <a:cxnLst/>
              <a:rect l="l" t="t" r="r" b="b"/>
              <a:pathLst>
                <a:path w="4399280" h="2468245">
                  <a:moveTo>
                    <a:pt x="0" y="2467991"/>
                  </a:moveTo>
                  <a:lnTo>
                    <a:pt x="4398772" y="2467991"/>
                  </a:lnTo>
                  <a:lnTo>
                    <a:pt x="4398772" y="0"/>
                  </a:lnTo>
                  <a:lnTo>
                    <a:pt x="0" y="0"/>
                  </a:lnTo>
                  <a:lnTo>
                    <a:pt x="0" y="2467991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8287" y="2462883"/>
            <a:ext cx="2838137" cy="15687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343" y="811504"/>
            <a:ext cx="2839332" cy="155736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735838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Синхронизация времени в финансовой сфере</a:t>
            </a:r>
            <a:endParaRPr lang="ru-RU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4312" y="713022"/>
            <a:ext cx="8355375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SzPct val="111111"/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lang="ru-RU" sz="1350" b="1" spc="-10" dirty="0">
                <a:latin typeface="Segoe UI"/>
                <a:cs typeface="Segoe UI"/>
              </a:rPr>
              <a:t>Отслеживаемая синхронизация </a:t>
            </a:r>
            <a:r>
              <a:rPr lang="ru-RU" sz="1350" b="1" spc="-10" dirty="0">
                <a:solidFill>
                  <a:srgbClr val="426C9E"/>
                </a:solidFill>
                <a:latin typeface="Segoe UI"/>
                <a:cs typeface="Segoe UI"/>
              </a:rPr>
              <a:t>- это возможность поддерживать общее представление о времени, связанное с официальным отсчетом времени, между различными устройствами, расположенными в одном и том же или разных местах.</a:t>
            </a:r>
          </a:p>
          <a:p>
            <a:pPr marL="271780" indent="-259079">
              <a:lnSpc>
                <a:spcPct val="100000"/>
              </a:lnSpc>
              <a:spcBef>
                <a:spcPts val="100"/>
              </a:spcBef>
              <a:buSzPct val="111111"/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lang="ru-RU" sz="1350" b="1" dirty="0">
                <a:latin typeface="Segoe UI"/>
                <a:cs typeface="Segoe UI"/>
              </a:rPr>
              <a:t>Генерация: </a:t>
            </a:r>
            <a:r>
              <a:rPr lang="ru-RU" sz="1350" b="1" dirty="0">
                <a:solidFill>
                  <a:srgbClr val="426C9E"/>
                </a:solidFill>
                <a:latin typeface="Segoe UI"/>
                <a:cs typeface="Segoe UI"/>
              </a:rPr>
              <a:t>это способность получать представление о времени.</a:t>
            </a:r>
          </a:p>
          <a:p>
            <a:pPr marL="12701">
              <a:lnSpc>
                <a:spcPct val="100000"/>
              </a:lnSpc>
              <a:spcBef>
                <a:spcPts val="100"/>
              </a:spcBef>
              <a:buSzPct val="111111"/>
              <a:tabLst>
                <a:tab pos="271145" algn="l"/>
                <a:tab pos="271780" algn="l"/>
              </a:tabLst>
            </a:pPr>
            <a:r>
              <a:rPr lang="ru-RU" sz="1350" b="1" i="1" dirty="0">
                <a:solidFill>
                  <a:srgbClr val="426C9E"/>
                </a:solidFill>
                <a:latin typeface="Segoe UI"/>
                <a:cs typeface="Segoe UI"/>
              </a:rPr>
              <a:t>			</a:t>
            </a:r>
            <a:r>
              <a:rPr lang="en-US" sz="1350" b="1" i="1" dirty="0">
                <a:solidFill>
                  <a:srgbClr val="070D1D"/>
                </a:solidFill>
                <a:latin typeface="Segoe UI"/>
                <a:cs typeface="Segoe UI"/>
              </a:rPr>
              <a:t>GPS,</a:t>
            </a:r>
            <a:r>
              <a:rPr lang="en-US" sz="1350" b="1" i="1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lang="en-US" sz="1350" b="1" i="1" spc="-5" dirty="0">
                <a:solidFill>
                  <a:srgbClr val="070D1D"/>
                </a:solidFill>
                <a:latin typeface="Segoe UI"/>
                <a:cs typeface="Segoe UI"/>
              </a:rPr>
              <a:t>atomic</a:t>
            </a:r>
            <a:r>
              <a:rPr lang="en-US" sz="1350" b="1" i="1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lang="en-US" sz="1350" b="1" i="1" dirty="0">
                <a:solidFill>
                  <a:srgbClr val="070D1D"/>
                </a:solidFill>
                <a:latin typeface="Segoe UI"/>
                <a:cs typeface="Segoe UI"/>
              </a:rPr>
              <a:t>clocks</a:t>
            </a:r>
            <a:r>
              <a:rPr lang="ru-RU" sz="1350" i="1" dirty="0">
                <a:latin typeface="Segoe UI"/>
                <a:cs typeface="Segoe UI"/>
              </a:rPr>
              <a:t>.</a:t>
            </a:r>
          </a:p>
          <a:p>
            <a:pPr marL="271780" indent="-259079">
              <a:lnSpc>
                <a:spcPct val="100000"/>
              </a:lnSpc>
              <a:spcBef>
                <a:spcPts val="100"/>
              </a:spcBef>
              <a:buSzPct val="111111"/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lang="ru-RU" sz="1350" b="1" spc="-5" dirty="0">
                <a:latin typeface="Segoe UI"/>
                <a:cs typeface="Segoe UI"/>
              </a:rPr>
              <a:t>Распространение:</a:t>
            </a:r>
            <a:r>
              <a:rPr lang="ru-RU" sz="1350" b="1" spc="-5" dirty="0">
                <a:solidFill>
                  <a:srgbClr val="426C9E"/>
                </a:solidFill>
                <a:latin typeface="Segoe UI"/>
                <a:cs typeface="Segoe UI"/>
              </a:rPr>
              <a:t> это возможность передавать представление о времени на другое устройство.</a:t>
            </a:r>
          </a:p>
          <a:p>
            <a:pPr marL="426085" lvl="1">
              <a:lnSpc>
                <a:spcPct val="100000"/>
              </a:lnSpc>
              <a:spcBef>
                <a:spcPts val="20"/>
              </a:spcBef>
              <a:buSzPct val="111111"/>
              <a:tabLst>
                <a:tab pos="685800" algn="l"/>
                <a:tab pos="686435" algn="l"/>
              </a:tabLst>
            </a:pPr>
            <a:r>
              <a:rPr lang="ru-RU" sz="1350" b="1" i="1" dirty="0">
                <a:solidFill>
                  <a:srgbClr val="070D1D"/>
                </a:solidFill>
                <a:latin typeface="Segoe UI"/>
                <a:cs typeface="Segoe UI"/>
              </a:rPr>
              <a:t>		NTP, PTP, WR, PPS</a:t>
            </a:r>
            <a:endParaRPr sz="1350" b="1" i="1" dirty="0">
              <a:solidFill>
                <a:srgbClr val="070D1D"/>
              </a:solidFill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202" y="2620141"/>
            <a:ext cx="548741" cy="54874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83646" y="2064511"/>
            <a:ext cx="7280275" cy="2596515"/>
            <a:chOff x="1183646" y="2064511"/>
            <a:chExt cx="7280275" cy="2596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3646" y="2833047"/>
              <a:ext cx="241819" cy="5730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6962" y="3126486"/>
              <a:ext cx="273494" cy="2734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4197" y="3423691"/>
              <a:ext cx="1747266" cy="1607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31589" y="3504056"/>
              <a:ext cx="4123690" cy="0"/>
            </a:xfrm>
            <a:custGeom>
              <a:avLst/>
              <a:gdLst/>
              <a:ahLst/>
              <a:cxnLst/>
              <a:rect l="l" t="t" r="r" b="b"/>
              <a:pathLst>
                <a:path w="4123690">
                  <a:moveTo>
                    <a:pt x="0" y="0"/>
                  </a:moveTo>
                  <a:lnTo>
                    <a:pt x="4123563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5729" y="2276017"/>
              <a:ext cx="354215" cy="8276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5729" y="3785298"/>
              <a:ext cx="354215" cy="8276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82767" y="3103625"/>
              <a:ext cx="0" cy="681990"/>
            </a:xfrm>
            <a:custGeom>
              <a:avLst/>
              <a:gdLst/>
              <a:ahLst/>
              <a:cxnLst/>
              <a:rect l="l" t="t" r="r" b="b"/>
              <a:pathLst>
                <a:path h="681989">
                  <a:moveTo>
                    <a:pt x="0" y="0"/>
                  </a:moveTo>
                  <a:lnTo>
                    <a:pt x="0" y="681609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3633" y="2276017"/>
              <a:ext cx="354215" cy="8276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3633" y="3785298"/>
              <a:ext cx="354215" cy="8276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98005" y="3096640"/>
              <a:ext cx="0" cy="681990"/>
            </a:xfrm>
            <a:custGeom>
              <a:avLst/>
              <a:gdLst/>
              <a:ahLst/>
              <a:cxnLst/>
              <a:rect l="l" t="t" r="r" b="b"/>
              <a:pathLst>
                <a:path h="681989">
                  <a:moveTo>
                    <a:pt x="0" y="0"/>
                  </a:moveTo>
                  <a:lnTo>
                    <a:pt x="0" y="681608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5641" y="2276017"/>
              <a:ext cx="354215" cy="8276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5641" y="3785298"/>
              <a:ext cx="354215" cy="8276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55280" y="3096640"/>
              <a:ext cx="0" cy="681990"/>
            </a:xfrm>
            <a:custGeom>
              <a:avLst/>
              <a:gdLst/>
              <a:ahLst/>
              <a:cxnLst/>
              <a:rect l="l" t="t" r="r" b="b"/>
              <a:pathLst>
                <a:path h="681989">
                  <a:moveTo>
                    <a:pt x="0" y="0"/>
                  </a:moveTo>
                  <a:lnTo>
                    <a:pt x="0" y="681608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4544" y="3417442"/>
              <a:ext cx="779780" cy="86995"/>
            </a:xfrm>
            <a:custGeom>
              <a:avLst/>
              <a:gdLst/>
              <a:ahLst/>
              <a:cxnLst/>
              <a:rect l="l" t="t" r="r" b="b"/>
              <a:pathLst>
                <a:path w="779780" h="86995">
                  <a:moveTo>
                    <a:pt x="0" y="0"/>
                  </a:moveTo>
                  <a:lnTo>
                    <a:pt x="0" y="86613"/>
                  </a:lnTo>
                  <a:lnTo>
                    <a:pt x="779653" y="86613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554" y="2064511"/>
              <a:ext cx="273494" cy="2734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1555" y="2064511"/>
              <a:ext cx="273494" cy="27349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0293" y="2064511"/>
              <a:ext cx="273494" cy="2734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554" y="4387113"/>
              <a:ext cx="273494" cy="2734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1555" y="4382135"/>
              <a:ext cx="273494" cy="2734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0293" y="4382135"/>
              <a:ext cx="273494" cy="27349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766" y="2620142"/>
            <a:ext cx="548741" cy="548741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lang="ru-RU" smtClean="0"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577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dirty="0"/>
              <a:t> </a:t>
            </a:r>
            <a:r>
              <a:rPr spc="-5" dirty="0"/>
              <a:t>Study:</a:t>
            </a:r>
            <a:r>
              <a:rPr spc="-10" dirty="0"/>
              <a:t> </a:t>
            </a:r>
            <a:r>
              <a:rPr spc="-5" dirty="0"/>
              <a:t>Survey</a:t>
            </a:r>
            <a:r>
              <a:rPr spc="-10" dirty="0"/>
              <a:t> measurement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74852"/>
            <a:ext cx="475488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Real-time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measurement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active,</a:t>
            </a:r>
            <a:r>
              <a:rPr sz="12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backup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 survey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references.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Picosecond-level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offset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delay measurement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sources.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synchronization</a:t>
            </a:r>
            <a:r>
              <a:rPr sz="1200" spc="-5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multiple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devices.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9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Interoperable</a:t>
            </a:r>
            <a:r>
              <a:rPr sz="1200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Rabbit,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5" dirty="0">
                <a:solidFill>
                  <a:srgbClr val="3A86CC"/>
                </a:solidFill>
                <a:latin typeface="Segoe UI"/>
                <a:cs typeface="Segoe UI"/>
              </a:rPr>
              <a:t>PTP,</a:t>
            </a:r>
            <a:r>
              <a:rPr sz="12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NTP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1PPS/10</a:t>
            </a:r>
            <a:r>
              <a:rPr sz="12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MHz.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Historic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collection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metrics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for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7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days.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152" y="4115694"/>
            <a:ext cx="8020050" cy="4826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Distributed</a:t>
            </a:r>
            <a:r>
              <a:rPr sz="100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picosecond-level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time</a:t>
            </a:r>
            <a:r>
              <a:rPr sz="10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offset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monitoring</a:t>
            </a:r>
            <a:r>
              <a:rPr sz="1000" b="1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White</a:t>
            </a:r>
            <a:r>
              <a:rPr sz="10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Rabbit</a:t>
            </a:r>
            <a:r>
              <a:rPr sz="1000" b="1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High</a:t>
            </a:r>
            <a:r>
              <a:rPr sz="10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Accuracy synchronization 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networks</a:t>
            </a:r>
            <a:r>
              <a:rPr sz="100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datacenter</a:t>
            </a:r>
            <a:r>
              <a:rPr sz="10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scenario</a:t>
            </a:r>
            <a:endParaRPr sz="1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collaboration with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Equinix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ISPCS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2024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3846" y="815233"/>
            <a:ext cx="2854686" cy="13311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651" y="2572588"/>
            <a:ext cx="4352669" cy="7683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2045" y="2483357"/>
            <a:ext cx="4089273" cy="14893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763" y="3545828"/>
            <a:ext cx="4091817" cy="4718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7070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spc="10" dirty="0"/>
              <a:t> </a:t>
            </a:r>
            <a:r>
              <a:rPr spc="-5" dirty="0"/>
              <a:t>Study:</a:t>
            </a:r>
            <a:r>
              <a:rPr dirty="0"/>
              <a:t> </a:t>
            </a:r>
            <a:r>
              <a:rPr spc="-5" dirty="0"/>
              <a:t>WR</a:t>
            </a:r>
            <a:r>
              <a:rPr spc="-10" dirty="0"/>
              <a:t> integration</a:t>
            </a:r>
            <a:r>
              <a:rPr spc="2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Arista</a:t>
            </a:r>
            <a:r>
              <a:rPr spc="25" dirty="0"/>
              <a:t> </a:t>
            </a:r>
            <a:r>
              <a:rPr spc="-10" dirty="0"/>
              <a:t>7130</a:t>
            </a:r>
            <a:r>
              <a:rPr spc="-20" dirty="0"/>
              <a:t> </a:t>
            </a:r>
            <a:r>
              <a:rPr spc="-5" dirty="0"/>
              <a:t>L1</a:t>
            </a:r>
            <a:r>
              <a:rPr spc="10" dirty="0"/>
              <a:t> </a:t>
            </a:r>
            <a:r>
              <a:rPr spc="-10" dirty="0"/>
              <a:t>switch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74852"/>
            <a:ext cx="756856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Proprietary</a:t>
            </a:r>
            <a:r>
              <a:rPr sz="1200" spc="-5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HATI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IP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core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running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Arista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7130</a:t>
            </a:r>
            <a:r>
              <a:rPr sz="12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devices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achieve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accuracy.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over fiber without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2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native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integration with</a:t>
            </a:r>
            <a:r>
              <a:rPr sz="12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MetaWatch</a:t>
            </a:r>
            <a:r>
              <a:rPr sz="12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timestamping</a:t>
            </a:r>
            <a:r>
              <a:rPr sz="12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application.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262" y="1576607"/>
            <a:ext cx="3933825" cy="2406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  <a:tabLst>
                <a:tab pos="336550" algn="l"/>
              </a:tabLst>
            </a:pPr>
            <a:r>
              <a:rPr sz="1700" dirty="0">
                <a:solidFill>
                  <a:srgbClr val="274FA2"/>
                </a:solidFill>
                <a:latin typeface="Wingdings"/>
                <a:cs typeface="Wingdings"/>
              </a:rPr>
              <a:t></a:t>
            </a:r>
            <a:r>
              <a:rPr sz="1700" dirty="0">
                <a:solidFill>
                  <a:srgbClr val="274FA2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Available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anyone</a:t>
            </a:r>
            <a:r>
              <a:rPr sz="1200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who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wants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develop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custom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870" y="1606686"/>
            <a:ext cx="665480" cy="20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ppli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3826" y="4306315"/>
            <a:ext cx="4811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Publicly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announced years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ago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part</a:t>
            </a:r>
            <a:r>
              <a:rPr sz="10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default</a:t>
            </a:r>
            <a:r>
              <a:rPr sz="10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firmware</a:t>
            </a:r>
            <a:r>
              <a:rPr sz="10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release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0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Arista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337" y="1505953"/>
            <a:ext cx="8660701" cy="25986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693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spc="-5" dirty="0"/>
              <a:t>Latency</a:t>
            </a:r>
            <a:r>
              <a:rPr spc="-10" dirty="0"/>
              <a:t> measurement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562" y="947779"/>
            <a:ext cx="4598035" cy="12877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310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Measure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latency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optical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medium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precision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endParaRPr sz="1200">
              <a:latin typeface="Segoe UI"/>
              <a:cs typeface="Segoe UI"/>
            </a:endParaRPr>
          </a:p>
          <a:p>
            <a:pPr marL="349250">
              <a:lnSpc>
                <a:spcPct val="100000"/>
              </a:lnSpc>
              <a:spcBef>
                <a:spcPts val="219"/>
              </a:spcBef>
            </a:pP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less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than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50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ps.</a:t>
            </a:r>
            <a:endParaRPr sz="1200">
              <a:latin typeface="Segoe UI"/>
              <a:cs typeface="Segoe UI"/>
            </a:endParaRPr>
          </a:p>
          <a:p>
            <a:pPr marL="349250" indent="-337185">
              <a:lnSpc>
                <a:spcPct val="100000"/>
              </a:lnSpc>
              <a:spcBef>
                <a:spcPts val="215"/>
              </a:spcBef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Use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off-the-shelf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equipment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 Ethernet</a:t>
            </a:r>
            <a:endParaRPr sz="1200">
              <a:latin typeface="Segoe UI"/>
              <a:cs typeface="Segoe UI"/>
            </a:endParaRPr>
          </a:p>
          <a:p>
            <a:pPr marL="34925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traffic.</a:t>
            </a:r>
            <a:endParaRPr sz="1200">
              <a:latin typeface="Segoe UI"/>
              <a:cs typeface="Segoe UI"/>
            </a:endParaRPr>
          </a:p>
          <a:p>
            <a:pPr marL="349250" marR="5080" indent="-337185">
              <a:lnSpc>
                <a:spcPct val="114999"/>
              </a:lnSpc>
              <a:buClr>
                <a:srgbClr val="274FA2"/>
              </a:buClr>
              <a:buSzPct val="141666"/>
              <a:buFont typeface="Wingdings"/>
              <a:buChar char=""/>
              <a:tabLst>
                <a:tab pos="349250" algn="l"/>
                <a:tab pos="349885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Latency measured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thousands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times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per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second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 reported </a:t>
            </a:r>
            <a:r>
              <a:rPr sz="1200" spc="-3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real-time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avoid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fiber tampering.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3891" y="4306315"/>
            <a:ext cx="3772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PoC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validated</a:t>
            </a:r>
            <a:r>
              <a:rPr sz="10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production</a:t>
            </a:r>
            <a:r>
              <a:rPr sz="10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scenario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0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financial</a:t>
            </a:r>
            <a:r>
              <a:rPr sz="1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egoe UI"/>
                <a:cs typeface="Segoe UI"/>
              </a:rPr>
              <a:t>customer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915" y="2517812"/>
            <a:ext cx="2212198" cy="150010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799969" y="935354"/>
            <a:ext cx="5858510" cy="3244850"/>
            <a:chOff x="2799969" y="935354"/>
            <a:chExt cx="5858510" cy="32448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9969" y="2334412"/>
              <a:ext cx="2112136" cy="1845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8195" y="935354"/>
              <a:ext cx="2344674" cy="17585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2711" y="2910865"/>
              <a:ext cx="3215640" cy="69225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337" y="279018"/>
            <a:ext cx="3056255" cy="3867785"/>
          </a:xfrm>
          <a:prstGeom prst="rect">
            <a:avLst/>
          </a:prstGeom>
          <a:solidFill>
            <a:srgbClr val="1E3B7C"/>
          </a:solidFill>
          <a:ln w="508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  <a:spcBef>
                <a:spcPts val="2600"/>
              </a:spcBef>
            </a:pP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2600" b="1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spc="-15" dirty="0">
                <a:solidFill>
                  <a:srgbClr val="FFFFFF"/>
                </a:solidFill>
                <a:latin typeface="Segoe UI"/>
                <a:cs typeface="Segoe UI"/>
              </a:rPr>
              <a:t>Family</a:t>
            </a:r>
            <a:endParaRPr sz="2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0"/>
            <a:ext cx="5516499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66" y="4119863"/>
            <a:ext cx="1940560" cy="186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A86CC"/>
                </a:solidFill>
                <a:latin typeface="Wingdings"/>
                <a:cs typeface="Wingdings"/>
              </a:rPr>
              <a:t></a:t>
            </a:r>
            <a:r>
              <a:rPr sz="1100" dirty="0">
                <a:solidFill>
                  <a:srgbClr val="3A86CC"/>
                </a:solidFill>
                <a:latin typeface="Times New Roman"/>
                <a:cs typeface="Times New Roman"/>
              </a:rPr>
              <a:t>  </a:t>
            </a:r>
            <a:r>
              <a:rPr sz="1100" spc="75" dirty="0">
                <a:solidFill>
                  <a:srgbClr val="3A86CC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Additional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features</a:t>
            </a:r>
            <a:r>
              <a:rPr sz="11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1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come!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2394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White</a:t>
            </a:r>
            <a:r>
              <a:rPr spc="-20" dirty="0"/>
              <a:t> </a:t>
            </a:r>
            <a:r>
              <a:rPr spc="-5" dirty="0"/>
              <a:t>Rabbit</a:t>
            </a:r>
            <a:r>
              <a:rPr spc="-35" dirty="0"/>
              <a:t> </a:t>
            </a:r>
            <a:r>
              <a:rPr spc="-10" dirty="0"/>
              <a:t>Z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62717"/>
            <a:ext cx="4219702" cy="4616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195580" algn="l"/>
              </a:tabLst>
            </a:pPr>
            <a:r>
              <a:rPr spc="-5" dirty="0"/>
              <a:t>Multi-port</a:t>
            </a:r>
            <a:r>
              <a:rPr spc="-30" dirty="0"/>
              <a:t> </a:t>
            </a:r>
            <a:r>
              <a:rPr spc="-5" dirty="0"/>
              <a:t>synchronization</a:t>
            </a:r>
            <a:r>
              <a:rPr spc="-40" dirty="0"/>
              <a:t> </a:t>
            </a:r>
            <a:r>
              <a:rPr b="0" dirty="0">
                <a:latin typeface="Segoe UI"/>
                <a:cs typeface="Segoe UI"/>
              </a:rPr>
              <a:t>fanout.</a:t>
            </a: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b="0" dirty="0">
                <a:latin typeface="Segoe UI"/>
                <a:cs typeface="Segoe UI"/>
              </a:rPr>
              <a:t>16</a:t>
            </a:r>
            <a:r>
              <a:rPr b="0" spc="-2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x </a:t>
            </a:r>
            <a:r>
              <a:rPr b="0" spc="-5" dirty="0">
                <a:latin typeface="Segoe UI"/>
                <a:cs typeface="Segoe UI"/>
              </a:rPr>
              <a:t>WR,</a:t>
            </a:r>
            <a:r>
              <a:rPr b="0" spc="-10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HATI,</a:t>
            </a:r>
            <a:r>
              <a:rPr b="0" spc="5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IEEE </a:t>
            </a:r>
            <a:r>
              <a:rPr b="0" dirty="0">
                <a:latin typeface="Segoe UI"/>
                <a:cs typeface="Segoe UI"/>
              </a:rPr>
              <a:t>1588</a:t>
            </a:r>
            <a:r>
              <a:rPr b="0" spc="-4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PTPv2</a:t>
            </a:r>
            <a:r>
              <a:rPr b="0" spc="-3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and </a:t>
            </a:r>
            <a:r>
              <a:rPr b="0" spc="-5" dirty="0">
                <a:latin typeface="Segoe UI"/>
                <a:cs typeface="Segoe UI"/>
              </a:rPr>
              <a:t>NTP</a:t>
            </a:r>
            <a:r>
              <a:rPr b="0" spc="10" dirty="0">
                <a:latin typeface="Segoe UI"/>
                <a:cs typeface="Segoe UI"/>
              </a:rPr>
              <a:t> </a:t>
            </a:r>
            <a:r>
              <a:rPr spc="-5" dirty="0"/>
              <a:t>interoperability</a:t>
            </a:r>
          </a:p>
          <a:p>
            <a:pPr marL="103505">
              <a:lnSpc>
                <a:spcPct val="100000"/>
              </a:lnSpc>
              <a:spcBef>
                <a:spcPts val="660"/>
              </a:spcBef>
            </a:pPr>
            <a:r>
              <a:rPr b="0" spc="-5" dirty="0">
                <a:latin typeface="Segoe UI"/>
                <a:cs typeface="Segoe UI"/>
              </a:rPr>
              <a:t>optical</a:t>
            </a:r>
            <a:r>
              <a:rPr b="0" spc="-10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interfaces.</a:t>
            </a: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spc="-5" dirty="0"/>
              <a:t>Multi-source</a:t>
            </a:r>
            <a:r>
              <a:rPr spc="-40" dirty="0"/>
              <a:t> </a:t>
            </a:r>
            <a:r>
              <a:rPr b="0" spc="-5" dirty="0">
                <a:latin typeface="Segoe UI"/>
                <a:cs typeface="Segoe UI"/>
              </a:rPr>
              <a:t>time </a:t>
            </a:r>
            <a:r>
              <a:rPr b="0" dirty="0">
                <a:latin typeface="Segoe UI"/>
                <a:cs typeface="Segoe UI"/>
              </a:rPr>
              <a:t>references.</a:t>
            </a: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dirty="0"/>
              <a:t>Failover</a:t>
            </a:r>
            <a:r>
              <a:rPr spc="-40" dirty="0"/>
              <a:t> </a:t>
            </a:r>
            <a:r>
              <a:rPr b="0" spc="-5" dirty="0">
                <a:latin typeface="Segoe UI"/>
                <a:cs typeface="Segoe UI"/>
              </a:rPr>
              <a:t>mechanisms.</a:t>
            </a:r>
          </a:p>
          <a:p>
            <a:pPr marL="276225" lvl="1" indent="-171450">
              <a:lnSpc>
                <a:spcPct val="100000"/>
              </a:lnSpc>
              <a:spcBef>
                <a:spcPts val="66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Automatic</a:t>
            </a:r>
            <a:r>
              <a:rPr sz="11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switchover.</a:t>
            </a:r>
            <a:endParaRPr sz="1100" dirty="0">
              <a:latin typeface="Segoe UI"/>
              <a:cs typeface="Segoe UI"/>
            </a:endParaRPr>
          </a:p>
          <a:p>
            <a:pPr marL="276225" lvl="1" indent="-171450">
              <a:lnSpc>
                <a:spcPct val="100000"/>
              </a:lnSpc>
              <a:spcBef>
                <a:spcPts val="66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Holdover.</a:t>
            </a:r>
            <a:endParaRPr sz="11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195580" algn="l"/>
              </a:tabLst>
            </a:pPr>
            <a:r>
              <a:rPr b="0" spc="-5" dirty="0">
                <a:latin typeface="Segoe UI"/>
                <a:cs typeface="Segoe UI"/>
              </a:rPr>
              <a:t>Time</a:t>
            </a:r>
            <a:r>
              <a:rPr b="0" spc="-15" dirty="0">
                <a:latin typeface="Segoe UI"/>
                <a:cs typeface="Segoe UI"/>
              </a:rPr>
              <a:t> </a:t>
            </a:r>
            <a:r>
              <a:rPr spc="-5" dirty="0"/>
              <a:t>traceability</a:t>
            </a:r>
            <a:r>
              <a:rPr spc="-45" dirty="0"/>
              <a:t> </a:t>
            </a:r>
            <a:r>
              <a:rPr b="0" dirty="0">
                <a:latin typeface="Segoe UI"/>
                <a:cs typeface="Segoe UI"/>
              </a:rPr>
              <a:t>for</a:t>
            </a:r>
            <a:r>
              <a:rPr b="0" spc="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regulatory</a:t>
            </a:r>
            <a:r>
              <a:rPr b="0" spc="1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purposes.</a:t>
            </a: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dirty="0"/>
              <a:t>Extended</a:t>
            </a:r>
            <a:r>
              <a:rPr spc="-45" dirty="0"/>
              <a:t> </a:t>
            </a:r>
            <a:r>
              <a:rPr spc="-5" dirty="0"/>
              <a:t>monitoring</a:t>
            </a:r>
            <a:r>
              <a:rPr spc="-20" dirty="0"/>
              <a:t> </a:t>
            </a:r>
            <a:r>
              <a:rPr b="0" dirty="0">
                <a:latin typeface="Segoe UI"/>
                <a:cs typeface="Segoe UI"/>
              </a:rPr>
              <a:t>and</a:t>
            </a:r>
            <a:r>
              <a:rPr b="0" spc="-10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management </a:t>
            </a:r>
            <a:r>
              <a:rPr b="0" dirty="0">
                <a:latin typeface="Segoe UI"/>
                <a:cs typeface="Segoe UI"/>
              </a:rPr>
              <a:t>tools</a:t>
            </a:r>
          </a:p>
          <a:p>
            <a:pPr marL="103505">
              <a:lnSpc>
                <a:spcPct val="100000"/>
              </a:lnSpc>
              <a:spcBef>
                <a:spcPts val="660"/>
              </a:spcBef>
            </a:pPr>
            <a:r>
              <a:rPr b="0" spc="-5" dirty="0">
                <a:latin typeface="Segoe UI"/>
                <a:cs typeface="Segoe UI"/>
              </a:rPr>
              <a:t>(Authentication,</a:t>
            </a:r>
            <a:r>
              <a:rPr b="0" spc="2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SNMP,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security…).</a:t>
            </a: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spc="-5" dirty="0"/>
              <a:t>Redundant</a:t>
            </a:r>
            <a:r>
              <a:rPr spc="-45" dirty="0"/>
              <a:t> </a:t>
            </a:r>
            <a:r>
              <a:rPr spc="-5" dirty="0"/>
              <a:t>power</a:t>
            </a:r>
            <a:r>
              <a:rPr dirty="0"/>
              <a:t> </a:t>
            </a:r>
            <a:r>
              <a:rPr b="0" spc="-5" dirty="0">
                <a:latin typeface="Segoe UI"/>
                <a:cs typeface="Segoe UI"/>
              </a:rPr>
              <a:t>supply</a:t>
            </a:r>
            <a:r>
              <a:rPr b="0" spc="-1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and fans.</a:t>
            </a: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b="0" spc="-5" dirty="0">
                <a:latin typeface="Segoe UI"/>
                <a:cs typeface="Segoe UI"/>
              </a:rPr>
              <a:t>Serial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and</a:t>
            </a:r>
            <a:r>
              <a:rPr b="0" spc="-1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Ethernet</a:t>
            </a:r>
            <a:r>
              <a:rPr b="0" spc="-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RJ45</a:t>
            </a:r>
            <a:r>
              <a:rPr b="0" spc="-4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ports.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Segoe UI"/>
              <a:cs typeface="Segoe UI"/>
            </a:endParaRPr>
          </a:p>
          <a:p>
            <a:pPr marL="441325" marR="5080" indent="-19240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</a:rPr>
              <a:t>The</a:t>
            </a:r>
            <a:r>
              <a:rPr sz="1200" spc="-15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reliable</a:t>
            </a:r>
            <a:r>
              <a:rPr sz="1200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precise time</a:t>
            </a:r>
            <a:r>
              <a:rPr sz="1200" spc="-25" dirty="0">
                <a:solidFill>
                  <a:srgbClr val="FFFFFF"/>
                </a:solidFill>
              </a:rPr>
              <a:t> </a:t>
            </a:r>
            <a:r>
              <a:rPr sz="1200" spc="-10" dirty="0">
                <a:solidFill>
                  <a:srgbClr val="FFFFFF"/>
                </a:solidFill>
              </a:rPr>
              <a:t>fan-out</a:t>
            </a:r>
            <a:r>
              <a:rPr sz="1200" spc="20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for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spc="-10" dirty="0">
                <a:solidFill>
                  <a:srgbClr val="FFFFFF"/>
                </a:solidFill>
              </a:rPr>
              <a:t>White </a:t>
            </a:r>
            <a:r>
              <a:rPr sz="1200" spc="-5" dirty="0">
                <a:solidFill>
                  <a:srgbClr val="FFFFFF"/>
                </a:solidFill>
              </a:rPr>
              <a:t>Rabbit </a:t>
            </a:r>
            <a:r>
              <a:rPr sz="1200" spc="-315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distribution</a:t>
            </a:r>
            <a:r>
              <a:rPr sz="1200" spc="-25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on</a:t>
            </a:r>
            <a:r>
              <a:rPr sz="1200" spc="-10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1G</a:t>
            </a:r>
            <a:r>
              <a:rPr sz="1200" spc="-15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Ethernet-based</a:t>
            </a:r>
            <a:r>
              <a:rPr sz="1200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networks.</a:t>
            </a:r>
            <a:endParaRPr sz="1200" dirty="0"/>
          </a:p>
        </p:txBody>
      </p:sp>
      <p:grpSp>
        <p:nvGrpSpPr>
          <p:cNvPr id="6" name="object 6"/>
          <p:cNvGrpSpPr/>
          <p:nvPr/>
        </p:nvGrpSpPr>
        <p:grpSpPr>
          <a:xfrm>
            <a:off x="4627435" y="1008062"/>
            <a:ext cx="4239260" cy="3625850"/>
            <a:chOff x="4627435" y="1008062"/>
            <a:chExt cx="4239260" cy="36258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6896" y="2270147"/>
              <a:ext cx="4064094" cy="13851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32197" y="1012824"/>
              <a:ext cx="4229735" cy="3616325"/>
            </a:xfrm>
            <a:custGeom>
              <a:avLst/>
              <a:gdLst/>
              <a:ahLst/>
              <a:cxnLst/>
              <a:rect l="l" t="t" r="r" b="b"/>
              <a:pathLst>
                <a:path w="4229734" h="3616325">
                  <a:moveTo>
                    <a:pt x="0" y="3616325"/>
                  </a:moveTo>
                  <a:lnTo>
                    <a:pt x="4229227" y="3616325"/>
                  </a:lnTo>
                  <a:lnTo>
                    <a:pt x="4229227" y="0"/>
                  </a:lnTo>
                  <a:lnTo>
                    <a:pt x="0" y="0"/>
                  </a:lnTo>
                  <a:lnTo>
                    <a:pt x="0" y="3616325"/>
                  </a:lnTo>
                  <a:close/>
                </a:path>
              </a:pathLst>
            </a:custGeom>
            <a:ln w="9525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20377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WR-ZEN</a:t>
            </a:r>
            <a:r>
              <a:rPr spc="-95" dirty="0"/>
              <a:t> </a:t>
            </a:r>
            <a:r>
              <a:rPr spc="-5" dirty="0"/>
              <a:t>TP-FL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3978059"/>
            <a:ext cx="4219702" cy="6463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0718" y="533823"/>
            <a:ext cx="3999865" cy="35718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195580" algn="l"/>
              </a:tabLst>
            </a:pP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Standalone</a:t>
            </a:r>
            <a:r>
              <a:rPr sz="11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1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1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distribution.</a:t>
            </a:r>
            <a:endParaRPr sz="1100" dirty="0">
              <a:latin typeface="Segoe UI"/>
              <a:cs typeface="Segoe UI"/>
            </a:endParaRPr>
          </a:p>
          <a:p>
            <a:pPr marL="103505" marR="307975" indent="-91440">
              <a:lnSpc>
                <a:spcPct val="150000"/>
              </a:lnSpc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dirty="0"/>
              <a:t>	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2 x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WR, IEEE 1588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PTPv2 and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NTP interoperability optical </a:t>
            </a:r>
            <a:r>
              <a:rPr sz="1100" spc="-29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interfaces.</a:t>
            </a:r>
            <a:endParaRPr sz="11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Redundant</a:t>
            </a:r>
            <a:r>
              <a:rPr sz="11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1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1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or 10MHz</a:t>
            </a:r>
            <a:r>
              <a:rPr sz="11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&amp;</a:t>
            </a:r>
            <a:r>
              <a:rPr sz="11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PPS</a:t>
            </a:r>
            <a:r>
              <a:rPr sz="11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inputs</a:t>
            </a:r>
            <a:endParaRPr sz="11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10</a:t>
            </a:r>
            <a:r>
              <a:rPr sz="11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Mhz,</a:t>
            </a:r>
            <a:r>
              <a:rPr sz="11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PPS</a:t>
            </a:r>
            <a:r>
              <a:rPr sz="11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1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CLK</a:t>
            </a:r>
            <a:r>
              <a:rPr sz="11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outputs</a:t>
            </a:r>
            <a:endParaRPr sz="11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Redundant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power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supply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 and</a:t>
            </a:r>
            <a:r>
              <a:rPr sz="11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fans.</a:t>
            </a:r>
            <a:endParaRPr sz="11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Serial</a:t>
            </a:r>
            <a:r>
              <a:rPr sz="11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1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Ethernet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RJ45</a:t>
            </a:r>
            <a:r>
              <a:rPr sz="1100" spc="-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ports.</a:t>
            </a:r>
            <a:endParaRPr sz="1100" dirty="0">
              <a:latin typeface="Segoe UI"/>
              <a:cs typeface="Segoe UI"/>
            </a:endParaRPr>
          </a:p>
          <a:p>
            <a:pPr marL="103505" marR="233045" indent="-91440">
              <a:lnSpc>
                <a:spcPct val="150000"/>
              </a:lnSpc>
              <a:spcBef>
                <a:spcPts val="5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dirty="0"/>
              <a:t>	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4 or 8 port SMA PPS expansion boards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supported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(factory </a:t>
            </a:r>
            <a:r>
              <a:rPr sz="1100" spc="-29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installed).</a:t>
            </a:r>
            <a:endParaRPr sz="11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95580" algn="l"/>
              </a:tabLst>
            </a:pP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Extended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monitoring</a:t>
            </a:r>
            <a:r>
              <a:rPr sz="11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and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management</a:t>
            </a:r>
            <a:r>
              <a:rPr sz="11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tools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(Authentication,</a:t>
            </a:r>
            <a:endParaRPr sz="1100" dirty="0">
              <a:latin typeface="Segoe UI"/>
              <a:cs typeface="Segoe UI"/>
            </a:endParaRPr>
          </a:p>
          <a:p>
            <a:pPr marL="103505">
              <a:lnSpc>
                <a:spcPct val="100000"/>
              </a:lnSpc>
              <a:spcBef>
                <a:spcPts val="660"/>
              </a:spcBef>
            </a:pP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S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NMP,</a:t>
            </a:r>
            <a:r>
              <a:rPr sz="11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se</a:t>
            </a:r>
            <a:r>
              <a:rPr sz="1100" spc="-10" dirty="0">
                <a:solidFill>
                  <a:srgbClr val="3A86CC"/>
                </a:solidFill>
                <a:latin typeface="Segoe UI"/>
                <a:cs typeface="Segoe UI"/>
              </a:rPr>
              <a:t>c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ur</a:t>
            </a:r>
            <a:r>
              <a:rPr sz="1100" spc="-5" dirty="0">
                <a:solidFill>
                  <a:srgbClr val="3A86CC"/>
                </a:solidFill>
                <a:latin typeface="Segoe UI"/>
                <a:cs typeface="Segoe UI"/>
              </a:rPr>
              <a:t>i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ty</a:t>
            </a:r>
            <a:r>
              <a:rPr sz="1100" spc="-10" dirty="0">
                <a:solidFill>
                  <a:srgbClr val="3A86CC"/>
                </a:solidFill>
                <a:latin typeface="Segoe UI"/>
                <a:cs typeface="Segoe UI"/>
              </a:rPr>
              <a:t>…</a:t>
            </a:r>
            <a:r>
              <a:rPr sz="1100" dirty="0">
                <a:solidFill>
                  <a:srgbClr val="3A86CC"/>
                </a:solidFill>
                <a:latin typeface="Segoe UI"/>
                <a:cs typeface="Segoe UI"/>
              </a:rPr>
              <a:t>).</a:t>
            </a:r>
            <a:endParaRPr sz="11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Segoe UI"/>
              <a:cs typeface="Segoe UI"/>
            </a:endParaRPr>
          </a:p>
          <a:p>
            <a:pPr marL="121285" marR="52069" indent="-1905" algn="ctr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The fundamental standalone node that provides the </a:t>
            </a:r>
            <a:r>
              <a:rPr sz="12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White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Rabbit features to </a:t>
            </a:r>
            <a:r>
              <a:rPr sz="1200" b="1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wide range </a:t>
            </a: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applications </a:t>
            </a:r>
            <a:r>
              <a:rPr sz="1200" b="1" spc="-3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making</a:t>
            </a:r>
            <a:r>
              <a:rPr sz="12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12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z="12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redundant</a:t>
            </a:r>
            <a:r>
              <a:rPr sz="12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connections.</a:t>
            </a:r>
            <a:endParaRPr sz="1200" dirty="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2134" y="1012824"/>
            <a:ext cx="4229735" cy="3616325"/>
            <a:chOff x="4632134" y="1012824"/>
            <a:chExt cx="4229735" cy="3616325"/>
          </a:xfrm>
        </p:grpSpPr>
        <p:sp>
          <p:nvSpPr>
            <p:cNvPr id="6" name="object 6"/>
            <p:cNvSpPr/>
            <p:nvPr/>
          </p:nvSpPr>
          <p:spPr>
            <a:xfrm>
              <a:off x="4636896" y="1017587"/>
              <a:ext cx="4220210" cy="3606800"/>
            </a:xfrm>
            <a:custGeom>
              <a:avLst/>
              <a:gdLst/>
              <a:ahLst/>
              <a:cxnLst/>
              <a:rect l="l" t="t" r="r" b="b"/>
              <a:pathLst>
                <a:path w="4220209" h="3606800">
                  <a:moveTo>
                    <a:pt x="0" y="3606800"/>
                  </a:moveTo>
                  <a:lnTo>
                    <a:pt x="4219702" y="3606800"/>
                  </a:lnTo>
                  <a:lnTo>
                    <a:pt x="4219702" y="0"/>
                  </a:lnTo>
                  <a:lnTo>
                    <a:pt x="0" y="0"/>
                  </a:lnTo>
                  <a:lnTo>
                    <a:pt x="0" y="3606800"/>
                  </a:lnTo>
                  <a:close/>
                </a:path>
              </a:pathLst>
            </a:custGeom>
            <a:ln w="9525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2054" y="2373770"/>
              <a:ext cx="4109513" cy="791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12951"/>
            <a:ext cx="39985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54355" indent="-91440">
              <a:lnSpc>
                <a:spcPct val="150000"/>
              </a:lnSpc>
              <a:spcBef>
                <a:spcPts val="1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High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Accuracy timing integration in Xilinx FPGAs </a:t>
            </a:r>
            <a:r>
              <a:rPr sz="1200" spc="-3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(including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US+).</a:t>
            </a:r>
            <a:endParaRPr sz="1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accuracy</a:t>
            </a:r>
            <a:r>
              <a:rPr sz="1200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L1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switches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NICs.</a:t>
            </a:r>
            <a:endParaRPr sz="1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need for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expensive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oscillators/clocks.</a:t>
            </a:r>
            <a:endParaRPr sz="1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without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calibration.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5135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High</a:t>
            </a:r>
            <a:r>
              <a:rPr spc="-5" dirty="0"/>
              <a:t> Accuracy </a:t>
            </a:r>
            <a:r>
              <a:rPr spc="-10" dirty="0"/>
              <a:t>Timing</a:t>
            </a:r>
            <a:r>
              <a:rPr spc="5" dirty="0"/>
              <a:t> </a:t>
            </a:r>
            <a:r>
              <a:rPr spc="-5" dirty="0"/>
              <a:t>IP Core</a:t>
            </a:r>
            <a:r>
              <a:rPr spc="15" dirty="0"/>
              <a:t> </a:t>
            </a:r>
            <a:r>
              <a:rPr spc="-5" dirty="0"/>
              <a:t>(HATI)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62717"/>
            <a:ext cx="4219702" cy="461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1368" y="4196892"/>
            <a:ext cx="3731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Segoe UI"/>
                <a:cs typeface="Segoe UI"/>
              </a:rPr>
              <a:t>FPGA core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intended to enable </a:t>
            </a: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sub-nanosecond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 synchronization</a:t>
            </a:r>
            <a:r>
              <a:rPr sz="12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accuracy</a:t>
            </a:r>
            <a:r>
              <a:rPr sz="12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 third-party</a:t>
            </a:r>
            <a:r>
              <a:rPr sz="12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hardware.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61128" y="1017587"/>
            <a:ext cx="4395470" cy="3606800"/>
            <a:chOff x="4461128" y="1017587"/>
            <a:chExt cx="4395470" cy="3606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128" y="2251265"/>
              <a:ext cx="3955288" cy="23731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36896" y="1017587"/>
              <a:ext cx="4220210" cy="3606800"/>
            </a:xfrm>
            <a:custGeom>
              <a:avLst/>
              <a:gdLst/>
              <a:ahLst/>
              <a:cxnLst/>
              <a:rect l="l" t="t" r="r" b="b"/>
              <a:pathLst>
                <a:path w="4220209" h="3606800">
                  <a:moveTo>
                    <a:pt x="4219702" y="0"/>
                  </a:moveTo>
                  <a:lnTo>
                    <a:pt x="0" y="0"/>
                  </a:lnTo>
                  <a:lnTo>
                    <a:pt x="0" y="3606800"/>
                  </a:lnTo>
                  <a:lnTo>
                    <a:pt x="4219702" y="3606800"/>
                  </a:lnTo>
                  <a:lnTo>
                    <a:pt x="4219702" y="0"/>
                  </a:lnTo>
                  <a:close/>
                </a:path>
              </a:pathLst>
            </a:custGeom>
            <a:solidFill>
              <a:srgbClr val="112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1219" y="1634451"/>
              <a:ext cx="3955287" cy="237312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104391"/>
            <a:ext cx="3927475" cy="243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200" b="1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accuracy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Arista 7130.</a:t>
            </a:r>
            <a:endParaRPr sz="1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Supported</a:t>
            </a:r>
            <a:r>
              <a:rPr sz="1200" spc="-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200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3A86CC"/>
                </a:solidFill>
                <a:latin typeface="Segoe UI"/>
                <a:cs typeface="Segoe UI"/>
              </a:rPr>
              <a:t>7130LB</a:t>
            </a:r>
            <a:r>
              <a:rPr sz="1200" b="1" spc="-5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models.</a:t>
            </a:r>
            <a:endParaRPr sz="1200">
              <a:latin typeface="Segoe UI"/>
              <a:cs typeface="Segoe UI"/>
            </a:endParaRPr>
          </a:p>
          <a:p>
            <a:pPr marL="103505" marR="5080" indent="-9144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Distribution over fiber without calibration from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the 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WR- </a:t>
            </a:r>
            <a:r>
              <a:rPr sz="1200" spc="-3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Z16.</a:t>
            </a:r>
            <a:endParaRPr sz="1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Working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200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Arista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integrate</a:t>
            </a:r>
            <a:r>
              <a:rPr sz="12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25" dirty="0">
                <a:solidFill>
                  <a:srgbClr val="3A86CC"/>
                </a:solidFill>
                <a:latin typeface="Segoe UI"/>
                <a:cs typeface="Segoe UI"/>
              </a:rPr>
              <a:t>HATI</a:t>
            </a:r>
            <a:r>
              <a:rPr sz="12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5" dirty="0">
                <a:solidFill>
                  <a:srgbClr val="3A86CC"/>
                </a:solidFill>
                <a:latin typeface="Segoe UI"/>
                <a:cs typeface="Segoe UI"/>
              </a:rPr>
              <a:t>7130</a:t>
            </a:r>
            <a:endParaRPr sz="1200">
              <a:latin typeface="Segoe UI"/>
              <a:cs typeface="Segoe UI"/>
            </a:endParaRPr>
          </a:p>
          <a:p>
            <a:pPr marL="10350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applications.</a:t>
            </a:r>
            <a:endParaRPr sz="1200">
              <a:latin typeface="Segoe UI"/>
              <a:cs typeface="Segoe UI"/>
            </a:endParaRPr>
          </a:p>
          <a:p>
            <a:pPr marL="103505" marR="187960" indent="-91440">
              <a:lnSpc>
                <a:spcPct val="150000"/>
              </a:lnSpc>
              <a:spcBef>
                <a:spcPts val="605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Available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anyone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who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wants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develop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custom </a:t>
            </a:r>
            <a:r>
              <a:rPr sz="1200" spc="-3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application.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149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HATI</a:t>
            </a:r>
            <a:r>
              <a:rPr spc="-15" dirty="0"/>
              <a:t> </a:t>
            </a:r>
            <a:r>
              <a:rPr spc="-5" dirty="0"/>
              <a:t>Core:</a:t>
            </a:r>
            <a:r>
              <a:rPr spc="5" dirty="0"/>
              <a:t> </a:t>
            </a:r>
            <a:r>
              <a:rPr spc="-5" dirty="0"/>
              <a:t>Arista</a:t>
            </a:r>
            <a:r>
              <a:rPr spc="-10" dirty="0"/>
              <a:t> 7130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337" y="1012824"/>
            <a:ext cx="8574405" cy="3616325"/>
            <a:chOff x="287337" y="1012824"/>
            <a:chExt cx="8574405" cy="3616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337" y="4347387"/>
              <a:ext cx="4219702" cy="27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128" y="2251265"/>
              <a:ext cx="3955288" cy="23731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36896" y="1017587"/>
              <a:ext cx="4220210" cy="3606800"/>
            </a:xfrm>
            <a:custGeom>
              <a:avLst/>
              <a:gdLst/>
              <a:ahLst/>
              <a:cxnLst/>
              <a:rect l="l" t="t" r="r" b="b"/>
              <a:pathLst>
                <a:path w="4220209" h="3606800">
                  <a:moveTo>
                    <a:pt x="0" y="3606800"/>
                  </a:moveTo>
                  <a:lnTo>
                    <a:pt x="4219702" y="3606800"/>
                  </a:lnTo>
                  <a:lnTo>
                    <a:pt x="4219702" y="0"/>
                  </a:lnTo>
                  <a:lnTo>
                    <a:pt x="0" y="0"/>
                  </a:lnTo>
                  <a:lnTo>
                    <a:pt x="0" y="3606800"/>
                  </a:lnTo>
                  <a:close/>
                </a:path>
              </a:pathLst>
            </a:custGeom>
            <a:ln w="9525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2977" y="2273172"/>
              <a:ext cx="3523361" cy="83718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12951"/>
            <a:ext cx="384492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40640" indent="-91440">
              <a:lnSpc>
                <a:spcPct val="150000"/>
              </a:lnSpc>
              <a:spcBef>
                <a:spcPts val="1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Sub-nanosecond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time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accuracy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on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LDA 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Technologies </a:t>
            </a:r>
            <a:r>
              <a:rPr sz="1200" spc="-3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3A86CC"/>
                </a:solidFill>
                <a:latin typeface="Segoe UI"/>
                <a:cs typeface="Segoe UI"/>
              </a:rPr>
              <a:t>NeoTap.</a:t>
            </a:r>
            <a:endParaRPr sz="1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Working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LDA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3A86CC"/>
                </a:solidFill>
                <a:latin typeface="Segoe UI"/>
                <a:cs typeface="Segoe UI"/>
              </a:rPr>
              <a:t>Technologies</a:t>
            </a:r>
            <a:r>
              <a:rPr sz="120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2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integrate </a:t>
            </a:r>
            <a:r>
              <a:rPr sz="1200" b="1" spc="-25" dirty="0">
                <a:solidFill>
                  <a:srgbClr val="3A86CC"/>
                </a:solidFill>
                <a:latin typeface="Segoe UI"/>
                <a:cs typeface="Segoe UI"/>
              </a:rPr>
              <a:t>HATI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  <a:p>
            <a:pPr marL="103505">
              <a:lnSpc>
                <a:spcPct val="100000"/>
              </a:lnSpc>
              <a:spcBef>
                <a:spcPts val="720"/>
              </a:spcBef>
            </a:pPr>
            <a:r>
              <a:rPr sz="1200" b="1" spc="-20" dirty="0">
                <a:solidFill>
                  <a:srgbClr val="3A86CC"/>
                </a:solidFill>
                <a:latin typeface="Segoe UI"/>
                <a:cs typeface="Segoe UI"/>
              </a:rPr>
              <a:t>NeoTap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applications.</a:t>
            </a:r>
            <a:endParaRPr sz="1200">
              <a:latin typeface="Segoe UI"/>
              <a:cs typeface="Segoe UI"/>
            </a:endParaRPr>
          </a:p>
          <a:p>
            <a:pPr marL="103505" marR="84455" indent="-9144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Distribution </a:t>
            </a: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over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fiber without calibration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from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the </a:t>
            </a:r>
            <a:r>
              <a:rPr sz="1200" spc="-3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WR-Z16.</a:t>
            </a:r>
            <a:endParaRPr sz="1200">
              <a:latin typeface="Segoe UI"/>
              <a:cs typeface="Segoe UI"/>
            </a:endParaRPr>
          </a:p>
          <a:p>
            <a:pPr marL="103505" marR="105410" indent="-91440">
              <a:lnSpc>
                <a:spcPct val="150000"/>
              </a:lnSpc>
              <a:spcBef>
                <a:spcPts val="605"/>
              </a:spcBef>
              <a:buFont typeface="Wingdings"/>
              <a:buChar char=""/>
              <a:tabLst>
                <a:tab pos="195580" algn="l"/>
              </a:tabLst>
            </a:pP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Available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anyone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who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wants </a:t>
            </a:r>
            <a:r>
              <a:rPr sz="1200" spc="-10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develop </a:t>
            </a:r>
            <a:r>
              <a:rPr sz="1200" dirty="0">
                <a:solidFill>
                  <a:srgbClr val="3A86CC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custom </a:t>
            </a:r>
            <a:r>
              <a:rPr sz="1200" spc="-3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A86CC"/>
                </a:solidFill>
                <a:latin typeface="Segoe UI"/>
                <a:cs typeface="Segoe UI"/>
              </a:rPr>
              <a:t>application.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5233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HATI</a:t>
            </a:r>
            <a:r>
              <a:rPr spc="5" dirty="0"/>
              <a:t> </a:t>
            </a:r>
            <a:r>
              <a:rPr spc="-5" dirty="0"/>
              <a:t>Core:</a:t>
            </a:r>
            <a:r>
              <a:rPr spc="25" dirty="0"/>
              <a:t> </a:t>
            </a:r>
            <a:r>
              <a:rPr spc="-10" dirty="0"/>
              <a:t>LDA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70" dirty="0"/>
              <a:t> </a:t>
            </a:r>
            <a:r>
              <a:rPr spc="-5" dirty="0"/>
              <a:t>NeoTap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337" y="1012824"/>
            <a:ext cx="8574405" cy="3616325"/>
            <a:chOff x="287337" y="1012824"/>
            <a:chExt cx="8574405" cy="3616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337" y="4347387"/>
              <a:ext cx="4219702" cy="27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128" y="2251265"/>
              <a:ext cx="3955288" cy="23731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36896" y="1017587"/>
              <a:ext cx="4220210" cy="3606800"/>
            </a:xfrm>
            <a:custGeom>
              <a:avLst/>
              <a:gdLst/>
              <a:ahLst/>
              <a:cxnLst/>
              <a:rect l="l" t="t" r="r" b="b"/>
              <a:pathLst>
                <a:path w="4220209" h="3606800">
                  <a:moveTo>
                    <a:pt x="0" y="3606800"/>
                  </a:moveTo>
                  <a:lnTo>
                    <a:pt x="4219702" y="3606800"/>
                  </a:lnTo>
                  <a:lnTo>
                    <a:pt x="4219702" y="0"/>
                  </a:lnTo>
                  <a:lnTo>
                    <a:pt x="0" y="0"/>
                  </a:lnTo>
                  <a:lnTo>
                    <a:pt x="0" y="3606800"/>
                  </a:lnTo>
                  <a:close/>
                </a:path>
              </a:pathLst>
            </a:custGeom>
            <a:ln w="9525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6954" y="2299334"/>
              <a:ext cx="3955287" cy="154927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19962"/>
            <a:ext cx="3978275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7375">
              <a:lnSpc>
                <a:spcPct val="15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Industry-Leading</a:t>
            </a:r>
            <a:r>
              <a:rPr sz="1000" b="1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&amp;</a:t>
            </a:r>
            <a:r>
              <a:rPr sz="10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Modular</a:t>
            </a:r>
            <a:r>
              <a:rPr sz="1000" b="1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Resilient</a:t>
            </a:r>
            <a:r>
              <a:rPr sz="1000" b="1" spc="-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Time &amp;</a:t>
            </a:r>
            <a:r>
              <a:rPr sz="1000" b="1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Frequency </a:t>
            </a:r>
            <a:r>
              <a:rPr sz="1000" b="1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Synchronization</a:t>
            </a:r>
            <a:r>
              <a:rPr sz="10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3A86CC"/>
                </a:solidFill>
                <a:latin typeface="Segoe UI"/>
                <a:cs typeface="Segoe UI"/>
              </a:rPr>
              <a:t>Platforms</a:t>
            </a:r>
            <a:endParaRPr sz="1000">
              <a:latin typeface="Segoe UI"/>
              <a:cs typeface="Segoe UI"/>
            </a:endParaRPr>
          </a:p>
          <a:p>
            <a:pPr marL="276225" indent="-171450">
              <a:lnSpc>
                <a:spcPts val="1260"/>
              </a:lnSpc>
              <a:spcBef>
                <a:spcPts val="69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Synchronize to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GPS,</a:t>
            </a:r>
            <a:r>
              <a:rPr sz="11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SAASM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GPS,</a:t>
            </a:r>
            <a:r>
              <a:rPr sz="11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Galileo,</a:t>
            </a:r>
            <a:r>
              <a:rPr sz="11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multi-GNSS</a:t>
            </a:r>
            <a:endParaRPr sz="1100">
              <a:latin typeface="Segoe UI"/>
              <a:cs typeface="Segoe UI"/>
            </a:endParaRPr>
          </a:p>
          <a:p>
            <a:pPr marL="276225">
              <a:lnSpc>
                <a:spcPts val="1260"/>
              </a:lnSpc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many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other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timing</a:t>
            </a:r>
            <a:r>
              <a:rPr sz="11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references</a:t>
            </a:r>
            <a:endParaRPr sz="1100">
              <a:latin typeface="Segoe UI"/>
              <a:cs typeface="Segoe UI"/>
            </a:endParaRPr>
          </a:p>
          <a:p>
            <a:pPr marL="276225" indent="-171450">
              <a:lnSpc>
                <a:spcPct val="100000"/>
              </a:lnSpc>
              <a:spcBef>
                <a:spcPts val="484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Generate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 virtually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any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time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 and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frequency</a:t>
            </a:r>
            <a:r>
              <a:rPr sz="11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output</a:t>
            </a:r>
            <a:r>
              <a:rPr sz="1100" spc="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signals</a:t>
            </a:r>
            <a:endParaRPr sz="1100">
              <a:latin typeface="Segoe UI"/>
              <a:cs typeface="Segoe UI"/>
            </a:endParaRPr>
          </a:p>
          <a:p>
            <a:pPr marL="276225" indent="-171450">
              <a:lnSpc>
                <a:spcPct val="100000"/>
              </a:lnSpc>
              <a:spcBef>
                <a:spcPts val="48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Multiple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internal</a:t>
            </a:r>
            <a:r>
              <a:rPr sz="11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oscillator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options</a:t>
            </a:r>
            <a:endParaRPr sz="1100">
              <a:latin typeface="Segoe UI"/>
              <a:cs typeface="Segoe UI"/>
            </a:endParaRPr>
          </a:p>
          <a:p>
            <a:pPr marL="276225" indent="-171450">
              <a:lnSpc>
                <a:spcPct val="100000"/>
              </a:lnSpc>
              <a:spcBef>
                <a:spcPts val="48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Built-in</a:t>
            </a:r>
            <a:r>
              <a:rPr sz="11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high-performance</a:t>
            </a:r>
            <a:r>
              <a:rPr sz="11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NTP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server;</a:t>
            </a:r>
            <a:r>
              <a:rPr sz="11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PTP</a:t>
            </a:r>
            <a:r>
              <a:rPr sz="11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options</a:t>
            </a:r>
            <a:endParaRPr sz="1100">
              <a:latin typeface="Segoe UI"/>
              <a:cs typeface="Segoe UI"/>
            </a:endParaRPr>
          </a:p>
          <a:p>
            <a:pPr marL="276225" indent="-171450">
              <a:lnSpc>
                <a:spcPts val="1260"/>
              </a:lnSpc>
              <a:spcBef>
                <a:spcPts val="48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Modular</a:t>
            </a:r>
            <a:r>
              <a:rPr sz="11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(configure-to-order)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ruggedized</a:t>
            </a:r>
            <a:r>
              <a:rPr sz="1100" spc="-2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shock</a:t>
            </a:r>
            <a:endParaRPr sz="1100">
              <a:latin typeface="Segoe UI"/>
              <a:cs typeface="Segoe UI"/>
            </a:endParaRPr>
          </a:p>
          <a:p>
            <a:pPr marL="276225">
              <a:lnSpc>
                <a:spcPts val="1260"/>
              </a:lnSpc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vibration-tested</a:t>
            </a:r>
            <a:r>
              <a:rPr sz="1100" spc="-1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chassis</a:t>
            </a:r>
            <a:r>
              <a:rPr sz="1100" spc="-3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(1RU)</a:t>
            </a:r>
            <a:endParaRPr sz="1100">
              <a:latin typeface="Segoe UI"/>
              <a:cs typeface="Segoe UI"/>
            </a:endParaRPr>
          </a:p>
          <a:p>
            <a:pPr marL="276225" indent="-171450">
              <a:lnSpc>
                <a:spcPct val="100000"/>
              </a:lnSpc>
              <a:spcBef>
                <a:spcPts val="48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Exceptional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operating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temperature range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of -20</a:t>
            </a:r>
            <a:r>
              <a:rPr sz="1100" dirty="0">
                <a:solidFill>
                  <a:srgbClr val="464E67"/>
                </a:solidFill>
                <a:latin typeface="Arial MT"/>
                <a:cs typeface="Arial MT"/>
              </a:rPr>
              <a:t>°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C</a:t>
            </a:r>
            <a:r>
              <a:rPr sz="1100" spc="-5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to +65</a:t>
            </a:r>
            <a:r>
              <a:rPr sz="1100" dirty="0">
                <a:solidFill>
                  <a:srgbClr val="464E67"/>
                </a:solidFill>
                <a:latin typeface="Arial MT"/>
                <a:cs typeface="Arial MT"/>
              </a:rPr>
              <a:t>°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C</a:t>
            </a:r>
            <a:endParaRPr sz="1100">
              <a:latin typeface="Segoe UI"/>
              <a:cs typeface="Segoe UI"/>
            </a:endParaRPr>
          </a:p>
          <a:p>
            <a:pPr marL="276225" indent="-171450">
              <a:lnSpc>
                <a:spcPct val="100000"/>
              </a:lnSpc>
              <a:spcBef>
                <a:spcPts val="48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Secure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network</a:t>
            </a:r>
            <a:r>
              <a:rPr sz="1100" spc="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management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and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control</a:t>
            </a:r>
            <a:endParaRPr sz="1100">
              <a:latin typeface="Segoe UI"/>
              <a:cs typeface="Segoe UI"/>
            </a:endParaRPr>
          </a:p>
          <a:p>
            <a:pPr marL="276225" marR="935355" indent="-170815">
              <a:lnSpc>
                <a:spcPts val="1200"/>
              </a:lnSpc>
              <a:spcBef>
                <a:spcPts val="620"/>
              </a:spcBef>
              <a:buClr>
                <a:srgbClr val="3A86CC"/>
              </a:buClr>
              <a:buFont typeface="Wingdings"/>
              <a:buChar char=""/>
              <a:tabLst>
                <a:tab pos="276860" algn="l"/>
              </a:tabLst>
            </a:pP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Platform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approach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allows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 easy</a:t>
            </a:r>
            <a:r>
              <a:rPr sz="1100" spc="-1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integration</a:t>
            </a:r>
            <a:r>
              <a:rPr sz="1100" spc="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of </a:t>
            </a:r>
            <a:r>
              <a:rPr sz="1100" spc="-285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specific</a:t>
            </a:r>
            <a:r>
              <a:rPr sz="1100" dirty="0">
                <a:solidFill>
                  <a:srgbClr val="464E6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464E67"/>
                </a:solidFill>
                <a:latin typeface="Segoe UI"/>
                <a:cs typeface="Segoe UI"/>
              </a:rPr>
              <a:t>capabilities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18059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SecureSync®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337" y="1012824"/>
            <a:ext cx="8574405" cy="3616325"/>
            <a:chOff x="287337" y="1012824"/>
            <a:chExt cx="8574405" cy="3616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337" y="4347387"/>
              <a:ext cx="4219702" cy="27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128" y="2251265"/>
              <a:ext cx="3955288" cy="23731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36896" y="1017587"/>
              <a:ext cx="4220210" cy="3606800"/>
            </a:xfrm>
            <a:custGeom>
              <a:avLst/>
              <a:gdLst/>
              <a:ahLst/>
              <a:cxnLst/>
              <a:rect l="l" t="t" r="r" b="b"/>
              <a:pathLst>
                <a:path w="4220209" h="3606800">
                  <a:moveTo>
                    <a:pt x="0" y="3606800"/>
                  </a:moveTo>
                  <a:lnTo>
                    <a:pt x="4219702" y="3606800"/>
                  </a:lnTo>
                  <a:lnTo>
                    <a:pt x="4219702" y="0"/>
                  </a:lnTo>
                  <a:lnTo>
                    <a:pt x="0" y="0"/>
                  </a:lnTo>
                  <a:lnTo>
                    <a:pt x="0" y="3606800"/>
                  </a:lnTo>
                  <a:close/>
                </a:path>
              </a:pathLst>
            </a:custGeom>
            <a:ln w="9525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978" y="2251201"/>
              <a:ext cx="3724655" cy="14204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6116" y="4367717"/>
            <a:ext cx="272224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Time</a:t>
            </a:r>
            <a:r>
              <a:rPr sz="120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Frequency</a:t>
            </a:r>
            <a:r>
              <a:rPr sz="12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Reference</a:t>
            </a: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egoe UI"/>
                <a:cs typeface="Segoe UI"/>
              </a:rPr>
              <a:t>Solution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171950"/>
            <a:ext cx="856932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703536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Синхронизация времени в финансовой сфере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576072"/>
            <a:ext cx="5807740" cy="22997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9600" y="910454"/>
            <a:ext cx="86169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dirty="0">
                <a:latin typeface="Segoe UI"/>
                <a:cs typeface="Segoe UI"/>
              </a:rPr>
              <a:t>Как выглядит сеть фондовых бирж?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5694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preventing</a:t>
            </a:r>
            <a:r>
              <a:rPr spc="5" dirty="0"/>
              <a:t> </a:t>
            </a:r>
            <a:r>
              <a:rPr spc="-10" dirty="0"/>
              <a:t>interferences</a:t>
            </a:r>
            <a:r>
              <a:rPr spc="35" dirty="0"/>
              <a:t> </a:t>
            </a:r>
            <a:r>
              <a:rPr spc="-5" dirty="0"/>
              <a:t>at</a:t>
            </a:r>
            <a:r>
              <a:rPr spc="5" dirty="0"/>
              <a:t> </a:t>
            </a:r>
            <a:r>
              <a:rPr spc="-5" dirty="0"/>
              <a:t>antenna</a:t>
            </a:r>
            <a:r>
              <a:rPr spc="-10" dirty="0"/>
              <a:t> 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3722014"/>
            <a:ext cx="8291830" cy="635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14655" algn="l"/>
              </a:tabLst>
            </a:pPr>
            <a:r>
              <a:rPr sz="1500" dirty="0">
                <a:solidFill>
                  <a:srgbClr val="3A86CC"/>
                </a:solidFill>
                <a:latin typeface="Symbol"/>
                <a:cs typeface="Symbol"/>
              </a:rPr>
              <a:t></a:t>
            </a:r>
            <a:r>
              <a:rPr sz="1500" dirty="0">
                <a:solidFill>
                  <a:srgbClr val="3A86CC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Both</a:t>
            </a:r>
            <a:r>
              <a:rPr sz="15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anti-jam</a:t>
            </a:r>
            <a:r>
              <a:rPr sz="15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antenna</a:t>
            </a:r>
            <a:r>
              <a:rPr sz="1500" spc="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8230</a:t>
            </a:r>
            <a:r>
              <a:rPr sz="1500" spc="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70D1D"/>
                </a:solidFill>
                <a:latin typeface="Segoe UI"/>
                <a:cs typeface="Segoe UI"/>
              </a:rPr>
              <a:t>and</a:t>
            </a:r>
            <a:r>
              <a:rPr sz="15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GPS </a:t>
            </a:r>
            <a:r>
              <a:rPr sz="1500" dirty="0">
                <a:solidFill>
                  <a:srgbClr val="070D1D"/>
                </a:solidFill>
                <a:latin typeface="Segoe UI"/>
                <a:cs typeface="Segoe UI"/>
              </a:rPr>
              <a:t>dome</a:t>
            </a:r>
            <a:r>
              <a:rPr sz="15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70D1D"/>
                </a:solidFill>
                <a:latin typeface="Segoe UI"/>
                <a:cs typeface="Segoe UI"/>
              </a:rPr>
              <a:t>can</a:t>
            </a:r>
            <a:r>
              <a:rPr sz="15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be</a:t>
            </a:r>
            <a:r>
              <a:rPr sz="1500" spc="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combined</a:t>
            </a:r>
            <a:r>
              <a:rPr sz="1500" spc="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for</a:t>
            </a:r>
            <a:r>
              <a:rPr sz="1500" dirty="0">
                <a:solidFill>
                  <a:srgbClr val="070D1D"/>
                </a:solidFill>
                <a:latin typeface="Segoe UI"/>
                <a:cs typeface="Segoe UI"/>
              </a:rPr>
              <a:t> higher</a:t>
            </a:r>
            <a:r>
              <a:rPr sz="1500" spc="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interference</a:t>
            </a:r>
            <a:r>
              <a:rPr sz="1500" spc="5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70D1D"/>
                </a:solidFill>
                <a:latin typeface="Segoe UI"/>
                <a:cs typeface="Segoe UI"/>
              </a:rPr>
              <a:t>rejection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14655" algn="l"/>
              </a:tabLst>
            </a:pPr>
            <a:r>
              <a:rPr sz="1500" dirty="0">
                <a:solidFill>
                  <a:srgbClr val="3A86CC"/>
                </a:solidFill>
                <a:latin typeface="Symbol"/>
                <a:cs typeface="Symbol"/>
              </a:rPr>
              <a:t></a:t>
            </a:r>
            <a:r>
              <a:rPr sz="1500" dirty="0">
                <a:solidFill>
                  <a:srgbClr val="3A86CC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Safran</a:t>
            </a:r>
            <a:r>
              <a:rPr sz="15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works</a:t>
            </a:r>
            <a:r>
              <a:rPr sz="1500" spc="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also</a:t>
            </a:r>
            <a:r>
              <a:rPr sz="1500" spc="-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on</a:t>
            </a:r>
            <a:r>
              <a:rPr sz="15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35" dirty="0">
                <a:solidFill>
                  <a:srgbClr val="070D1D"/>
                </a:solidFill>
                <a:latin typeface="Segoe UI"/>
                <a:cs typeface="Segoe UI"/>
              </a:rPr>
              <a:t>CRPA</a:t>
            </a:r>
            <a:r>
              <a:rPr sz="1500" spc="-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antenna</a:t>
            </a:r>
            <a:r>
              <a:rPr sz="15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70D1D"/>
                </a:solidFill>
                <a:latin typeface="Segoe UI"/>
                <a:cs typeface="Segoe UI"/>
              </a:rPr>
              <a:t>(longer-term</a:t>
            </a:r>
            <a:r>
              <a:rPr sz="1500" spc="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70D1D"/>
                </a:solidFill>
                <a:latin typeface="Segoe UI"/>
                <a:cs typeface="Segoe UI"/>
              </a:rPr>
              <a:t>projects)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9232" y="859124"/>
            <a:ext cx="2272030" cy="1978660"/>
            <a:chOff x="5299232" y="859124"/>
            <a:chExt cx="2272030" cy="1978660"/>
          </a:xfrm>
        </p:grpSpPr>
        <p:sp>
          <p:nvSpPr>
            <p:cNvPr id="5" name="object 5"/>
            <p:cNvSpPr/>
            <p:nvPr/>
          </p:nvSpPr>
          <p:spPr>
            <a:xfrm>
              <a:off x="5299232" y="859124"/>
              <a:ext cx="1651635" cy="1598295"/>
            </a:xfrm>
            <a:custGeom>
              <a:avLst/>
              <a:gdLst/>
              <a:ahLst/>
              <a:cxnLst/>
              <a:rect l="l" t="t" r="r" b="b"/>
              <a:pathLst>
                <a:path w="1651634" h="1598295">
                  <a:moveTo>
                    <a:pt x="840783" y="0"/>
                  </a:moveTo>
                  <a:lnTo>
                    <a:pt x="794244" y="466"/>
                  </a:lnTo>
                  <a:lnTo>
                    <a:pt x="747440" y="3521"/>
                  </a:lnTo>
                  <a:lnTo>
                    <a:pt x="700468" y="9216"/>
                  </a:lnTo>
                  <a:lnTo>
                    <a:pt x="653421" y="17602"/>
                  </a:lnTo>
                  <a:lnTo>
                    <a:pt x="606394" y="28732"/>
                  </a:lnTo>
                  <a:lnTo>
                    <a:pt x="560002" y="42510"/>
                  </a:lnTo>
                  <a:lnTo>
                    <a:pt x="515053" y="58665"/>
                  </a:lnTo>
                  <a:lnTo>
                    <a:pt x="471600" y="77105"/>
                  </a:lnTo>
                  <a:lnTo>
                    <a:pt x="429697" y="97737"/>
                  </a:lnTo>
                  <a:lnTo>
                    <a:pt x="389398" y="120469"/>
                  </a:lnTo>
                  <a:lnTo>
                    <a:pt x="350757" y="145210"/>
                  </a:lnTo>
                  <a:lnTo>
                    <a:pt x="313829" y="171867"/>
                  </a:lnTo>
                  <a:lnTo>
                    <a:pt x="278668" y="200347"/>
                  </a:lnTo>
                  <a:lnTo>
                    <a:pt x="245327" y="230560"/>
                  </a:lnTo>
                  <a:lnTo>
                    <a:pt x="213860" y="262413"/>
                  </a:lnTo>
                  <a:lnTo>
                    <a:pt x="184323" y="295814"/>
                  </a:lnTo>
                  <a:lnTo>
                    <a:pt x="156768" y="330670"/>
                  </a:lnTo>
                  <a:lnTo>
                    <a:pt x="131250" y="366890"/>
                  </a:lnTo>
                  <a:lnTo>
                    <a:pt x="107823" y="404382"/>
                  </a:lnTo>
                  <a:lnTo>
                    <a:pt x="86542" y="443053"/>
                  </a:lnTo>
                  <a:lnTo>
                    <a:pt x="67459" y="482811"/>
                  </a:lnTo>
                  <a:lnTo>
                    <a:pt x="50630" y="523565"/>
                  </a:lnTo>
                  <a:lnTo>
                    <a:pt x="36107" y="565221"/>
                  </a:lnTo>
                  <a:lnTo>
                    <a:pt x="23947" y="607689"/>
                  </a:lnTo>
                  <a:lnTo>
                    <a:pt x="14202" y="650876"/>
                  </a:lnTo>
                  <a:lnTo>
                    <a:pt x="6926" y="694690"/>
                  </a:lnTo>
                  <a:lnTo>
                    <a:pt x="2174" y="739038"/>
                  </a:lnTo>
                  <a:lnTo>
                    <a:pt x="0" y="783830"/>
                  </a:lnTo>
                  <a:lnTo>
                    <a:pt x="457" y="828972"/>
                  </a:lnTo>
                  <a:lnTo>
                    <a:pt x="3600" y="874372"/>
                  </a:lnTo>
                  <a:lnTo>
                    <a:pt x="9484" y="919939"/>
                  </a:lnTo>
                  <a:lnTo>
                    <a:pt x="18161" y="965580"/>
                  </a:lnTo>
                  <a:lnTo>
                    <a:pt x="29687" y="1011204"/>
                  </a:lnTo>
                  <a:lnTo>
                    <a:pt x="43927" y="1056094"/>
                  </a:lnTo>
                  <a:lnTo>
                    <a:pt x="60623" y="1099588"/>
                  </a:lnTo>
                  <a:lnTo>
                    <a:pt x="79679" y="1141635"/>
                  </a:lnTo>
                  <a:lnTo>
                    <a:pt x="101000" y="1182181"/>
                  </a:lnTo>
                  <a:lnTo>
                    <a:pt x="124490" y="1221175"/>
                  </a:lnTo>
                  <a:lnTo>
                    <a:pt x="150055" y="1258564"/>
                  </a:lnTo>
                  <a:lnTo>
                    <a:pt x="177600" y="1294296"/>
                  </a:lnTo>
                  <a:lnTo>
                    <a:pt x="207029" y="1328319"/>
                  </a:lnTo>
                  <a:lnTo>
                    <a:pt x="238247" y="1360580"/>
                  </a:lnTo>
                  <a:lnTo>
                    <a:pt x="271159" y="1391027"/>
                  </a:lnTo>
                  <a:lnTo>
                    <a:pt x="305671" y="1419608"/>
                  </a:lnTo>
                  <a:lnTo>
                    <a:pt x="341686" y="1446270"/>
                  </a:lnTo>
                  <a:lnTo>
                    <a:pt x="379109" y="1470961"/>
                  </a:lnTo>
                  <a:lnTo>
                    <a:pt x="417846" y="1493629"/>
                  </a:lnTo>
                  <a:lnTo>
                    <a:pt x="457802" y="1514221"/>
                  </a:lnTo>
                  <a:lnTo>
                    <a:pt x="498880" y="1532686"/>
                  </a:lnTo>
                  <a:lnTo>
                    <a:pt x="540987" y="1548970"/>
                  </a:lnTo>
                  <a:lnTo>
                    <a:pt x="584026" y="1563021"/>
                  </a:lnTo>
                  <a:lnTo>
                    <a:pt x="627903" y="1574788"/>
                  </a:lnTo>
                  <a:lnTo>
                    <a:pt x="672523" y="1584218"/>
                  </a:lnTo>
                  <a:lnTo>
                    <a:pt x="717790" y="1591258"/>
                  </a:lnTo>
                  <a:lnTo>
                    <a:pt x="763610" y="1595857"/>
                  </a:lnTo>
                  <a:lnTo>
                    <a:pt x="809887" y="1597961"/>
                  </a:lnTo>
                  <a:lnTo>
                    <a:pt x="856525" y="1597519"/>
                  </a:lnTo>
                  <a:lnTo>
                    <a:pt x="903431" y="1594479"/>
                  </a:lnTo>
                  <a:lnTo>
                    <a:pt x="950508" y="1588787"/>
                  </a:lnTo>
                  <a:lnTo>
                    <a:pt x="997662" y="1580392"/>
                  </a:lnTo>
                  <a:lnTo>
                    <a:pt x="1044798" y="1569242"/>
                  </a:lnTo>
                  <a:lnTo>
                    <a:pt x="1091189" y="1555463"/>
                  </a:lnTo>
                  <a:lnTo>
                    <a:pt x="1136138" y="1539308"/>
                  </a:lnTo>
                  <a:lnTo>
                    <a:pt x="1179592" y="1520869"/>
                  </a:lnTo>
                  <a:lnTo>
                    <a:pt x="1221495" y="1500237"/>
                  </a:lnTo>
                  <a:lnTo>
                    <a:pt x="1261793" y="1477505"/>
                  </a:lnTo>
                  <a:lnTo>
                    <a:pt x="1300434" y="1452765"/>
                  </a:lnTo>
                  <a:lnTo>
                    <a:pt x="1337362" y="1426109"/>
                  </a:lnTo>
                  <a:lnTo>
                    <a:pt x="1372524" y="1397629"/>
                  </a:lnTo>
                  <a:lnTo>
                    <a:pt x="1405865" y="1367417"/>
                  </a:lnTo>
                  <a:lnTo>
                    <a:pt x="1437331" y="1335566"/>
                  </a:lnTo>
                  <a:lnTo>
                    <a:pt x="1466868" y="1302167"/>
                  </a:lnTo>
                  <a:lnTo>
                    <a:pt x="1494423" y="1267313"/>
                  </a:lnTo>
                  <a:lnTo>
                    <a:pt x="1519941" y="1231096"/>
                  </a:lnTo>
                  <a:lnTo>
                    <a:pt x="1543368" y="1193607"/>
                  </a:lnTo>
                  <a:lnTo>
                    <a:pt x="1564650" y="1154940"/>
                  </a:lnTo>
                  <a:lnTo>
                    <a:pt x="1583732" y="1115186"/>
                  </a:lnTo>
                  <a:lnTo>
                    <a:pt x="1600562" y="1074437"/>
                  </a:lnTo>
                  <a:lnTo>
                    <a:pt x="1615084" y="1032786"/>
                  </a:lnTo>
                  <a:lnTo>
                    <a:pt x="1627245" y="990324"/>
                  </a:lnTo>
                  <a:lnTo>
                    <a:pt x="1636990" y="947143"/>
                  </a:lnTo>
                  <a:lnTo>
                    <a:pt x="1644265" y="903337"/>
                  </a:lnTo>
                  <a:lnTo>
                    <a:pt x="1649017" y="858996"/>
                  </a:lnTo>
                  <a:lnTo>
                    <a:pt x="1651192" y="814214"/>
                  </a:lnTo>
                  <a:lnTo>
                    <a:pt x="1650734" y="769082"/>
                  </a:lnTo>
                  <a:lnTo>
                    <a:pt x="1647591" y="723692"/>
                  </a:lnTo>
                  <a:lnTo>
                    <a:pt x="1641708" y="678136"/>
                  </a:lnTo>
                  <a:lnTo>
                    <a:pt x="1633030" y="632507"/>
                  </a:lnTo>
                  <a:lnTo>
                    <a:pt x="1621505" y="586897"/>
                  </a:lnTo>
                  <a:lnTo>
                    <a:pt x="825596" y="798987"/>
                  </a:lnTo>
                  <a:lnTo>
                    <a:pt x="1620743" y="584230"/>
                  </a:lnTo>
                  <a:lnTo>
                    <a:pt x="1606387" y="539489"/>
                  </a:lnTo>
                  <a:lnTo>
                    <a:pt x="1589592" y="496144"/>
                  </a:lnTo>
                  <a:lnTo>
                    <a:pt x="1570451" y="454246"/>
                  </a:lnTo>
                  <a:lnTo>
                    <a:pt x="1549059" y="413846"/>
                  </a:lnTo>
                  <a:lnTo>
                    <a:pt x="1525510" y="374997"/>
                  </a:lnTo>
                  <a:lnTo>
                    <a:pt x="1499900" y="337751"/>
                  </a:lnTo>
                  <a:lnTo>
                    <a:pt x="1472323" y="302159"/>
                  </a:lnTo>
                  <a:lnTo>
                    <a:pt x="1442874" y="268273"/>
                  </a:lnTo>
                  <a:lnTo>
                    <a:pt x="1411646" y="236145"/>
                  </a:lnTo>
                  <a:lnTo>
                    <a:pt x="1378736" y="205827"/>
                  </a:lnTo>
                  <a:lnTo>
                    <a:pt x="1344237" y="177372"/>
                  </a:lnTo>
                  <a:lnTo>
                    <a:pt x="1308244" y="150829"/>
                  </a:lnTo>
                  <a:lnTo>
                    <a:pt x="1270851" y="126253"/>
                  </a:lnTo>
                  <a:lnTo>
                    <a:pt x="1232154" y="103693"/>
                  </a:lnTo>
                  <a:lnTo>
                    <a:pt x="1192247" y="83203"/>
                  </a:lnTo>
                  <a:lnTo>
                    <a:pt x="1151225" y="64834"/>
                  </a:lnTo>
                  <a:lnTo>
                    <a:pt x="1109181" y="48638"/>
                  </a:lnTo>
                  <a:lnTo>
                    <a:pt x="1066212" y="34667"/>
                  </a:lnTo>
                  <a:lnTo>
                    <a:pt x="1022411" y="22973"/>
                  </a:lnTo>
                  <a:lnTo>
                    <a:pt x="977873" y="13607"/>
                  </a:lnTo>
                  <a:lnTo>
                    <a:pt x="932692" y="6622"/>
                  </a:lnTo>
                  <a:lnTo>
                    <a:pt x="886964" y="2069"/>
                  </a:lnTo>
                  <a:lnTo>
                    <a:pt x="840783" y="0"/>
                  </a:lnTo>
                  <a:close/>
                </a:path>
              </a:pathLst>
            </a:custGeom>
            <a:solidFill>
              <a:srgbClr val="D7E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9582" y="993012"/>
              <a:ext cx="984885" cy="626110"/>
            </a:xfrm>
            <a:custGeom>
              <a:avLst/>
              <a:gdLst/>
              <a:ahLst/>
              <a:cxnLst/>
              <a:rect l="l" t="t" r="r" b="b"/>
              <a:pathLst>
                <a:path w="984885" h="626110">
                  <a:moveTo>
                    <a:pt x="372871" y="0"/>
                  </a:moveTo>
                  <a:lnTo>
                    <a:pt x="328223" y="30497"/>
                  </a:lnTo>
                  <a:lnTo>
                    <a:pt x="286115" y="62889"/>
                  </a:lnTo>
                  <a:lnTo>
                    <a:pt x="246615" y="97069"/>
                  </a:lnTo>
                  <a:lnTo>
                    <a:pt x="209789" y="132929"/>
                  </a:lnTo>
                  <a:lnTo>
                    <a:pt x="175702" y="170363"/>
                  </a:lnTo>
                  <a:lnTo>
                    <a:pt x="144420" y="209263"/>
                  </a:lnTo>
                  <a:lnTo>
                    <a:pt x="116009" y="249522"/>
                  </a:lnTo>
                  <a:lnTo>
                    <a:pt x="90536" y="291034"/>
                  </a:lnTo>
                  <a:lnTo>
                    <a:pt x="68065" y="333691"/>
                  </a:lnTo>
                  <a:lnTo>
                    <a:pt x="48664" y="377387"/>
                  </a:lnTo>
                  <a:lnTo>
                    <a:pt x="32398" y="422014"/>
                  </a:lnTo>
                  <a:lnTo>
                    <a:pt x="19332" y="467465"/>
                  </a:lnTo>
                  <a:lnTo>
                    <a:pt x="9533" y="513634"/>
                  </a:lnTo>
                  <a:lnTo>
                    <a:pt x="3067" y="560412"/>
                  </a:lnTo>
                  <a:lnTo>
                    <a:pt x="0" y="607695"/>
                  </a:lnTo>
                  <a:lnTo>
                    <a:pt x="984757" y="625983"/>
                  </a:lnTo>
                  <a:lnTo>
                    <a:pt x="37287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0097" y="1222705"/>
              <a:ext cx="1299336" cy="9016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3290" y="1175765"/>
              <a:ext cx="213741" cy="2334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8413" y="2234831"/>
              <a:ext cx="702462" cy="6023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441" y="945088"/>
              <a:ext cx="165597" cy="2226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7744" y="1776938"/>
              <a:ext cx="165597" cy="2226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10403" y="2878277"/>
            <a:ext cx="269367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GPS</a:t>
            </a:r>
            <a:r>
              <a:rPr sz="1200" b="1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Dome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70D1D"/>
                </a:solidFill>
                <a:latin typeface="Segoe UI"/>
                <a:cs typeface="Segoe UI"/>
              </a:rPr>
              <a:t>Null</a:t>
            </a:r>
            <a:r>
              <a:rPr sz="12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070D1D"/>
                </a:solidFill>
                <a:latin typeface="Segoe UI"/>
                <a:cs typeface="Segoe UI"/>
              </a:rPr>
              <a:t>steering</a:t>
            </a:r>
            <a:r>
              <a:rPr sz="12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070D1D"/>
                </a:solidFill>
                <a:latin typeface="Segoe UI"/>
                <a:cs typeface="Segoe UI"/>
              </a:rPr>
              <a:t>in</a:t>
            </a:r>
            <a:r>
              <a:rPr sz="12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070D1D"/>
                </a:solidFill>
                <a:latin typeface="Segoe UI"/>
                <a:cs typeface="Segoe UI"/>
              </a:rPr>
              <a:t>direction</a:t>
            </a:r>
            <a:r>
              <a:rPr sz="120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070D1D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070D1D"/>
                </a:solidFill>
                <a:latin typeface="Segoe UI"/>
                <a:cs typeface="Segoe UI"/>
              </a:rPr>
              <a:t>interference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15744" y="1228640"/>
            <a:ext cx="2272665" cy="1521460"/>
            <a:chOff x="1515744" y="1228640"/>
            <a:chExt cx="2272665" cy="1521460"/>
          </a:xfrm>
        </p:grpSpPr>
        <p:sp>
          <p:nvSpPr>
            <p:cNvPr id="14" name="object 14"/>
            <p:cNvSpPr/>
            <p:nvPr/>
          </p:nvSpPr>
          <p:spPr>
            <a:xfrm>
              <a:off x="1515744" y="2716148"/>
              <a:ext cx="1969770" cy="0"/>
            </a:xfrm>
            <a:custGeom>
              <a:avLst/>
              <a:gdLst/>
              <a:ahLst/>
              <a:cxnLst/>
              <a:rect l="l" t="t" r="r" b="b"/>
              <a:pathLst>
                <a:path w="1969770">
                  <a:moveTo>
                    <a:pt x="0" y="0"/>
                  </a:moveTo>
                  <a:lnTo>
                    <a:pt x="1969770" y="0"/>
                  </a:lnTo>
                </a:path>
              </a:pathLst>
            </a:custGeom>
            <a:ln w="9525">
              <a:solidFill>
                <a:srgbClr val="3684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26380" y="2098084"/>
              <a:ext cx="690245" cy="645795"/>
            </a:xfrm>
            <a:custGeom>
              <a:avLst/>
              <a:gdLst/>
              <a:ahLst/>
              <a:cxnLst/>
              <a:rect l="l" t="t" r="r" b="b"/>
              <a:pathLst>
                <a:path w="690244" h="645794">
                  <a:moveTo>
                    <a:pt x="242470" y="239496"/>
                  </a:moveTo>
                  <a:lnTo>
                    <a:pt x="0" y="239496"/>
                  </a:lnTo>
                  <a:lnTo>
                    <a:pt x="0" y="645599"/>
                  </a:lnTo>
                  <a:lnTo>
                    <a:pt x="690107" y="645599"/>
                  </a:lnTo>
                  <a:lnTo>
                    <a:pt x="690107" y="624774"/>
                  </a:lnTo>
                  <a:lnTo>
                    <a:pt x="18651" y="624774"/>
                  </a:lnTo>
                  <a:lnTo>
                    <a:pt x="18651" y="260322"/>
                  </a:lnTo>
                  <a:lnTo>
                    <a:pt x="242470" y="260322"/>
                  </a:lnTo>
                  <a:lnTo>
                    <a:pt x="242470" y="239496"/>
                  </a:lnTo>
                  <a:close/>
                </a:path>
                <a:path w="690244" h="645794">
                  <a:moveTo>
                    <a:pt x="139886" y="562296"/>
                  </a:moveTo>
                  <a:lnTo>
                    <a:pt x="102583" y="562296"/>
                  </a:lnTo>
                  <a:lnTo>
                    <a:pt x="102583" y="624774"/>
                  </a:lnTo>
                  <a:lnTo>
                    <a:pt x="139886" y="624774"/>
                  </a:lnTo>
                  <a:lnTo>
                    <a:pt x="139886" y="562296"/>
                  </a:lnTo>
                  <a:close/>
                </a:path>
                <a:path w="690244" h="645794">
                  <a:moveTo>
                    <a:pt x="242470" y="260322"/>
                  </a:moveTo>
                  <a:lnTo>
                    <a:pt x="223818" y="260322"/>
                  </a:lnTo>
                  <a:lnTo>
                    <a:pt x="223818" y="624774"/>
                  </a:lnTo>
                  <a:lnTo>
                    <a:pt x="242470" y="624774"/>
                  </a:lnTo>
                  <a:lnTo>
                    <a:pt x="242470" y="343625"/>
                  </a:lnTo>
                  <a:lnTo>
                    <a:pt x="466288" y="343625"/>
                  </a:lnTo>
                  <a:lnTo>
                    <a:pt x="466288" y="322799"/>
                  </a:lnTo>
                  <a:lnTo>
                    <a:pt x="242470" y="322799"/>
                  </a:lnTo>
                  <a:lnTo>
                    <a:pt x="242470" y="260322"/>
                  </a:lnTo>
                  <a:close/>
                </a:path>
                <a:path w="690244" h="645794">
                  <a:moveTo>
                    <a:pt x="363705" y="562296"/>
                  </a:moveTo>
                  <a:lnTo>
                    <a:pt x="326402" y="562296"/>
                  </a:lnTo>
                  <a:lnTo>
                    <a:pt x="326402" y="624774"/>
                  </a:lnTo>
                  <a:lnTo>
                    <a:pt x="363705" y="624774"/>
                  </a:lnTo>
                  <a:lnTo>
                    <a:pt x="363705" y="562296"/>
                  </a:lnTo>
                  <a:close/>
                </a:path>
                <a:path w="690244" h="645794">
                  <a:moveTo>
                    <a:pt x="466288" y="343625"/>
                  </a:moveTo>
                  <a:lnTo>
                    <a:pt x="447637" y="343625"/>
                  </a:lnTo>
                  <a:lnTo>
                    <a:pt x="447637" y="624774"/>
                  </a:lnTo>
                  <a:lnTo>
                    <a:pt x="466288" y="624774"/>
                  </a:lnTo>
                  <a:lnTo>
                    <a:pt x="466288" y="343625"/>
                  </a:lnTo>
                  <a:close/>
                </a:path>
                <a:path w="690244" h="645794">
                  <a:moveTo>
                    <a:pt x="587523" y="562296"/>
                  </a:moveTo>
                  <a:lnTo>
                    <a:pt x="550220" y="562296"/>
                  </a:lnTo>
                  <a:lnTo>
                    <a:pt x="550220" y="624774"/>
                  </a:lnTo>
                  <a:lnTo>
                    <a:pt x="587523" y="624774"/>
                  </a:lnTo>
                  <a:lnTo>
                    <a:pt x="587523" y="562296"/>
                  </a:lnTo>
                  <a:close/>
                </a:path>
                <a:path w="690244" h="645794">
                  <a:moveTo>
                    <a:pt x="616744" y="74278"/>
                  </a:moveTo>
                  <a:lnTo>
                    <a:pt x="466288" y="74278"/>
                  </a:lnTo>
                  <a:lnTo>
                    <a:pt x="671455" y="102914"/>
                  </a:lnTo>
                  <a:lnTo>
                    <a:pt x="671455" y="624774"/>
                  </a:lnTo>
                  <a:lnTo>
                    <a:pt x="690107" y="624774"/>
                  </a:lnTo>
                  <a:lnTo>
                    <a:pt x="690107" y="84518"/>
                  </a:lnTo>
                  <a:lnTo>
                    <a:pt x="616744" y="74278"/>
                  </a:lnTo>
                  <a:close/>
                </a:path>
                <a:path w="690244" h="645794">
                  <a:moveTo>
                    <a:pt x="345053" y="20825"/>
                  </a:moveTo>
                  <a:lnTo>
                    <a:pt x="326402" y="20825"/>
                  </a:lnTo>
                  <a:lnTo>
                    <a:pt x="326402" y="322799"/>
                  </a:lnTo>
                  <a:lnTo>
                    <a:pt x="345053" y="322799"/>
                  </a:lnTo>
                  <a:lnTo>
                    <a:pt x="345053" y="20825"/>
                  </a:lnTo>
                  <a:close/>
                </a:path>
                <a:path w="690244" h="645794">
                  <a:moveTo>
                    <a:pt x="447637" y="50676"/>
                  </a:moveTo>
                  <a:lnTo>
                    <a:pt x="447637" y="322799"/>
                  </a:lnTo>
                  <a:lnTo>
                    <a:pt x="466288" y="322799"/>
                  </a:lnTo>
                  <a:lnTo>
                    <a:pt x="466288" y="74278"/>
                  </a:lnTo>
                  <a:lnTo>
                    <a:pt x="616744" y="74278"/>
                  </a:lnTo>
                  <a:lnTo>
                    <a:pt x="447637" y="50676"/>
                  </a:lnTo>
                  <a:close/>
                </a:path>
                <a:path w="690244" h="645794">
                  <a:moveTo>
                    <a:pt x="345053" y="0"/>
                  </a:moveTo>
                  <a:lnTo>
                    <a:pt x="102583" y="0"/>
                  </a:lnTo>
                  <a:lnTo>
                    <a:pt x="102583" y="239496"/>
                  </a:lnTo>
                  <a:lnTo>
                    <a:pt x="121235" y="239496"/>
                  </a:lnTo>
                  <a:lnTo>
                    <a:pt x="121235" y="20825"/>
                  </a:lnTo>
                  <a:lnTo>
                    <a:pt x="345053" y="20825"/>
                  </a:lnTo>
                  <a:lnTo>
                    <a:pt x="3450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26380" y="2098084"/>
              <a:ext cx="690245" cy="645795"/>
            </a:xfrm>
            <a:custGeom>
              <a:avLst/>
              <a:gdLst/>
              <a:ahLst/>
              <a:cxnLst/>
              <a:rect l="l" t="t" r="r" b="b"/>
              <a:pathLst>
                <a:path w="690244" h="645794">
                  <a:moveTo>
                    <a:pt x="447637" y="50676"/>
                  </a:moveTo>
                  <a:lnTo>
                    <a:pt x="447637" y="322799"/>
                  </a:lnTo>
                  <a:lnTo>
                    <a:pt x="345053" y="322799"/>
                  </a:lnTo>
                  <a:lnTo>
                    <a:pt x="345053" y="0"/>
                  </a:lnTo>
                  <a:lnTo>
                    <a:pt x="102583" y="0"/>
                  </a:lnTo>
                  <a:lnTo>
                    <a:pt x="102583" y="239496"/>
                  </a:lnTo>
                  <a:lnTo>
                    <a:pt x="0" y="239496"/>
                  </a:lnTo>
                  <a:lnTo>
                    <a:pt x="0" y="645599"/>
                  </a:lnTo>
                  <a:lnTo>
                    <a:pt x="690107" y="645599"/>
                  </a:lnTo>
                  <a:lnTo>
                    <a:pt x="690107" y="84518"/>
                  </a:lnTo>
                  <a:lnTo>
                    <a:pt x="447637" y="50676"/>
                  </a:lnTo>
                  <a:close/>
                </a:path>
                <a:path w="690244" h="645794">
                  <a:moveTo>
                    <a:pt x="121235" y="20825"/>
                  </a:moveTo>
                  <a:lnTo>
                    <a:pt x="326402" y="20825"/>
                  </a:lnTo>
                  <a:lnTo>
                    <a:pt x="326402" y="322799"/>
                  </a:lnTo>
                  <a:lnTo>
                    <a:pt x="242470" y="322799"/>
                  </a:lnTo>
                  <a:lnTo>
                    <a:pt x="242470" y="239496"/>
                  </a:lnTo>
                  <a:lnTo>
                    <a:pt x="121235" y="239496"/>
                  </a:lnTo>
                  <a:lnTo>
                    <a:pt x="121235" y="20825"/>
                  </a:lnTo>
                  <a:close/>
                </a:path>
                <a:path w="690244" h="645794">
                  <a:moveTo>
                    <a:pt x="223818" y="624774"/>
                  </a:moveTo>
                  <a:lnTo>
                    <a:pt x="139886" y="624774"/>
                  </a:lnTo>
                  <a:lnTo>
                    <a:pt x="139886" y="562296"/>
                  </a:lnTo>
                  <a:lnTo>
                    <a:pt x="102583" y="562296"/>
                  </a:lnTo>
                  <a:lnTo>
                    <a:pt x="102583" y="624774"/>
                  </a:lnTo>
                  <a:lnTo>
                    <a:pt x="18651" y="624774"/>
                  </a:lnTo>
                  <a:lnTo>
                    <a:pt x="18651" y="260322"/>
                  </a:lnTo>
                  <a:lnTo>
                    <a:pt x="223818" y="260322"/>
                  </a:lnTo>
                  <a:lnTo>
                    <a:pt x="223818" y="624774"/>
                  </a:lnTo>
                  <a:close/>
                </a:path>
                <a:path w="690244" h="645794">
                  <a:moveTo>
                    <a:pt x="447637" y="624774"/>
                  </a:moveTo>
                  <a:lnTo>
                    <a:pt x="363705" y="624774"/>
                  </a:lnTo>
                  <a:lnTo>
                    <a:pt x="363705" y="562296"/>
                  </a:lnTo>
                  <a:lnTo>
                    <a:pt x="326402" y="562296"/>
                  </a:lnTo>
                  <a:lnTo>
                    <a:pt x="326402" y="624774"/>
                  </a:lnTo>
                  <a:lnTo>
                    <a:pt x="242470" y="624774"/>
                  </a:lnTo>
                  <a:lnTo>
                    <a:pt x="242470" y="343625"/>
                  </a:lnTo>
                  <a:lnTo>
                    <a:pt x="447637" y="343625"/>
                  </a:lnTo>
                  <a:lnTo>
                    <a:pt x="447637" y="624774"/>
                  </a:lnTo>
                  <a:close/>
                </a:path>
                <a:path w="690244" h="645794">
                  <a:moveTo>
                    <a:pt x="671455" y="624774"/>
                  </a:moveTo>
                  <a:lnTo>
                    <a:pt x="587523" y="624774"/>
                  </a:lnTo>
                  <a:lnTo>
                    <a:pt x="587523" y="562296"/>
                  </a:lnTo>
                  <a:lnTo>
                    <a:pt x="550220" y="562296"/>
                  </a:lnTo>
                  <a:lnTo>
                    <a:pt x="550220" y="624774"/>
                  </a:lnTo>
                  <a:lnTo>
                    <a:pt x="466288" y="624774"/>
                  </a:lnTo>
                  <a:lnTo>
                    <a:pt x="466288" y="74278"/>
                  </a:lnTo>
                  <a:lnTo>
                    <a:pt x="671455" y="102914"/>
                  </a:lnTo>
                  <a:lnTo>
                    <a:pt x="671455" y="624774"/>
                  </a:lnTo>
                  <a:close/>
                </a:path>
              </a:pathLst>
            </a:custGeom>
            <a:ln w="1151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479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5479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0085" y="258140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27"/>
                  </a:moveTo>
                  <a:lnTo>
                    <a:pt x="37303" y="37527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3752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0085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5479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15479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94244" y="22544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4244" y="22544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8850" y="22544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8850" y="22544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4244" y="21709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94244" y="21709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68850" y="21709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68850" y="21709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91668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1668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6274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66274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91668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1668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6274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6274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91668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91668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6274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6274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39297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39297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3904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3904" y="257726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39297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39297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13904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13904" y="249377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39297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39297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13903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3903" y="2410470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39297" y="232735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39297" y="232735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3903" y="232735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3903" y="2327357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39297" y="224386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39297" y="224386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3903" y="224386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37303" y="0"/>
                  </a:moveTo>
                  <a:lnTo>
                    <a:pt x="0" y="0"/>
                  </a:lnTo>
                  <a:lnTo>
                    <a:pt x="0" y="41662"/>
                  </a:lnTo>
                  <a:lnTo>
                    <a:pt x="37303" y="41662"/>
                  </a:lnTo>
                  <a:lnTo>
                    <a:pt x="373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3903" y="2243863"/>
              <a:ext cx="37465" cy="41910"/>
            </a:xfrm>
            <a:custGeom>
              <a:avLst/>
              <a:gdLst/>
              <a:ahLst/>
              <a:cxnLst/>
              <a:rect l="l" t="t" r="r" b="b"/>
              <a:pathLst>
                <a:path w="37464" h="41910">
                  <a:moveTo>
                    <a:pt x="0" y="41662"/>
                  </a:moveTo>
                  <a:lnTo>
                    <a:pt x="37303" y="41662"/>
                  </a:lnTo>
                  <a:lnTo>
                    <a:pt x="37303" y="0"/>
                  </a:lnTo>
                  <a:lnTo>
                    <a:pt x="0" y="0"/>
                  </a:lnTo>
                  <a:lnTo>
                    <a:pt x="0" y="41662"/>
                  </a:lnTo>
                  <a:close/>
                </a:path>
              </a:pathLst>
            </a:custGeom>
            <a:ln w="11444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37461" y="1794001"/>
              <a:ext cx="1750695" cy="339725"/>
            </a:xfrm>
            <a:custGeom>
              <a:avLst/>
              <a:gdLst/>
              <a:ahLst/>
              <a:cxnLst/>
              <a:rect l="l" t="t" r="r" b="b"/>
              <a:pathLst>
                <a:path w="1750695" h="339725">
                  <a:moveTo>
                    <a:pt x="1750568" y="339217"/>
                  </a:moveTo>
                  <a:lnTo>
                    <a:pt x="1750352" y="290233"/>
                  </a:lnTo>
                  <a:lnTo>
                    <a:pt x="1747456" y="241414"/>
                  </a:lnTo>
                  <a:lnTo>
                    <a:pt x="1741906" y="192887"/>
                  </a:lnTo>
                  <a:lnTo>
                    <a:pt x="1733702" y="144767"/>
                  </a:lnTo>
                  <a:lnTo>
                    <a:pt x="1722869" y="97155"/>
                  </a:lnTo>
                  <a:lnTo>
                    <a:pt x="1709432" y="50177"/>
                  </a:lnTo>
                  <a:lnTo>
                    <a:pt x="1693418" y="3937"/>
                  </a:lnTo>
                  <a:lnTo>
                    <a:pt x="881443" y="316407"/>
                  </a:lnTo>
                  <a:lnTo>
                    <a:pt x="59436" y="0"/>
                  </a:lnTo>
                  <a:lnTo>
                    <a:pt x="42748" y="46799"/>
                  </a:lnTo>
                  <a:lnTo>
                    <a:pt x="28778" y="94348"/>
                  </a:lnTo>
                  <a:lnTo>
                    <a:pt x="17513" y="142544"/>
                  </a:lnTo>
                  <a:lnTo>
                    <a:pt x="8978" y="191274"/>
                  </a:lnTo>
                  <a:lnTo>
                    <a:pt x="3200" y="240449"/>
                  </a:lnTo>
                  <a:lnTo>
                    <a:pt x="203" y="289915"/>
                  </a:lnTo>
                  <a:lnTo>
                    <a:pt x="0" y="339598"/>
                  </a:lnTo>
                  <a:lnTo>
                    <a:pt x="881456" y="318922"/>
                  </a:lnTo>
                  <a:lnTo>
                    <a:pt x="1750568" y="33921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62733" y="1228640"/>
              <a:ext cx="1708150" cy="884555"/>
            </a:xfrm>
            <a:custGeom>
              <a:avLst/>
              <a:gdLst/>
              <a:ahLst/>
              <a:cxnLst/>
              <a:rect l="l" t="t" r="r" b="b"/>
              <a:pathLst>
                <a:path w="1708150" h="884555">
                  <a:moveTo>
                    <a:pt x="870731" y="0"/>
                  </a:moveTo>
                  <a:lnTo>
                    <a:pt x="824114" y="133"/>
                  </a:lnTo>
                  <a:lnTo>
                    <a:pt x="777832" y="2701"/>
                  </a:lnTo>
                  <a:lnTo>
                    <a:pt x="731971" y="7658"/>
                  </a:lnTo>
                  <a:lnTo>
                    <a:pt x="686615" y="14958"/>
                  </a:lnTo>
                  <a:lnTo>
                    <a:pt x="641848" y="24557"/>
                  </a:lnTo>
                  <a:lnTo>
                    <a:pt x="597754" y="36409"/>
                  </a:lnTo>
                  <a:lnTo>
                    <a:pt x="554419" y="50469"/>
                  </a:lnTo>
                  <a:lnTo>
                    <a:pt x="511924" y="66692"/>
                  </a:lnTo>
                  <a:lnTo>
                    <a:pt x="470357" y="85033"/>
                  </a:lnTo>
                  <a:lnTo>
                    <a:pt x="429799" y="105446"/>
                  </a:lnTo>
                  <a:lnTo>
                    <a:pt x="390337" y="127887"/>
                  </a:lnTo>
                  <a:lnTo>
                    <a:pt x="352053" y="152309"/>
                  </a:lnTo>
                  <a:lnTo>
                    <a:pt x="315033" y="178669"/>
                  </a:lnTo>
                  <a:lnTo>
                    <a:pt x="279360" y="206920"/>
                  </a:lnTo>
                  <a:lnTo>
                    <a:pt x="245119" y="237019"/>
                  </a:lnTo>
                  <a:lnTo>
                    <a:pt x="212394" y="268918"/>
                  </a:lnTo>
                  <a:lnTo>
                    <a:pt x="181270" y="302574"/>
                  </a:lnTo>
                  <a:lnTo>
                    <a:pt x="151830" y="337941"/>
                  </a:lnTo>
                  <a:lnTo>
                    <a:pt x="124159" y="374973"/>
                  </a:lnTo>
                  <a:lnTo>
                    <a:pt x="98341" y="413627"/>
                  </a:lnTo>
                  <a:lnTo>
                    <a:pt x="74461" y="453856"/>
                  </a:lnTo>
                  <a:lnTo>
                    <a:pt x="52602" y="495615"/>
                  </a:lnTo>
                  <a:lnTo>
                    <a:pt x="32850" y="538859"/>
                  </a:lnTo>
                  <a:lnTo>
                    <a:pt x="15287" y="583544"/>
                  </a:lnTo>
                  <a:lnTo>
                    <a:pt x="0" y="629623"/>
                  </a:lnTo>
                  <a:lnTo>
                    <a:pt x="850265" y="884131"/>
                  </a:lnTo>
                  <a:lnTo>
                    <a:pt x="1708023" y="655785"/>
                  </a:lnTo>
                  <a:lnTo>
                    <a:pt x="1694249" y="609569"/>
                  </a:lnTo>
                  <a:lnTo>
                    <a:pt x="1678081" y="564457"/>
                  </a:lnTo>
                  <a:lnTo>
                    <a:pt x="1659590" y="520522"/>
                  </a:lnTo>
                  <a:lnTo>
                    <a:pt x="1638847" y="477837"/>
                  </a:lnTo>
                  <a:lnTo>
                    <a:pt x="1615924" y="436475"/>
                  </a:lnTo>
                  <a:lnTo>
                    <a:pt x="1590891" y="396509"/>
                  </a:lnTo>
                  <a:lnTo>
                    <a:pt x="1563820" y="358014"/>
                  </a:lnTo>
                  <a:lnTo>
                    <a:pt x="1534782" y="321062"/>
                  </a:lnTo>
                  <a:lnTo>
                    <a:pt x="1503849" y="285727"/>
                  </a:lnTo>
                  <a:lnTo>
                    <a:pt x="1471091" y="252082"/>
                  </a:lnTo>
                  <a:lnTo>
                    <a:pt x="1436579" y="220200"/>
                  </a:lnTo>
                  <a:lnTo>
                    <a:pt x="1400386" y="190154"/>
                  </a:lnTo>
                  <a:lnTo>
                    <a:pt x="1362582" y="162019"/>
                  </a:lnTo>
                  <a:lnTo>
                    <a:pt x="1323238" y="135867"/>
                  </a:lnTo>
                  <a:lnTo>
                    <a:pt x="1282425" y="111771"/>
                  </a:lnTo>
                  <a:lnTo>
                    <a:pt x="1240216" y="89806"/>
                  </a:lnTo>
                  <a:lnTo>
                    <a:pt x="1196680" y="70043"/>
                  </a:lnTo>
                  <a:lnTo>
                    <a:pt x="1151890" y="52558"/>
                  </a:lnTo>
                  <a:lnTo>
                    <a:pt x="1105916" y="37422"/>
                  </a:lnTo>
                  <a:lnTo>
                    <a:pt x="1058880" y="24708"/>
                  </a:lnTo>
                  <a:lnTo>
                    <a:pt x="1011760" y="14654"/>
                  </a:lnTo>
                  <a:lnTo>
                    <a:pt x="964639" y="7215"/>
                  </a:lnTo>
                  <a:lnTo>
                    <a:pt x="917601" y="2345"/>
                  </a:lnTo>
                  <a:lnTo>
                    <a:pt x="870731" y="0"/>
                  </a:lnTo>
                  <a:close/>
                </a:path>
              </a:pathLst>
            </a:custGeom>
            <a:solidFill>
              <a:srgbClr val="D7E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2902" y="1871522"/>
              <a:ext cx="520153" cy="69019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2447" y="2392680"/>
              <a:ext cx="176822" cy="25146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9945" y="2419730"/>
              <a:ext cx="86163" cy="16167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869945" y="2419730"/>
              <a:ext cx="86360" cy="161925"/>
            </a:xfrm>
            <a:custGeom>
              <a:avLst/>
              <a:gdLst/>
              <a:ahLst/>
              <a:cxnLst/>
              <a:rect l="l" t="t" r="r" b="b"/>
              <a:pathLst>
                <a:path w="86360" h="161925">
                  <a:moveTo>
                    <a:pt x="0" y="161670"/>
                  </a:moveTo>
                  <a:lnTo>
                    <a:pt x="86163" y="161670"/>
                  </a:lnTo>
                  <a:lnTo>
                    <a:pt x="86163" y="0"/>
                  </a:lnTo>
                  <a:lnTo>
                    <a:pt x="0" y="0"/>
                  </a:lnTo>
                  <a:lnTo>
                    <a:pt x="0" y="161670"/>
                  </a:lnTo>
                  <a:close/>
                </a:path>
              </a:pathLst>
            </a:custGeom>
            <a:ln w="9525">
              <a:solidFill>
                <a:srgbClr val="050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4036" y="1900554"/>
              <a:ext cx="169799" cy="23025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074036" y="1900554"/>
              <a:ext cx="170180" cy="230504"/>
            </a:xfrm>
            <a:custGeom>
              <a:avLst/>
              <a:gdLst/>
              <a:ahLst/>
              <a:cxnLst/>
              <a:rect l="l" t="t" r="r" b="b"/>
              <a:pathLst>
                <a:path w="170180" h="230505">
                  <a:moveTo>
                    <a:pt x="84962" y="61849"/>
                  </a:moveTo>
                  <a:lnTo>
                    <a:pt x="114173" y="0"/>
                  </a:lnTo>
                  <a:lnTo>
                    <a:pt x="111379" y="56768"/>
                  </a:lnTo>
                  <a:lnTo>
                    <a:pt x="144525" y="47498"/>
                  </a:lnTo>
                  <a:lnTo>
                    <a:pt x="131318" y="77977"/>
                  </a:lnTo>
                  <a:lnTo>
                    <a:pt x="165862" y="86741"/>
                  </a:lnTo>
                  <a:lnTo>
                    <a:pt x="138430" y="111632"/>
                  </a:lnTo>
                  <a:lnTo>
                    <a:pt x="169799" y="141731"/>
                  </a:lnTo>
                  <a:lnTo>
                    <a:pt x="132461" y="137921"/>
                  </a:lnTo>
                  <a:lnTo>
                    <a:pt x="142748" y="192912"/>
                  </a:lnTo>
                  <a:lnTo>
                    <a:pt x="110236" y="154177"/>
                  </a:lnTo>
                  <a:lnTo>
                    <a:pt x="104139" y="210438"/>
                  </a:lnTo>
                  <a:lnTo>
                    <a:pt x="82804" y="159257"/>
                  </a:lnTo>
                  <a:lnTo>
                    <a:pt x="66801" y="230250"/>
                  </a:lnTo>
                  <a:lnTo>
                    <a:pt x="60706" y="166624"/>
                  </a:lnTo>
                  <a:lnTo>
                    <a:pt x="37464" y="187832"/>
                  </a:lnTo>
                  <a:lnTo>
                    <a:pt x="44576" y="148589"/>
                  </a:lnTo>
                  <a:lnTo>
                    <a:pt x="1143" y="155448"/>
                  </a:lnTo>
                  <a:lnTo>
                    <a:pt x="29337" y="125475"/>
                  </a:lnTo>
                  <a:lnTo>
                    <a:pt x="0" y="91820"/>
                  </a:lnTo>
                  <a:lnTo>
                    <a:pt x="36449" y="81152"/>
                  </a:lnTo>
                  <a:lnTo>
                    <a:pt x="2920" y="24511"/>
                  </a:lnTo>
                  <a:lnTo>
                    <a:pt x="57531" y="67437"/>
                  </a:lnTo>
                  <a:lnTo>
                    <a:pt x="65658" y="24511"/>
                  </a:lnTo>
                  <a:lnTo>
                    <a:pt x="84962" y="6184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98009" y="2078714"/>
              <a:ext cx="380365" cy="626110"/>
            </a:xfrm>
            <a:custGeom>
              <a:avLst/>
              <a:gdLst/>
              <a:ahLst/>
              <a:cxnLst/>
              <a:rect l="l" t="t" r="r" b="b"/>
              <a:pathLst>
                <a:path w="380364" h="626110">
                  <a:moveTo>
                    <a:pt x="298524" y="49098"/>
                  </a:moveTo>
                  <a:lnTo>
                    <a:pt x="298524" y="198336"/>
                  </a:lnTo>
                  <a:lnTo>
                    <a:pt x="310962" y="178170"/>
                  </a:lnTo>
                  <a:lnTo>
                    <a:pt x="310962" y="71966"/>
                  </a:lnTo>
                  <a:lnTo>
                    <a:pt x="376470" y="71966"/>
                  </a:lnTo>
                  <a:lnTo>
                    <a:pt x="380342" y="65689"/>
                  </a:lnTo>
                  <a:lnTo>
                    <a:pt x="298524" y="49098"/>
                  </a:lnTo>
                  <a:close/>
                </a:path>
                <a:path w="380364" h="626110">
                  <a:moveTo>
                    <a:pt x="376470" y="71966"/>
                  </a:moveTo>
                  <a:lnTo>
                    <a:pt x="310962" y="71966"/>
                  </a:lnTo>
                  <a:lnTo>
                    <a:pt x="369187" y="83773"/>
                  </a:lnTo>
                  <a:lnTo>
                    <a:pt x="376470" y="71966"/>
                  </a:lnTo>
                  <a:close/>
                </a:path>
                <a:path w="380364" h="626110">
                  <a:moveTo>
                    <a:pt x="161700" y="232041"/>
                  </a:moveTo>
                  <a:lnTo>
                    <a:pt x="0" y="232041"/>
                  </a:lnTo>
                  <a:lnTo>
                    <a:pt x="0" y="625503"/>
                  </a:lnTo>
                  <a:lnTo>
                    <a:pt x="35045" y="625503"/>
                  </a:lnTo>
                  <a:lnTo>
                    <a:pt x="47490" y="605325"/>
                  </a:lnTo>
                  <a:lnTo>
                    <a:pt x="12438" y="605325"/>
                  </a:lnTo>
                  <a:lnTo>
                    <a:pt x="12438" y="252219"/>
                  </a:lnTo>
                  <a:lnTo>
                    <a:pt x="161700" y="252219"/>
                  </a:lnTo>
                  <a:lnTo>
                    <a:pt x="161700" y="232041"/>
                  </a:lnTo>
                  <a:close/>
                </a:path>
                <a:path w="380364" h="626110">
                  <a:moveTo>
                    <a:pt x="84827" y="544793"/>
                  </a:moveTo>
                  <a:lnTo>
                    <a:pt x="68411" y="544793"/>
                  </a:lnTo>
                  <a:lnTo>
                    <a:pt x="68411" y="571407"/>
                  </a:lnTo>
                  <a:lnTo>
                    <a:pt x="84827" y="544793"/>
                  </a:lnTo>
                  <a:close/>
                </a:path>
                <a:path w="380364" h="626110">
                  <a:moveTo>
                    <a:pt x="161700" y="252219"/>
                  </a:moveTo>
                  <a:lnTo>
                    <a:pt x="149262" y="252219"/>
                  </a:lnTo>
                  <a:lnTo>
                    <a:pt x="149262" y="440328"/>
                  </a:lnTo>
                  <a:lnTo>
                    <a:pt x="161700" y="420162"/>
                  </a:lnTo>
                  <a:lnTo>
                    <a:pt x="161700" y="332929"/>
                  </a:lnTo>
                  <a:lnTo>
                    <a:pt x="215506" y="332929"/>
                  </a:lnTo>
                  <a:lnTo>
                    <a:pt x="227952" y="312751"/>
                  </a:lnTo>
                  <a:lnTo>
                    <a:pt x="161700" y="312751"/>
                  </a:lnTo>
                  <a:lnTo>
                    <a:pt x="161700" y="252219"/>
                  </a:lnTo>
                  <a:close/>
                </a:path>
                <a:path w="380364" h="626110">
                  <a:moveTo>
                    <a:pt x="230112" y="20177"/>
                  </a:moveTo>
                  <a:lnTo>
                    <a:pt x="217673" y="20177"/>
                  </a:lnTo>
                  <a:lnTo>
                    <a:pt x="217673" y="312751"/>
                  </a:lnTo>
                  <a:lnTo>
                    <a:pt x="227952" y="312751"/>
                  </a:lnTo>
                  <a:lnTo>
                    <a:pt x="230112" y="309249"/>
                  </a:lnTo>
                  <a:lnTo>
                    <a:pt x="230112" y="20177"/>
                  </a:lnTo>
                  <a:close/>
                </a:path>
                <a:path w="380364" h="626110">
                  <a:moveTo>
                    <a:pt x="230112" y="0"/>
                  </a:moveTo>
                  <a:lnTo>
                    <a:pt x="68411" y="0"/>
                  </a:lnTo>
                  <a:lnTo>
                    <a:pt x="68411" y="232041"/>
                  </a:lnTo>
                  <a:lnTo>
                    <a:pt x="80850" y="232041"/>
                  </a:lnTo>
                  <a:lnTo>
                    <a:pt x="80850" y="20177"/>
                  </a:lnTo>
                  <a:lnTo>
                    <a:pt x="230112" y="20177"/>
                  </a:lnTo>
                  <a:lnTo>
                    <a:pt x="2301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98009" y="2078714"/>
              <a:ext cx="380365" cy="626110"/>
            </a:xfrm>
            <a:custGeom>
              <a:avLst/>
              <a:gdLst/>
              <a:ahLst/>
              <a:cxnLst/>
              <a:rect l="l" t="t" r="r" b="b"/>
              <a:pathLst>
                <a:path w="380364" h="626110">
                  <a:moveTo>
                    <a:pt x="298524" y="49098"/>
                  </a:moveTo>
                  <a:lnTo>
                    <a:pt x="298524" y="198336"/>
                  </a:lnTo>
                </a:path>
                <a:path w="380364" h="626110">
                  <a:moveTo>
                    <a:pt x="230112" y="309249"/>
                  </a:moveTo>
                  <a:lnTo>
                    <a:pt x="230112" y="0"/>
                  </a:lnTo>
                  <a:lnTo>
                    <a:pt x="68411" y="0"/>
                  </a:lnTo>
                  <a:lnTo>
                    <a:pt x="68411" y="232041"/>
                  </a:lnTo>
                  <a:lnTo>
                    <a:pt x="0" y="232041"/>
                  </a:lnTo>
                  <a:lnTo>
                    <a:pt x="0" y="625503"/>
                  </a:lnTo>
                  <a:lnTo>
                    <a:pt x="35045" y="625503"/>
                  </a:lnTo>
                </a:path>
                <a:path w="380364" h="626110">
                  <a:moveTo>
                    <a:pt x="380342" y="65689"/>
                  </a:moveTo>
                  <a:lnTo>
                    <a:pt x="298524" y="49098"/>
                  </a:lnTo>
                </a:path>
                <a:path w="380364" h="626110">
                  <a:moveTo>
                    <a:pt x="80850" y="20177"/>
                  </a:moveTo>
                  <a:lnTo>
                    <a:pt x="217673" y="20177"/>
                  </a:lnTo>
                  <a:lnTo>
                    <a:pt x="217673" y="312751"/>
                  </a:lnTo>
                  <a:lnTo>
                    <a:pt x="161700" y="312751"/>
                  </a:lnTo>
                  <a:lnTo>
                    <a:pt x="161700" y="232041"/>
                  </a:lnTo>
                  <a:lnTo>
                    <a:pt x="80850" y="232041"/>
                  </a:lnTo>
                  <a:lnTo>
                    <a:pt x="80850" y="20177"/>
                  </a:lnTo>
                </a:path>
                <a:path w="380364" h="626110">
                  <a:moveTo>
                    <a:pt x="84827" y="544793"/>
                  </a:moveTo>
                  <a:lnTo>
                    <a:pt x="68411" y="544793"/>
                  </a:lnTo>
                  <a:lnTo>
                    <a:pt x="68411" y="571407"/>
                  </a:lnTo>
                </a:path>
                <a:path w="380364" h="626110">
                  <a:moveTo>
                    <a:pt x="47490" y="605325"/>
                  </a:moveTo>
                  <a:lnTo>
                    <a:pt x="12438" y="605325"/>
                  </a:lnTo>
                  <a:lnTo>
                    <a:pt x="12438" y="252219"/>
                  </a:lnTo>
                  <a:lnTo>
                    <a:pt x="149262" y="252219"/>
                  </a:lnTo>
                  <a:lnTo>
                    <a:pt x="149262" y="440328"/>
                  </a:lnTo>
                </a:path>
                <a:path w="380364" h="626110">
                  <a:moveTo>
                    <a:pt x="161700" y="420162"/>
                  </a:moveTo>
                  <a:lnTo>
                    <a:pt x="161700" y="332929"/>
                  </a:lnTo>
                  <a:lnTo>
                    <a:pt x="215506" y="332929"/>
                  </a:lnTo>
                </a:path>
                <a:path w="380364" h="626110">
                  <a:moveTo>
                    <a:pt x="310962" y="178170"/>
                  </a:moveTo>
                  <a:lnTo>
                    <a:pt x="310962" y="71966"/>
                  </a:lnTo>
                  <a:lnTo>
                    <a:pt x="369187" y="83773"/>
                  </a:lnTo>
                </a:path>
              </a:pathLst>
            </a:custGeom>
            <a:ln w="9513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09956" y="2230229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09956" y="2230229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159710" y="2230229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59710" y="2230229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09956" y="2149334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09956" y="2149334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59710" y="2149334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59710" y="2149334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41549" y="2542981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41549" y="2542981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91304" y="2542981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16305" y="40365"/>
                  </a:lnTo>
                  <a:lnTo>
                    <a:pt x="24877" y="26468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91304" y="2577461"/>
              <a:ext cx="16510" cy="12065"/>
            </a:xfrm>
            <a:custGeom>
              <a:avLst/>
              <a:gdLst/>
              <a:ahLst/>
              <a:cxnLst/>
              <a:rect l="l" t="t" r="r" b="b"/>
              <a:pathLst>
                <a:path w="16510" h="12064">
                  <a:moveTo>
                    <a:pt x="0" y="11770"/>
                  </a:moveTo>
                  <a:lnTo>
                    <a:pt x="16305" y="11770"/>
                  </a:lnTo>
                  <a:lnTo>
                    <a:pt x="16305" y="0"/>
                  </a:lnTo>
                  <a:lnTo>
                    <a:pt x="0" y="0"/>
                  </a:lnTo>
                  <a:lnTo>
                    <a:pt x="0" y="11770"/>
                  </a:lnTo>
                  <a:close/>
                </a:path>
              </a:pathLst>
            </a:custGeom>
            <a:solidFill>
              <a:srgbClr val="1E3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91304" y="2542981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26468"/>
                  </a:move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41549" y="2462086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41549" y="2462086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91304" y="2462086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91304" y="2462086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41549" y="2381375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41549" y="2381375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91303" y="2381375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24877" y="0"/>
                  </a:moveTo>
                  <a:lnTo>
                    <a:pt x="0" y="0"/>
                  </a:lnTo>
                  <a:lnTo>
                    <a:pt x="0" y="40365"/>
                  </a:lnTo>
                  <a:lnTo>
                    <a:pt x="24877" y="40365"/>
                  </a:lnTo>
                  <a:lnTo>
                    <a:pt x="248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91303" y="2381375"/>
              <a:ext cx="25400" cy="40640"/>
            </a:xfrm>
            <a:custGeom>
              <a:avLst/>
              <a:gdLst/>
              <a:ahLst/>
              <a:cxnLst/>
              <a:rect l="l" t="t" r="r" b="b"/>
              <a:pathLst>
                <a:path w="25400" h="40639">
                  <a:moveTo>
                    <a:pt x="0" y="40365"/>
                  </a:moveTo>
                  <a:lnTo>
                    <a:pt x="24877" y="40365"/>
                  </a:lnTo>
                  <a:lnTo>
                    <a:pt x="24877" y="0"/>
                  </a:lnTo>
                  <a:lnTo>
                    <a:pt x="0" y="0"/>
                  </a:lnTo>
                  <a:lnTo>
                    <a:pt x="0" y="40365"/>
                  </a:lnTo>
                </a:path>
              </a:pathLst>
            </a:custGeom>
            <a:ln w="8498">
              <a:solidFill>
                <a:srgbClr val="1E3B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5910" y="1436832"/>
              <a:ext cx="165597" cy="222663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1752726" y="2866389"/>
            <a:ext cx="2409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3A86CC"/>
                </a:solidFill>
                <a:latin typeface="Segoe UI"/>
                <a:cs typeface="Segoe UI"/>
              </a:rPr>
              <a:t>Passive</a:t>
            </a:r>
            <a:r>
              <a:rPr sz="1200" b="1" spc="-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A86CC"/>
                </a:solidFill>
                <a:latin typeface="Segoe UI"/>
                <a:cs typeface="Segoe UI"/>
              </a:rPr>
              <a:t>Anti-jam antenna</a:t>
            </a:r>
            <a:r>
              <a:rPr sz="1200" b="1" spc="-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200" b="1" spc="10" dirty="0">
                <a:solidFill>
                  <a:srgbClr val="3A86CC"/>
                </a:solidFill>
                <a:latin typeface="Segoe UI"/>
                <a:cs typeface="Segoe UI"/>
              </a:rPr>
              <a:t>8230AJ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70D1D"/>
                </a:solidFill>
                <a:latin typeface="Segoe UI"/>
                <a:cs typeface="Segoe UI"/>
              </a:rPr>
              <a:t>Horizon</a:t>
            </a:r>
            <a:r>
              <a:rPr sz="1200" spc="-5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070D1D"/>
                </a:solidFill>
                <a:latin typeface="Segoe UI"/>
                <a:cs typeface="Segoe UI"/>
              </a:rPr>
              <a:t>blocking</a:t>
            </a:r>
            <a:r>
              <a:rPr sz="1200" spc="-4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070D1D"/>
                </a:solidFill>
                <a:latin typeface="Segoe UI"/>
                <a:cs typeface="Segoe UI"/>
              </a:rPr>
              <a:t>antenna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337" y="279018"/>
            <a:ext cx="3056255" cy="3867785"/>
          </a:xfrm>
          <a:prstGeom prst="rect">
            <a:avLst/>
          </a:prstGeom>
          <a:solidFill>
            <a:srgbClr val="1E3B7C"/>
          </a:solidFill>
          <a:ln w="508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773430">
              <a:lnSpc>
                <a:spcPct val="100000"/>
              </a:lnSpc>
              <a:spcBef>
                <a:spcPts val="2600"/>
              </a:spcBef>
            </a:pP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600" b="1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Segoe UI"/>
                <a:cs typeface="Segoe UI"/>
              </a:rPr>
              <a:t>Cases</a:t>
            </a:r>
            <a:endParaRPr sz="2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501" y="0"/>
            <a:ext cx="5516499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337" y="664592"/>
            <a:ext cx="8129270" cy="3959860"/>
            <a:chOff x="287337" y="664592"/>
            <a:chExt cx="8129270" cy="3959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337" y="4347387"/>
              <a:ext cx="4219702" cy="27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128" y="2251265"/>
              <a:ext cx="3955288" cy="23731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8260" y="2872612"/>
              <a:ext cx="6096000" cy="278130"/>
            </a:xfrm>
            <a:custGeom>
              <a:avLst/>
              <a:gdLst/>
              <a:ahLst/>
              <a:cxnLst/>
              <a:rect l="l" t="t" r="r" b="b"/>
              <a:pathLst>
                <a:path w="6096000" h="278130">
                  <a:moveTo>
                    <a:pt x="6095999" y="0"/>
                  </a:moveTo>
                  <a:lnTo>
                    <a:pt x="0" y="0"/>
                  </a:lnTo>
                  <a:lnTo>
                    <a:pt x="0" y="278130"/>
                  </a:lnTo>
                  <a:lnTo>
                    <a:pt x="6095999" y="278130"/>
                  </a:lnTo>
                  <a:lnTo>
                    <a:pt x="6095999" y="0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8260" y="3150742"/>
              <a:ext cx="6096635" cy="556260"/>
            </a:xfrm>
            <a:custGeom>
              <a:avLst/>
              <a:gdLst/>
              <a:ahLst/>
              <a:cxnLst/>
              <a:rect l="l" t="t" r="r" b="b"/>
              <a:pathLst>
                <a:path w="6096634" h="556260">
                  <a:moveTo>
                    <a:pt x="1415288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1415288" y="556260"/>
                  </a:lnTo>
                  <a:lnTo>
                    <a:pt x="1415288" y="0"/>
                  </a:lnTo>
                  <a:close/>
                </a:path>
                <a:path w="6096634" h="556260">
                  <a:moveTo>
                    <a:pt x="4511802" y="0"/>
                  </a:moveTo>
                  <a:lnTo>
                    <a:pt x="3046730" y="0"/>
                  </a:lnTo>
                  <a:lnTo>
                    <a:pt x="1415415" y="0"/>
                  </a:lnTo>
                  <a:lnTo>
                    <a:pt x="1415415" y="556260"/>
                  </a:lnTo>
                  <a:lnTo>
                    <a:pt x="3046730" y="556260"/>
                  </a:lnTo>
                  <a:lnTo>
                    <a:pt x="4511802" y="556260"/>
                  </a:lnTo>
                  <a:lnTo>
                    <a:pt x="4511802" y="0"/>
                  </a:lnTo>
                  <a:close/>
                </a:path>
                <a:path w="6096634" h="556260">
                  <a:moveTo>
                    <a:pt x="6096127" y="0"/>
                  </a:moveTo>
                  <a:lnTo>
                    <a:pt x="4511929" y="0"/>
                  </a:lnTo>
                  <a:lnTo>
                    <a:pt x="4511929" y="556260"/>
                  </a:lnTo>
                  <a:lnTo>
                    <a:pt x="6096127" y="556260"/>
                  </a:lnTo>
                  <a:lnTo>
                    <a:pt x="6096127" y="0"/>
                  </a:lnTo>
                  <a:close/>
                </a:path>
              </a:pathLst>
            </a:custGeom>
            <a:solidFill>
              <a:srgbClr val="CE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8260" y="3707028"/>
              <a:ext cx="6096635" cy="278130"/>
            </a:xfrm>
            <a:custGeom>
              <a:avLst/>
              <a:gdLst/>
              <a:ahLst/>
              <a:cxnLst/>
              <a:rect l="l" t="t" r="r" b="b"/>
              <a:pathLst>
                <a:path w="6096634" h="278129">
                  <a:moveTo>
                    <a:pt x="1415288" y="0"/>
                  </a:moveTo>
                  <a:lnTo>
                    <a:pt x="0" y="0"/>
                  </a:lnTo>
                  <a:lnTo>
                    <a:pt x="0" y="278117"/>
                  </a:lnTo>
                  <a:lnTo>
                    <a:pt x="1415288" y="278117"/>
                  </a:lnTo>
                  <a:lnTo>
                    <a:pt x="1415288" y="0"/>
                  </a:lnTo>
                  <a:close/>
                </a:path>
                <a:path w="6096634" h="278129">
                  <a:moveTo>
                    <a:pt x="4511802" y="0"/>
                  </a:moveTo>
                  <a:lnTo>
                    <a:pt x="3046730" y="0"/>
                  </a:lnTo>
                  <a:lnTo>
                    <a:pt x="1415415" y="0"/>
                  </a:lnTo>
                  <a:lnTo>
                    <a:pt x="1415415" y="278117"/>
                  </a:lnTo>
                  <a:lnTo>
                    <a:pt x="3046730" y="278117"/>
                  </a:lnTo>
                  <a:lnTo>
                    <a:pt x="4511802" y="278117"/>
                  </a:lnTo>
                  <a:lnTo>
                    <a:pt x="4511802" y="0"/>
                  </a:lnTo>
                  <a:close/>
                </a:path>
                <a:path w="6096634" h="278129">
                  <a:moveTo>
                    <a:pt x="6096127" y="0"/>
                  </a:moveTo>
                  <a:lnTo>
                    <a:pt x="4511929" y="0"/>
                  </a:lnTo>
                  <a:lnTo>
                    <a:pt x="4511929" y="278117"/>
                  </a:lnTo>
                  <a:lnTo>
                    <a:pt x="6096127" y="278117"/>
                  </a:lnTo>
                  <a:lnTo>
                    <a:pt x="6096127" y="0"/>
                  </a:lnTo>
                  <a:close/>
                </a:path>
              </a:pathLst>
            </a:custGeom>
            <a:solidFill>
              <a:srgbClr val="E8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260" y="3985145"/>
              <a:ext cx="6096635" cy="278130"/>
            </a:xfrm>
            <a:custGeom>
              <a:avLst/>
              <a:gdLst/>
              <a:ahLst/>
              <a:cxnLst/>
              <a:rect l="l" t="t" r="r" b="b"/>
              <a:pathLst>
                <a:path w="6096634" h="278129">
                  <a:moveTo>
                    <a:pt x="1415288" y="0"/>
                  </a:moveTo>
                  <a:lnTo>
                    <a:pt x="0" y="0"/>
                  </a:lnTo>
                  <a:lnTo>
                    <a:pt x="0" y="278130"/>
                  </a:lnTo>
                  <a:lnTo>
                    <a:pt x="1415288" y="278130"/>
                  </a:lnTo>
                  <a:lnTo>
                    <a:pt x="1415288" y="0"/>
                  </a:lnTo>
                  <a:close/>
                </a:path>
                <a:path w="6096634" h="278129">
                  <a:moveTo>
                    <a:pt x="4511802" y="0"/>
                  </a:moveTo>
                  <a:lnTo>
                    <a:pt x="3046730" y="0"/>
                  </a:lnTo>
                  <a:lnTo>
                    <a:pt x="1415415" y="0"/>
                  </a:lnTo>
                  <a:lnTo>
                    <a:pt x="1415415" y="278130"/>
                  </a:lnTo>
                  <a:lnTo>
                    <a:pt x="3046730" y="278130"/>
                  </a:lnTo>
                  <a:lnTo>
                    <a:pt x="4511802" y="278130"/>
                  </a:lnTo>
                  <a:lnTo>
                    <a:pt x="4511802" y="0"/>
                  </a:lnTo>
                  <a:close/>
                </a:path>
                <a:path w="6096634" h="278129">
                  <a:moveTo>
                    <a:pt x="6096127" y="0"/>
                  </a:moveTo>
                  <a:lnTo>
                    <a:pt x="4511929" y="0"/>
                  </a:lnTo>
                  <a:lnTo>
                    <a:pt x="4511929" y="278130"/>
                  </a:lnTo>
                  <a:lnTo>
                    <a:pt x="6096127" y="278130"/>
                  </a:lnTo>
                  <a:lnTo>
                    <a:pt x="6096127" y="0"/>
                  </a:lnTo>
                  <a:close/>
                </a:path>
              </a:pathLst>
            </a:custGeom>
            <a:solidFill>
              <a:srgbClr val="CE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3675" y="3131692"/>
              <a:ext cx="3096895" cy="1138555"/>
            </a:xfrm>
            <a:custGeom>
              <a:avLst/>
              <a:gdLst/>
              <a:ahLst/>
              <a:cxnLst/>
              <a:rect l="l" t="t" r="r" b="b"/>
              <a:pathLst>
                <a:path w="3096895" h="1138554">
                  <a:moveTo>
                    <a:pt x="0" y="0"/>
                  </a:moveTo>
                  <a:lnTo>
                    <a:pt x="0" y="1137932"/>
                  </a:lnTo>
                </a:path>
                <a:path w="3096895" h="1138554">
                  <a:moveTo>
                    <a:pt x="1631314" y="0"/>
                  </a:moveTo>
                  <a:lnTo>
                    <a:pt x="1631314" y="1137932"/>
                  </a:lnTo>
                </a:path>
                <a:path w="3096895" h="1138554">
                  <a:moveTo>
                    <a:pt x="3096514" y="0"/>
                  </a:moveTo>
                  <a:lnTo>
                    <a:pt x="3096514" y="113793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1910" y="3150742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6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1910" y="2866262"/>
              <a:ext cx="6108700" cy="1403985"/>
            </a:xfrm>
            <a:custGeom>
              <a:avLst/>
              <a:gdLst/>
              <a:ahLst/>
              <a:cxnLst/>
              <a:rect l="l" t="t" r="r" b="b"/>
              <a:pathLst>
                <a:path w="6108700" h="1403985">
                  <a:moveTo>
                    <a:pt x="0" y="840740"/>
                  </a:moveTo>
                  <a:lnTo>
                    <a:pt x="6108699" y="840740"/>
                  </a:lnTo>
                </a:path>
                <a:path w="6108700" h="1403985">
                  <a:moveTo>
                    <a:pt x="0" y="1118882"/>
                  </a:moveTo>
                  <a:lnTo>
                    <a:pt x="6108699" y="1118882"/>
                  </a:lnTo>
                </a:path>
                <a:path w="6108700" h="1403985">
                  <a:moveTo>
                    <a:pt x="6350" y="0"/>
                  </a:moveTo>
                  <a:lnTo>
                    <a:pt x="6350" y="1403362"/>
                  </a:lnTo>
                </a:path>
                <a:path w="6108700" h="1403985">
                  <a:moveTo>
                    <a:pt x="6102349" y="0"/>
                  </a:moveTo>
                  <a:lnTo>
                    <a:pt x="6102349" y="1403362"/>
                  </a:lnTo>
                </a:path>
                <a:path w="6108700" h="1403985">
                  <a:moveTo>
                    <a:pt x="0" y="6350"/>
                  </a:moveTo>
                  <a:lnTo>
                    <a:pt x="6108699" y="6350"/>
                  </a:lnTo>
                </a:path>
                <a:path w="6108700" h="1403985">
                  <a:moveTo>
                    <a:pt x="0" y="1397012"/>
                  </a:moveTo>
                  <a:lnTo>
                    <a:pt x="6108699" y="13970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2263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Key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74394" y="2892044"/>
            <a:ext cx="1177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9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FFFFFF"/>
                </a:solidFill>
                <a:latin typeface="Segoe UI"/>
                <a:cs typeface="Segoe UI"/>
              </a:rPr>
              <a:t>sources &amp;</a:t>
            </a:r>
            <a:r>
              <a:rPr sz="9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Flows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9935" y="3345560"/>
            <a:ext cx="1009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GNSS/GPS</a:t>
            </a:r>
            <a:r>
              <a:rPr sz="900" spc="-5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Antenna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6958" y="3345560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Site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or</a:t>
            </a:r>
            <a:r>
              <a:rPr sz="9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location</a:t>
            </a:r>
            <a:r>
              <a:rPr sz="90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boundary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9935" y="3762857"/>
            <a:ext cx="10807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Mhz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timing</a:t>
            </a:r>
            <a:r>
              <a:rPr sz="900" spc="-3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signal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6958" y="3762857"/>
            <a:ext cx="1192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White</a:t>
            </a:r>
            <a:r>
              <a:rPr sz="9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Rabbit</a:t>
            </a:r>
            <a:r>
              <a:rPr sz="900" spc="-3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over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fiber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9935" y="4041140"/>
            <a:ext cx="984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1</a:t>
            </a:r>
            <a:r>
              <a:rPr sz="9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PPS</a:t>
            </a:r>
            <a:r>
              <a:rPr sz="9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timing</a:t>
            </a:r>
            <a:r>
              <a:rPr sz="900" spc="-3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signal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6958" y="4041140"/>
            <a:ext cx="725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PTP</a:t>
            </a:r>
            <a:r>
              <a:rPr sz="900" spc="-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over</a:t>
            </a:r>
            <a:r>
              <a:rPr sz="900" spc="-5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fiber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2860" y="690752"/>
            <a:ext cx="6146800" cy="2162810"/>
            <a:chOff x="1292860" y="690752"/>
            <a:chExt cx="6146800" cy="2162810"/>
          </a:xfrm>
        </p:grpSpPr>
        <p:sp>
          <p:nvSpPr>
            <p:cNvPr id="21" name="object 21"/>
            <p:cNvSpPr/>
            <p:nvPr/>
          </p:nvSpPr>
          <p:spPr>
            <a:xfrm>
              <a:off x="1318260" y="703452"/>
              <a:ext cx="6096000" cy="278130"/>
            </a:xfrm>
            <a:custGeom>
              <a:avLst/>
              <a:gdLst/>
              <a:ahLst/>
              <a:cxnLst/>
              <a:rect l="l" t="t" r="r" b="b"/>
              <a:pathLst>
                <a:path w="6096000" h="278130">
                  <a:moveTo>
                    <a:pt x="6095999" y="0"/>
                  </a:moveTo>
                  <a:lnTo>
                    <a:pt x="0" y="0"/>
                  </a:lnTo>
                  <a:lnTo>
                    <a:pt x="0" y="278129"/>
                  </a:lnTo>
                  <a:lnTo>
                    <a:pt x="6095999" y="278129"/>
                  </a:lnTo>
                  <a:lnTo>
                    <a:pt x="6095999" y="0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8260" y="981582"/>
              <a:ext cx="6096000" cy="278130"/>
            </a:xfrm>
            <a:custGeom>
              <a:avLst/>
              <a:gdLst/>
              <a:ahLst/>
              <a:cxnLst/>
              <a:rect l="l" t="t" r="r" b="b"/>
              <a:pathLst>
                <a:path w="6096000" h="278130">
                  <a:moveTo>
                    <a:pt x="6096000" y="0"/>
                  </a:moveTo>
                  <a:lnTo>
                    <a:pt x="1560830" y="0"/>
                  </a:lnTo>
                  <a:lnTo>
                    <a:pt x="0" y="0"/>
                  </a:lnTo>
                  <a:lnTo>
                    <a:pt x="0" y="278130"/>
                  </a:lnTo>
                  <a:lnTo>
                    <a:pt x="1560830" y="278130"/>
                  </a:lnTo>
                  <a:lnTo>
                    <a:pt x="6096000" y="27813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E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8260" y="1259712"/>
              <a:ext cx="6096000" cy="342900"/>
            </a:xfrm>
            <a:custGeom>
              <a:avLst/>
              <a:gdLst/>
              <a:ahLst/>
              <a:cxnLst/>
              <a:rect l="l" t="t" r="r" b="b"/>
              <a:pathLst>
                <a:path w="6096000" h="342900">
                  <a:moveTo>
                    <a:pt x="6096000" y="0"/>
                  </a:moveTo>
                  <a:lnTo>
                    <a:pt x="156083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560830" y="342900"/>
                  </a:lnTo>
                  <a:lnTo>
                    <a:pt x="6096000" y="3429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8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8260" y="1602612"/>
              <a:ext cx="6096000" cy="342900"/>
            </a:xfrm>
            <a:custGeom>
              <a:avLst/>
              <a:gdLst/>
              <a:ahLst/>
              <a:cxnLst/>
              <a:rect l="l" t="t" r="r" b="b"/>
              <a:pathLst>
                <a:path w="6096000" h="342900">
                  <a:moveTo>
                    <a:pt x="6096000" y="0"/>
                  </a:moveTo>
                  <a:lnTo>
                    <a:pt x="156083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560830" y="342900"/>
                  </a:lnTo>
                  <a:lnTo>
                    <a:pt x="6096000" y="3429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E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8260" y="1945512"/>
              <a:ext cx="6096000" cy="278130"/>
            </a:xfrm>
            <a:custGeom>
              <a:avLst/>
              <a:gdLst/>
              <a:ahLst/>
              <a:cxnLst/>
              <a:rect l="l" t="t" r="r" b="b"/>
              <a:pathLst>
                <a:path w="6096000" h="278130">
                  <a:moveTo>
                    <a:pt x="6096000" y="0"/>
                  </a:moveTo>
                  <a:lnTo>
                    <a:pt x="1560830" y="0"/>
                  </a:lnTo>
                  <a:lnTo>
                    <a:pt x="0" y="0"/>
                  </a:lnTo>
                  <a:lnTo>
                    <a:pt x="0" y="278130"/>
                  </a:lnTo>
                  <a:lnTo>
                    <a:pt x="1560830" y="278130"/>
                  </a:lnTo>
                  <a:lnTo>
                    <a:pt x="6096000" y="27813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8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8260" y="2223642"/>
              <a:ext cx="6096000" cy="617220"/>
            </a:xfrm>
            <a:custGeom>
              <a:avLst/>
              <a:gdLst/>
              <a:ahLst/>
              <a:cxnLst/>
              <a:rect l="l" t="t" r="r" b="b"/>
              <a:pathLst>
                <a:path w="6096000" h="617219">
                  <a:moveTo>
                    <a:pt x="6096000" y="0"/>
                  </a:moveTo>
                  <a:lnTo>
                    <a:pt x="1560830" y="0"/>
                  </a:lnTo>
                  <a:lnTo>
                    <a:pt x="0" y="0"/>
                  </a:lnTo>
                  <a:lnTo>
                    <a:pt x="0" y="617220"/>
                  </a:lnTo>
                  <a:lnTo>
                    <a:pt x="1560830" y="617220"/>
                  </a:lnTo>
                  <a:lnTo>
                    <a:pt x="6096000" y="61722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E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79090" y="962532"/>
              <a:ext cx="0" cy="1884680"/>
            </a:xfrm>
            <a:custGeom>
              <a:avLst/>
              <a:gdLst/>
              <a:ahLst/>
              <a:cxnLst/>
              <a:rect l="l" t="t" r="r" b="b"/>
              <a:pathLst>
                <a:path h="1884680">
                  <a:moveTo>
                    <a:pt x="0" y="0"/>
                  </a:moveTo>
                  <a:lnTo>
                    <a:pt x="0" y="18846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1910" y="981582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6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1910" y="697102"/>
              <a:ext cx="6108700" cy="2150110"/>
            </a:xfrm>
            <a:custGeom>
              <a:avLst/>
              <a:gdLst/>
              <a:ahLst/>
              <a:cxnLst/>
              <a:rect l="l" t="t" r="r" b="b"/>
              <a:pathLst>
                <a:path w="6108700" h="2150110">
                  <a:moveTo>
                    <a:pt x="0" y="562610"/>
                  </a:moveTo>
                  <a:lnTo>
                    <a:pt x="6108699" y="562610"/>
                  </a:lnTo>
                </a:path>
                <a:path w="6108700" h="2150110">
                  <a:moveTo>
                    <a:pt x="0" y="905510"/>
                  </a:moveTo>
                  <a:lnTo>
                    <a:pt x="6108699" y="905510"/>
                  </a:lnTo>
                </a:path>
                <a:path w="6108700" h="2150110">
                  <a:moveTo>
                    <a:pt x="0" y="1248410"/>
                  </a:moveTo>
                  <a:lnTo>
                    <a:pt x="6108699" y="1248410"/>
                  </a:lnTo>
                </a:path>
                <a:path w="6108700" h="2150110">
                  <a:moveTo>
                    <a:pt x="0" y="1526540"/>
                  </a:moveTo>
                  <a:lnTo>
                    <a:pt x="6108699" y="1526540"/>
                  </a:lnTo>
                </a:path>
                <a:path w="6108700" h="2150110">
                  <a:moveTo>
                    <a:pt x="6350" y="0"/>
                  </a:moveTo>
                  <a:lnTo>
                    <a:pt x="6350" y="2150110"/>
                  </a:lnTo>
                </a:path>
                <a:path w="6108700" h="2150110">
                  <a:moveTo>
                    <a:pt x="6102349" y="0"/>
                  </a:moveTo>
                  <a:lnTo>
                    <a:pt x="6102349" y="2150110"/>
                  </a:lnTo>
                </a:path>
                <a:path w="6108700" h="2150110">
                  <a:moveTo>
                    <a:pt x="0" y="6350"/>
                  </a:moveTo>
                  <a:lnTo>
                    <a:pt x="6108699" y="6350"/>
                  </a:lnTo>
                </a:path>
                <a:path w="6108700" h="2150110">
                  <a:moveTo>
                    <a:pt x="0" y="2143760"/>
                  </a:moveTo>
                  <a:lnTo>
                    <a:pt x="6108699" y="21437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74394" y="721817"/>
            <a:ext cx="5492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Segoe UI"/>
                <a:cs typeface="Segoe UI"/>
              </a:rPr>
              <a:t>Ha</a:t>
            </a:r>
            <a:r>
              <a:rPr sz="900" b="1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900" b="1" spc="-1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wa</a:t>
            </a:r>
            <a:r>
              <a:rPr sz="900" b="1" dirty="0">
                <a:solidFill>
                  <a:srgbClr val="FFFFFF"/>
                </a:solidFill>
                <a:latin typeface="Segoe UI"/>
                <a:cs typeface="Segoe UI"/>
              </a:rPr>
              <a:t>re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35351" y="1036701"/>
            <a:ext cx="438404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900" b="1" spc="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: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Accurate,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secure,</a:t>
            </a:r>
            <a:r>
              <a:rPr sz="900" spc="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timing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/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GNSS receiver</a:t>
            </a:r>
            <a:endParaRPr sz="900" dirty="0">
              <a:latin typeface="Segoe UI"/>
              <a:cs typeface="Segoe UI"/>
            </a:endParaRPr>
          </a:p>
          <a:p>
            <a:pPr marL="12700" marR="145415">
              <a:lnSpc>
                <a:spcPct val="100000"/>
              </a:lnSpc>
              <a:spcBef>
                <a:spcPts val="825"/>
              </a:spcBef>
            </a:pPr>
            <a:r>
              <a:rPr sz="900" b="1" spc="-5" dirty="0">
                <a:solidFill>
                  <a:srgbClr val="070D1D"/>
                </a:solidFill>
                <a:latin typeface="Segoe UI"/>
                <a:cs typeface="Segoe UI"/>
              </a:rPr>
              <a:t>White</a:t>
            </a:r>
            <a:r>
              <a:rPr sz="900" b="1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70D1D"/>
                </a:solidFill>
                <a:latin typeface="Segoe UI"/>
                <a:cs typeface="Segoe UI"/>
              </a:rPr>
              <a:t>Rabbit</a:t>
            </a:r>
            <a:r>
              <a:rPr sz="900" b="1" spc="-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: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reliable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precise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time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fan-out</a:t>
            </a:r>
            <a:r>
              <a:rPr sz="900" spc="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for</a:t>
            </a:r>
            <a:r>
              <a:rPr sz="900" spc="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White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Rabbit distribution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on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1G </a:t>
            </a:r>
            <a:r>
              <a:rPr sz="900" spc="-23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Ethernet-based</a:t>
            </a:r>
            <a:r>
              <a:rPr sz="900" spc="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networks.</a:t>
            </a:r>
            <a:endParaRPr sz="9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b="1" spc="-5" dirty="0">
                <a:solidFill>
                  <a:srgbClr val="070D1D"/>
                </a:solidFill>
                <a:latin typeface="Segoe UI"/>
                <a:cs typeface="Segoe UI"/>
              </a:rPr>
              <a:t>White</a:t>
            </a:r>
            <a:r>
              <a:rPr sz="900" b="1" spc="-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70D1D"/>
                </a:solidFill>
                <a:latin typeface="Segoe UI"/>
                <a:cs typeface="Segoe UI"/>
              </a:rPr>
              <a:t>Rabbit</a:t>
            </a:r>
            <a:r>
              <a:rPr sz="900" b="1" spc="-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70D1D"/>
                </a:solidFill>
                <a:latin typeface="Segoe UI"/>
                <a:cs typeface="Segoe UI"/>
              </a:rPr>
              <a:t>Zen</a:t>
            </a:r>
            <a:r>
              <a:rPr sz="900" b="1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070D1D"/>
                </a:solidFill>
                <a:latin typeface="Segoe UI"/>
                <a:cs typeface="Segoe UI"/>
              </a:rPr>
              <a:t>TP-FL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: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standalone</a:t>
            </a:r>
            <a:r>
              <a:rPr sz="900" spc="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node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that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provides 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the</a:t>
            </a:r>
            <a:r>
              <a:rPr sz="900" spc="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070D1D"/>
                </a:solidFill>
                <a:latin typeface="Segoe UI"/>
                <a:cs typeface="Segoe UI"/>
              </a:rPr>
              <a:t>White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Rabbit</a:t>
            </a:r>
            <a:r>
              <a:rPr sz="9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features</a:t>
            </a:r>
            <a:r>
              <a:rPr sz="900" spc="5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to</a:t>
            </a:r>
            <a:endParaRPr sz="9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a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wide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range</a:t>
            </a:r>
            <a:r>
              <a:rPr sz="900" spc="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of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applications</a:t>
            </a:r>
            <a:endParaRPr sz="9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PTP</a:t>
            </a:r>
            <a:r>
              <a:rPr sz="9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or</a:t>
            </a:r>
            <a:r>
              <a:rPr sz="90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HATI enabled Switch</a:t>
            </a:r>
            <a:endParaRPr sz="9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Network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Interface</a:t>
            </a:r>
            <a:r>
              <a:rPr sz="900" spc="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PCIe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Card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(NIC)</a:t>
            </a:r>
            <a:r>
              <a:rPr sz="900" spc="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or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Field Programmable</a:t>
            </a:r>
            <a:r>
              <a:rPr sz="900" spc="-1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Gate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Array</a:t>
            </a:r>
            <a:r>
              <a:rPr sz="900" spc="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(FPGA) PCIe</a:t>
            </a:r>
            <a:r>
              <a:rPr sz="90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070D1D"/>
                </a:solidFill>
                <a:latin typeface="Segoe UI"/>
                <a:cs typeface="Segoe UI"/>
              </a:rPr>
              <a:t>Card</a:t>
            </a:r>
            <a:endParaRPr sz="900" dirty="0">
              <a:latin typeface="Segoe UI"/>
              <a:cs typeface="Segoe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58975" y="1044663"/>
            <a:ext cx="4262120" cy="3133725"/>
            <a:chOff x="1458975" y="1044663"/>
            <a:chExt cx="4262120" cy="313372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297" y="1380356"/>
              <a:ext cx="1206677" cy="11887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5965" y="1690048"/>
              <a:ext cx="1199375" cy="962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4519" y="3275939"/>
              <a:ext cx="228600" cy="3019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7395" y="2018193"/>
              <a:ext cx="1196174" cy="1171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6719" y="2241588"/>
              <a:ext cx="807237" cy="5643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96719" y="3796283"/>
              <a:ext cx="593090" cy="86360"/>
            </a:xfrm>
            <a:custGeom>
              <a:avLst/>
              <a:gdLst/>
              <a:ahLst/>
              <a:cxnLst/>
              <a:rect l="l" t="t" r="r" b="b"/>
              <a:pathLst>
                <a:path w="593089" h="86360">
                  <a:moveTo>
                    <a:pt x="507111" y="0"/>
                  </a:moveTo>
                  <a:lnTo>
                    <a:pt x="507111" y="85737"/>
                  </a:lnTo>
                  <a:lnTo>
                    <a:pt x="564354" y="57149"/>
                  </a:lnTo>
                  <a:lnTo>
                    <a:pt x="521462" y="57149"/>
                  </a:lnTo>
                  <a:lnTo>
                    <a:pt x="521462" y="28574"/>
                  </a:lnTo>
                  <a:lnTo>
                    <a:pt x="564176" y="28574"/>
                  </a:lnTo>
                  <a:lnTo>
                    <a:pt x="507111" y="0"/>
                  </a:lnTo>
                  <a:close/>
                </a:path>
                <a:path w="593089" h="86360">
                  <a:moveTo>
                    <a:pt x="507111" y="28574"/>
                  </a:moveTo>
                  <a:lnTo>
                    <a:pt x="0" y="28574"/>
                  </a:lnTo>
                  <a:lnTo>
                    <a:pt x="0" y="57149"/>
                  </a:lnTo>
                  <a:lnTo>
                    <a:pt x="507111" y="57149"/>
                  </a:lnTo>
                  <a:lnTo>
                    <a:pt x="507111" y="28574"/>
                  </a:lnTo>
                  <a:close/>
                </a:path>
                <a:path w="593089" h="86360">
                  <a:moveTo>
                    <a:pt x="564176" y="28574"/>
                  </a:moveTo>
                  <a:lnTo>
                    <a:pt x="521462" y="28574"/>
                  </a:lnTo>
                  <a:lnTo>
                    <a:pt x="521462" y="57149"/>
                  </a:lnTo>
                  <a:lnTo>
                    <a:pt x="564354" y="57149"/>
                  </a:lnTo>
                  <a:lnTo>
                    <a:pt x="592836" y="42925"/>
                  </a:lnTo>
                  <a:lnTo>
                    <a:pt x="564176" y="28574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8975" y="1044663"/>
              <a:ext cx="1246314" cy="15205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696719" y="4092435"/>
              <a:ext cx="593090" cy="85725"/>
            </a:xfrm>
            <a:custGeom>
              <a:avLst/>
              <a:gdLst/>
              <a:ahLst/>
              <a:cxnLst/>
              <a:rect l="l" t="t" r="r" b="b"/>
              <a:pathLst>
                <a:path w="593089" h="85725">
                  <a:moveTo>
                    <a:pt x="507111" y="0"/>
                  </a:moveTo>
                  <a:lnTo>
                    <a:pt x="507111" y="85724"/>
                  </a:lnTo>
                  <a:lnTo>
                    <a:pt x="564261" y="57149"/>
                  </a:lnTo>
                  <a:lnTo>
                    <a:pt x="521462" y="57149"/>
                  </a:lnTo>
                  <a:lnTo>
                    <a:pt x="521462" y="28574"/>
                  </a:lnTo>
                  <a:lnTo>
                    <a:pt x="564261" y="28574"/>
                  </a:lnTo>
                  <a:lnTo>
                    <a:pt x="507111" y="0"/>
                  </a:lnTo>
                  <a:close/>
                </a:path>
                <a:path w="593089" h="85725">
                  <a:moveTo>
                    <a:pt x="507111" y="28574"/>
                  </a:moveTo>
                  <a:lnTo>
                    <a:pt x="0" y="28574"/>
                  </a:lnTo>
                  <a:lnTo>
                    <a:pt x="0" y="57149"/>
                  </a:lnTo>
                  <a:lnTo>
                    <a:pt x="507111" y="57149"/>
                  </a:lnTo>
                  <a:lnTo>
                    <a:pt x="507111" y="28574"/>
                  </a:lnTo>
                  <a:close/>
                </a:path>
                <a:path w="593089" h="85725">
                  <a:moveTo>
                    <a:pt x="564261" y="28574"/>
                  </a:moveTo>
                  <a:lnTo>
                    <a:pt x="521462" y="28574"/>
                  </a:lnTo>
                  <a:lnTo>
                    <a:pt x="521462" y="57149"/>
                  </a:lnTo>
                  <a:lnTo>
                    <a:pt x="564261" y="57149"/>
                  </a:lnTo>
                  <a:lnTo>
                    <a:pt x="592836" y="42862"/>
                  </a:lnTo>
                  <a:lnTo>
                    <a:pt x="564261" y="28574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9141" y="3796283"/>
              <a:ext cx="593090" cy="86360"/>
            </a:xfrm>
            <a:custGeom>
              <a:avLst/>
              <a:gdLst/>
              <a:ahLst/>
              <a:cxnLst/>
              <a:rect l="l" t="t" r="r" b="b"/>
              <a:pathLst>
                <a:path w="593089" h="86360">
                  <a:moveTo>
                    <a:pt x="507238" y="0"/>
                  </a:moveTo>
                  <a:lnTo>
                    <a:pt x="507238" y="85737"/>
                  </a:lnTo>
                  <a:lnTo>
                    <a:pt x="564481" y="57149"/>
                  </a:lnTo>
                  <a:lnTo>
                    <a:pt x="521462" y="57149"/>
                  </a:lnTo>
                  <a:lnTo>
                    <a:pt x="521462" y="28574"/>
                  </a:lnTo>
                  <a:lnTo>
                    <a:pt x="564303" y="28574"/>
                  </a:lnTo>
                  <a:lnTo>
                    <a:pt x="507238" y="0"/>
                  </a:lnTo>
                  <a:close/>
                </a:path>
                <a:path w="593089" h="86360">
                  <a:moveTo>
                    <a:pt x="507238" y="28574"/>
                  </a:moveTo>
                  <a:lnTo>
                    <a:pt x="0" y="28574"/>
                  </a:lnTo>
                  <a:lnTo>
                    <a:pt x="0" y="57149"/>
                  </a:lnTo>
                  <a:lnTo>
                    <a:pt x="507238" y="57149"/>
                  </a:lnTo>
                  <a:lnTo>
                    <a:pt x="507238" y="28574"/>
                  </a:lnTo>
                  <a:close/>
                </a:path>
                <a:path w="593089" h="86360">
                  <a:moveTo>
                    <a:pt x="564303" y="28574"/>
                  </a:moveTo>
                  <a:lnTo>
                    <a:pt x="521462" y="28574"/>
                  </a:lnTo>
                  <a:lnTo>
                    <a:pt x="521462" y="57149"/>
                  </a:lnTo>
                  <a:lnTo>
                    <a:pt x="564481" y="57149"/>
                  </a:lnTo>
                  <a:lnTo>
                    <a:pt x="592963" y="42925"/>
                  </a:lnTo>
                  <a:lnTo>
                    <a:pt x="564303" y="28574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19141" y="4092435"/>
              <a:ext cx="593090" cy="85725"/>
            </a:xfrm>
            <a:custGeom>
              <a:avLst/>
              <a:gdLst/>
              <a:ahLst/>
              <a:cxnLst/>
              <a:rect l="l" t="t" r="r" b="b"/>
              <a:pathLst>
                <a:path w="593089" h="85725">
                  <a:moveTo>
                    <a:pt x="507238" y="0"/>
                  </a:moveTo>
                  <a:lnTo>
                    <a:pt x="507238" y="85724"/>
                  </a:lnTo>
                  <a:lnTo>
                    <a:pt x="564388" y="57149"/>
                  </a:lnTo>
                  <a:lnTo>
                    <a:pt x="521462" y="57149"/>
                  </a:lnTo>
                  <a:lnTo>
                    <a:pt x="521462" y="28574"/>
                  </a:lnTo>
                  <a:lnTo>
                    <a:pt x="564388" y="28574"/>
                  </a:lnTo>
                  <a:lnTo>
                    <a:pt x="507238" y="0"/>
                  </a:lnTo>
                  <a:close/>
                </a:path>
                <a:path w="593089" h="85725">
                  <a:moveTo>
                    <a:pt x="507238" y="28574"/>
                  </a:moveTo>
                  <a:lnTo>
                    <a:pt x="0" y="28574"/>
                  </a:lnTo>
                  <a:lnTo>
                    <a:pt x="0" y="57149"/>
                  </a:lnTo>
                  <a:lnTo>
                    <a:pt x="507238" y="57149"/>
                  </a:lnTo>
                  <a:lnTo>
                    <a:pt x="507238" y="28574"/>
                  </a:lnTo>
                  <a:close/>
                </a:path>
                <a:path w="593089" h="85725">
                  <a:moveTo>
                    <a:pt x="564388" y="28574"/>
                  </a:moveTo>
                  <a:lnTo>
                    <a:pt x="521462" y="28574"/>
                  </a:lnTo>
                  <a:lnTo>
                    <a:pt x="521462" y="57149"/>
                  </a:lnTo>
                  <a:lnTo>
                    <a:pt x="564388" y="57149"/>
                  </a:lnTo>
                  <a:lnTo>
                    <a:pt x="592963" y="42862"/>
                  </a:lnTo>
                  <a:lnTo>
                    <a:pt x="564388" y="2857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5931" y="3282937"/>
              <a:ext cx="1172845" cy="302260"/>
            </a:xfrm>
            <a:custGeom>
              <a:avLst/>
              <a:gdLst/>
              <a:ahLst/>
              <a:cxnLst/>
              <a:rect l="l" t="t" r="r" b="b"/>
              <a:pathLst>
                <a:path w="1172845" h="302260">
                  <a:moveTo>
                    <a:pt x="0" y="301891"/>
                  </a:moveTo>
                  <a:lnTo>
                    <a:pt x="1172248" y="301891"/>
                  </a:lnTo>
                  <a:lnTo>
                    <a:pt x="1172248" y="0"/>
                  </a:lnTo>
                  <a:lnTo>
                    <a:pt x="0" y="0"/>
                  </a:lnTo>
                  <a:lnTo>
                    <a:pt x="0" y="301891"/>
                  </a:lnTo>
                  <a:close/>
                </a:path>
              </a:pathLst>
            </a:custGeom>
            <a:ln w="25400">
              <a:solidFill>
                <a:srgbClr val="29619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96772"/>
            <a:ext cx="4011929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Simple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addition to existing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PTP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design.</a:t>
            </a:r>
            <a:endParaRPr sz="1000">
              <a:latin typeface="Segoe UI"/>
              <a:cs typeface="Segoe UI"/>
            </a:endParaRPr>
          </a:p>
          <a:p>
            <a:pPr marL="194945" marR="358775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Introduces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without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requiring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any </a:t>
            </a:r>
            <a:r>
              <a:rPr sz="1000" spc="-254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changes.</a:t>
            </a:r>
            <a:endParaRPr sz="1000">
              <a:latin typeface="Segoe UI"/>
              <a:cs typeface="Segoe UI"/>
            </a:endParaRPr>
          </a:p>
          <a:p>
            <a:pPr marL="194945" marR="238760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co-exist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 other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PTP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services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using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best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master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clock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algorithm.</a:t>
            </a:r>
            <a:endParaRPr sz="1000">
              <a:latin typeface="Segoe UI"/>
              <a:cs typeface="Segoe UI"/>
            </a:endParaRPr>
          </a:p>
          <a:p>
            <a:pPr marL="194945" marR="5080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Improvement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over existing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PTP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design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Arial MT"/>
                <a:cs typeface="Arial MT"/>
              </a:rPr>
              <a:t>±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50ns from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reference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PTP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device.</a:t>
            </a:r>
            <a:endParaRPr sz="1000">
              <a:latin typeface="Segoe UI"/>
              <a:cs typeface="Segoe UI"/>
            </a:endParaRPr>
          </a:p>
          <a:p>
            <a:pPr marL="194945" marR="248920" indent="-182880">
              <a:lnSpc>
                <a:spcPct val="150000"/>
              </a:lnSpc>
              <a:spcBef>
                <a:spcPts val="605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downstream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change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end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client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 applications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but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allows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adoption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starting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point for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other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timing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 projects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use-cases.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deployment,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special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cabling,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optics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endParaRPr sz="1000">
              <a:latin typeface="Segoe UI"/>
              <a:cs typeface="Segoe UI"/>
            </a:endParaRPr>
          </a:p>
          <a:p>
            <a:pPr marL="194945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2486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WR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10" dirty="0"/>
              <a:t>PTP</a:t>
            </a:r>
            <a:r>
              <a:rPr spc="-5" dirty="0"/>
              <a:t> </a:t>
            </a:r>
            <a:r>
              <a:rPr spc="-10" dirty="0"/>
              <a:t>Switch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950203" y="1928444"/>
            <a:ext cx="1246505" cy="1327150"/>
            <a:chOff x="5950203" y="1928444"/>
            <a:chExt cx="1246505" cy="1327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0203" y="2242980"/>
              <a:ext cx="1246314" cy="142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4782" y="1928444"/>
              <a:ext cx="233908" cy="3090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222" y="2705776"/>
              <a:ext cx="1206677" cy="1189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16141" y="238391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38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4804" y="238391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38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0843" y="3138333"/>
              <a:ext cx="1196174" cy="1171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16115" y="2819653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925" y="321437"/>
                  </a:lnTo>
                  <a:lnTo>
                    <a:pt x="78560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60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6896" y="1017587"/>
            <a:ext cx="4220210" cy="3606800"/>
          </a:xfrm>
          <a:prstGeom prst="rect">
            <a:avLst/>
          </a:prstGeom>
          <a:ln w="9525">
            <a:solidFill>
              <a:srgbClr val="3A86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555875">
              <a:lnSpc>
                <a:spcPct val="100000"/>
              </a:lnSpc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egoe UI"/>
              <a:cs typeface="Segoe UI"/>
            </a:endParaRPr>
          </a:p>
          <a:p>
            <a:pPr marR="179705" algn="ctr">
              <a:lnSpc>
                <a:spcPct val="100000"/>
              </a:lnSpc>
              <a:tabLst>
                <a:tab pos="485775" algn="l"/>
              </a:tabLst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  <a:p>
            <a:pPr marL="2577465">
              <a:lnSpc>
                <a:spcPct val="100000"/>
              </a:lnSpc>
              <a:spcBef>
                <a:spcPts val="67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</a:t>
            </a:r>
            <a:r>
              <a:rPr sz="750" spc="5" dirty="0">
                <a:solidFill>
                  <a:srgbClr val="070D1D"/>
                </a:solidFill>
                <a:latin typeface="Segoe UI"/>
                <a:cs typeface="Segoe UI"/>
              </a:rPr>
              <a:t>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  <a:p>
            <a:pPr marR="142240" algn="ctr">
              <a:lnSpc>
                <a:spcPct val="100000"/>
              </a:lnSpc>
              <a:spcBef>
                <a:spcPts val="844"/>
              </a:spcBef>
            </a:pPr>
            <a:r>
              <a:rPr sz="750" dirty="0">
                <a:solidFill>
                  <a:srgbClr val="6FAC46"/>
                </a:solidFill>
                <a:latin typeface="Segoe UI"/>
                <a:cs typeface="Segoe UI"/>
              </a:rPr>
              <a:t>PTP</a:t>
            </a:r>
            <a:endParaRPr sz="750">
              <a:latin typeface="Segoe UI"/>
              <a:cs typeface="Segoe UI"/>
            </a:endParaRPr>
          </a:p>
          <a:p>
            <a:pPr marL="2577465">
              <a:lnSpc>
                <a:spcPct val="100000"/>
              </a:lnSpc>
              <a:spcBef>
                <a:spcPts val="73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PTP</a:t>
            </a:r>
            <a:r>
              <a:rPr sz="750" spc="-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Switch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96772"/>
            <a:ext cx="3946525" cy="315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Simple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addition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 existing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design</a:t>
            </a:r>
            <a:endParaRPr sz="1000">
              <a:latin typeface="Segoe UI"/>
              <a:cs typeface="Segoe UI"/>
            </a:endParaRPr>
          </a:p>
          <a:p>
            <a:pPr marL="194945" marR="293370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Introduces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without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requiring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any </a:t>
            </a:r>
            <a:r>
              <a:rPr sz="1000" spc="-254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changes</a:t>
            </a:r>
            <a:endParaRPr sz="1000">
              <a:latin typeface="Segoe UI"/>
              <a:cs typeface="Segoe UI"/>
            </a:endParaRPr>
          </a:p>
          <a:p>
            <a:pPr marL="194945" marR="173355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co-exist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 other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PTP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services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using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best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master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clock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algorithm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Approx. </a:t>
            </a:r>
            <a:r>
              <a:rPr sz="1000" spc="-5" dirty="0">
                <a:solidFill>
                  <a:srgbClr val="3A86CC"/>
                </a:solidFill>
                <a:latin typeface="Arial MT"/>
                <a:cs typeface="Arial MT"/>
              </a:rPr>
              <a:t>±</a:t>
            </a:r>
            <a:r>
              <a:rPr sz="1000" dirty="0">
                <a:solidFill>
                  <a:srgbClr val="3A86CC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50ns from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reference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direct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NIC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Arial MT"/>
                <a:cs typeface="Arial MT"/>
              </a:rPr>
              <a:t>±</a:t>
            </a:r>
            <a:r>
              <a:rPr sz="1000" dirty="0">
                <a:solidFill>
                  <a:srgbClr val="3A86CC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20ns from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reference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 tuned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Solarflare</a:t>
            </a:r>
            <a:endParaRPr sz="1000">
              <a:latin typeface="Segoe UI"/>
              <a:cs typeface="Segoe UI"/>
            </a:endParaRPr>
          </a:p>
          <a:p>
            <a:pPr marL="194945" marR="183515" indent="-182880">
              <a:lnSpc>
                <a:spcPct val="150000"/>
              </a:lnSpc>
              <a:spcBef>
                <a:spcPts val="605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downstream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change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end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client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 applications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but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allows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adoption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starting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point for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other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timing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 projects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use-cases.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deployment,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special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cabling, optics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endParaRPr sz="1000">
              <a:latin typeface="Segoe UI"/>
              <a:cs typeface="Segoe UI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2809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WR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10" dirty="0"/>
              <a:t>PTP</a:t>
            </a:r>
            <a:r>
              <a:rPr spc="-5" dirty="0"/>
              <a:t> card/NIC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80125" y="1945843"/>
            <a:ext cx="1246505" cy="1212850"/>
            <a:chOff x="6080125" y="1945843"/>
            <a:chExt cx="1246505" cy="1212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125" y="2260379"/>
              <a:ext cx="1246314" cy="142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4703" y="1945843"/>
              <a:ext cx="233908" cy="3090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5144" y="2723175"/>
              <a:ext cx="1206677" cy="1189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46063" y="2401315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38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4726" y="2401315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38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46037" y="2837052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926" y="321437"/>
                  </a:lnTo>
                  <a:lnTo>
                    <a:pt x="78560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60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7023" y="1017587"/>
            <a:ext cx="4220210" cy="3606800"/>
          </a:xfrm>
          <a:prstGeom prst="rect">
            <a:avLst/>
          </a:prstGeom>
          <a:ln w="9525">
            <a:solidFill>
              <a:srgbClr val="3A86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2686050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egoe UI"/>
              <a:cs typeface="Segoe UI"/>
            </a:endParaRPr>
          </a:p>
          <a:p>
            <a:pPr marL="71120" algn="ctr">
              <a:lnSpc>
                <a:spcPct val="100000"/>
              </a:lnSpc>
              <a:tabLst>
                <a:tab pos="556895" algn="l"/>
              </a:tabLst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  <a:p>
            <a:pPr marL="2707005">
              <a:lnSpc>
                <a:spcPct val="100000"/>
              </a:lnSpc>
              <a:spcBef>
                <a:spcPts val="67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  <a:p>
            <a:pPr marL="108585" algn="ctr">
              <a:lnSpc>
                <a:spcPct val="100000"/>
              </a:lnSpc>
              <a:spcBef>
                <a:spcPts val="845"/>
              </a:spcBef>
            </a:pPr>
            <a:r>
              <a:rPr sz="750" dirty="0">
                <a:solidFill>
                  <a:srgbClr val="6FAC46"/>
                </a:solidFill>
                <a:latin typeface="Segoe UI"/>
                <a:cs typeface="Segoe UI"/>
              </a:rPr>
              <a:t>PTP</a:t>
            </a:r>
            <a:endParaRPr sz="750">
              <a:latin typeface="Segoe UI"/>
              <a:cs typeface="Segoe UI"/>
            </a:endParaRPr>
          </a:p>
          <a:p>
            <a:pPr marL="829310" algn="ctr">
              <a:lnSpc>
                <a:spcPct val="100000"/>
              </a:lnSpc>
              <a:spcBef>
                <a:spcPts val="86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NIC</a:t>
            </a:r>
            <a:endParaRPr sz="750">
              <a:latin typeface="Segoe UI"/>
              <a:cs typeface="Segoe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91579" y="3042704"/>
            <a:ext cx="807237" cy="5643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96772"/>
            <a:ext cx="404495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level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timing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HATI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enabled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switch.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Works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 Arista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7130LB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series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running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MetaWatch.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WR-Z16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endParaRPr sz="1000">
              <a:latin typeface="Segoe UI"/>
              <a:cs typeface="Segoe UI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r>
              <a:rPr sz="1000" spc="27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Pre-calibrated</a:t>
            </a:r>
            <a:r>
              <a:rPr sz="1000" spc="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optics.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819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WR </a:t>
            </a:r>
            <a:r>
              <a:rPr spc="-5" dirty="0"/>
              <a:t>to</a:t>
            </a:r>
            <a:r>
              <a:rPr spc="-10" dirty="0"/>
              <a:t> HATI</a:t>
            </a:r>
            <a:r>
              <a:rPr spc="5" dirty="0"/>
              <a:t> </a:t>
            </a:r>
            <a:r>
              <a:rPr spc="-10" dirty="0"/>
              <a:t>enabled</a:t>
            </a:r>
            <a:r>
              <a:rPr spc="20" dirty="0"/>
              <a:t> </a:t>
            </a:r>
            <a:r>
              <a:rPr spc="-10" dirty="0"/>
              <a:t>Switch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80125" y="1869897"/>
            <a:ext cx="1246505" cy="1327150"/>
            <a:chOff x="6080125" y="1869897"/>
            <a:chExt cx="1246505" cy="1327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125" y="2184433"/>
              <a:ext cx="1246314" cy="142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4703" y="1869897"/>
              <a:ext cx="233908" cy="3090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5144" y="2647181"/>
              <a:ext cx="1206677" cy="1188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46063" y="2325242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838"/>
                  </a:moveTo>
                  <a:lnTo>
                    <a:pt x="0" y="235838"/>
                  </a:lnTo>
                  <a:lnTo>
                    <a:pt x="42799" y="321563"/>
                  </a:lnTo>
                  <a:lnTo>
                    <a:pt x="78602" y="250062"/>
                  </a:lnTo>
                  <a:lnTo>
                    <a:pt x="28575" y="250062"/>
                  </a:lnTo>
                  <a:lnTo>
                    <a:pt x="28575" y="235838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838"/>
                  </a:moveTo>
                  <a:lnTo>
                    <a:pt x="57150" y="235838"/>
                  </a:lnTo>
                  <a:lnTo>
                    <a:pt x="57150" y="250062"/>
                  </a:lnTo>
                  <a:lnTo>
                    <a:pt x="78602" y="250062"/>
                  </a:lnTo>
                  <a:lnTo>
                    <a:pt x="85725" y="235838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4726" y="2325242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838"/>
                  </a:moveTo>
                  <a:lnTo>
                    <a:pt x="0" y="235838"/>
                  </a:lnTo>
                  <a:lnTo>
                    <a:pt x="42799" y="321563"/>
                  </a:lnTo>
                  <a:lnTo>
                    <a:pt x="78602" y="250062"/>
                  </a:lnTo>
                  <a:lnTo>
                    <a:pt x="28575" y="250062"/>
                  </a:lnTo>
                  <a:lnTo>
                    <a:pt x="28575" y="235838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838"/>
                  </a:moveTo>
                  <a:lnTo>
                    <a:pt x="57150" y="235838"/>
                  </a:lnTo>
                  <a:lnTo>
                    <a:pt x="57150" y="250062"/>
                  </a:lnTo>
                  <a:lnTo>
                    <a:pt x="78602" y="250062"/>
                  </a:lnTo>
                  <a:lnTo>
                    <a:pt x="85725" y="235838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0765" y="3079785"/>
              <a:ext cx="1196174" cy="1171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31812" y="2768218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8" y="321437"/>
                  </a:lnTo>
                  <a:lnTo>
                    <a:pt x="78538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38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7023" y="1017587"/>
            <a:ext cx="4220210" cy="3606800"/>
          </a:xfrm>
          <a:prstGeom prst="rect">
            <a:avLst/>
          </a:prstGeom>
          <a:ln w="9525">
            <a:solidFill>
              <a:srgbClr val="3A86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686050">
              <a:lnSpc>
                <a:spcPct val="100000"/>
              </a:lnSpc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egoe UI"/>
              <a:cs typeface="Segoe UI"/>
            </a:endParaRPr>
          </a:p>
          <a:p>
            <a:pPr marL="71120" algn="ctr">
              <a:lnSpc>
                <a:spcPct val="100000"/>
              </a:lnSpc>
              <a:tabLst>
                <a:tab pos="556895" algn="l"/>
              </a:tabLst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  <a:p>
            <a:pPr marL="2707005">
              <a:lnSpc>
                <a:spcPct val="100000"/>
              </a:lnSpc>
              <a:spcBef>
                <a:spcPts val="67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Segoe UI"/>
              <a:cs typeface="Segoe UI"/>
            </a:endParaRPr>
          </a:p>
          <a:p>
            <a:pPr marL="71120" algn="ctr">
              <a:lnSpc>
                <a:spcPct val="100000"/>
              </a:lnSpc>
            </a:pP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endParaRPr sz="750">
              <a:latin typeface="Segoe UI"/>
              <a:cs typeface="Segoe UI"/>
            </a:endParaRPr>
          </a:p>
          <a:p>
            <a:pPr marL="2707005">
              <a:lnSpc>
                <a:spcPct val="100000"/>
              </a:lnSpc>
              <a:spcBef>
                <a:spcPts val="680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HATI</a:t>
            </a:r>
            <a:r>
              <a:rPr sz="750" spc="-4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enabled</a:t>
            </a:r>
            <a:r>
              <a:rPr sz="750" spc="-5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switch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19962"/>
            <a:ext cx="4043679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54305" indent="-182880">
              <a:lnSpc>
                <a:spcPct val="150000"/>
              </a:lnSpc>
              <a:spcBef>
                <a:spcPts val="1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level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timing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HATI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core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Xilinx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based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FPGA </a:t>
            </a:r>
            <a:r>
              <a:rPr sz="1000" spc="-254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card.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 need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for expensive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oscillators/clocks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directly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FPGA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card.</a:t>
            </a:r>
            <a:endParaRPr sz="1000">
              <a:latin typeface="Segoe UI"/>
              <a:cs typeface="Segoe UI"/>
            </a:endParaRPr>
          </a:p>
          <a:p>
            <a:pPr marL="194945" marR="5080" indent="-182880">
              <a:lnSpc>
                <a:spcPct val="150000"/>
              </a:lnSpc>
              <a:spcBef>
                <a:spcPts val="605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WR-Z16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calibration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Pre-calibrated</a:t>
            </a:r>
            <a:r>
              <a:rPr sz="1000" spc="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optics.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8519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WR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FPGA</a:t>
            </a:r>
            <a:r>
              <a:rPr spc="-10" dirty="0"/>
              <a:t> </a:t>
            </a:r>
            <a:r>
              <a:rPr spc="-5" dirty="0"/>
              <a:t>card</a:t>
            </a:r>
            <a:r>
              <a:rPr dirty="0"/>
              <a:t> </a:t>
            </a:r>
            <a:r>
              <a:rPr spc="-10" dirty="0"/>
              <a:t>with</a:t>
            </a:r>
            <a:r>
              <a:rPr spc="-5" dirty="0"/>
              <a:t> </a:t>
            </a:r>
            <a:r>
              <a:rPr spc="-10" dirty="0"/>
              <a:t>HATI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337" y="2500693"/>
            <a:ext cx="4220210" cy="2124075"/>
            <a:chOff x="287337" y="2500693"/>
            <a:chExt cx="4220210" cy="2124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337" y="2500693"/>
              <a:ext cx="4219702" cy="2123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655" y="2689085"/>
              <a:ext cx="2911348" cy="174688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080125" y="1795221"/>
            <a:ext cx="1246505" cy="1661795"/>
            <a:chOff x="6080125" y="1795221"/>
            <a:chExt cx="1246505" cy="16617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125" y="2109757"/>
              <a:ext cx="1246314" cy="1428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4703" y="1795221"/>
              <a:ext cx="233908" cy="309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44" y="2572553"/>
              <a:ext cx="1206677" cy="1189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46063" y="2250693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38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4726" y="2250693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38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1579" y="2892081"/>
              <a:ext cx="807237" cy="5643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31812" y="2693542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838"/>
                  </a:moveTo>
                  <a:lnTo>
                    <a:pt x="0" y="235838"/>
                  </a:lnTo>
                  <a:lnTo>
                    <a:pt x="42798" y="321563"/>
                  </a:lnTo>
                  <a:lnTo>
                    <a:pt x="78602" y="250062"/>
                  </a:lnTo>
                  <a:lnTo>
                    <a:pt x="28575" y="250062"/>
                  </a:lnTo>
                  <a:lnTo>
                    <a:pt x="28575" y="235838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838"/>
                  </a:moveTo>
                  <a:lnTo>
                    <a:pt x="57150" y="235838"/>
                  </a:lnTo>
                  <a:lnTo>
                    <a:pt x="57150" y="250062"/>
                  </a:lnTo>
                  <a:lnTo>
                    <a:pt x="78602" y="250062"/>
                  </a:lnTo>
                  <a:lnTo>
                    <a:pt x="85725" y="235838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36896" y="1017587"/>
            <a:ext cx="4220210" cy="3606800"/>
          </a:xfrm>
          <a:prstGeom prst="rect">
            <a:avLst/>
          </a:prstGeom>
          <a:ln w="9525">
            <a:solidFill>
              <a:srgbClr val="3A86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686050">
              <a:lnSpc>
                <a:spcPct val="100000"/>
              </a:lnSpc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egoe UI"/>
              <a:cs typeface="Segoe UI"/>
            </a:endParaRPr>
          </a:p>
          <a:p>
            <a:pPr marL="71755" algn="ctr">
              <a:lnSpc>
                <a:spcPct val="100000"/>
              </a:lnSpc>
              <a:tabLst>
                <a:tab pos="557530" algn="l"/>
              </a:tabLst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  <a:p>
            <a:pPr marL="2707005">
              <a:lnSpc>
                <a:spcPct val="100000"/>
              </a:lnSpc>
              <a:spcBef>
                <a:spcPts val="67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Segoe UI"/>
              <a:cs typeface="Segoe UI"/>
            </a:endParaRPr>
          </a:p>
          <a:p>
            <a:pPr marL="71120" algn="ctr">
              <a:lnSpc>
                <a:spcPct val="100000"/>
              </a:lnSpc>
            </a:pP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endParaRPr sz="750">
              <a:latin typeface="Segoe UI"/>
              <a:cs typeface="Segoe UI"/>
            </a:endParaRPr>
          </a:p>
          <a:p>
            <a:pPr marL="2446020">
              <a:lnSpc>
                <a:spcPct val="100000"/>
              </a:lnSpc>
              <a:spcBef>
                <a:spcPts val="81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FPGA</a:t>
            </a:r>
            <a:r>
              <a:rPr sz="750" spc="-5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Card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1096772"/>
            <a:ext cx="4058920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Suitable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for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network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cards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switches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that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1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PPS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handoff.</a:t>
            </a:r>
            <a:endParaRPr sz="1000">
              <a:latin typeface="Segoe UI"/>
              <a:cs typeface="Segoe UI"/>
            </a:endParaRPr>
          </a:p>
          <a:p>
            <a:pPr marL="194945" marR="5080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 (WR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ZEN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TP-FL)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converts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1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PPS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at 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local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rack,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and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hand 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off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1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PPS.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links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accuracy.</a:t>
            </a:r>
            <a:endParaRPr sz="1000">
              <a:latin typeface="Segoe UI"/>
              <a:cs typeface="Segoe UI"/>
            </a:endParaRPr>
          </a:p>
          <a:p>
            <a:pPr marL="194945" marR="531495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Handoff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1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PPS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WR-ZEN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TP-FL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are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sub-nanosecond </a:t>
            </a:r>
            <a:r>
              <a:rPr sz="1000" spc="-254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accuracy.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A86CC"/>
              </a:buClr>
              <a:buFont typeface="Wingdings"/>
              <a:buChar char=""/>
            </a:pPr>
            <a:endParaRPr sz="9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 Rabbit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nodes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endParaRPr sz="1000">
              <a:latin typeface="Segoe UI"/>
              <a:cs typeface="Segoe UI"/>
            </a:endParaRPr>
          </a:p>
          <a:p>
            <a:pPr marL="194945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WR-Z16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r>
              <a:rPr sz="1000" spc="3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Pre-calibrated</a:t>
            </a:r>
            <a:r>
              <a:rPr sz="1000" spc="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optics.</a:t>
            </a:r>
            <a:endParaRPr sz="1000">
              <a:latin typeface="Segoe UI"/>
              <a:cs typeface="Segoe UI"/>
            </a:endParaRPr>
          </a:p>
          <a:p>
            <a:pPr marL="194945" marR="1075055" indent="-182880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Any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inaccuracy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introduced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will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based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either </a:t>
            </a:r>
            <a:r>
              <a:rPr sz="1000" spc="-2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coaxial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cable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variance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receiving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hardware.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165048"/>
            <a:ext cx="2442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WR</a:t>
            </a:r>
            <a:r>
              <a:rPr spc="-30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PPS</a:t>
            </a:r>
            <a:r>
              <a:rPr spc="-20" dirty="0"/>
              <a:t> </a:t>
            </a:r>
            <a:r>
              <a:rPr spc="-5" dirty="0"/>
              <a:t>device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632261" y="1012824"/>
            <a:ext cx="4229735" cy="3616325"/>
            <a:chOff x="4632261" y="1012824"/>
            <a:chExt cx="4229735" cy="3616325"/>
          </a:xfrm>
        </p:grpSpPr>
        <p:sp>
          <p:nvSpPr>
            <p:cNvPr id="6" name="object 6"/>
            <p:cNvSpPr/>
            <p:nvPr/>
          </p:nvSpPr>
          <p:spPr>
            <a:xfrm>
              <a:off x="4637023" y="1017587"/>
              <a:ext cx="4220210" cy="3606800"/>
            </a:xfrm>
            <a:custGeom>
              <a:avLst/>
              <a:gdLst/>
              <a:ahLst/>
              <a:cxnLst/>
              <a:rect l="l" t="t" r="r" b="b"/>
              <a:pathLst>
                <a:path w="4220209" h="3606800">
                  <a:moveTo>
                    <a:pt x="0" y="3606800"/>
                  </a:moveTo>
                  <a:lnTo>
                    <a:pt x="4219702" y="3606800"/>
                  </a:lnTo>
                  <a:lnTo>
                    <a:pt x="4219702" y="0"/>
                  </a:lnTo>
                  <a:lnTo>
                    <a:pt x="0" y="0"/>
                  </a:lnTo>
                  <a:lnTo>
                    <a:pt x="0" y="3606800"/>
                  </a:lnTo>
                  <a:close/>
                </a:path>
              </a:pathLst>
            </a:custGeom>
            <a:ln w="9525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278" y="2108360"/>
              <a:ext cx="1246314" cy="142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7297" y="2571156"/>
              <a:ext cx="1206677" cy="1189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6857" y="1793824"/>
              <a:ext cx="233908" cy="3090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08216" y="224929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925" y="321437"/>
                  </a:lnTo>
                  <a:lnTo>
                    <a:pt x="78623" y="249935"/>
                  </a:lnTo>
                  <a:lnTo>
                    <a:pt x="28575" y="249935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5"/>
                  </a:lnTo>
                  <a:lnTo>
                    <a:pt x="78623" y="249935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6879" y="224929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4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602" y="249935"/>
                  </a:lnTo>
                  <a:lnTo>
                    <a:pt x="28575" y="249935"/>
                  </a:lnTo>
                  <a:lnTo>
                    <a:pt x="28575" y="235712"/>
                  </a:lnTo>
                  <a:close/>
                </a:path>
                <a:path w="85725" h="321944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4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5"/>
                  </a:lnTo>
                  <a:lnTo>
                    <a:pt x="78602" y="249935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84925" y="2361438"/>
            <a:ext cx="73279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85775" algn="l"/>
              </a:tabLst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9959" y="2089785"/>
            <a:ext cx="74739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1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6691" y="2561589"/>
            <a:ext cx="34163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3967" y="2692145"/>
            <a:ext cx="85725" cy="321945"/>
          </a:xfrm>
          <a:custGeom>
            <a:avLst/>
            <a:gdLst/>
            <a:ahLst/>
            <a:cxnLst/>
            <a:rect l="l" t="t" r="r" b="b"/>
            <a:pathLst>
              <a:path w="85725" h="321944">
                <a:moveTo>
                  <a:pt x="28575" y="235711"/>
                </a:moveTo>
                <a:lnTo>
                  <a:pt x="0" y="235711"/>
                </a:lnTo>
                <a:lnTo>
                  <a:pt x="42925" y="321436"/>
                </a:lnTo>
                <a:lnTo>
                  <a:pt x="78560" y="250062"/>
                </a:lnTo>
                <a:lnTo>
                  <a:pt x="28575" y="250062"/>
                </a:lnTo>
                <a:lnTo>
                  <a:pt x="28575" y="235711"/>
                </a:lnTo>
                <a:close/>
              </a:path>
              <a:path w="85725" h="321944">
                <a:moveTo>
                  <a:pt x="57150" y="0"/>
                </a:moveTo>
                <a:lnTo>
                  <a:pt x="28575" y="0"/>
                </a:lnTo>
                <a:lnTo>
                  <a:pt x="28575" y="250062"/>
                </a:lnTo>
                <a:lnTo>
                  <a:pt x="57150" y="250062"/>
                </a:lnTo>
                <a:lnTo>
                  <a:pt x="57150" y="0"/>
                </a:lnTo>
                <a:close/>
              </a:path>
              <a:path w="85725" h="321944">
                <a:moveTo>
                  <a:pt x="85725" y="235711"/>
                </a:moveTo>
                <a:lnTo>
                  <a:pt x="57150" y="235711"/>
                </a:lnTo>
                <a:lnTo>
                  <a:pt x="57150" y="250062"/>
                </a:lnTo>
                <a:lnTo>
                  <a:pt x="78560" y="250062"/>
                </a:lnTo>
                <a:lnTo>
                  <a:pt x="85725" y="235711"/>
                </a:lnTo>
                <a:close/>
              </a:path>
            </a:pathLst>
          </a:custGeom>
          <a:solidFill>
            <a:srgbClr val="3A8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70802" y="2790189"/>
            <a:ext cx="1606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endParaRPr sz="75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55740" y="3007673"/>
            <a:ext cx="1199515" cy="413384"/>
            <a:chOff x="6055740" y="3007673"/>
            <a:chExt cx="1199515" cy="413384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5740" y="3007673"/>
              <a:ext cx="1199375" cy="962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27571" y="309892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839"/>
                  </a:moveTo>
                  <a:lnTo>
                    <a:pt x="0" y="235839"/>
                  </a:lnTo>
                  <a:lnTo>
                    <a:pt x="42925" y="321564"/>
                  </a:lnTo>
                  <a:lnTo>
                    <a:pt x="78623" y="250063"/>
                  </a:lnTo>
                  <a:lnTo>
                    <a:pt x="28575" y="250063"/>
                  </a:lnTo>
                  <a:lnTo>
                    <a:pt x="28575" y="235839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3"/>
                  </a:lnTo>
                  <a:lnTo>
                    <a:pt x="57150" y="250063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839"/>
                  </a:moveTo>
                  <a:lnTo>
                    <a:pt x="57150" y="235839"/>
                  </a:lnTo>
                  <a:lnTo>
                    <a:pt x="57150" y="250063"/>
                  </a:lnTo>
                  <a:lnTo>
                    <a:pt x="78623" y="250063"/>
                  </a:lnTo>
                  <a:lnTo>
                    <a:pt x="85725" y="235839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11519" y="3211448"/>
            <a:ext cx="24701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12663" y="3084322"/>
            <a:ext cx="1811655" cy="717550"/>
            <a:chOff x="5812663" y="3084322"/>
            <a:chExt cx="1811655" cy="71755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2663" y="3446880"/>
              <a:ext cx="917562" cy="102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7711" y="3340629"/>
              <a:ext cx="666235" cy="4607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14159" y="3084322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925" y="321437"/>
                  </a:lnTo>
                  <a:lnTo>
                    <a:pt x="78560" y="250062"/>
                  </a:lnTo>
                  <a:lnTo>
                    <a:pt x="28575" y="250062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2"/>
                  </a:lnTo>
                  <a:lnTo>
                    <a:pt x="78560" y="250062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98106" y="2983229"/>
            <a:ext cx="7315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-Z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EN</a:t>
            </a:r>
            <a:r>
              <a:rPr sz="750" spc="-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TP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-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FL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Timing,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Diagnostics</a:t>
            </a:r>
            <a:r>
              <a:rPr spc="10" dirty="0"/>
              <a:t> </a:t>
            </a:r>
            <a:r>
              <a:rPr spc="-5" dirty="0"/>
              <a:t>Solutions</a:t>
            </a:r>
            <a:r>
              <a:rPr spc="15" dirty="0"/>
              <a:t> </a:t>
            </a:r>
            <a:r>
              <a:rPr dirty="0"/>
              <a:t>–</a:t>
            </a:r>
            <a:r>
              <a:rPr spc="-5" dirty="0"/>
              <a:t> Navigation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5" dirty="0"/>
              <a:t> Timing</a:t>
            </a:r>
            <a:r>
              <a:rPr spc="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August</a:t>
            </a:r>
            <a:r>
              <a:rPr spc="5" dirty="0"/>
              <a:t> </a:t>
            </a:r>
            <a:r>
              <a:rPr dirty="0"/>
              <a:t>2024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pc="-5" dirty="0"/>
              <a:t>This</a:t>
            </a:r>
            <a:r>
              <a:rPr spc="25" dirty="0"/>
              <a:t> </a:t>
            </a:r>
            <a:r>
              <a:rPr spc="-5" dirty="0"/>
              <a:t>document</a:t>
            </a:r>
            <a:r>
              <a:rPr spc="25" dirty="0"/>
              <a:t> </a:t>
            </a:r>
            <a:r>
              <a:rPr spc="-5" dirty="0"/>
              <a:t>and the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40" dirty="0"/>
              <a:t> </a:t>
            </a:r>
            <a:r>
              <a:rPr spc="-5" dirty="0"/>
              <a:t>therein</a:t>
            </a:r>
            <a:r>
              <a:rPr spc="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property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Safran.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must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copied</a:t>
            </a:r>
            <a:r>
              <a:rPr spc="30" dirty="0"/>
              <a:t> </a:t>
            </a:r>
            <a:r>
              <a:rPr spc="-5" dirty="0"/>
              <a:t>or communicated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third</a:t>
            </a:r>
            <a:r>
              <a:rPr spc="15" dirty="0"/>
              <a:t> </a:t>
            </a:r>
            <a:r>
              <a:rPr dirty="0"/>
              <a:t>party</a:t>
            </a:r>
            <a:r>
              <a:rPr spc="-15" dirty="0"/>
              <a:t> </a:t>
            </a:r>
            <a:r>
              <a:rPr spc="-5" dirty="0"/>
              <a:t>without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prior</a:t>
            </a:r>
            <a:r>
              <a:rPr spc="5" dirty="0"/>
              <a:t> </a:t>
            </a:r>
            <a:r>
              <a:rPr spc="-5" dirty="0"/>
              <a:t>written</a:t>
            </a:r>
            <a:r>
              <a:rPr spc="10" dirty="0"/>
              <a:t> </a:t>
            </a:r>
            <a:r>
              <a:rPr spc="-5" dirty="0"/>
              <a:t>authorization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Safran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971194"/>
            <a:ext cx="4230370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Suitable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sites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without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local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GNSS/GPS</a:t>
            </a:r>
            <a:r>
              <a:rPr sz="1000" spc="5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access.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signal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delivered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Site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-&gt;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Site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DWDM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Sub-nanosecond accuracy.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sites,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performed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by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Orolia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team.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Output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 Z16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may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WR,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PTP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 1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PPS.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 retiming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should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happen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optical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path.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205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WR</a:t>
            </a:r>
            <a:r>
              <a:rPr spc="-5" dirty="0"/>
              <a:t> </a:t>
            </a:r>
            <a:r>
              <a:rPr spc="-10" dirty="0"/>
              <a:t>where</a:t>
            </a:r>
            <a:r>
              <a:rPr spc="20" dirty="0"/>
              <a:t> </a:t>
            </a:r>
            <a:r>
              <a:rPr spc="-10" dirty="0"/>
              <a:t>GPS</a:t>
            </a:r>
            <a:r>
              <a:rPr spc="-5" dirty="0"/>
              <a:t> is</a:t>
            </a:r>
            <a:r>
              <a:rPr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10" dirty="0"/>
              <a:t>available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2575" y="2487104"/>
            <a:ext cx="8578850" cy="1772920"/>
            <a:chOff x="282575" y="2487104"/>
            <a:chExt cx="8578850" cy="1772920"/>
          </a:xfrm>
        </p:grpSpPr>
        <p:sp>
          <p:nvSpPr>
            <p:cNvPr id="6" name="object 6"/>
            <p:cNvSpPr/>
            <p:nvPr/>
          </p:nvSpPr>
          <p:spPr>
            <a:xfrm>
              <a:off x="287337" y="2491866"/>
              <a:ext cx="8569325" cy="1763395"/>
            </a:xfrm>
            <a:custGeom>
              <a:avLst/>
              <a:gdLst/>
              <a:ahLst/>
              <a:cxnLst/>
              <a:rect l="l" t="t" r="r" b="b"/>
              <a:pathLst>
                <a:path w="8569325" h="1763395">
                  <a:moveTo>
                    <a:pt x="0" y="1762887"/>
                  </a:moveTo>
                  <a:lnTo>
                    <a:pt x="8569325" y="1762887"/>
                  </a:lnTo>
                  <a:lnTo>
                    <a:pt x="8569325" y="0"/>
                  </a:lnTo>
                  <a:lnTo>
                    <a:pt x="0" y="0"/>
                  </a:lnTo>
                  <a:lnTo>
                    <a:pt x="0" y="1762887"/>
                  </a:lnTo>
                  <a:close/>
                </a:path>
              </a:pathLst>
            </a:custGeom>
            <a:ln w="9524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429" y="3055780"/>
              <a:ext cx="1246314" cy="142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448" y="3518576"/>
              <a:ext cx="1206677" cy="1189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008" y="2741244"/>
              <a:ext cx="233908" cy="3090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36367" y="319671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925" y="321437"/>
                  </a:lnTo>
                  <a:lnTo>
                    <a:pt x="78623" y="249936"/>
                  </a:lnTo>
                  <a:lnTo>
                    <a:pt x="28575" y="249936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6"/>
                  </a:lnTo>
                  <a:lnTo>
                    <a:pt x="57150" y="249936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6"/>
                  </a:lnTo>
                  <a:lnTo>
                    <a:pt x="78623" y="249936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5030" y="319671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602" y="249936"/>
                  </a:lnTo>
                  <a:lnTo>
                    <a:pt x="28575" y="249936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6"/>
                  </a:lnTo>
                  <a:lnTo>
                    <a:pt x="57150" y="249936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6"/>
                  </a:lnTo>
                  <a:lnTo>
                    <a:pt x="78602" y="249936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7446" y="3072333"/>
              <a:ext cx="1206677" cy="1313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6126" y="2886582"/>
              <a:ext cx="3089275" cy="940435"/>
            </a:xfrm>
            <a:custGeom>
              <a:avLst/>
              <a:gdLst/>
              <a:ahLst/>
              <a:cxnLst/>
              <a:rect l="l" t="t" r="r" b="b"/>
              <a:pathLst>
                <a:path w="3089275" h="940435">
                  <a:moveTo>
                    <a:pt x="28575" y="754507"/>
                  </a:moveTo>
                  <a:lnTo>
                    <a:pt x="0" y="754507"/>
                  </a:lnTo>
                  <a:lnTo>
                    <a:pt x="0" y="933831"/>
                  </a:lnTo>
                  <a:lnTo>
                    <a:pt x="6476" y="940308"/>
                  </a:lnTo>
                  <a:lnTo>
                    <a:pt x="1538224" y="940308"/>
                  </a:lnTo>
                  <a:lnTo>
                    <a:pt x="1544574" y="933831"/>
                  </a:lnTo>
                  <a:lnTo>
                    <a:pt x="1544574" y="925957"/>
                  </a:lnTo>
                  <a:lnTo>
                    <a:pt x="28575" y="925957"/>
                  </a:lnTo>
                  <a:lnTo>
                    <a:pt x="14350" y="911733"/>
                  </a:lnTo>
                  <a:lnTo>
                    <a:pt x="28575" y="911733"/>
                  </a:lnTo>
                  <a:lnTo>
                    <a:pt x="28575" y="754507"/>
                  </a:lnTo>
                  <a:close/>
                </a:path>
                <a:path w="3089275" h="940435">
                  <a:moveTo>
                    <a:pt x="28575" y="911733"/>
                  </a:moveTo>
                  <a:lnTo>
                    <a:pt x="14350" y="911733"/>
                  </a:lnTo>
                  <a:lnTo>
                    <a:pt x="28575" y="925957"/>
                  </a:lnTo>
                  <a:lnTo>
                    <a:pt x="28575" y="911733"/>
                  </a:lnTo>
                  <a:close/>
                </a:path>
                <a:path w="3089275" h="940435">
                  <a:moveTo>
                    <a:pt x="1515999" y="911733"/>
                  </a:moveTo>
                  <a:lnTo>
                    <a:pt x="28575" y="911733"/>
                  </a:lnTo>
                  <a:lnTo>
                    <a:pt x="28575" y="925957"/>
                  </a:lnTo>
                  <a:lnTo>
                    <a:pt x="1515999" y="925957"/>
                  </a:lnTo>
                  <a:lnTo>
                    <a:pt x="1515999" y="911733"/>
                  </a:lnTo>
                  <a:close/>
                </a:path>
                <a:path w="3089275" h="940435">
                  <a:moveTo>
                    <a:pt x="3054223" y="0"/>
                  </a:moveTo>
                  <a:lnTo>
                    <a:pt x="1522476" y="0"/>
                  </a:lnTo>
                  <a:lnTo>
                    <a:pt x="1515999" y="6350"/>
                  </a:lnTo>
                  <a:lnTo>
                    <a:pt x="1515999" y="925957"/>
                  </a:lnTo>
                  <a:lnTo>
                    <a:pt x="1530350" y="911733"/>
                  </a:lnTo>
                  <a:lnTo>
                    <a:pt x="1544574" y="911733"/>
                  </a:lnTo>
                  <a:lnTo>
                    <a:pt x="1544574" y="28575"/>
                  </a:lnTo>
                  <a:lnTo>
                    <a:pt x="1530350" y="28575"/>
                  </a:lnTo>
                  <a:lnTo>
                    <a:pt x="1544574" y="14351"/>
                  </a:lnTo>
                  <a:lnTo>
                    <a:pt x="3060700" y="14351"/>
                  </a:lnTo>
                  <a:lnTo>
                    <a:pt x="3060700" y="6350"/>
                  </a:lnTo>
                  <a:lnTo>
                    <a:pt x="3054223" y="0"/>
                  </a:lnTo>
                  <a:close/>
                </a:path>
                <a:path w="3089275" h="940435">
                  <a:moveTo>
                    <a:pt x="1544574" y="911733"/>
                  </a:moveTo>
                  <a:lnTo>
                    <a:pt x="1530350" y="911733"/>
                  </a:lnTo>
                  <a:lnTo>
                    <a:pt x="1515999" y="925957"/>
                  </a:lnTo>
                  <a:lnTo>
                    <a:pt x="1544574" y="925957"/>
                  </a:lnTo>
                  <a:lnTo>
                    <a:pt x="1544574" y="911733"/>
                  </a:lnTo>
                  <a:close/>
                </a:path>
                <a:path w="3089275" h="940435">
                  <a:moveTo>
                    <a:pt x="3032125" y="100076"/>
                  </a:moveTo>
                  <a:lnTo>
                    <a:pt x="3003550" y="100076"/>
                  </a:lnTo>
                  <a:lnTo>
                    <a:pt x="3046349" y="185801"/>
                  </a:lnTo>
                  <a:lnTo>
                    <a:pt x="3082152" y="114300"/>
                  </a:lnTo>
                  <a:lnTo>
                    <a:pt x="3032125" y="114300"/>
                  </a:lnTo>
                  <a:lnTo>
                    <a:pt x="3032125" y="100076"/>
                  </a:lnTo>
                  <a:close/>
                </a:path>
                <a:path w="3089275" h="940435">
                  <a:moveTo>
                    <a:pt x="3032125" y="14351"/>
                  </a:moveTo>
                  <a:lnTo>
                    <a:pt x="3032125" y="114300"/>
                  </a:lnTo>
                  <a:lnTo>
                    <a:pt x="3060700" y="114300"/>
                  </a:lnTo>
                  <a:lnTo>
                    <a:pt x="3060700" y="28575"/>
                  </a:lnTo>
                  <a:lnTo>
                    <a:pt x="3046349" y="28575"/>
                  </a:lnTo>
                  <a:lnTo>
                    <a:pt x="3032125" y="14351"/>
                  </a:lnTo>
                  <a:close/>
                </a:path>
                <a:path w="3089275" h="940435">
                  <a:moveTo>
                    <a:pt x="3089275" y="100076"/>
                  </a:moveTo>
                  <a:lnTo>
                    <a:pt x="3060700" y="100076"/>
                  </a:lnTo>
                  <a:lnTo>
                    <a:pt x="3060700" y="114300"/>
                  </a:lnTo>
                  <a:lnTo>
                    <a:pt x="3082152" y="114300"/>
                  </a:lnTo>
                  <a:lnTo>
                    <a:pt x="3089275" y="100076"/>
                  </a:lnTo>
                  <a:close/>
                </a:path>
                <a:path w="3089275" h="940435">
                  <a:moveTo>
                    <a:pt x="1544574" y="14351"/>
                  </a:moveTo>
                  <a:lnTo>
                    <a:pt x="1530350" y="28575"/>
                  </a:lnTo>
                  <a:lnTo>
                    <a:pt x="1544574" y="28575"/>
                  </a:lnTo>
                  <a:lnTo>
                    <a:pt x="1544574" y="14351"/>
                  </a:lnTo>
                  <a:close/>
                </a:path>
                <a:path w="3089275" h="940435">
                  <a:moveTo>
                    <a:pt x="3032125" y="14351"/>
                  </a:moveTo>
                  <a:lnTo>
                    <a:pt x="1544574" y="14351"/>
                  </a:lnTo>
                  <a:lnTo>
                    <a:pt x="1544574" y="28575"/>
                  </a:lnTo>
                  <a:lnTo>
                    <a:pt x="3032125" y="28575"/>
                  </a:lnTo>
                  <a:lnTo>
                    <a:pt x="3032125" y="14351"/>
                  </a:lnTo>
                  <a:close/>
                </a:path>
                <a:path w="3089275" h="940435">
                  <a:moveTo>
                    <a:pt x="3060700" y="14351"/>
                  </a:moveTo>
                  <a:lnTo>
                    <a:pt x="3032125" y="14351"/>
                  </a:lnTo>
                  <a:lnTo>
                    <a:pt x="3046349" y="28575"/>
                  </a:lnTo>
                  <a:lnTo>
                    <a:pt x="3060700" y="28575"/>
                  </a:lnTo>
                  <a:lnTo>
                    <a:pt x="3060700" y="14351"/>
                  </a:lnTo>
                  <a:close/>
                </a:path>
              </a:pathLst>
            </a:custGeom>
            <a:solidFill>
              <a:srgbClr val="368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41905" y="2650629"/>
            <a:ext cx="2465705" cy="1468120"/>
          </a:xfrm>
          <a:prstGeom prst="rect">
            <a:avLst/>
          </a:prstGeom>
          <a:ln w="25400">
            <a:solidFill>
              <a:srgbClr val="29619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385570">
              <a:lnSpc>
                <a:spcPct val="100000"/>
              </a:lnSpc>
              <a:spcBef>
                <a:spcPts val="850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egoe UI"/>
              <a:cs typeface="Segoe UI"/>
            </a:endParaRPr>
          </a:p>
          <a:p>
            <a:pPr marL="470534">
              <a:lnSpc>
                <a:spcPct val="100000"/>
              </a:lnSpc>
              <a:tabLst>
                <a:tab pos="956310" algn="l"/>
              </a:tabLst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  <a:p>
            <a:pPr marL="647700" algn="ctr">
              <a:lnSpc>
                <a:spcPct val="100000"/>
              </a:lnSpc>
              <a:spcBef>
                <a:spcPts val="680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Segoe UI"/>
              <a:cs typeface="Segoe UI"/>
            </a:endParaRPr>
          </a:p>
          <a:p>
            <a:pPr marL="591820" algn="ctr">
              <a:lnSpc>
                <a:spcPct val="100000"/>
              </a:lnSpc>
            </a:pP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750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75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DWDM</a:t>
            </a:r>
            <a:r>
              <a:rPr sz="750" spc="-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750" spc="-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endParaRPr sz="75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87240" y="2637929"/>
            <a:ext cx="2491105" cy="1493520"/>
            <a:chOff x="4587240" y="2637929"/>
            <a:chExt cx="2491105" cy="1493520"/>
          </a:xfrm>
        </p:grpSpPr>
        <p:sp>
          <p:nvSpPr>
            <p:cNvPr id="16" name="object 16"/>
            <p:cNvSpPr/>
            <p:nvPr/>
          </p:nvSpPr>
          <p:spPr>
            <a:xfrm>
              <a:off x="4599940" y="2650629"/>
              <a:ext cx="2465705" cy="1468120"/>
            </a:xfrm>
            <a:custGeom>
              <a:avLst/>
              <a:gdLst/>
              <a:ahLst/>
              <a:cxnLst/>
              <a:rect l="l" t="t" r="r" b="b"/>
              <a:pathLst>
                <a:path w="2465704" h="1468120">
                  <a:moveTo>
                    <a:pt x="0" y="1468120"/>
                  </a:moveTo>
                  <a:lnTo>
                    <a:pt x="2465196" y="1468120"/>
                  </a:lnTo>
                  <a:lnTo>
                    <a:pt x="2465196" y="0"/>
                  </a:lnTo>
                  <a:lnTo>
                    <a:pt x="0" y="0"/>
                  </a:lnTo>
                  <a:lnTo>
                    <a:pt x="0" y="1468120"/>
                  </a:lnTo>
                  <a:close/>
                </a:path>
              </a:pathLst>
            </a:custGeom>
            <a:ln w="25400">
              <a:solidFill>
                <a:srgbClr val="29619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82894" y="3197605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925" y="321437"/>
                  </a:lnTo>
                  <a:lnTo>
                    <a:pt x="78623" y="249936"/>
                  </a:lnTo>
                  <a:lnTo>
                    <a:pt x="28575" y="249936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6"/>
                  </a:lnTo>
                  <a:lnTo>
                    <a:pt x="57150" y="249936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6"/>
                  </a:lnTo>
                  <a:lnTo>
                    <a:pt x="78623" y="249936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7169" y="3197605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925" y="321437"/>
                  </a:lnTo>
                  <a:lnTo>
                    <a:pt x="78623" y="249936"/>
                  </a:lnTo>
                  <a:lnTo>
                    <a:pt x="28575" y="249936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6"/>
                  </a:lnTo>
                  <a:lnTo>
                    <a:pt x="57150" y="249936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6"/>
                  </a:lnTo>
                  <a:lnTo>
                    <a:pt x="78623" y="249936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02808" y="3196081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925" y="321437"/>
                  </a:lnTo>
                  <a:lnTo>
                    <a:pt x="78623" y="249936"/>
                  </a:lnTo>
                  <a:lnTo>
                    <a:pt x="28575" y="249936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6"/>
                  </a:lnTo>
                  <a:lnTo>
                    <a:pt x="57150" y="249936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6"/>
                  </a:lnTo>
                  <a:lnTo>
                    <a:pt x="78623" y="249936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2CC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971194"/>
            <a:ext cx="7491730" cy="940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Z16’s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configured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have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multiple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prioritized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input sources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time.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Multiple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references</a:t>
            </a:r>
            <a:r>
              <a:rPr sz="1000" spc="5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may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 used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create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Z16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devices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redundancy.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Each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Z16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provide time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at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sub-nanosecond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accuracy</a:t>
            </a:r>
            <a:r>
              <a:rPr sz="1000" spc="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another.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000" spc="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nodes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WR-Z16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r>
              <a:rPr sz="1000" spc="30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Pre-calibrated</a:t>
            </a:r>
            <a:r>
              <a:rPr sz="1000" spc="7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optics.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4019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WR</a:t>
            </a:r>
            <a:r>
              <a:rPr spc="-15" dirty="0"/>
              <a:t> </a:t>
            </a:r>
            <a:r>
              <a:rPr spc="-5" dirty="0"/>
              <a:t>redundancy</a:t>
            </a:r>
            <a:r>
              <a:rPr spc="-15" dirty="0"/>
              <a:t> </a:t>
            </a:r>
            <a:r>
              <a:rPr spc="-5" dirty="0"/>
              <a:t>at</a:t>
            </a:r>
            <a:r>
              <a:rPr spc="-15" dirty="0"/>
              <a:t> </a:t>
            </a:r>
            <a:r>
              <a:rPr spc="-10" dirty="0"/>
              <a:t>single</a:t>
            </a:r>
            <a:r>
              <a:rPr dirty="0"/>
              <a:t> </a:t>
            </a:r>
            <a:r>
              <a:rPr spc="-5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2575" y="2487104"/>
            <a:ext cx="8578850" cy="1772920"/>
            <a:chOff x="282575" y="2487104"/>
            <a:chExt cx="8578850" cy="1772920"/>
          </a:xfrm>
        </p:grpSpPr>
        <p:sp>
          <p:nvSpPr>
            <p:cNvPr id="6" name="object 6"/>
            <p:cNvSpPr/>
            <p:nvPr/>
          </p:nvSpPr>
          <p:spPr>
            <a:xfrm>
              <a:off x="287337" y="2491866"/>
              <a:ext cx="8569325" cy="1763395"/>
            </a:xfrm>
            <a:custGeom>
              <a:avLst/>
              <a:gdLst/>
              <a:ahLst/>
              <a:cxnLst/>
              <a:rect l="l" t="t" r="r" b="b"/>
              <a:pathLst>
                <a:path w="8569325" h="1763395">
                  <a:moveTo>
                    <a:pt x="0" y="1762887"/>
                  </a:moveTo>
                  <a:lnTo>
                    <a:pt x="8569325" y="1762887"/>
                  </a:lnTo>
                  <a:lnTo>
                    <a:pt x="8569325" y="0"/>
                  </a:lnTo>
                  <a:lnTo>
                    <a:pt x="0" y="0"/>
                  </a:lnTo>
                  <a:lnTo>
                    <a:pt x="0" y="1762887"/>
                  </a:lnTo>
                  <a:close/>
                </a:path>
              </a:pathLst>
            </a:custGeom>
            <a:ln w="9524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0639" y="2966118"/>
              <a:ext cx="1246314" cy="142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658" y="3428866"/>
              <a:ext cx="1206677" cy="1188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5345" y="2651582"/>
              <a:ext cx="233908" cy="3090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46577" y="3106927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838"/>
                  </a:moveTo>
                  <a:lnTo>
                    <a:pt x="0" y="235838"/>
                  </a:lnTo>
                  <a:lnTo>
                    <a:pt x="42926" y="321563"/>
                  </a:lnTo>
                  <a:lnTo>
                    <a:pt x="78623" y="250062"/>
                  </a:lnTo>
                  <a:lnTo>
                    <a:pt x="28575" y="250062"/>
                  </a:lnTo>
                  <a:lnTo>
                    <a:pt x="28575" y="235838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838"/>
                  </a:moveTo>
                  <a:lnTo>
                    <a:pt x="57150" y="235838"/>
                  </a:lnTo>
                  <a:lnTo>
                    <a:pt x="57150" y="250062"/>
                  </a:lnTo>
                  <a:lnTo>
                    <a:pt x="78623" y="250062"/>
                  </a:lnTo>
                  <a:lnTo>
                    <a:pt x="85725" y="235838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5241" y="3106927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838"/>
                  </a:moveTo>
                  <a:lnTo>
                    <a:pt x="0" y="235838"/>
                  </a:lnTo>
                  <a:lnTo>
                    <a:pt x="42925" y="321563"/>
                  </a:lnTo>
                  <a:lnTo>
                    <a:pt x="78623" y="250062"/>
                  </a:lnTo>
                  <a:lnTo>
                    <a:pt x="28575" y="250062"/>
                  </a:lnTo>
                  <a:lnTo>
                    <a:pt x="28575" y="235838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2"/>
                  </a:lnTo>
                  <a:lnTo>
                    <a:pt x="57150" y="250062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838"/>
                  </a:moveTo>
                  <a:lnTo>
                    <a:pt x="57150" y="235838"/>
                  </a:lnTo>
                  <a:lnTo>
                    <a:pt x="57150" y="250062"/>
                  </a:lnTo>
                  <a:lnTo>
                    <a:pt x="78623" y="250062"/>
                  </a:lnTo>
                  <a:lnTo>
                    <a:pt x="85725" y="235838"/>
                  </a:lnTo>
                  <a:close/>
                </a:path>
              </a:pathLst>
            </a:custGeom>
            <a:solidFill>
              <a:srgbClr val="112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4871" y="2970182"/>
              <a:ext cx="1246314" cy="1428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0017" y="3432978"/>
              <a:ext cx="1206677" cy="1189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9577" y="2655646"/>
              <a:ext cx="233908" cy="3090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10936" y="3111118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602" y="249936"/>
                  </a:lnTo>
                  <a:lnTo>
                    <a:pt x="28575" y="249936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6"/>
                  </a:lnTo>
                  <a:lnTo>
                    <a:pt x="57150" y="249936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49936"/>
                  </a:lnTo>
                  <a:lnTo>
                    <a:pt x="78602" y="249936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9925" y="3111118"/>
              <a:ext cx="2565400" cy="744220"/>
            </a:xfrm>
            <a:custGeom>
              <a:avLst/>
              <a:gdLst/>
              <a:ahLst/>
              <a:cxnLst/>
              <a:rect l="l" t="t" r="r" b="b"/>
              <a:pathLst>
                <a:path w="2565400" h="744220">
                  <a:moveTo>
                    <a:pt x="85725" y="657987"/>
                  </a:moveTo>
                  <a:lnTo>
                    <a:pt x="57150" y="657987"/>
                  </a:lnTo>
                  <a:lnTo>
                    <a:pt x="57150" y="422275"/>
                  </a:lnTo>
                  <a:lnTo>
                    <a:pt x="28575" y="422275"/>
                  </a:lnTo>
                  <a:lnTo>
                    <a:pt x="28575" y="657987"/>
                  </a:lnTo>
                  <a:lnTo>
                    <a:pt x="0" y="657987"/>
                  </a:lnTo>
                  <a:lnTo>
                    <a:pt x="42926" y="743712"/>
                  </a:lnTo>
                  <a:lnTo>
                    <a:pt x="78613" y="672211"/>
                  </a:lnTo>
                  <a:lnTo>
                    <a:pt x="85725" y="657987"/>
                  </a:lnTo>
                  <a:close/>
                </a:path>
                <a:path w="2565400" h="744220">
                  <a:moveTo>
                    <a:pt x="2565273" y="235712"/>
                  </a:moveTo>
                  <a:lnTo>
                    <a:pt x="2536698" y="235712"/>
                  </a:lnTo>
                  <a:lnTo>
                    <a:pt x="2536698" y="0"/>
                  </a:lnTo>
                  <a:lnTo>
                    <a:pt x="2508123" y="0"/>
                  </a:lnTo>
                  <a:lnTo>
                    <a:pt x="2508123" y="235712"/>
                  </a:lnTo>
                  <a:lnTo>
                    <a:pt x="2479548" y="235712"/>
                  </a:lnTo>
                  <a:lnTo>
                    <a:pt x="2522474" y="321437"/>
                  </a:lnTo>
                  <a:lnTo>
                    <a:pt x="2558161" y="249936"/>
                  </a:lnTo>
                  <a:lnTo>
                    <a:pt x="2565273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4326" y="3533393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1"/>
                  </a:moveTo>
                  <a:lnTo>
                    <a:pt x="0" y="235711"/>
                  </a:lnTo>
                  <a:lnTo>
                    <a:pt x="42799" y="321436"/>
                  </a:lnTo>
                  <a:lnTo>
                    <a:pt x="78602" y="249935"/>
                  </a:lnTo>
                  <a:lnTo>
                    <a:pt x="28575" y="249935"/>
                  </a:lnTo>
                  <a:lnTo>
                    <a:pt x="28575" y="235711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1"/>
                  </a:moveTo>
                  <a:lnTo>
                    <a:pt x="57150" y="235711"/>
                  </a:lnTo>
                  <a:lnTo>
                    <a:pt x="57150" y="249935"/>
                  </a:lnTo>
                  <a:lnTo>
                    <a:pt x="78602" y="249935"/>
                  </a:lnTo>
                  <a:lnTo>
                    <a:pt x="85725" y="235711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9839" y="3531869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1"/>
                  </a:moveTo>
                  <a:lnTo>
                    <a:pt x="0" y="235711"/>
                  </a:lnTo>
                  <a:lnTo>
                    <a:pt x="42925" y="321436"/>
                  </a:lnTo>
                  <a:lnTo>
                    <a:pt x="78623" y="249935"/>
                  </a:lnTo>
                  <a:lnTo>
                    <a:pt x="28575" y="249935"/>
                  </a:lnTo>
                  <a:lnTo>
                    <a:pt x="28575" y="235711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1"/>
                  </a:moveTo>
                  <a:lnTo>
                    <a:pt x="57150" y="235711"/>
                  </a:lnTo>
                  <a:lnTo>
                    <a:pt x="57150" y="249935"/>
                  </a:lnTo>
                  <a:lnTo>
                    <a:pt x="78623" y="249935"/>
                  </a:lnTo>
                  <a:lnTo>
                    <a:pt x="85725" y="235711"/>
                  </a:lnTo>
                  <a:close/>
                </a:path>
              </a:pathLst>
            </a:custGeom>
            <a:solidFill>
              <a:srgbClr val="2CC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9467" y="3533393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1"/>
                  </a:moveTo>
                  <a:lnTo>
                    <a:pt x="0" y="235711"/>
                  </a:lnTo>
                  <a:lnTo>
                    <a:pt x="42799" y="321436"/>
                  </a:lnTo>
                  <a:lnTo>
                    <a:pt x="78602" y="249935"/>
                  </a:lnTo>
                  <a:lnTo>
                    <a:pt x="28575" y="249935"/>
                  </a:lnTo>
                  <a:lnTo>
                    <a:pt x="28575" y="235711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1"/>
                  </a:moveTo>
                  <a:lnTo>
                    <a:pt x="57150" y="235711"/>
                  </a:lnTo>
                  <a:lnTo>
                    <a:pt x="57150" y="249935"/>
                  </a:lnTo>
                  <a:lnTo>
                    <a:pt x="78602" y="249935"/>
                  </a:lnTo>
                  <a:lnTo>
                    <a:pt x="85725" y="235711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3742" y="3533393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1"/>
                  </a:moveTo>
                  <a:lnTo>
                    <a:pt x="0" y="235711"/>
                  </a:lnTo>
                  <a:lnTo>
                    <a:pt x="42926" y="321436"/>
                  </a:lnTo>
                  <a:lnTo>
                    <a:pt x="78623" y="249935"/>
                  </a:lnTo>
                  <a:lnTo>
                    <a:pt x="28575" y="249935"/>
                  </a:lnTo>
                  <a:lnTo>
                    <a:pt x="28575" y="235711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1"/>
                  </a:moveTo>
                  <a:lnTo>
                    <a:pt x="57150" y="235711"/>
                  </a:lnTo>
                  <a:lnTo>
                    <a:pt x="57150" y="249935"/>
                  </a:lnTo>
                  <a:lnTo>
                    <a:pt x="78623" y="249935"/>
                  </a:lnTo>
                  <a:lnTo>
                    <a:pt x="85725" y="235711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69382" y="3531869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1"/>
                  </a:moveTo>
                  <a:lnTo>
                    <a:pt x="0" y="235711"/>
                  </a:lnTo>
                  <a:lnTo>
                    <a:pt x="42798" y="321436"/>
                  </a:lnTo>
                  <a:lnTo>
                    <a:pt x="78602" y="249935"/>
                  </a:lnTo>
                  <a:lnTo>
                    <a:pt x="28575" y="249935"/>
                  </a:lnTo>
                  <a:lnTo>
                    <a:pt x="28575" y="235711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1"/>
                  </a:moveTo>
                  <a:lnTo>
                    <a:pt x="57150" y="235711"/>
                  </a:lnTo>
                  <a:lnTo>
                    <a:pt x="57150" y="249935"/>
                  </a:lnTo>
                  <a:lnTo>
                    <a:pt x="78602" y="249935"/>
                  </a:lnTo>
                  <a:lnTo>
                    <a:pt x="85725" y="235711"/>
                  </a:lnTo>
                  <a:close/>
                </a:path>
              </a:pathLst>
            </a:custGeom>
            <a:solidFill>
              <a:srgbClr val="2CC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3237" y="3531869"/>
              <a:ext cx="2168525" cy="321945"/>
            </a:xfrm>
            <a:custGeom>
              <a:avLst/>
              <a:gdLst/>
              <a:ahLst/>
              <a:cxnLst/>
              <a:rect l="l" t="t" r="r" b="b"/>
              <a:pathLst>
                <a:path w="2168525" h="321945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321437"/>
                  </a:lnTo>
                  <a:lnTo>
                    <a:pt x="57150" y="321437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168525" h="321945">
                  <a:moveTo>
                    <a:pt x="2168017" y="85725"/>
                  </a:moveTo>
                  <a:lnTo>
                    <a:pt x="2160841" y="71374"/>
                  </a:lnTo>
                  <a:lnTo>
                    <a:pt x="2125218" y="0"/>
                  </a:lnTo>
                  <a:lnTo>
                    <a:pt x="2082292" y="85725"/>
                  </a:lnTo>
                  <a:lnTo>
                    <a:pt x="2110867" y="85725"/>
                  </a:lnTo>
                  <a:lnTo>
                    <a:pt x="2110867" y="321437"/>
                  </a:lnTo>
                  <a:lnTo>
                    <a:pt x="2139442" y="321437"/>
                  </a:lnTo>
                  <a:lnTo>
                    <a:pt x="2139442" y="85725"/>
                  </a:lnTo>
                  <a:lnTo>
                    <a:pt x="2168017" y="85725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33495" y="3843527"/>
              <a:ext cx="2085339" cy="0"/>
            </a:xfrm>
            <a:custGeom>
              <a:avLst/>
              <a:gdLst/>
              <a:ahLst/>
              <a:cxnLst/>
              <a:rect l="l" t="t" r="r" b="b"/>
              <a:pathLst>
                <a:path w="2085339">
                  <a:moveTo>
                    <a:pt x="2084958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22777" y="2952114"/>
            <a:ext cx="4027170" cy="89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5"/>
              </a:spcBef>
              <a:tabLst>
                <a:tab pos="3279140" algn="l"/>
              </a:tabLst>
            </a:pP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1125" spc="270" baseline="3703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2400	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14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85140" algn="l"/>
                <a:tab pos="2364105" algn="l"/>
                <a:tab pos="2849880" algn="l"/>
              </a:tabLst>
            </a:pP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1125" spc="-15" baseline="3703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1125" baseline="3703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1125" spc="-22" baseline="3703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1125" spc="-7" baseline="3703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1125" baseline="3703" dirty="0">
                <a:solidFill>
                  <a:srgbClr val="EC7C30"/>
                </a:solidFill>
                <a:latin typeface="Segoe UI"/>
                <a:cs typeface="Segoe UI"/>
              </a:rPr>
              <a:t>S	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  <a:p>
            <a:pPr marL="921385">
              <a:lnSpc>
                <a:spcPct val="100000"/>
              </a:lnSpc>
              <a:spcBef>
                <a:spcPts val="675"/>
              </a:spcBef>
              <a:tabLst>
                <a:tab pos="3286125" algn="l"/>
              </a:tabLst>
            </a:pP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W</a:t>
            </a:r>
            <a:r>
              <a:rPr sz="1125" spc="7" baseline="3703" dirty="0">
                <a:solidFill>
                  <a:srgbClr val="070D1D"/>
                </a:solidFill>
                <a:latin typeface="Segoe UI"/>
                <a:cs typeface="Segoe UI"/>
              </a:rPr>
              <a:t>R</a:t>
            </a:r>
            <a:r>
              <a:rPr sz="1125" spc="-37" baseline="3703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25" spc="-7" baseline="3703" dirty="0">
                <a:solidFill>
                  <a:srgbClr val="070D1D"/>
                </a:solidFill>
                <a:latin typeface="Segoe UI"/>
                <a:cs typeface="Segoe UI"/>
              </a:rPr>
              <a:t>Z1</a:t>
            </a: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6	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Segoe UI"/>
              <a:cs typeface="Segoe UI"/>
            </a:endParaRPr>
          </a:p>
          <a:p>
            <a:pPr marR="1014730" algn="ctr">
              <a:lnSpc>
                <a:spcPct val="100000"/>
              </a:lnSpc>
            </a:pP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34" y="745604"/>
            <a:ext cx="412381" cy="4123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19" y="219583"/>
            <a:ext cx="693597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Синхронизация времени в финансовой сфере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191947" y="708520"/>
            <a:ext cx="8751570" cy="4051300"/>
            <a:chOff x="191947" y="708520"/>
            <a:chExt cx="8751570" cy="4051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245" y="1044439"/>
              <a:ext cx="181730" cy="4306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0104" y="1483613"/>
              <a:ext cx="380365" cy="118110"/>
            </a:xfrm>
            <a:custGeom>
              <a:avLst/>
              <a:gdLst/>
              <a:ahLst/>
              <a:cxnLst/>
              <a:rect l="l" t="t" r="r" b="b"/>
              <a:pathLst>
                <a:path w="380365" h="118109">
                  <a:moveTo>
                    <a:pt x="0" y="0"/>
                  </a:moveTo>
                  <a:lnTo>
                    <a:pt x="0" y="117856"/>
                  </a:lnTo>
                  <a:lnTo>
                    <a:pt x="379742" y="117856"/>
                  </a:lnTo>
                </a:path>
              </a:pathLst>
            </a:custGeom>
            <a:ln w="38100">
              <a:solidFill>
                <a:srgbClr val="070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3955" y="1295713"/>
              <a:ext cx="205531" cy="2055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847" y="1541116"/>
              <a:ext cx="1313053" cy="1208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6401" y="708520"/>
              <a:ext cx="505866" cy="5787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6436" y="997965"/>
              <a:ext cx="433070" cy="543560"/>
            </a:xfrm>
            <a:custGeom>
              <a:avLst/>
              <a:gdLst/>
              <a:ahLst/>
              <a:cxnLst/>
              <a:rect l="l" t="t" r="r" b="b"/>
              <a:pathLst>
                <a:path w="433069" h="543560">
                  <a:moveTo>
                    <a:pt x="0" y="543179"/>
                  </a:moveTo>
                  <a:lnTo>
                    <a:pt x="0" y="416179"/>
                  </a:lnTo>
                  <a:lnTo>
                    <a:pt x="432815" y="416179"/>
                  </a:lnTo>
                  <a:lnTo>
                    <a:pt x="432815" y="0"/>
                  </a:lnTo>
                  <a:lnTo>
                    <a:pt x="225806" y="0"/>
                  </a:lnTo>
                </a:path>
              </a:pathLst>
            </a:custGeom>
            <a:ln w="38100">
              <a:solidFill>
                <a:srgbClr val="070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6436" y="1661921"/>
              <a:ext cx="1143635" cy="1590040"/>
            </a:xfrm>
            <a:custGeom>
              <a:avLst/>
              <a:gdLst/>
              <a:ahLst/>
              <a:cxnLst/>
              <a:rect l="l" t="t" r="r" b="b"/>
              <a:pathLst>
                <a:path w="1143635" h="1590039">
                  <a:moveTo>
                    <a:pt x="1143380" y="1589532"/>
                  </a:moveTo>
                  <a:lnTo>
                    <a:pt x="1143380" y="1024763"/>
                  </a:lnTo>
                  <a:lnTo>
                    <a:pt x="0" y="102476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9080" y="2420226"/>
              <a:ext cx="412381" cy="41238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600" y="3833279"/>
              <a:ext cx="800239" cy="5932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90853" y="3372230"/>
              <a:ext cx="1878964" cy="758190"/>
            </a:xfrm>
            <a:custGeom>
              <a:avLst/>
              <a:gdLst/>
              <a:ahLst/>
              <a:cxnLst/>
              <a:rect l="l" t="t" r="r" b="b"/>
              <a:pathLst>
                <a:path w="1878964" h="758189">
                  <a:moveTo>
                    <a:pt x="0" y="757694"/>
                  </a:moveTo>
                  <a:lnTo>
                    <a:pt x="1878964" y="757694"/>
                  </a:lnTo>
                  <a:lnTo>
                    <a:pt x="187896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663" y="2718934"/>
              <a:ext cx="181730" cy="4306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5535" y="3158108"/>
              <a:ext cx="1758314" cy="154305"/>
            </a:xfrm>
            <a:custGeom>
              <a:avLst/>
              <a:gdLst/>
              <a:ahLst/>
              <a:cxnLst/>
              <a:rect l="l" t="t" r="r" b="b"/>
              <a:pathLst>
                <a:path w="1758314" h="154304">
                  <a:moveTo>
                    <a:pt x="0" y="0"/>
                  </a:moveTo>
                  <a:lnTo>
                    <a:pt x="0" y="153796"/>
                  </a:lnTo>
                  <a:lnTo>
                    <a:pt x="1757692" y="153796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997" y="2338450"/>
              <a:ext cx="8713470" cy="0"/>
            </a:xfrm>
            <a:custGeom>
              <a:avLst/>
              <a:gdLst/>
              <a:ahLst/>
              <a:cxnLst/>
              <a:rect l="l" t="t" r="r" b="b"/>
              <a:pathLst>
                <a:path w="8713470">
                  <a:moveTo>
                    <a:pt x="0" y="0"/>
                  </a:moveTo>
                  <a:lnTo>
                    <a:pt x="8713419" y="0"/>
                  </a:lnTo>
                </a:path>
              </a:pathLst>
            </a:custGeom>
            <a:ln w="38100">
              <a:solidFill>
                <a:srgbClr val="070D1D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6466" y="1954374"/>
              <a:ext cx="1313053" cy="1208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3386" y="1954374"/>
              <a:ext cx="1313052" cy="1208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26436" y="1661921"/>
              <a:ext cx="3423920" cy="292735"/>
            </a:xfrm>
            <a:custGeom>
              <a:avLst/>
              <a:gdLst/>
              <a:ahLst/>
              <a:cxnLst/>
              <a:rect l="l" t="t" r="r" b="b"/>
              <a:pathLst>
                <a:path w="3423920" h="292735">
                  <a:moveTo>
                    <a:pt x="0" y="0"/>
                  </a:moveTo>
                  <a:lnTo>
                    <a:pt x="3423412" y="292481"/>
                  </a:lnTo>
                </a:path>
                <a:path w="3423920" h="292735">
                  <a:moveTo>
                    <a:pt x="0" y="0"/>
                  </a:moveTo>
                  <a:lnTo>
                    <a:pt x="1396491" y="292481"/>
                  </a:lnTo>
                </a:path>
              </a:pathLst>
            </a:custGeom>
            <a:ln w="38100">
              <a:solidFill>
                <a:srgbClr val="2964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3010" y="1926462"/>
              <a:ext cx="456082" cy="4560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3811" y="1927097"/>
              <a:ext cx="456006" cy="4560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0971" y="3014658"/>
              <a:ext cx="205531" cy="2055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4244" y="3782047"/>
              <a:ext cx="266191" cy="6219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26407" y="3311905"/>
              <a:ext cx="861060" cy="470534"/>
            </a:xfrm>
            <a:custGeom>
              <a:avLst/>
              <a:gdLst/>
              <a:ahLst/>
              <a:cxnLst/>
              <a:rect l="l" t="t" r="r" b="b"/>
              <a:pathLst>
                <a:path w="861060" h="470535">
                  <a:moveTo>
                    <a:pt x="0" y="0"/>
                  </a:moveTo>
                  <a:lnTo>
                    <a:pt x="860932" y="470154"/>
                  </a:lnTo>
                </a:path>
              </a:pathLst>
            </a:custGeom>
            <a:ln w="38100">
              <a:solidFill>
                <a:srgbClr val="2964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9293" y="3782047"/>
              <a:ext cx="266191" cy="621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4726" y="3782047"/>
              <a:ext cx="266192" cy="6219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26407" y="3311905"/>
              <a:ext cx="2431415" cy="470534"/>
            </a:xfrm>
            <a:custGeom>
              <a:avLst/>
              <a:gdLst/>
              <a:ahLst/>
              <a:cxnLst/>
              <a:rect l="l" t="t" r="r" b="b"/>
              <a:pathLst>
                <a:path w="2431415" h="470535">
                  <a:moveTo>
                    <a:pt x="0" y="0"/>
                  </a:moveTo>
                  <a:lnTo>
                    <a:pt x="2431415" y="470154"/>
                  </a:lnTo>
                </a:path>
              </a:pathLst>
            </a:custGeom>
            <a:ln w="38100">
              <a:solidFill>
                <a:srgbClr val="2964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3386" y="2868139"/>
              <a:ext cx="1313052" cy="1208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26407" y="2928492"/>
              <a:ext cx="967105" cy="383540"/>
            </a:xfrm>
            <a:custGeom>
              <a:avLst/>
              <a:gdLst/>
              <a:ahLst/>
              <a:cxnLst/>
              <a:rect l="l" t="t" r="r" b="b"/>
              <a:pathLst>
                <a:path w="967104" h="383539">
                  <a:moveTo>
                    <a:pt x="0" y="383413"/>
                  </a:moveTo>
                  <a:lnTo>
                    <a:pt x="966977" y="0"/>
                  </a:lnTo>
                </a:path>
              </a:pathLst>
            </a:custGeom>
            <a:ln w="38100">
              <a:solidFill>
                <a:srgbClr val="2964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4661" y="2856356"/>
              <a:ext cx="456082" cy="4560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4264" y="4288764"/>
              <a:ext cx="456082" cy="4560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3496" y="4303585"/>
              <a:ext cx="456006" cy="4560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6112" y="4303585"/>
              <a:ext cx="456006" cy="456082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3725" y="745604"/>
            <a:ext cx="412381" cy="41238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65" y="2420226"/>
            <a:ext cx="412369" cy="41238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7454645" y="718184"/>
            <a:ext cx="1496950" cy="4975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12750" algn="ctr">
              <a:lnSpc>
                <a:spcPct val="102000"/>
              </a:lnSpc>
              <a:spcBef>
                <a:spcPts val="90"/>
              </a:spcBef>
            </a:pPr>
            <a:r>
              <a:rPr lang="ru-RU" sz="1600" b="1" dirty="0">
                <a:solidFill>
                  <a:srgbClr val="070D1D"/>
                </a:solidFill>
                <a:latin typeface="Segoe UI"/>
                <a:cs typeface="Segoe UI"/>
              </a:rPr>
              <a:t>Фондовая биржа (</a:t>
            </a:r>
            <a:r>
              <a:rPr lang="en-US" sz="1600" b="1" dirty="0">
                <a:solidFill>
                  <a:srgbClr val="070D1D"/>
                </a:solidFill>
                <a:latin typeface="Segoe UI"/>
                <a:cs typeface="Segoe UI"/>
              </a:rPr>
              <a:t>SE)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36387" y="997940"/>
            <a:ext cx="1924177" cy="332142"/>
          </a:xfrm>
          <a:prstGeom prst="rect">
            <a:avLst/>
          </a:prstGeom>
          <a:solidFill>
            <a:srgbClr val="3A86CC"/>
          </a:solidFill>
          <a:ln w="25400">
            <a:solidFill>
              <a:srgbClr val="296194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670"/>
              </a:spcBef>
            </a:pPr>
            <a:r>
              <a:rPr lang="ru-RU" sz="1600" spc="10" dirty="0">
                <a:solidFill>
                  <a:srgbClr val="FFFFFF"/>
                </a:solidFill>
                <a:latin typeface="Segoe UI"/>
                <a:cs typeface="Segoe UI"/>
              </a:rPr>
              <a:t>Торговая система</a:t>
            </a:r>
            <a:endParaRPr sz="1600" dirty="0"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13227" y="1405445"/>
            <a:ext cx="4850765" cy="2395855"/>
            <a:chOff x="2713227" y="1405445"/>
            <a:chExt cx="4850765" cy="2395855"/>
          </a:xfrm>
        </p:grpSpPr>
        <p:sp>
          <p:nvSpPr>
            <p:cNvPr id="40" name="object 40"/>
            <p:cNvSpPr/>
            <p:nvPr/>
          </p:nvSpPr>
          <p:spPr>
            <a:xfrm>
              <a:off x="3622928" y="1419732"/>
              <a:ext cx="2406650" cy="1448435"/>
            </a:xfrm>
            <a:custGeom>
              <a:avLst/>
              <a:gdLst/>
              <a:ahLst/>
              <a:cxnLst/>
              <a:rect l="l" t="t" r="r" b="b"/>
              <a:pathLst>
                <a:path w="2406650" h="1448435">
                  <a:moveTo>
                    <a:pt x="2406142" y="0"/>
                  </a:moveTo>
                  <a:lnTo>
                    <a:pt x="0" y="534669"/>
                  </a:lnTo>
                </a:path>
                <a:path w="2406650" h="1448435">
                  <a:moveTo>
                    <a:pt x="2406142" y="0"/>
                  </a:moveTo>
                  <a:lnTo>
                    <a:pt x="2026920" y="534669"/>
                  </a:lnTo>
                </a:path>
                <a:path w="2406650" h="1448435">
                  <a:moveTo>
                    <a:pt x="2026920" y="655446"/>
                  </a:moveTo>
                  <a:lnTo>
                    <a:pt x="2026920" y="1448434"/>
                  </a:lnTo>
                </a:path>
                <a:path w="2406650" h="1448435">
                  <a:moveTo>
                    <a:pt x="0" y="655446"/>
                  </a:moveTo>
                  <a:lnTo>
                    <a:pt x="2026920" y="1448434"/>
                  </a:lnTo>
                </a:path>
              </a:pathLst>
            </a:custGeom>
            <a:ln w="28575">
              <a:solidFill>
                <a:srgbClr val="3D3C4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3227" y="3251425"/>
              <a:ext cx="1313052" cy="1208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026408" y="3311905"/>
              <a:ext cx="1626235" cy="470534"/>
            </a:xfrm>
            <a:custGeom>
              <a:avLst/>
              <a:gdLst/>
              <a:ahLst/>
              <a:cxnLst/>
              <a:rect l="l" t="t" r="r" b="b"/>
              <a:pathLst>
                <a:path w="1626235" h="470535">
                  <a:moveTo>
                    <a:pt x="0" y="0"/>
                  </a:moveTo>
                  <a:lnTo>
                    <a:pt x="1625980" y="470154"/>
                  </a:lnTo>
                </a:path>
              </a:pathLst>
            </a:custGeom>
            <a:ln w="38100">
              <a:solidFill>
                <a:srgbClr val="2964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87341" y="2988944"/>
              <a:ext cx="1570990" cy="793115"/>
            </a:xfrm>
            <a:custGeom>
              <a:avLst/>
              <a:gdLst/>
              <a:ahLst/>
              <a:cxnLst/>
              <a:rect l="l" t="t" r="r" b="b"/>
              <a:pathLst>
                <a:path w="1570989" h="793114">
                  <a:moveTo>
                    <a:pt x="762508" y="0"/>
                  </a:moveTo>
                  <a:lnTo>
                    <a:pt x="0" y="793115"/>
                  </a:lnTo>
                </a:path>
                <a:path w="1570989" h="793114">
                  <a:moveTo>
                    <a:pt x="762508" y="0"/>
                  </a:moveTo>
                  <a:lnTo>
                    <a:pt x="765048" y="793115"/>
                  </a:lnTo>
                </a:path>
                <a:path w="1570989" h="793114">
                  <a:moveTo>
                    <a:pt x="762508" y="0"/>
                  </a:moveTo>
                  <a:lnTo>
                    <a:pt x="1570482" y="793115"/>
                  </a:lnTo>
                </a:path>
              </a:pathLst>
            </a:custGeom>
            <a:ln w="28575">
              <a:solidFill>
                <a:srgbClr val="3D3C4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73264" y="2980435"/>
              <a:ext cx="471170" cy="2540"/>
            </a:xfrm>
            <a:custGeom>
              <a:avLst/>
              <a:gdLst/>
              <a:ahLst/>
              <a:cxnLst/>
              <a:rect l="l" t="t" r="r" b="b"/>
              <a:pathLst>
                <a:path w="471170" h="2539">
                  <a:moveTo>
                    <a:pt x="0" y="2031"/>
                  </a:moveTo>
                  <a:lnTo>
                    <a:pt x="471169" y="0"/>
                  </a:lnTo>
                </a:path>
              </a:pathLst>
            </a:custGeom>
            <a:ln w="38100">
              <a:solidFill>
                <a:srgbClr val="2964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73264" y="3208527"/>
              <a:ext cx="471170" cy="2540"/>
            </a:xfrm>
            <a:custGeom>
              <a:avLst/>
              <a:gdLst/>
              <a:ahLst/>
              <a:cxnLst/>
              <a:rect l="l" t="t" r="r" b="b"/>
              <a:pathLst>
                <a:path w="471170" h="2539">
                  <a:moveTo>
                    <a:pt x="0" y="2031"/>
                  </a:moveTo>
                  <a:lnTo>
                    <a:pt x="471169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73264" y="3662552"/>
              <a:ext cx="471170" cy="2540"/>
            </a:xfrm>
            <a:custGeom>
              <a:avLst/>
              <a:gdLst/>
              <a:ahLst/>
              <a:cxnLst/>
              <a:rect l="l" t="t" r="r" b="b"/>
              <a:pathLst>
                <a:path w="471170" h="2539">
                  <a:moveTo>
                    <a:pt x="0" y="2159"/>
                  </a:moveTo>
                  <a:lnTo>
                    <a:pt x="47116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3264" y="3436747"/>
              <a:ext cx="471170" cy="2540"/>
            </a:xfrm>
            <a:custGeom>
              <a:avLst/>
              <a:gdLst/>
              <a:ahLst/>
              <a:cxnLst/>
              <a:rect l="l" t="t" r="r" b="b"/>
              <a:pathLst>
                <a:path w="471170" h="2539">
                  <a:moveTo>
                    <a:pt x="0" y="2031"/>
                  </a:moveTo>
                  <a:lnTo>
                    <a:pt x="471169" y="0"/>
                  </a:lnTo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73264" y="2752343"/>
              <a:ext cx="471170" cy="2540"/>
            </a:xfrm>
            <a:custGeom>
              <a:avLst/>
              <a:gdLst/>
              <a:ahLst/>
              <a:cxnLst/>
              <a:rect l="l" t="t" r="r" b="b"/>
              <a:pathLst>
                <a:path w="471170" h="2539">
                  <a:moveTo>
                    <a:pt x="0" y="2031"/>
                  </a:moveTo>
                  <a:lnTo>
                    <a:pt x="471169" y="0"/>
                  </a:lnTo>
                </a:path>
              </a:pathLst>
            </a:custGeom>
            <a:ln w="38100">
              <a:solidFill>
                <a:srgbClr val="070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060565" y="2589580"/>
            <a:ext cx="1891030" cy="205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945" marR="5080">
              <a:lnSpc>
                <a:spcPct val="137500"/>
              </a:lnSpc>
              <a:spcBef>
                <a:spcPts val="100"/>
              </a:spcBef>
            </a:pP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SE</a:t>
            </a:r>
            <a:r>
              <a:rPr sz="11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–</a:t>
            </a:r>
            <a:r>
              <a:rPr sz="11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GNSS/AC</a:t>
            </a:r>
            <a:r>
              <a:rPr sz="11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source </a:t>
            </a:r>
            <a:r>
              <a:rPr sz="1100" spc="-29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LAN</a:t>
            </a:r>
            <a:r>
              <a:rPr sz="1100" spc="-2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sync</a:t>
            </a:r>
            <a:endParaRPr sz="1100" dirty="0">
              <a:latin typeface="Segoe UI"/>
              <a:cs typeface="Segoe UI"/>
            </a:endParaRPr>
          </a:p>
          <a:p>
            <a:pPr marL="575945">
              <a:lnSpc>
                <a:spcPct val="100000"/>
              </a:lnSpc>
              <a:spcBef>
                <a:spcPts val="300"/>
              </a:spcBef>
            </a:pP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PAR</a:t>
            </a:r>
            <a:r>
              <a:rPr sz="11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-</a:t>
            </a:r>
            <a:r>
              <a:rPr sz="110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GNSS</a:t>
            </a:r>
            <a:r>
              <a:rPr sz="110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source</a:t>
            </a:r>
            <a:endParaRPr sz="1100" dirty="0">
              <a:latin typeface="Segoe UI"/>
              <a:cs typeface="Segoe UI"/>
            </a:endParaRPr>
          </a:p>
          <a:p>
            <a:pPr marL="575945" marR="456565">
              <a:lnSpc>
                <a:spcPct val="146400"/>
              </a:lnSpc>
              <a:spcBef>
                <a:spcPts val="5"/>
              </a:spcBef>
            </a:pP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SE 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–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PAR sync </a:t>
            </a:r>
            <a:r>
              <a:rPr sz="1100" spc="-29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EX</a:t>
            </a:r>
            <a:r>
              <a:rPr sz="1100" spc="-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–</a:t>
            </a:r>
            <a:r>
              <a:rPr sz="1100" spc="-3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PAR</a:t>
            </a:r>
            <a:r>
              <a:rPr sz="1100" spc="-4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sync</a:t>
            </a:r>
            <a:endParaRPr sz="1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518159" algn="l"/>
              </a:tabLst>
            </a:pPr>
            <a:r>
              <a:rPr sz="1100" u="heavy" spc="-5" dirty="0">
                <a:solidFill>
                  <a:srgbClr val="070D1D"/>
                </a:solidFill>
                <a:uFill>
                  <a:solidFill>
                    <a:srgbClr val="3D3C46"/>
                  </a:solidFill>
                </a:uFill>
                <a:latin typeface="Segoe UI"/>
                <a:cs typeface="Segoe UI"/>
              </a:rPr>
              <a:t> 	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5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Dat</a:t>
            </a:r>
            <a:r>
              <a:rPr sz="1100" spc="-5" dirty="0">
                <a:solidFill>
                  <a:srgbClr val="070D1D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li</a:t>
            </a:r>
            <a:r>
              <a:rPr sz="1100" spc="-15" dirty="0">
                <a:solidFill>
                  <a:srgbClr val="070D1D"/>
                </a:solidFill>
                <a:latin typeface="Segoe UI"/>
                <a:cs typeface="Segoe UI"/>
              </a:rPr>
              <a:t>n</a:t>
            </a:r>
            <a:r>
              <a:rPr sz="1100" spc="-10" dirty="0">
                <a:solidFill>
                  <a:srgbClr val="070D1D"/>
                </a:solidFill>
                <a:latin typeface="Segoe UI"/>
                <a:cs typeface="Segoe UI"/>
              </a:rPr>
              <a:t>ks</a:t>
            </a:r>
            <a:endParaRPr sz="1100" dirty="0">
              <a:latin typeface="Segoe UI"/>
              <a:cs typeface="Segoe UI"/>
            </a:endParaRPr>
          </a:p>
          <a:p>
            <a:pPr marL="280035" algn="ctr">
              <a:lnSpc>
                <a:spcPct val="100000"/>
              </a:lnSpc>
              <a:spcBef>
                <a:spcPts val="1130"/>
              </a:spcBef>
            </a:pPr>
            <a:r>
              <a:rPr lang="ru-RU" sz="1600" b="1" spc="10" dirty="0">
                <a:solidFill>
                  <a:srgbClr val="070D1D"/>
                </a:solidFill>
                <a:latin typeface="Segoe UI"/>
                <a:cs typeface="Segoe UI"/>
              </a:rPr>
              <a:t>Участник</a:t>
            </a:r>
            <a:endParaRPr sz="1600" dirty="0">
              <a:latin typeface="Segoe UI"/>
              <a:cs typeface="Segoe UI"/>
            </a:endParaRPr>
          </a:p>
          <a:p>
            <a:pPr marL="280035" algn="ctr">
              <a:lnSpc>
                <a:spcPct val="100000"/>
              </a:lnSpc>
              <a:spcBef>
                <a:spcPts val="35"/>
              </a:spcBef>
            </a:pPr>
            <a:r>
              <a:rPr sz="1600" b="1" spc="-5" dirty="0">
                <a:solidFill>
                  <a:srgbClr val="070D1D"/>
                </a:solidFill>
                <a:latin typeface="Segoe UI"/>
                <a:cs typeface="Segoe UI"/>
              </a:rPr>
              <a:t>(PAR)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971194"/>
            <a:ext cx="7398384" cy="1169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Z16’s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configured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have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multiple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prioritized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input sources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time.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Each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Z16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receive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signal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another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site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to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provide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2nd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source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time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in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case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of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component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failure.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between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sites,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performed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by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Orolia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team.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Output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Z16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may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WR,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PTP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1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 PPS.</a:t>
            </a:r>
            <a:endParaRPr sz="10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 retiming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should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happen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optical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path.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3511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WR</a:t>
            </a:r>
            <a:r>
              <a:rPr spc="-15" dirty="0"/>
              <a:t> </a:t>
            </a:r>
            <a:r>
              <a:rPr spc="-5" dirty="0"/>
              <a:t>backup</a:t>
            </a:r>
            <a:r>
              <a:rPr spc="-20" dirty="0"/>
              <a:t> </a:t>
            </a:r>
            <a:r>
              <a:rPr spc="-10" dirty="0"/>
              <a:t>from</a:t>
            </a:r>
            <a:r>
              <a:rPr dirty="0"/>
              <a:t> </a:t>
            </a:r>
            <a:r>
              <a:rPr spc="-5" dirty="0"/>
              <a:t>2nd</a:t>
            </a:r>
            <a:r>
              <a:rPr spc="-20" dirty="0"/>
              <a:t> </a:t>
            </a:r>
            <a:r>
              <a:rPr spc="-1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7337" y="2491866"/>
            <a:ext cx="8569325" cy="1763395"/>
          </a:xfrm>
          <a:custGeom>
            <a:avLst/>
            <a:gdLst/>
            <a:ahLst/>
            <a:cxnLst/>
            <a:rect l="l" t="t" r="r" b="b"/>
            <a:pathLst>
              <a:path w="8569325" h="1763395">
                <a:moveTo>
                  <a:pt x="0" y="1762887"/>
                </a:moveTo>
                <a:lnTo>
                  <a:pt x="8569325" y="1762887"/>
                </a:lnTo>
                <a:lnTo>
                  <a:pt x="8569325" y="0"/>
                </a:lnTo>
                <a:lnTo>
                  <a:pt x="0" y="0"/>
                </a:lnTo>
                <a:lnTo>
                  <a:pt x="0" y="1762887"/>
                </a:lnTo>
                <a:close/>
              </a:path>
            </a:pathLst>
          </a:custGeom>
          <a:ln w="9524">
            <a:solidFill>
              <a:srgbClr val="3A8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2708" y="2528061"/>
            <a:ext cx="25654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S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it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e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A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6678" y="2526029"/>
            <a:ext cx="249554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S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it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e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B</a:t>
            </a:r>
            <a:endParaRPr sz="75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1266" y="2646679"/>
            <a:ext cx="5048885" cy="1493520"/>
            <a:chOff x="2001266" y="2646679"/>
            <a:chExt cx="5048885" cy="1493520"/>
          </a:xfrm>
        </p:grpSpPr>
        <p:sp>
          <p:nvSpPr>
            <p:cNvPr id="9" name="object 9"/>
            <p:cNvSpPr/>
            <p:nvPr/>
          </p:nvSpPr>
          <p:spPr>
            <a:xfrm>
              <a:off x="2013966" y="2659379"/>
              <a:ext cx="5023485" cy="1468120"/>
            </a:xfrm>
            <a:custGeom>
              <a:avLst/>
              <a:gdLst/>
              <a:ahLst/>
              <a:cxnLst/>
              <a:rect l="l" t="t" r="r" b="b"/>
              <a:pathLst>
                <a:path w="5023484" h="1468120">
                  <a:moveTo>
                    <a:pt x="0" y="1468120"/>
                  </a:moveTo>
                  <a:lnTo>
                    <a:pt x="2465197" y="1468120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68120"/>
                  </a:lnTo>
                  <a:close/>
                </a:path>
                <a:path w="5023484" h="1468120">
                  <a:moveTo>
                    <a:pt x="2558034" y="1468120"/>
                  </a:moveTo>
                  <a:lnTo>
                    <a:pt x="5023231" y="1468120"/>
                  </a:lnTo>
                  <a:lnTo>
                    <a:pt x="5023231" y="0"/>
                  </a:lnTo>
                  <a:lnTo>
                    <a:pt x="2558034" y="0"/>
                  </a:lnTo>
                  <a:lnTo>
                    <a:pt x="2558034" y="1468120"/>
                  </a:lnTo>
                  <a:close/>
                </a:path>
              </a:pathLst>
            </a:custGeom>
            <a:ln w="25400">
              <a:solidFill>
                <a:srgbClr val="29619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508" y="3145442"/>
              <a:ext cx="1246314" cy="1428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527" y="3608190"/>
              <a:ext cx="1206677" cy="1188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1213" y="2830906"/>
              <a:ext cx="233908" cy="3090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52573" y="3286251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839"/>
                  </a:moveTo>
                  <a:lnTo>
                    <a:pt x="0" y="235839"/>
                  </a:lnTo>
                  <a:lnTo>
                    <a:pt x="42799" y="321564"/>
                  </a:lnTo>
                  <a:lnTo>
                    <a:pt x="78602" y="250063"/>
                  </a:lnTo>
                  <a:lnTo>
                    <a:pt x="28575" y="250063"/>
                  </a:lnTo>
                  <a:lnTo>
                    <a:pt x="28575" y="235839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3"/>
                  </a:lnTo>
                  <a:lnTo>
                    <a:pt x="57150" y="250063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839"/>
                  </a:moveTo>
                  <a:lnTo>
                    <a:pt x="57150" y="235839"/>
                  </a:lnTo>
                  <a:lnTo>
                    <a:pt x="57150" y="250063"/>
                  </a:lnTo>
                  <a:lnTo>
                    <a:pt x="78602" y="250063"/>
                  </a:lnTo>
                  <a:lnTo>
                    <a:pt x="85725" y="235839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1108" y="3286251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839"/>
                  </a:moveTo>
                  <a:lnTo>
                    <a:pt x="0" y="235839"/>
                  </a:lnTo>
                  <a:lnTo>
                    <a:pt x="42926" y="321564"/>
                  </a:lnTo>
                  <a:lnTo>
                    <a:pt x="78623" y="250063"/>
                  </a:lnTo>
                  <a:lnTo>
                    <a:pt x="28575" y="250063"/>
                  </a:lnTo>
                  <a:lnTo>
                    <a:pt x="28575" y="235839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3"/>
                  </a:lnTo>
                  <a:lnTo>
                    <a:pt x="57150" y="250063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839"/>
                  </a:moveTo>
                  <a:lnTo>
                    <a:pt x="57150" y="235839"/>
                  </a:lnTo>
                  <a:lnTo>
                    <a:pt x="57150" y="250063"/>
                  </a:lnTo>
                  <a:lnTo>
                    <a:pt x="78623" y="250063"/>
                  </a:lnTo>
                  <a:lnTo>
                    <a:pt x="85725" y="235839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5186" y="3149506"/>
              <a:ext cx="1246314" cy="14284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0205" y="3612302"/>
              <a:ext cx="1206677" cy="1189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9765" y="2834970"/>
              <a:ext cx="233908" cy="30904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91125" y="3290442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1"/>
                  </a:moveTo>
                  <a:lnTo>
                    <a:pt x="0" y="235711"/>
                  </a:lnTo>
                  <a:lnTo>
                    <a:pt x="42799" y="321436"/>
                  </a:lnTo>
                  <a:lnTo>
                    <a:pt x="78602" y="249935"/>
                  </a:lnTo>
                  <a:lnTo>
                    <a:pt x="28575" y="249935"/>
                  </a:lnTo>
                  <a:lnTo>
                    <a:pt x="28575" y="235711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35"/>
                  </a:lnTo>
                  <a:lnTo>
                    <a:pt x="57150" y="249935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1"/>
                  </a:moveTo>
                  <a:lnTo>
                    <a:pt x="57150" y="235711"/>
                  </a:lnTo>
                  <a:lnTo>
                    <a:pt x="57150" y="249935"/>
                  </a:lnTo>
                  <a:lnTo>
                    <a:pt x="78602" y="249935"/>
                  </a:lnTo>
                  <a:lnTo>
                    <a:pt x="85725" y="235711"/>
                  </a:lnTo>
                  <a:close/>
                </a:path>
              </a:pathLst>
            </a:custGeom>
            <a:solidFill>
              <a:srgbClr val="464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15793" y="3290442"/>
              <a:ext cx="2839720" cy="744220"/>
            </a:xfrm>
            <a:custGeom>
              <a:avLst/>
              <a:gdLst/>
              <a:ahLst/>
              <a:cxnLst/>
              <a:rect l="l" t="t" r="r" b="b"/>
              <a:pathLst>
                <a:path w="2839720" h="744220">
                  <a:moveTo>
                    <a:pt x="85725" y="657961"/>
                  </a:moveTo>
                  <a:lnTo>
                    <a:pt x="57150" y="657961"/>
                  </a:lnTo>
                  <a:lnTo>
                    <a:pt x="57150" y="422275"/>
                  </a:lnTo>
                  <a:lnTo>
                    <a:pt x="28575" y="422275"/>
                  </a:lnTo>
                  <a:lnTo>
                    <a:pt x="28575" y="657961"/>
                  </a:lnTo>
                  <a:lnTo>
                    <a:pt x="0" y="657961"/>
                  </a:lnTo>
                  <a:lnTo>
                    <a:pt x="42926" y="743686"/>
                  </a:lnTo>
                  <a:lnTo>
                    <a:pt x="78587" y="672249"/>
                  </a:lnTo>
                  <a:lnTo>
                    <a:pt x="85725" y="657961"/>
                  </a:lnTo>
                  <a:close/>
                </a:path>
                <a:path w="2839720" h="744220">
                  <a:moveTo>
                    <a:pt x="2839593" y="235712"/>
                  </a:moveTo>
                  <a:lnTo>
                    <a:pt x="2811018" y="235712"/>
                  </a:lnTo>
                  <a:lnTo>
                    <a:pt x="2811018" y="0"/>
                  </a:lnTo>
                  <a:lnTo>
                    <a:pt x="2782443" y="0"/>
                  </a:lnTo>
                  <a:lnTo>
                    <a:pt x="2782443" y="235712"/>
                  </a:lnTo>
                  <a:lnTo>
                    <a:pt x="2753868" y="235712"/>
                  </a:lnTo>
                  <a:lnTo>
                    <a:pt x="2796794" y="321437"/>
                  </a:lnTo>
                  <a:lnTo>
                    <a:pt x="2832481" y="249936"/>
                  </a:lnTo>
                  <a:lnTo>
                    <a:pt x="2839593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0194" y="3712717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686"/>
                  </a:moveTo>
                  <a:lnTo>
                    <a:pt x="0" y="235686"/>
                  </a:lnTo>
                  <a:lnTo>
                    <a:pt x="42799" y="321411"/>
                  </a:lnTo>
                  <a:lnTo>
                    <a:pt x="78570" y="249974"/>
                  </a:lnTo>
                  <a:lnTo>
                    <a:pt x="28575" y="249974"/>
                  </a:lnTo>
                  <a:lnTo>
                    <a:pt x="28575" y="235686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74"/>
                  </a:lnTo>
                  <a:lnTo>
                    <a:pt x="57150" y="249974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686"/>
                  </a:moveTo>
                  <a:lnTo>
                    <a:pt x="57150" y="235686"/>
                  </a:lnTo>
                  <a:lnTo>
                    <a:pt x="57150" y="249974"/>
                  </a:lnTo>
                  <a:lnTo>
                    <a:pt x="78570" y="249974"/>
                  </a:lnTo>
                  <a:lnTo>
                    <a:pt x="85725" y="235686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35834" y="371106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800"/>
                  </a:moveTo>
                  <a:lnTo>
                    <a:pt x="0" y="235800"/>
                  </a:lnTo>
                  <a:lnTo>
                    <a:pt x="42799" y="321525"/>
                  </a:lnTo>
                  <a:lnTo>
                    <a:pt x="78570" y="250088"/>
                  </a:lnTo>
                  <a:lnTo>
                    <a:pt x="28575" y="250088"/>
                  </a:lnTo>
                  <a:lnTo>
                    <a:pt x="28575" y="235800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88"/>
                  </a:lnTo>
                  <a:lnTo>
                    <a:pt x="57150" y="250088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800"/>
                  </a:moveTo>
                  <a:lnTo>
                    <a:pt x="57150" y="235800"/>
                  </a:lnTo>
                  <a:lnTo>
                    <a:pt x="57150" y="250088"/>
                  </a:lnTo>
                  <a:lnTo>
                    <a:pt x="78570" y="250088"/>
                  </a:lnTo>
                  <a:lnTo>
                    <a:pt x="85725" y="235800"/>
                  </a:lnTo>
                  <a:close/>
                </a:path>
              </a:pathLst>
            </a:custGeom>
            <a:solidFill>
              <a:srgbClr val="2CC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29656" y="3712717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686"/>
                  </a:moveTo>
                  <a:lnTo>
                    <a:pt x="0" y="235686"/>
                  </a:lnTo>
                  <a:lnTo>
                    <a:pt x="42926" y="321411"/>
                  </a:lnTo>
                  <a:lnTo>
                    <a:pt x="78591" y="249974"/>
                  </a:lnTo>
                  <a:lnTo>
                    <a:pt x="28575" y="249974"/>
                  </a:lnTo>
                  <a:lnTo>
                    <a:pt x="28575" y="235686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74"/>
                  </a:lnTo>
                  <a:lnTo>
                    <a:pt x="57150" y="249974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686"/>
                  </a:moveTo>
                  <a:lnTo>
                    <a:pt x="57150" y="235686"/>
                  </a:lnTo>
                  <a:lnTo>
                    <a:pt x="57150" y="249974"/>
                  </a:lnTo>
                  <a:lnTo>
                    <a:pt x="78591" y="249974"/>
                  </a:lnTo>
                  <a:lnTo>
                    <a:pt x="85725" y="235686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43931" y="3712717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686"/>
                  </a:moveTo>
                  <a:lnTo>
                    <a:pt x="0" y="235686"/>
                  </a:lnTo>
                  <a:lnTo>
                    <a:pt x="42926" y="321411"/>
                  </a:lnTo>
                  <a:lnTo>
                    <a:pt x="78591" y="249974"/>
                  </a:lnTo>
                  <a:lnTo>
                    <a:pt x="28575" y="249974"/>
                  </a:lnTo>
                  <a:lnTo>
                    <a:pt x="28575" y="235686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49974"/>
                  </a:lnTo>
                  <a:lnTo>
                    <a:pt x="57150" y="249974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686"/>
                  </a:moveTo>
                  <a:lnTo>
                    <a:pt x="57150" y="235686"/>
                  </a:lnTo>
                  <a:lnTo>
                    <a:pt x="57150" y="249974"/>
                  </a:lnTo>
                  <a:lnTo>
                    <a:pt x="78591" y="249974"/>
                  </a:lnTo>
                  <a:lnTo>
                    <a:pt x="85725" y="235686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49569" y="3711066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800"/>
                  </a:moveTo>
                  <a:lnTo>
                    <a:pt x="0" y="235800"/>
                  </a:lnTo>
                  <a:lnTo>
                    <a:pt x="42925" y="321525"/>
                  </a:lnTo>
                  <a:lnTo>
                    <a:pt x="78591" y="250088"/>
                  </a:lnTo>
                  <a:lnTo>
                    <a:pt x="28575" y="250088"/>
                  </a:lnTo>
                  <a:lnTo>
                    <a:pt x="28575" y="235800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88"/>
                  </a:lnTo>
                  <a:lnTo>
                    <a:pt x="57150" y="250088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800"/>
                  </a:moveTo>
                  <a:lnTo>
                    <a:pt x="57150" y="235800"/>
                  </a:lnTo>
                  <a:lnTo>
                    <a:pt x="57150" y="250088"/>
                  </a:lnTo>
                  <a:lnTo>
                    <a:pt x="78591" y="250088"/>
                  </a:lnTo>
                  <a:lnTo>
                    <a:pt x="85725" y="235800"/>
                  </a:lnTo>
                  <a:close/>
                </a:path>
              </a:pathLst>
            </a:custGeom>
            <a:solidFill>
              <a:srgbClr val="2CC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5193" y="3730751"/>
              <a:ext cx="2168525" cy="321945"/>
            </a:xfrm>
            <a:custGeom>
              <a:avLst/>
              <a:gdLst/>
              <a:ahLst/>
              <a:cxnLst/>
              <a:rect l="l" t="t" r="r" b="b"/>
              <a:pathLst>
                <a:path w="2168525" h="321945">
                  <a:moveTo>
                    <a:pt x="85712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321437"/>
                  </a:lnTo>
                  <a:lnTo>
                    <a:pt x="57137" y="321437"/>
                  </a:lnTo>
                  <a:lnTo>
                    <a:pt x="57137" y="85725"/>
                  </a:lnTo>
                  <a:lnTo>
                    <a:pt x="85712" y="85725"/>
                  </a:lnTo>
                  <a:close/>
                </a:path>
                <a:path w="2168525" h="321945">
                  <a:moveTo>
                    <a:pt x="2168017" y="85725"/>
                  </a:moveTo>
                  <a:lnTo>
                    <a:pt x="2160828" y="71374"/>
                  </a:lnTo>
                  <a:lnTo>
                    <a:pt x="2125091" y="0"/>
                  </a:lnTo>
                  <a:lnTo>
                    <a:pt x="2082292" y="85725"/>
                  </a:lnTo>
                  <a:lnTo>
                    <a:pt x="2110867" y="85725"/>
                  </a:lnTo>
                  <a:lnTo>
                    <a:pt x="2110867" y="321437"/>
                  </a:lnTo>
                  <a:lnTo>
                    <a:pt x="2139442" y="321437"/>
                  </a:lnTo>
                  <a:lnTo>
                    <a:pt x="2139442" y="85725"/>
                  </a:lnTo>
                  <a:lnTo>
                    <a:pt x="2168017" y="85725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35452" y="4043152"/>
              <a:ext cx="2085339" cy="0"/>
            </a:xfrm>
            <a:custGeom>
              <a:avLst/>
              <a:gdLst/>
              <a:ahLst/>
              <a:cxnLst/>
              <a:rect l="l" t="t" r="r" b="b"/>
              <a:pathLst>
                <a:path w="2085339">
                  <a:moveTo>
                    <a:pt x="0" y="0"/>
                  </a:moveTo>
                  <a:lnTo>
                    <a:pt x="602614" y="0"/>
                  </a:lnTo>
                </a:path>
                <a:path w="2085339">
                  <a:moveTo>
                    <a:pt x="1720278" y="0"/>
                  </a:moveTo>
                  <a:lnTo>
                    <a:pt x="2084832" y="0"/>
                  </a:lnTo>
                </a:path>
              </a:pathLst>
            </a:custGeom>
            <a:ln w="28587">
              <a:solidFill>
                <a:srgbClr val="3A8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38067" y="3829075"/>
              <a:ext cx="1118235" cy="300355"/>
            </a:xfrm>
            <a:custGeom>
              <a:avLst/>
              <a:gdLst/>
              <a:ahLst/>
              <a:cxnLst/>
              <a:rect l="l" t="t" r="r" b="b"/>
              <a:pathLst>
                <a:path w="1118235" h="300354">
                  <a:moveTo>
                    <a:pt x="1117663" y="0"/>
                  </a:moveTo>
                  <a:lnTo>
                    <a:pt x="0" y="0"/>
                  </a:lnTo>
                  <a:lnTo>
                    <a:pt x="0" y="300088"/>
                  </a:lnTo>
                  <a:lnTo>
                    <a:pt x="1117663" y="300088"/>
                  </a:lnTo>
                  <a:lnTo>
                    <a:pt x="111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8645" y="3131311"/>
            <a:ext cx="4301490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5"/>
              </a:spcBef>
              <a:tabLst>
                <a:tab pos="3553460" algn="l"/>
              </a:tabLst>
            </a:pP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1125" spc="270" baseline="3703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2400	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SecureSync</a:t>
            </a:r>
            <a:r>
              <a:rPr sz="750" spc="114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2400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tabLst>
                <a:tab pos="485140" algn="l"/>
                <a:tab pos="2638425" algn="l"/>
                <a:tab pos="3124200" algn="l"/>
              </a:tabLst>
            </a:pP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1125" spc="-15" baseline="3703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1125" baseline="3703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1125" spc="-22" baseline="3703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1125" spc="-7" baseline="3703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1125" baseline="3703" dirty="0">
                <a:solidFill>
                  <a:srgbClr val="EC7C30"/>
                </a:solidFill>
                <a:latin typeface="Segoe UI"/>
                <a:cs typeface="Segoe UI"/>
              </a:rPr>
              <a:t>S	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10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Mh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z	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1</a:t>
            </a:r>
            <a:r>
              <a:rPr sz="750" spc="-15" dirty="0">
                <a:solidFill>
                  <a:srgbClr val="EC7C30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EC7C30"/>
                </a:solidFill>
                <a:latin typeface="Segoe UI"/>
                <a:cs typeface="Segoe UI"/>
              </a:rPr>
              <a:t>PP</a:t>
            </a:r>
            <a:r>
              <a:rPr sz="750" dirty="0">
                <a:solidFill>
                  <a:srgbClr val="EC7C30"/>
                </a:solidFill>
                <a:latin typeface="Segoe UI"/>
                <a:cs typeface="Segoe UI"/>
              </a:rPr>
              <a:t>S</a:t>
            </a:r>
            <a:endParaRPr sz="750">
              <a:latin typeface="Segoe UI"/>
              <a:cs typeface="Segoe UI"/>
            </a:endParaRPr>
          </a:p>
          <a:p>
            <a:pPr marL="921385">
              <a:lnSpc>
                <a:spcPct val="100000"/>
              </a:lnSpc>
              <a:spcBef>
                <a:spcPts val="675"/>
              </a:spcBef>
              <a:tabLst>
                <a:tab pos="3560445" algn="l"/>
              </a:tabLst>
            </a:pP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1125" spc="-37" baseline="3703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1125" spc="-7" baseline="3703" dirty="0">
                <a:solidFill>
                  <a:srgbClr val="070D1D"/>
                </a:solidFill>
                <a:latin typeface="Segoe UI"/>
                <a:cs typeface="Segoe UI"/>
              </a:rPr>
              <a:t>Z1</a:t>
            </a:r>
            <a:r>
              <a:rPr sz="1125" baseline="3703" dirty="0">
                <a:solidFill>
                  <a:srgbClr val="070D1D"/>
                </a:solidFill>
                <a:latin typeface="Segoe UI"/>
                <a:cs typeface="Segoe UI"/>
              </a:rPr>
              <a:t>6	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</a:t>
            </a:r>
            <a:r>
              <a:rPr sz="750" spc="5" dirty="0">
                <a:solidFill>
                  <a:srgbClr val="070D1D"/>
                </a:solidFill>
                <a:latin typeface="Segoe UI"/>
                <a:cs typeface="Segoe UI"/>
              </a:rPr>
              <a:t>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egoe UI"/>
              <a:cs typeface="Segoe UI"/>
            </a:endParaRPr>
          </a:p>
          <a:p>
            <a:pPr marL="1278255" marR="2195195">
              <a:lnSpc>
                <a:spcPct val="100000"/>
              </a:lnSpc>
            </a:pP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750" spc="-5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750" spc="-4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DWDM</a:t>
            </a:r>
            <a:r>
              <a:rPr sz="750" spc="-5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or </a:t>
            </a:r>
            <a:r>
              <a:rPr sz="750" spc="-19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12" y="923343"/>
            <a:ext cx="601916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00"/>
              </a:spcBef>
              <a:buClr>
                <a:srgbClr val="3A86CC"/>
              </a:buClr>
              <a:buFont typeface="Wingdings"/>
              <a:buChar char=""/>
              <a:tabLst>
                <a:tab pos="195580" algn="l"/>
              </a:tabLst>
            </a:pP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Direct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White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Rabbit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handoff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exchange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service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provider.</a:t>
            </a:r>
            <a:endParaRPr sz="10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GNSS/GPS</a:t>
            </a:r>
            <a:r>
              <a:rPr sz="1000" spc="4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equipment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endParaRPr sz="10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Distribution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over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standard</a:t>
            </a:r>
            <a:r>
              <a:rPr sz="1000" spc="3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fiber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WR-Z16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no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calibration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required.</a:t>
            </a:r>
            <a:endParaRPr sz="10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Pre-calibrated</a:t>
            </a:r>
            <a:r>
              <a:rPr sz="1000" spc="6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optics,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service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provider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using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color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on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wavelength</a:t>
            </a:r>
            <a:r>
              <a:rPr sz="1000" spc="2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and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 end-user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the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other.</a:t>
            </a:r>
            <a:endParaRPr sz="10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Output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from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Z16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may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WR,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PTP</a:t>
            </a:r>
            <a:r>
              <a:rPr sz="1000" spc="3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1</a:t>
            </a:r>
            <a:r>
              <a:rPr sz="1000" spc="-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PPS.</a:t>
            </a:r>
            <a:endParaRPr sz="1000" dirty="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95580" algn="l"/>
              </a:tabLst>
            </a:pP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Can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be used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as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redundancy</a:t>
            </a:r>
            <a:r>
              <a:rPr sz="1000" spc="2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source</a:t>
            </a:r>
            <a:r>
              <a:rPr sz="1000" spc="1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along</a:t>
            </a:r>
            <a:r>
              <a:rPr sz="1000" spc="5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with typical</a:t>
            </a:r>
            <a:r>
              <a:rPr sz="1000" spc="1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GNSS/GPS</a:t>
            </a:r>
            <a:r>
              <a:rPr sz="1000" spc="6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3A86CC"/>
                </a:solidFill>
                <a:latin typeface="Segoe UI"/>
                <a:cs typeface="Segoe UI"/>
              </a:rPr>
              <a:t>or</a:t>
            </a:r>
            <a:r>
              <a:rPr sz="1000" dirty="0">
                <a:solidFill>
                  <a:srgbClr val="3A86C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3A86CC"/>
                </a:solidFill>
                <a:latin typeface="Segoe UI"/>
                <a:cs typeface="Segoe UI"/>
              </a:rPr>
              <a:t>PTP.</a:t>
            </a:r>
            <a:endParaRPr sz="10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80899"/>
            <a:ext cx="456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WR</a:t>
            </a:r>
            <a:r>
              <a:rPr sz="2000" spc="-40" dirty="0"/>
              <a:t> </a:t>
            </a:r>
            <a:r>
              <a:rPr sz="2000" spc="-5" dirty="0"/>
              <a:t>from</a:t>
            </a:r>
            <a:r>
              <a:rPr sz="2000" spc="-35" dirty="0"/>
              <a:t> </a:t>
            </a:r>
            <a:r>
              <a:rPr sz="2000" dirty="0"/>
              <a:t>exchange/service</a:t>
            </a:r>
            <a:r>
              <a:rPr sz="2000" spc="-55" dirty="0"/>
              <a:t> </a:t>
            </a:r>
            <a:r>
              <a:rPr sz="2000" spc="-5" dirty="0"/>
              <a:t>provider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" y="4347387"/>
            <a:ext cx="4219702" cy="276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61740" y="2786125"/>
            <a:ext cx="2491105" cy="1012190"/>
            <a:chOff x="3261740" y="2786125"/>
            <a:chExt cx="2491105" cy="1012190"/>
          </a:xfrm>
        </p:grpSpPr>
        <p:sp>
          <p:nvSpPr>
            <p:cNvPr id="6" name="object 6"/>
            <p:cNvSpPr/>
            <p:nvPr/>
          </p:nvSpPr>
          <p:spPr>
            <a:xfrm>
              <a:off x="3274440" y="3033013"/>
              <a:ext cx="2465705" cy="752475"/>
            </a:xfrm>
            <a:custGeom>
              <a:avLst/>
              <a:gdLst/>
              <a:ahLst/>
              <a:cxnLst/>
              <a:rect l="l" t="t" r="r" b="b"/>
              <a:pathLst>
                <a:path w="2465704" h="752475">
                  <a:moveTo>
                    <a:pt x="0" y="752475"/>
                  </a:moveTo>
                  <a:lnTo>
                    <a:pt x="2465197" y="752475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752475"/>
                  </a:lnTo>
                  <a:close/>
                </a:path>
              </a:pathLst>
            </a:custGeom>
            <a:ln w="25400">
              <a:solidFill>
                <a:srgbClr val="29619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0809" y="3279308"/>
              <a:ext cx="1206677" cy="1189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45075" y="3383787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3"/>
                  </a:lnTo>
                  <a:lnTo>
                    <a:pt x="28575" y="250063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3"/>
                  </a:lnTo>
                  <a:lnTo>
                    <a:pt x="57150" y="250063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3"/>
                  </a:lnTo>
                  <a:lnTo>
                    <a:pt x="78538" y="250063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9350" y="3383787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3"/>
                  </a:lnTo>
                  <a:lnTo>
                    <a:pt x="28575" y="250063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3"/>
                  </a:lnTo>
                  <a:lnTo>
                    <a:pt x="57150" y="250063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3"/>
                  </a:lnTo>
                  <a:lnTo>
                    <a:pt x="78538" y="250063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4989" y="3382263"/>
              <a:ext cx="85725" cy="321945"/>
            </a:xfrm>
            <a:custGeom>
              <a:avLst/>
              <a:gdLst/>
              <a:ahLst/>
              <a:cxnLst/>
              <a:rect l="l" t="t" r="r" b="b"/>
              <a:pathLst>
                <a:path w="85725" h="321945">
                  <a:moveTo>
                    <a:pt x="28575" y="235712"/>
                  </a:moveTo>
                  <a:lnTo>
                    <a:pt x="0" y="235712"/>
                  </a:lnTo>
                  <a:lnTo>
                    <a:pt x="42799" y="321437"/>
                  </a:lnTo>
                  <a:lnTo>
                    <a:pt x="78538" y="250063"/>
                  </a:lnTo>
                  <a:lnTo>
                    <a:pt x="28575" y="250063"/>
                  </a:lnTo>
                  <a:lnTo>
                    <a:pt x="28575" y="235712"/>
                  </a:lnTo>
                  <a:close/>
                </a:path>
                <a:path w="85725" h="321945">
                  <a:moveTo>
                    <a:pt x="57150" y="0"/>
                  </a:moveTo>
                  <a:lnTo>
                    <a:pt x="28575" y="0"/>
                  </a:lnTo>
                  <a:lnTo>
                    <a:pt x="28575" y="250063"/>
                  </a:lnTo>
                  <a:lnTo>
                    <a:pt x="57150" y="250063"/>
                  </a:lnTo>
                  <a:lnTo>
                    <a:pt x="57150" y="0"/>
                  </a:lnTo>
                  <a:close/>
                </a:path>
                <a:path w="85725" h="321945">
                  <a:moveTo>
                    <a:pt x="85725" y="235712"/>
                  </a:moveTo>
                  <a:lnTo>
                    <a:pt x="57150" y="235712"/>
                  </a:lnTo>
                  <a:lnTo>
                    <a:pt x="57150" y="250063"/>
                  </a:lnTo>
                  <a:lnTo>
                    <a:pt x="78538" y="250063"/>
                  </a:lnTo>
                  <a:lnTo>
                    <a:pt x="85725" y="235712"/>
                  </a:lnTo>
                  <a:close/>
                </a:path>
              </a:pathLst>
            </a:custGeom>
            <a:solidFill>
              <a:srgbClr val="2CC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1382" y="2786125"/>
              <a:ext cx="85725" cy="464184"/>
            </a:xfrm>
            <a:custGeom>
              <a:avLst/>
              <a:gdLst/>
              <a:ahLst/>
              <a:cxnLst/>
              <a:rect l="l" t="t" r="r" b="b"/>
              <a:pathLst>
                <a:path w="85725" h="464185">
                  <a:moveTo>
                    <a:pt x="28501" y="378545"/>
                  </a:moveTo>
                  <a:lnTo>
                    <a:pt x="0" y="378714"/>
                  </a:lnTo>
                  <a:lnTo>
                    <a:pt x="43306" y="464185"/>
                  </a:lnTo>
                  <a:lnTo>
                    <a:pt x="78519" y="392811"/>
                  </a:lnTo>
                  <a:lnTo>
                    <a:pt x="28575" y="392811"/>
                  </a:lnTo>
                  <a:lnTo>
                    <a:pt x="28501" y="378545"/>
                  </a:lnTo>
                  <a:close/>
                </a:path>
                <a:path w="85725" h="464185">
                  <a:moveTo>
                    <a:pt x="57075" y="378375"/>
                  </a:moveTo>
                  <a:lnTo>
                    <a:pt x="28501" y="378545"/>
                  </a:lnTo>
                  <a:lnTo>
                    <a:pt x="28575" y="392811"/>
                  </a:lnTo>
                  <a:lnTo>
                    <a:pt x="57150" y="392684"/>
                  </a:lnTo>
                  <a:lnTo>
                    <a:pt x="57075" y="378375"/>
                  </a:lnTo>
                  <a:close/>
                </a:path>
                <a:path w="85725" h="464185">
                  <a:moveTo>
                    <a:pt x="85725" y="378206"/>
                  </a:moveTo>
                  <a:lnTo>
                    <a:pt x="57075" y="378375"/>
                  </a:lnTo>
                  <a:lnTo>
                    <a:pt x="57150" y="392684"/>
                  </a:lnTo>
                  <a:lnTo>
                    <a:pt x="28575" y="392811"/>
                  </a:lnTo>
                  <a:lnTo>
                    <a:pt x="78519" y="392811"/>
                  </a:lnTo>
                  <a:lnTo>
                    <a:pt x="85725" y="378206"/>
                  </a:lnTo>
                  <a:close/>
                </a:path>
                <a:path w="85725" h="464185">
                  <a:moveTo>
                    <a:pt x="55117" y="0"/>
                  </a:moveTo>
                  <a:lnTo>
                    <a:pt x="26542" y="127"/>
                  </a:lnTo>
                  <a:lnTo>
                    <a:pt x="28501" y="378545"/>
                  </a:lnTo>
                  <a:lnTo>
                    <a:pt x="57075" y="378375"/>
                  </a:lnTo>
                  <a:lnTo>
                    <a:pt x="55117" y="0"/>
                  </a:lnTo>
                  <a:close/>
                </a:path>
              </a:pathLst>
            </a:custGeom>
            <a:solidFill>
              <a:srgbClr val="3A8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7337" y="2491866"/>
            <a:ext cx="8569325" cy="1763395"/>
          </a:xfrm>
          <a:prstGeom prst="rect">
            <a:avLst/>
          </a:prstGeom>
          <a:ln w="9525">
            <a:solidFill>
              <a:srgbClr val="3A86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3027045" marR="4742815">
              <a:lnSpc>
                <a:spcPct val="100000"/>
              </a:lnSpc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Exchange</a:t>
            </a:r>
            <a:r>
              <a:rPr sz="750" spc="-10" dirty="0">
                <a:solidFill>
                  <a:srgbClr val="070D1D"/>
                </a:solidFill>
                <a:latin typeface="Segoe UI"/>
                <a:cs typeface="Segoe UI"/>
              </a:rPr>
              <a:t>/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P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rov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i</a:t>
            </a: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der  handoff</a:t>
            </a:r>
            <a:endParaRPr sz="750">
              <a:latin typeface="Segoe UI"/>
              <a:cs typeface="Segoe UI"/>
            </a:endParaRPr>
          </a:p>
          <a:p>
            <a:pPr marL="70485" algn="ctr">
              <a:lnSpc>
                <a:spcPct val="100000"/>
              </a:lnSpc>
              <a:spcBef>
                <a:spcPts val="445"/>
              </a:spcBef>
            </a:pPr>
            <a:r>
              <a:rPr sz="750" dirty="0">
                <a:solidFill>
                  <a:srgbClr val="3A86CC"/>
                </a:solidFill>
                <a:latin typeface="Segoe UI"/>
                <a:cs typeface="Segoe UI"/>
              </a:rPr>
              <a:t>WR</a:t>
            </a:r>
            <a:endParaRPr sz="750">
              <a:latin typeface="Segoe UI"/>
              <a:cs typeface="Segoe UI"/>
            </a:endParaRPr>
          </a:p>
          <a:p>
            <a:pPr marL="1544320" algn="ctr">
              <a:lnSpc>
                <a:spcPct val="100000"/>
              </a:lnSpc>
              <a:spcBef>
                <a:spcPts val="760"/>
              </a:spcBef>
            </a:pPr>
            <a:r>
              <a:rPr sz="750" dirty="0">
                <a:solidFill>
                  <a:srgbClr val="070D1D"/>
                </a:solidFill>
                <a:latin typeface="Segoe UI"/>
                <a:cs typeface="Segoe UI"/>
              </a:rPr>
              <a:t>WR</a:t>
            </a:r>
            <a:r>
              <a:rPr sz="750" spc="-25" dirty="0">
                <a:solidFill>
                  <a:srgbClr val="070D1D"/>
                </a:solidFill>
                <a:latin typeface="Segoe UI"/>
                <a:cs typeface="Segoe UI"/>
              </a:rPr>
              <a:t> </a:t>
            </a:r>
            <a:r>
              <a:rPr sz="750" spc="-5" dirty="0">
                <a:solidFill>
                  <a:srgbClr val="070D1D"/>
                </a:solidFill>
                <a:latin typeface="Segoe UI"/>
                <a:cs typeface="Segoe UI"/>
              </a:rPr>
              <a:t>Z16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19583"/>
            <a:ext cx="697738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200" spc="-10" dirty="0">
                <a:solidFill>
                  <a:srgbClr val="112752"/>
                </a:solidFill>
                <a:latin typeface="Segoe UI Black"/>
                <a:cs typeface="Segoe UI Black"/>
              </a:rPr>
              <a:t>Синхронизация времени в финансовой сфере</a:t>
            </a:r>
            <a:endParaRPr lang="en-US" sz="2200" dirty="0">
              <a:latin typeface="Segoe UI Black"/>
              <a:cs typeface="Segoe UI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682" y="750188"/>
            <a:ext cx="8549640" cy="3880485"/>
            <a:chOff x="66682" y="750188"/>
            <a:chExt cx="8549640" cy="3880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405" y="2980067"/>
              <a:ext cx="3621394" cy="1649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405" y="750188"/>
              <a:ext cx="3621394" cy="1649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88663" y="1575180"/>
              <a:ext cx="1169670" cy="2230120"/>
            </a:xfrm>
            <a:custGeom>
              <a:avLst/>
              <a:gdLst/>
              <a:ahLst/>
              <a:cxnLst/>
              <a:rect l="l" t="t" r="r" b="b"/>
              <a:pathLst>
                <a:path w="1169670" h="2230120">
                  <a:moveTo>
                    <a:pt x="0" y="1124330"/>
                  </a:moveTo>
                  <a:lnTo>
                    <a:pt x="1169162" y="0"/>
                  </a:lnTo>
                </a:path>
                <a:path w="1169670" h="2230120">
                  <a:moveTo>
                    <a:pt x="1169162" y="2229866"/>
                  </a:moveTo>
                  <a:lnTo>
                    <a:pt x="1169162" y="0"/>
                  </a:lnTo>
                </a:path>
                <a:path w="1169670" h="2230120">
                  <a:moveTo>
                    <a:pt x="1169162" y="2229866"/>
                  </a:moveTo>
                  <a:lnTo>
                    <a:pt x="0" y="112433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2" y="1874519"/>
              <a:ext cx="3721989" cy="16499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7323" y="2220480"/>
              <a:ext cx="1446784" cy="759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76400" y="1025429"/>
            <a:ext cx="197040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1800" b="1" dirty="0">
                <a:solidFill>
                  <a:srgbClr val="426C9E"/>
                </a:solidFill>
                <a:latin typeface="Calibri"/>
                <a:cs typeface="Calibri"/>
              </a:rPr>
              <a:t>Финансовый хаб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720598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Синхронизация времени в финансовой сфере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7618" y="791082"/>
            <a:ext cx="3249982" cy="3777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99900"/>
              </a:lnSpc>
              <a:spcBef>
                <a:spcPts val="100"/>
              </a:spcBef>
              <a:buSzPct val="111111"/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lang="ru-RU" sz="1350" b="1" spc="-5" dirty="0">
                <a:solidFill>
                  <a:srgbClr val="426C9E"/>
                </a:solidFill>
                <a:latin typeface="Segoe UI"/>
                <a:cs typeface="Segoe UI"/>
              </a:rPr>
              <a:t>Измерение задержки: Абсолютное время реакции на рыночные события колеблется от 15 до 70 наносекунд. Основная волна: 20 ±10 </a:t>
            </a:r>
            <a:r>
              <a:rPr lang="ru-RU" sz="1350" b="1" spc="-5" dirty="0" err="1">
                <a:solidFill>
                  <a:srgbClr val="426C9E"/>
                </a:solidFill>
                <a:latin typeface="Segoe UI"/>
                <a:cs typeface="Segoe UI"/>
              </a:rPr>
              <a:t>нс</a:t>
            </a:r>
            <a:r>
              <a:rPr lang="ru-RU" sz="1350" b="1" spc="-5" dirty="0">
                <a:solidFill>
                  <a:srgbClr val="426C9E"/>
                </a:solidFill>
                <a:latin typeface="Segoe UI"/>
                <a:cs typeface="Segoe UI"/>
              </a:rPr>
              <a:t>.</a:t>
            </a:r>
          </a:p>
          <a:p>
            <a:pPr marL="271780" marR="5080" indent="-259079">
              <a:lnSpc>
                <a:spcPct val="99900"/>
              </a:lnSpc>
              <a:spcBef>
                <a:spcPts val="100"/>
              </a:spcBef>
              <a:buSzPct val="111111"/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lang="ru-RU" sz="1350" b="1" spc="-5" dirty="0">
                <a:solidFill>
                  <a:srgbClr val="426C9E"/>
                </a:solidFill>
                <a:latin typeface="Segoe UI"/>
                <a:cs typeface="Segoe UI"/>
              </a:rPr>
              <a:t>Временная погрешность от пика до пика в 5 </a:t>
            </a:r>
            <a:r>
              <a:rPr lang="ru-RU" sz="1350" b="1" spc="-5" dirty="0" err="1">
                <a:solidFill>
                  <a:srgbClr val="426C9E"/>
                </a:solidFill>
                <a:latin typeface="Segoe UI"/>
                <a:cs typeface="Segoe UI"/>
              </a:rPr>
              <a:t>нс</a:t>
            </a:r>
            <a:r>
              <a:rPr lang="ru-RU" sz="1350" b="1" spc="-5" dirty="0">
                <a:solidFill>
                  <a:srgbClr val="426C9E"/>
                </a:solidFill>
                <a:latin typeface="Segoe UI"/>
                <a:cs typeface="Segoe UI"/>
              </a:rPr>
              <a:t> означает 50%-</a:t>
            </a:r>
            <a:r>
              <a:rPr lang="ru-RU" sz="1350" b="1" spc="-5" dirty="0" err="1">
                <a:solidFill>
                  <a:srgbClr val="426C9E"/>
                </a:solidFill>
                <a:latin typeface="Segoe UI"/>
                <a:cs typeface="Segoe UI"/>
              </a:rPr>
              <a:t>ную</a:t>
            </a:r>
            <a:r>
              <a:rPr lang="ru-RU" sz="1350" b="1" spc="-5" dirty="0">
                <a:solidFill>
                  <a:srgbClr val="426C9E"/>
                </a:solidFill>
                <a:latin typeface="Segoe UI"/>
                <a:cs typeface="Segoe UI"/>
              </a:rPr>
              <a:t> неопределенность в измерении.</a:t>
            </a:r>
          </a:p>
          <a:p>
            <a:pPr marL="271780" marR="5080" indent="-259079">
              <a:lnSpc>
                <a:spcPct val="99900"/>
              </a:lnSpc>
              <a:spcBef>
                <a:spcPts val="100"/>
              </a:spcBef>
              <a:buSzPct val="111111"/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lang="ru-RU" sz="1350" b="1" spc="-5" dirty="0">
                <a:solidFill>
                  <a:srgbClr val="426C9E"/>
                </a:solidFill>
                <a:latin typeface="Segoe UI"/>
                <a:cs typeface="Segoe UI"/>
              </a:rPr>
              <a:t>Качество данных: обучение ИИ с неправильными значениями задержки влияет на точность результатов. Даже если вы не заинтересованы в проведении гонки с низкой задержкой, синхронизация времени и захват данных являются важными инструментами для повышения вашей прибыльности.</a:t>
            </a:r>
            <a:endParaRPr sz="145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633" y="1192709"/>
            <a:ext cx="4931179" cy="29453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283" y="1056056"/>
            <a:ext cx="6547855" cy="36413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868" y="328929"/>
            <a:ext cx="514553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5" dirty="0"/>
              <a:t>Угрозы отказоустойчивости ГНСС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19583"/>
            <a:ext cx="827278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Лучшие практики обеспечения отказоустойчивости сети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8737" y="1024805"/>
            <a:ext cx="5585765" cy="20152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ru-RU" sz="1200" b="1" spc="-10" dirty="0">
                <a:solidFill>
                  <a:srgbClr val="426C9E"/>
                </a:solidFill>
                <a:latin typeface="Segoe UI"/>
                <a:cs typeface="Segoe UI"/>
              </a:rPr>
              <a:t>Чего следует избегать?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ru-RU" sz="1200" b="1" spc="-10" dirty="0">
                <a:solidFill>
                  <a:srgbClr val="426C9E"/>
                </a:solidFill>
                <a:latin typeface="Segoe UI"/>
                <a:cs typeface="Segoe UI"/>
              </a:rPr>
              <a:t>Зависимость от GNSS: подвержена глушению, подмене и непреднамеренным помехам.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ru-RU" sz="1200" b="1" spc="-10" dirty="0">
                <a:solidFill>
                  <a:srgbClr val="426C9E"/>
                </a:solidFill>
                <a:latin typeface="Segoe UI"/>
                <a:cs typeface="Segoe UI"/>
              </a:rPr>
              <a:t>Единый источник времени: только один источник времени не гарантирует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ru-RU" sz="1200" b="1" spc="-10" dirty="0">
                <a:solidFill>
                  <a:srgbClr val="426C9E"/>
                </a:solidFill>
                <a:latin typeface="Segoe UI"/>
                <a:cs typeface="Segoe UI"/>
              </a:rPr>
              <a:t>точное время и подвергает риску вашу сеть.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ru-RU" sz="1200" b="1" spc="-10" dirty="0">
                <a:solidFill>
                  <a:srgbClr val="426C9E"/>
                </a:solidFill>
                <a:latin typeface="Segoe UI"/>
                <a:cs typeface="Segoe UI"/>
              </a:rPr>
              <a:t>На что обратить внимание?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ru-RU" sz="1200" b="1" spc="-10" dirty="0">
                <a:solidFill>
                  <a:srgbClr val="426C9E"/>
                </a:solidFill>
                <a:latin typeface="Segoe UI"/>
                <a:cs typeface="Segoe UI"/>
              </a:rPr>
              <a:t>Избыточность сети: Отдельные точки отказа повышают вероятность </a:t>
            </a:r>
            <a:r>
              <a:rPr sz="1200" b="1" spc="-10" dirty="0">
                <a:solidFill>
                  <a:srgbClr val="426C9E"/>
                </a:solidFill>
                <a:latin typeface="Segoe UI"/>
                <a:cs typeface="Segoe UI"/>
              </a:rPr>
              <a:t>of  major failures</a:t>
            </a:r>
            <a:r>
              <a:rPr sz="1200" spc="-5" dirty="0">
                <a:solidFill>
                  <a:srgbClr val="070D1D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69" y="3189242"/>
            <a:ext cx="4888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buClr>
                <a:srgbClr val="3A86CC"/>
              </a:buClr>
              <a:tabLst>
                <a:tab pos="195580" algn="l"/>
              </a:tabLst>
            </a:pPr>
            <a:r>
              <a:rPr lang="ru-RU" sz="1200" b="1" spc="-10" dirty="0" err="1">
                <a:solidFill>
                  <a:srgbClr val="426C9E"/>
                </a:solidFill>
                <a:latin typeface="Segoe UI"/>
                <a:cs typeface="Segoe UI"/>
              </a:rPr>
              <a:t>Отслеживаемость</a:t>
            </a:r>
            <a:r>
              <a:rPr lang="ru-RU" sz="1200" b="1" spc="-10" dirty="0">
                <a:solidFill>
                  <a:srgbClr val="426C9E"/>
                </a:solidFill>
                <a:latin typeface="Segoe UI"/>
                <a:cs typeface="Segoe UI"/>
              </a:rPr>
              <a:t>: Синхронизация времени должна быть проверена, особенно при работе с чисто программными решениями.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540" y="4056887"/>
            <a:ext cx="5218430" cy="425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700"/>
              </a:lnSpc>
              <a:spcBef>
                <a:spcPts val="100"/>
              </a:spcBef>
              <a:buClr>
                <a:srgbClr val="3A86CC"/>
              </a:buClr>
              <a:tabLst>
                <a:tab pos="195580" algn="l"/>
              </a:tabLst>
            </a:pPr>
            <a:r>
              <a:rPr lang="ru-RU" sz="1200" b="1" spc="-5" dirty="0">
                <a:solidFill>
                  <a:srgbClr val="426C9E"/>
                </a:solidFill>
                <a:latin typeface="Segoe UI"/>
                <a:cs typeface="Segoe UI"/>
              </a:rPr>
              <a:t>Прибыльность: Развертывание резервных копий синхронизации может стать возможностью улучшить вашу торговлю.</a:t>
            </a:r>
            <a:endParaRPr sz="1200" dirty="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1506" y="1279525"/>
            <a:ext cx="2199490" cy="16553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3494585"/>
            <a:ext cx="3288030" cy="11067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19455" algn="just">
              <a:lnSpc>
                <a:spcPct val="100000"/>
              </a:lnSpc>
              <a:spcBef>
                <a:spcPts val="130"/>
              </a:spcBef>
            </a:pPr>
            <a:r>
              <a:rPr lang="ru-RU" sz="1400" b="1" spc="-5" dirty="0">
                <a:latin typeface="Segoe UI"/>
                <a:cs typeface="Segoe UI"/>
              </a:rPr>
              <a:t>Закон Сигала: </a:t>
            </a:r>
          </a:p>
          <a:p>
            <a:pPr marL="719455" algn="just">
              <a:lnSpc>
                <a:spcPct val="100000"/>
              </a:lnSpc>
              <a:spcBef>
                <a:spcPts val="130"/>
              </a:spcBef>
            </a:pPr>
            <a:r>
              <a:rPr lang="ru-RU" sz="1400" b="1" spc="-5" dirty="0">
                <a:latin typeface="Segoe UI"/>
                <a:cs typeface="Segoe UI"/>
              </a:rPr>
              <a:t>“Человек с часами знает, который час. Человек с двумя часами никогда не бывает уверен”.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2957</Words>
  <Application>Microsoft Office PowerPoint</Application>
  <PresentationFormat>Произвольный</PresentationFormat>
  <Paragraphs>522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9" baseType="lpstr">
      <vt:lpstr>Arial MT</vt:lpstr>
      <vt:lpstr>Calibri</vt:lpstr>
      <vt:lpstr>Segoe UI</vt:lpstr>
      <vt:lpstr>Segoe UI Black</vt:lpstr>
      <vt:lpstr>Symbol</vt:lpstr>
      <vt:lpstr>Times New Roman</vt:lpstr>
      <vt:lpstr>Wingdings</vt:lpstr>
      <vt:lpstr>Office Theme</vt:lpstr>
      <vt:lpstr>Синхронизация времени для электронной торговли</vt:lpstr>
      <vt:lpstr>Примеры использования электронной торговли</vt:lpstr>
      <vt:lpstr>Синхронизация времени в финансовой сфере</vt:lpstr>
      <vt:lpstr>Синхронизация времени в финансовой сфере</vt:lpstr>
      <vt:lpstr>Синхронизация времени в финансовой сфере</vt:lpstr>
      <vt:lpstr>Презентация PowerPoint</vt:lpstr>
      <vt:lpstr>Синхронизация времени в финансовой сфере</vt:lpstr>
      <vt:lpstr>Угрозы отказоустойчивости ГНСС</vt:lpstr>
      <vt:lpstr>Лучшие практики обеспечения отказоустойчивости сети</vt:lpstr>
      <vt:lpstr>   Background to  White Rabbit</vt:lpstr>
      <vt:lpstr>Terminology</vt:lpstr>
      <vt:lpstr>Intro to White Rabbit</vt:lpstr>
      <vt:lpstr>White Rabbit value proposition</vt:lpstr>
      <vt:lpstr>White Rabbit distribution ecosystem</vt:lpstr>
      <vt:lpstr>   White Rabbit for  Electronic Trading</vt:lpstr>
      <vt:lpstr>White Rabbit for Finance</vt:lpstr>
      <vt:lpstr>White Rabbit for Finance</vt:lpstr>
      <vt:lpstr>Sub-nano metro area timing distribution</vt:lpstr>
      <vt:lpstr>White Rabbit vs PTP</vt:lpstr>
      <vt:lpstr>White Rabbit vs other technologies</vt:lpstr>
      <vt:lpstr>Data center Time Distribution</vt:lpstr>
      <vt:lpstr>White Rabbit Metro Time Distribution</vt:lpstr>
      <vt:lpstr>Proprietary trading firm (1/2)</vt:lpstr>
      <vt:lpstr>Proprietary trading firm (2/2)</vt:lpstr>
      <vt:lpstr>White Rabbit for Exchanges</vt:lpstr>
      <vt:lpstr>Презентация PowerPoint</vt:lpstr>
      <vt:lpstr>Case Study: Deutsche Börse</vt:lpstr>
      <vt:lpstr>Case Study: Spanish Stock Exchange</vt:lpstr>
      <vt:lpstr>Case Study: Optiver - NJ to Chicago link</vt:lpstr>
      <vt:lpstr>Case Study: Survey measurement</vt:lpstr>
      <vt:lpstr>Case Study: WR integration in Arista 7130 L1 switch</vt:lpstr>
      <vt:lpstr>Case Study: Latency measurement</vt:lpstr>
      <vt:lpstr>Презентация PowerPoint</vt:lpstr>
      <vt:lpstr>White Rabbit Z</vt:lpstr>
      <vt:lpstr>WR-ZEN TP-FL</vt:lpstr>
      <vt:lpstr>High Accuracy Timing IP Core (HATI)</vt:lpstr>
      <vt:lpstr>HATI Core: Arista 7130</vt:lpstr>
      <vt:lpstr>HATI Core: LDA Technologies NeoTap</vt:lpstr>
      <vt:lpstr>SecureSync®</vt:lpstr>
      <vt:lpstr>preventing interferences at antenna level</vt:lpstr>
      <vt:lpstr>Презентация PowerPoint</vt:lpstr>
      <vt:lpstr>Key to diagrams</vt:lpstr>
      <vt:lpstr>WR to PTP Switch</vt:lpstr>
      <vt:lpstr>WR to PTP card/NIC</vt:lpstr>
      <vt:lpstr>WR to HATI enabled Switch</vt:lpstr>
      <vt:lpstr>WR to FPGA card with HATI</vt:lpstr>
      <vt:lpstr>WR to PPS device</vt:lpstr>
      <vt:lpstr>WR where GPS is not available</vt:lpstr>
      <vt:lpstr>WR redundancy at single site</vt:lpstr>
      <vt:lpstr>WR backup from 2nd site</vt:lpstr>
      <vt:lpstr>WR from exchange/service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pagecran</dc:creator>
  <cp:lastModifiedBy>SHIWA</cp:lastModifiedBy>
  <cp:revision>4</cp:revision>
  <dcterms:created xsi:type="dcterms:W3CDTF">2024-11-10T12:54:05Z</dcterms:created>
  <dcterms:modified xsi:type="dcterms:W3CDTF">2024-11-10T13:34:34Z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2024-11-10T00:00:00Z</vt:filetime>
  </property>
</Properties>
</file>