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74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57A87-8604-43FB-9771-E80ECAF01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EF9DA9-F1B4-4D45-BD11-E78048AEB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1BD4C3-9A6B-4EB2-9F5C-B2E63882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03FD09-4A90-40AF-94AC-8BFE8FE6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708649-DBE7-4A13-9EEA-D8B7FDD3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52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82B0A-A8E0-4F19-BE5C-718F7C05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C6FDCA-6DB8-4B6C-A73C-4C5D1D063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4DE2E9-AB05-4176-9A7F-C2EE2841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B9051C-7BA5-43F8-A503-BB919120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4B47DA-12D4-4702-AE03-091F66B8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82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6BA0451-FA50-4C87-9F63-1529D8965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ACB597-0F38-49AE-9143-2E19EF9B9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182039-6821-4B13-A3FA-F630254F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6202D-7BC1-437F-8B32-316A1C63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9BEB01-106F-4688-8BE4-AEDC3C47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06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E0C80-4FE9-4025-8006-0F496496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3AF6A6-CF6F-41AB-8A5E-C7499A720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5E0AB7-706C-447B-9E90-FF29794D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7A5643-3CEB-4CC3-8E3B-C7B8F0D8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B029FF-DF14-4B0F-B389-7F6B19B6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32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A25ECA-422A-4064-85D0-353E5CE3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8B56DB-977B-4286-8C8E-5C0769260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60D971-7284-4799-B525-99FEB5C9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DEE55F-E512-4611-8667-1A702FE8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BBDA5A-B059-4EF4-B128-20A35DD9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19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28DC7-35C7-4E85-9A41-DA544B44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306CAA-196B-490B-9766-BB5FF8E16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1AB5A9-DEC8-426B-80E2-439CC2EC4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EC823C-6974-4C8D-BCAA-FE85F16B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686CF3-46A5-49E2-86B5-EBF12789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AD342F-9269-4A24-BDA4-D66816C3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32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725BD-58C4-4C0C-B48F-4842DC215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0714E7-ABF0-4C00-A242-A3B259E92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D7A097-5FBD-4016-A203-6C02602B5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1F52D5-6A3A-46C1-8C67-7A973AE06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18F213-C13C-4CA2-B847-D5C170E15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02E985-0FBE-4F7E-AA83-59B0A14B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9573CEB-A003-42A8-BFFA-17C44110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588982-5687-403B-A310-B6032584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65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7A78F-6133-4CB6-B551-73EE0154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23AB547-D6EA-4BBA-8475-21CE6FDF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DB6101-4ED6-4FFF-84B8-B1EDED50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F2E5F9-83E9-4A31-85F0-FD68E21E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89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17D9CC-B746-407F-B0FD-5330D80B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7ED1A1-C3CF-4D02-BCAB-D299F790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92ECC2-00E9-4041-964A-0608DDE8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34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28439-8FC4-432C-8C3B-4310268D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C42C51-F1AD-4028-862D-1DD82E9CD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E62903-4765-4F82-8298-3A31C7A24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A948B7-E2BA-406F-B58D-5490EA7B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23CE1F-135B-4A1B-9EF5-31DCCEFE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7AB6AB-700C-4358-9FCF-896A34B2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92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037A7-5607-4F56-9734-C2B2443D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36F19AE-A0D3-4612-A53C-CFA2BBA91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9262BC-798A-4956-BB20-CA71570C6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B04A0D-D71F-46C9-893E-967A9027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180A43-4E42-4B18-A7D3-4DC06955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B5497A-FF78-4253-9A28-6EB05B43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28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4E117-E255-41B9-99BC-2AE2328F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A8D73A-C5CA-49E8-8599-FF2A0BAE5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D157BA-3E28-4545-B430-13322B1D2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E7257C-4358-4527-8231-7F815DFBE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076BC4-92A1-44E4-B2B3-A8E39CBF8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91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4800" y="2667000"/>
            <a:ext cx="7924165" cy="0"/>
          </a:xfrm>
          <a:custGeom>
            <a:avLst/>
            <a:gdLst/>
            <a:ahLst/>
            <a:cxnLst/>
            <a:rect l="l" t="t" r="r" b="b"/>
            <a:pathLst>
              <a:path w="7924165">
                <a:moveTo>
                  <a:pt x="0" y="0"/>
                </a:moveTo>
                <a:lnTo>
                  <a:pt x="7924165" y="0"/>
                </a:lnTo>
              </a:path>
            </a:pathLst>
          </a:custGeom>
          <a:ln w="19050">
            <a:solidFill>
              <a:srgbClr val="8DC5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35"/>
              </a:spcBef>
            </a:pPr>
            <a:r>
              <a:rPr dirty="0"/>
              <a:t>DPLL</a:t>
            </a:r>
            <a:r>
              <a:rPr spc="-55" dirty="0"/>
              <a:t> </a:t>
            </a:r>
            <a:r>
              <a:rPr dirty="0"/>
              <a:t>over</a:t>
            </a:r>
            <a:r>
              <a:rPr spc="-35" dirty="0"/>
              <a:t> </a:t>
            </a:r>
            <a:r>
              <a:rPr dirty="0"/>
              <a:t>fiber</a:t>
            </a:r>
            <a:r>
              <a:rPr spc="-40" dirty="0"/>
              <a:t> </a:t>
            </a:r>
            <a:r>
              <a:rPr dirty="0"/>
              <a:t>for</a:t>
            </a:r>
            <a:r>
              <a:rPr spc="-105" dirty="0"/>
              <a:t> </a:t>
            </a:r>
            <a:r>
              <a:rPr spc="-25" dirty="0"/>
              <a:t>low </a:t>
            </a:r>
            <a:r>
              <a:rPr dirty="0"/>
              <a:t>cost</a:t>
            </a:r>
            <a:r>
              <a:rPr spc="-100" dirty="0"/>
              <a:t> </a:t>
            </a:r>
            <a:r>
              <a:rPr spc="-60" dirty="0"/>
              <a:t>Two-</a:t>
            </a:r>
            <a:r>
              <a:rPr spc="-35" dirty="0"/>
              <a:t>Way</a:t>
            </a:r>
            <a:r>
              <a:rPr spc="-105" dirty="0"/>
              <a:t> </a:t>
            </a:r>
            <a:r>
              <a:rPr spc="-20" dirty="0"/>
              <a:t>Time </a:t>
            </a:r>
            <a:r>
              <a:rPr spc="-10" dirty="0"/>
              <a:t>Transfer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32" y="72389"/>
            <a:ext cx="70338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What</a:t>
            </a:r>
            <a:r>
              <a:rPr spc="-100" dirty="0"/>
              <a:t> </a:t>
            </a:r>
            <a:r>
              <a:rPr dirty="0"/>
              <a:t>about</a:t>
            </a:r>
            <a:r>
              <a:rPr spc="-95" dirty="0"/>
              <a:t> </a:t>
            </a:r>
            <a:r>
              <a:rPr spc="-10" dirty="0"/>
              <a:t>system</a:t>
            </a:r>
            <a:r>
              <a:rPr spc="-95" dirty="0"/>
              <a:t> </a:t>
            </a:r>
            <a:r>
              <a:rPr dirty="0"/>
              <a:t>level</a:t>
            </a:r>
            <a:r>
              <a:rPr spc="-60" dirty="0"/>
              <a:t> </a:t>
            </a:r>
            <a:r>
              <a:rPr spc="-10" dirty="0"/>
              <a:t>implementation?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275" y="573341"/>
            <a:ext cx="4220845" cy="29076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535"/>
              </a:spcBef>
              <a:buSzPct val="87500"/>
              <a:buFont typeface="Arial MT"/>
              <a:buChar char="•"/>
              <a:tabLst>
                <a:tab pos="182245" algn="l"/>
              </a:tabLst>
            </a:pP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System</a:t>
            </a:r>
            <a:r>
              <a:rPr sz="1200" spc="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level</a:t>
            </a:r>
            <a:r>
              <a:rPr sz="12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has more</a:t>
            </a:r>
            <a:r>
              <a:rPr sz="1200" spc="-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requirements</a:t>
            </a:r>
            <a:r>
              <a:rPr sz="1200" spc="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than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just</a:t>
            </a:r>
            <a:r>
              <a:rPr sz="1200" spc="-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transferring</a:t>
            </a:r>
            <a:r>
              <a:rPr sz="1200" spc="-20" dirty="0">
                <a:solidFill>
                  <a:srgbClr val="00576F"/>
                </a:solidFill>
                <a:latin typeface="Calibri"/>
                <a:cs typeface="Calibri"/>
              </a:rPr>
              <a:t> 1PPS</a:t>
            </a:r>
            <a:endParaRPr sz="1200">
              <a:latin typeface="Calibri"/>
              <a:cs typeface="Calibri"/>
            </a:endParaRPr>
          </a:p>
          <a:p>
            <a:pPr marL="522605" lvl="1" indent="-169545">
              <a:lnSpc>
                <a:spcPct val="100000"/>
              </a:lnSpc>
              <a:spcBef>
                <a:spcPts val="440"/>
              </a:spcBef>
              <a:buSzPct val="87500"/>
              <a:buFont typeface="Arial MT"/>
              <a:buChar char="•"/>
              <a:tabLst>
                <a:tab pos="522605" algn="l"/>
              </a:tabLst>
            </a:pP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Holdover</a:t>
            </a:r>
            <a:r>
              <a:rPr sz="12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operation</a:t>
            </a:r>
            <a:r>
              <a:rPr sz="12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when</a:t>
            </a:r>
            <a:r>
              <a:rPr sz="12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reference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 is</a:t>
            </a:r>
            <a:r>
              <a:rPr sz="1200" spc="-20" dirty="0">
                <a:solidFill>
                  <a:srgbClr val="00576F"/>
                </a:solidFill>
                <a:latin typeface="Calibri"/>
                <a:cs typeface="Calibri"/>
              </a:rPr>
              <a:t> lost</a:t>
            </a:r>
            <a:endParaRPr sz="1200">
              <a:latin typeface="Calibri"/>
              <a:cs typeface="Calibri"/>
            </a:endParaRPr>
          </a:p>
          <a:p>
            <a:pPr marL="522605" lvl="1" indent="-169545">
              <a:lnSpc>
                <a:spcPct val="100000"/>
              </a:lnSpc>
              <a:spcBef>
                <a:spcPts val="365"/>
              </a:spcBef>
              <a:buSzPct val="87500"/>
              <a:buFont typeface="Arial MT"/>
              <a:buChar char="•"/>
              <a:tabLst>
                <a:tab pos="522605" algn="l"/>
              </a:tabLst>
            </a:pP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Input</a:t>
            </a:r>
            <a:r>
              <a:rPr sz="12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Qualification,</a:t>
            </a:r>
            <a:r>
              <a:rPr sz="1200" spc="-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quality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and</a:t>
            </a:r>
            <a:r>
              <a:rPr sz="12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presence</a:t>
            </a:r>
            <a:endParaRPr sz="1200">
              <a:latin typeface="Calibri"/>
              <a:cs typeface="Calibri"/>
            </a:endParaRPr>
          </a:p>
          <a:p>
            <a:pPr marL="868044" lvl="2" indent="-172085">
              <a:lnSpc>
                <a:spcPct val="100000"/>
              </a:lnSpc>
              <a:spcBef>
                <a:spcPts val="385"/>
              </a:spcBef>
              <a:buSzPct val="86363"/>
              <a:buFont typeface="Arial MT"/>
              <a:buChar char="•"/>
              <a:tabLst>
                <a:tab pos="868044" algn="l"/>
              </a:tabLst>
            </a:pPr>
            <a:r>
              <a:rPr sz="1100" dirty="0">
                <a:solidFill>
                  <a:srgbClr val="00576F"/>
                </a:solidFill>
                <a:latin typeface="Calibri"/>
                <a:cs typeface="Calibri"/>
              </a:rPr>
              <a:t>Loss</a:t>
            </a:r>
            <a:r>
              <a:rPr sz="11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576F"/>
                </a:solidFill>
                <a:latin typeface="Calibri"/>
                <a:cs typeface="Calibri"/>
              </a:rPr>
              <a:t>of</a:t>
            </a:r>
            <a:r>
              <a:rPr sz="1100" spc="-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0576F"/>
                </a:solidFill>
                <a:latin typeface="Calibri"/>
                <a:cs typeface="Calibri"/>
              </a:rPr>
              <a:t>signal</a:t>
            </a:r>
            <a:endParaRPr sz="1100">
              <a:latin typeface="Calibri"/>
              <a:cs typeface="Calibri"/>
            </a:endParaRPr>
          </a:p>
          <a:p>
            <a:pPr marL="868044" lvl="2" indent="-172085">
              <a:lnSpc>
                <a:spcPct val="100000"/>
              </a:lnSpc>
              <a:spcBef>
                <a:spcPts val="409"/>
              </a:spcBef>
              <a:buSzPct val="86363"/>
              <a:buFont typeface="Arial MT"/>
              <a:buChar char="•"/>
              <a:tabLst>
                <a:tab pos="868044" algn="l"/>
              </a:tabLst>
            </a:pPr>
            <a:r>
              <a:rPr sz="1100" dirty="0">
                <a:solidFill>
                  <a:srgbClr val="00576F"/>
                </a:solidFill>
                <a:latin typeface="Calibri"/>
                <a:cs typeface="Calibri"/>
              </a:rPr>
              <a:t>Frequency</a:t>
            </a:r>
            <a:r>
              <a:rPr sz="1100" spc="-10" dirty="0">
                <a:solidFill>
                  <a:srgbClr val="00576F"/>
                </a:solidFill>
                <a:latin typeface="Calibri"/>
                <a:cs typeface="Calibri"/>
              </a:rPr>
              <a:t> deviation</a:t>
            </a:r>
            <a:endParaRPr sz="1100">
              <a:latin typeface="Calibri"/>
              <a:cs typeface="Calibri"/>
            </a:endParaRPr>
          </a:p>
          <a:p>
            <a:pPr marL="522605" lvl="1" indent="-169545">
              <a:lnSpc>
                <a:spcPct val="100000"/>
              </a:lnSpc>
              <a:spcBef>
                <a:spcPts val="380"/>
              </a:spcBef>
              <a:buSzPct val="87500"/>
              <a:buFont typeface="Arial MT"/>
              <a:buChar char="•"/>
              <a:tabLst>
                <a:tab pos="522605" algn="l"/>
              </a:tabLst>
            </a:pP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Automatic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switchover</a:t>
            </a:r>
            <a:endParaRPr sz="1200">
              <a:latin typeface="Calibri"/>
              <a:cs typeface="Calibri"/>
            </a:endParaRPr>
          </a:p>
          <a:p>
            <a:pPr marL="522605" lvl="1" indent="-169545">
              <a:lnSpc>
                <a:spcPct val="100000"/>
              </a:lnSpc>
              <a:spcBef>
                <a:spcPts val="440"/>
              </a:spcBef>
              <a:buSzPct val="87500"/>
              <a:buFont typeface="Arial MT"/>
              <a:buChar char="•"/>
              <a:tabLst>
                <a:tab pos="522605" algn="l"/>
              </a:tabLst>
            </a:pP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Hitless</a:t>
            </a:r>
            <a:r>
              <a:rPr sz="12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switchover</a:t>
            </a:r>
            <a:r>
              <a:rPr sz="1200" spc="-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between</a:t>
            </a:r>
            <a:r>
              <a:rPr sz="12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sources</a:t>
            </a:r>
            <a:endParaRPr sz="1200">
              <a:latin typeface="Calibri"/>
              <a:cs typeface="Calibri"/>
            </a:endParaRPr>
          </a:p>
          <a:p>
            <a:pPr marL="868044" marR="5080" lvl="2" indent="-172085">
              <a:lnSpc>
                <a:spcPct val="102400"/>
              </a:lnSpc>
              <a:spcBef>
                <a:spcPts val="355"/>
              </a:spcBef>
              <a:buSzPct val="86363"/>
              <a:buFont typeface="Arial MT"/>
              <a:buChar char="•"/>
              <a:tabLst>
                <a:tab pos="868044" algn="l"/>
              </a:tabLst>
            </a:pPr>
            <a:r>
              <a:rPr sz="1100" dirty="0">
                <a:solidFill>
                  <a:srgbClr val="00576F"/>
                </a:solidFill>
                <a:latin typeface="Calibri"/>
                <a:cs typeface="Calibri"/>
              </a:rPr>
              <a:t>Slowly</a:t>
            </a:r>
            <a:r>
              <a:rPr sz="1100" spc="-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0576F"/>
                </a:solidFill>
                <a:latin typeface="Calibri"/>
                <a:cs typeface="Calibri"/>
              </a:rPr>
              <a:t>adjust</a:t>
            </a:r>
            <a:r>
              <a:rPr sz="1100" spc="-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576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576F"/>
                </a:solidFill>
                <a:latin typeface="Calibri"/>
                <a:cs typeface="Calibri"/>
              </a:rPr>
              <a:t>new</a:t>
            </a:r>
            <a:r>
              <a:rPr sz="1100" spc="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576F"/>
                </a:solidFill>
                <a:latin typeface="Calibri"/>
                <a:cs typeface="Calibri"/>
              </a:rPr>
              <a:t>phase, or</a:t>
            </a:r>
            <a:r>
              <a:rPr sz="11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576F"/>
                </a:solidFill>
                <a:latin typeface="Calibri"/>
                <a:cs typeface="Calibri"/>
              </a:rPr>
              <a:t>use</a:t>
            </a:r>
            <a:r>
              <a:rPr sz="1100" spc="-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576F"/>
                </a:solidFill>
                <a:latin typeface="Calibri"/>
                <a:cs typeface="Calibri"/>
              </a:rPr>
              <a:t>new</a:t>
            </a:r>
            <a:r>
              <a:rPr sz="1100" spc="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0576F"/>
                </a:solidFill>
                <a:latin typeface="Calibri"/>
                <a:cs typeface="Calibri"/>
              </a:rPr>
              <a:t>frequency but</a:t>
            </a:r>
            <a:r>
              <a:rPr sz="1100" spc="-20" dirty="0">
                <a:solidFill>
                  <a:srgbClr val="00576F"/>
                </a:solidFill>
                <a:latin typeface="Calibri"/>
                <a:cs typeface="Calibri"/>
              </a:rPr>
              <a:t> hold </a:t>
            </a:r>
            <a:r>
              <a:rPr sz="1100" dirty="0">
                <a:solidFill>
                  <a:srgbClr val="00576F"/>
                </a:solidFill>
                <a:latin typeface="Calibri"/>
                <a:cs typeface="Calibri"/>
              </a:rPr>
              <a:t>previous </a:t>
            </a:r>
            <a:r>
              <a:rPr sz="1100" spc="-20" dirty="0">
                <a:solidFill>
                  <a:srgbClr val="00576F"/>
                </a:solidFill>
                <a:latin typeface="Calibri"/>
                <a:cs typeface="Calibri"/>
              </a:rPr>
              <a:t>phase</a:t>
            </a:r>
            <a:endParaRPr sz="1100">
              <a:latin typeface="Calibri"/>
              <a:cs typeface="Calibri"/>
            </a:endParaRPr>
          </a:p>
          <a:p>
            <a:pPr marL="522605" lvl="1" indent="-169545">
              <a:lnSpc>
                <a:spcPct val="100000"/>
              </a:lnSpc>
              <a:spcBef>
                <a:spcPts val="385"/>
              </a:spcBef>
              <a:buSzPct val="87500"/>
              <a:buFont typeface="Arial MT"/>
              <a:buChar char="•"/>
              <a:tabLst>
                <a:tab pos="522605" algn="l"/>
              </a:tabLst>
            </a:pP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Phase</a:t>
            </a:r>
            <a:r>
              <a:rPr sz="1200" spc="-7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change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limit,</a:t>
            </a:r>
            <a:r>
              <a:rPr sz="1200" spc="-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prevent</a:t>
            </a:r>
            <a:r>
              <a:rPr sz="12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large </a:t>
            </a:r>
            <a:r>
              <a:rPr sz="1200" spc="-20" dirty="0">
                <a:solidFill>
                  <a:srgbClr val="00576F"/>
                </a:solidFill>
                <a:latin typeface="Calibri"/>
                <a:cs typeface="Calibri"/>
              </a:rPr>
              <a:t>jumps</a:t>
            </a:r>
            <a:endParaRPr sz="1200">
              <a:latin typeface="Calibri"/>
              <a:cs typeface="Calibri"/>
            </a:endParaRPr>
          </a:p>
          <a:p>
            <a:pPr marL="182245" marR="344170" indent="-169545" algn="just">
              <a:lnSpc>
                <a:spcPts val="1430"/>
              </a:lnSpc>
              <a:spcBef>
                <a:spcPts val="869"/>
              </a:spcBef>
              <a:buSzPct val="87500"/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All</a:t>
            </a:r>
            <a:r>
              <a:rPr sz="1200" spc="-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of</a:t>
            </a:r>
            <a:r>
              <a:rPr sz="1200" spc="-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these</a:t>
            </a:r>
            <a:r>
              <a:rPr sz="1200" spc="-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features</a:t>
            </a:r>
            <a:r>
              <a:rPr sz="12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allow</a:t>
            </a:r>
            <a:r>
              <a:rPr sz="1200" spc="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a</a:t>
            </a:r>
            <a:r>
              <a:rPr sz="1200" spc="-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system</a:t>
            </a:r>
            <a:r>
              <a:rPr sz="1200" spc="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using</a:t>
            </a:r>
            <a:r>
              <a:rPr sz="1200" spc="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DPLLs</a:t>
            </a:r>
            <a:r>
              <a:rPr sz="12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to</a:t>
            </a:r>
            <a:r>
              <a:rPr sz="1200" spc="-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manage 	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multiple</a:t>
            </a:r>
            <a:r>
              <a:rPr sz="1200" spc="-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inputs</a:t>
            </a:r>
            <a:r>
              <a:rPr sz="1200" spc="-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in</a:t>
            </a:r>
            <a:r>
              <a:rPr sz="12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hardware, with</a:t>
            </a:r>
            <a:r>
              <a:rPr sz="12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minimal</a:t>
            </a:r>
            <a:r>
              <a:rPr sz="1200" spc="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impact</a:t>
            </a:r>
            <a:r>
              <a:rPr sz="12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to</a:t>
            </a:r>
            <a:r>
              <a:rPr sz="12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output 	quality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4711" y="1602316"/>
            <a:ext cx="3151591" cy="11694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8200" y="3686175"/>
            <a:ext cx="2619375" cy="81036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71862" y="2878358"/>
            <a:ext cx="3623795" cy="7460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74882" y="799713"/>
            <a:ext cx="4044295" cy="65243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9150" y="3752850"/>
            <a:ext cx="3591673" cy="5196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32" y="182244"/>
            <a:ext cx="28162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Hardware</a:t>
            </a:r>
            <a:r>
              <a:rPr spc="-170" dirty="0"/>
              <a:t> </a:t>
            </a:r>
            <a:r>
              <a:rPr spc="-10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89" y="574357"/>
            <a:ext cx="3742690" cy="363283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82880" indent="-170180">
              <a:lnSpc>
                <a:spcPct val="100000"/>
              </a:lnSpc>
              <a:spcBef>
                <a:spcPts val="565"/>
              </a:spcBef>
              <a:buSzPct val="90322"/>
              <a:buFont typeface="Arial MT"/>
              <a:buChar char="•"/>
              <a:tabLst>
                <a:tab pos="182880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“DPLL</a:t>
            </a:r>
            <a:r>
              <a:rPr sz="1550" spc="1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over</a:t>
            </a:r>
            <a:r>
              <a:rPr sz="1550" spc="19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Fiber”</a:t>
            </a:r>
            <a:r>
              <a:rPr sz="1550" spc="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00576F"/>
                </a:solidFill>
                <a:latin typeface="Calibri"/>
                <a:cs typeface="Calibri"/>
              </a:rPr>
              <a:t>design</a:t>
            </a:r>
            <a:endParaRPr sz="1550">
              <a:latin typeface="Calibri"/>
              <a:cs typeface="Calibri"/>
            </a:endParaRPr>
          </a:p>
          <a:p>
            <a:pPr marL="523240" lvl="1" indent="-170180">
              <a:lnSpc>
                <a:spcPct val="100000"/>
              </a:lnSpc>
              <a:spcBef>
                <a:spcPts val="470"/>
              </a:spcBef>
              <a:buSzPct val="90322"/>
              <a:buFont typeface="Arial MT"/>
              <a:buChar char="•"/>
              <a:tabLst>
                <a:tab pos="523240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I225</a:t>
            </a:r>
            <a:r>
              <a:rPr sz="1550" spc="10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00576F"/>
                </a:solidFill>
                <a:latin typeface="Calibri"/>
                <a:cs typeface="Calibri"/>
              </a:rPr>
              <a:t>NIC</a:t>
            </a:r>
            <a:endParaRPr sz="1550">
              <a:latin typeface="Calibri"/>
              <a:cs typeface="Calibri"/>
            </a:endParaRPr>
          </a:p>
          <a:p>
            <a:pPr marL="523875" lvl="1" indent="-170815">
              <a:lnSpc>
                <a:spcPct val="100000"/>
              </a:lnSpc>
              <a:spcBef>
                <a:spcPts val="465"/>
              </a:spcBef>
              <a:buSzPct val="90322"/>
              <a:buFont typeface="Arial MT"/>
              <a:buChar char="•"/>
              <a:tabLst>
                <a:tab pos="523875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8A34001</a:t>
            </a:r>
            <a:r>
              <a:rPr sz="1550" spc="1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00576F"/>
                </a:solidFill>
                <a:latin typeface="Calibri"/>
                <a:cs typeface="Calibri"/>
              </a:rPr>
              <a:t>DPLL</a:t>
            </a:r>
            <a:endParaRPr sz="1550">
              <a:latin typeface="Calibri"/>
              <a:cs typeface="Calibri"/>
            </a:endParaRPr>
          </a:p>
          <a:p>
            <a:pPr marL="172085" marR="5080" lvl="2" indent="-172085" algn="r">
              <a:lnSpc>
                <a:spcPct val="100000"/>
              </a:lnSpc>
              <a:spcBef>
                <a:spcPts val="395"/>
              </a:spcBef>
              <a:buSzPct val="89285"/>
              <a:buFont typeface="Arial MT"/>
              <a:buChar char="•"/>
              <a:tabLst>
                <a:tab pos="172085" algn="l"/>
              </a:tabLst>
            </a:pP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4</a:t>
            </a:r>
            <a:r>
              <a:rPr sz="1400" spc="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SFP</a:t>
            </a:r>
            <a:r>
              <a:rPr sz="1400" spc="-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connections</a:t>
            </a:r>
            <a:r>
              <a:rPr sz="1400" spc="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00576F"/>
                </a:solidFill>
                <a:latin typeface="Calibri"/>
                <a:cs typeface="Calibri"/>
              </a:rPr>
              <a:t>for</a:t>
            </a:r>
            <a:r>
              <a:rPr sz="1400" spc="-7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bidirectional</a:t>
            </a:r>
            <a:r>
              <a:rPr sz="14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00576F"/>
                </a:solidFill>
                <a:latin typeface="Calibri"/>
                <a:cs typeface="Calibri"/>
              </a:rPr>
              <a:t>links</a:t>
            </a:r>
            <a:endParaRPr sz="1400">
              <a:latin typeface="Calibri"/>
              <a:cs typeface="Calibri"/>
            </a:endParaRPr>
          </a:p>
          <a:p>
            <a:pPr marL="170180" marR="36195" lvl="1" indent="-170180" algn="r">
              <a:lnSpc>
                <a:spcPct val="100000"/>
              </a:lnSpc>
              <a:spcBef>
                <a:spcPts val="500"/>
              </a:spcBef>
              <a:buSzPct val="90322"/>
              <a:buFont typeface="Arial MT"/>
              <a:buChar char="•"/>
              <a:tabLst>
                <a:tab pos="170180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SiT5501</a:t>
            </a:r>
            <a:r>
              <a:rPr sz="1550" spc="8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“Super-TCXO”</a:t>
            </a:r>
            <a:r>
              <a:rPr sz="1550" spc="1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Local</a:t>
            </a:r>
            <a:r>
              <a:rPr sz="1550" spc="1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00576F"/>
                </a:solidFill>
                <a:latin typeface="Calibri"/>
                <a:cs typeface="Calibri"/>
              </a:rPr>
              <a:t>Oscillator,</a:t>
            </a:r>
            <a:endParaRPr sz="1550">
              <a:latin typeface="Calibri"/>
              <a:cs typeface="Calibri"/>
            </a:endParaRPr>
          </a:p>
          <a:p>
            <a:pPr marL="524510">
              <a:lnSpc>
                <a:spcPct val="100000"/>
              </a:lnSpc>
              <a:spcBef>
                <a:spcPts val="20"/>
              </a:spcBef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+/-</a:t>
            </a:r>
            <a:r>
              <a:rPr sz="1550" spc="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00576F"/>
                </a:solidFill>
                <a:latin typeface="Calibri"/>
                <a:cs typeface="Calibri"/>
              </a:rPr>
              <a:t>10ppb</a:t>
            </a:r>
            <a:endParaRPr sz="1550">
              <a:latin typeface="Calibri"/>
              <a:cs typeface="Calibri"/>
            </a:endParaRPr>
          </a:p>
          <a:p>
            <a:pPr marL="523240" lvl="1" indent="-170180">
              <a:lnSpc>
                <a:spcPct val="100000"/>
              </a:lnSpc>
              <a:spcBef>
                <a:spcPts val="470"/>
              </a:spcBef>
              <a:buSzPct val="90322"/>
              <a:buFont typeface="Arial MT"/>
              <a:buChar char="•"/>
              <a:tabLst>
                <a:tab pos="523240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2</a:t>
            </a:r>
            <a:r>
              <a:rPr sz="1550" spc="1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SMA,</a:t>
            </a:r>
            <a:r>
              <a:rPr sz="1550" spc="8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software</a:t>
            </a:r>
            <a:r>
              <a:rPr sz="1550" spc="1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controllable</a:t>
            </a:r>
            <a:r>
              <a:rPr sz="1550" spc="1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Input</a:t>
            </a:r>
            <a:r>
              <a:rPr sz="1550" spc="10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00576F"/>
                </a:solidFill>
                <a:latin typeface="Calibri"/>
                <a:cs typeface="Calibri"/>
              </a:rPr>
              <a:t>or</a:t>
            </a:r>
            <a:endParaRPr sz="1550">
              <a:latin typeface="Calibri"/>
              <a:cs typeface="Calibri"/>
            </a:endParaRPr>
          </a:p>
          <a:p>
            <a:pPr marL="524510">
              <a:lnSpc>
                <a:spcPct val="100000"/>
              </a:lnSpc>
              <a:spcBef>
                <a:spcPts val="90"/>
              </a:spcBef>
            </a:pPr>
            <a:r>
              <a:rPr sz="1550" spc="-10" dirty="0">
                <a:solidFill>
                  <a:srgbClr val="00576F"/>
                </a:solidFill>
                <a:latin typeface="Calibri"/>
                <a:cs typeface="Calibri"/>
              </a:rPr>
              <a:t>Output</a:t>
            </a:r>
            <a:endParaRPr sz="1550">
              <a:latin typeface="Calibri"/>
              <a:cs typeface="Calibri"/>
            </a:endParaRPr>
          </a:p>
          <a:p>
            <a:pPr marL="523240" lvl="1" indent="-170180">
              <a:lnSpc>
                <a:spcPct val="100000"/>
              </a:lnSpc>
              <a:spcBef>
                <a:spcPts val="470"/>
              </a:spcBef>
              <a:buSzPct val="90322"/>
              <a:buFont typeface="Arial MT"/>
              <a:buChar char="•"/>
              <a:tabLst>
                <a:tab pos="523240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U.FL</a:t>
            </a:r>
            <a:r>
              <a:rPr sz="1550" spc="8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for</a:t>
            </a:r>
            <a:r>
              <a:rPr sz="1550" spc="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any</a:t>
            </a:r>
            <a:r>
              <a:rPr sz="1550" spc="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spare</a:t>
            </a:r>
            <a:r>
              <a:rPr sz="1550" spc="1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DPLL</a:t>
            </a:r>
            <a:r>
              <a:rPr sz="1550" spc="9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inputs</a:t>
            </a:r>
            <a:r>
              <a:rPr sz="1550" spc="1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00576F"/>
                </a:solidFill>
                <a:latin typeface="Calibri"/>
                <a:cs typeface="Calibri"/>
              </a:rPr>
              <a:t>or</a:t>
            </a:r>
            <a:endParaRPr sz="1550">
              <a:latin typeface="Calibri"/>
              <a:cs typeface="Calibri"/>
            </a:endParaRPr>
          </a:p>
          <a:p>
            <a:pPr marL="524510">
              <a:lnSpc>
                <a:spcPct val="100000"/>
              </a:lnSpc>
              <a:spcBef>
                <a:spcPts val="20"/>
              </a:spcBef>
            </a:pPr>
            <a:r>
              <a:rPr sz="1550" spc="-10" dirty="0">
                <a:solidFill>
                  <a:srgbClr val="00576F"/>
                </a:solidFill>
                <a:latin typeface="Calibri"/>
                <a:cs typeface="Calibri"/>
              </a:rPr>
              <a:t>outputs</a:t>
            </a:r>
            <a:endParaRPr sz="1550">
              <a:latin typeface="Calibri"/>
              <a:cs typeface="Calibri"/>
            </a:endParaRPr>
          </a:p>
          <a:p>
            <a:pPr marL="523240" marR="189865" lvl="1" indent="-170180">
              <a:lnSpc>
                <a:spcPct val="105200"/>
              </a:lnSpc>
              <a:spcBef>
                <a:spcPts val="370"/>
              </a:spcBef>
              <a:buSzPct val="90322"/>
              <a:buFont typeface="Arial MT"/>
              <a:buChar char="•"/>
              <a:tabLst>
                <a:tab pos="524510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Clock</a:t>
            </a:r>
            <a:r>
              <a:rPr sz="1550" spc="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buffer</a:t>
            </a:r>
            <a:r>
              <a:rPr sz="1550" spc="1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for</a:t>
            </a:r>
            <a:r>
              <a:rPr sz="1550" spc="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100MHz</a:t>
            </a:r>
            <a:r>
              <a:rPr sz="1550" spc="1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to</a:t>
            </a:r>
            <a:r>
              <a:rPr sz="1550" spc="7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DPLL,</a:t>
            </a:r>
            <a:r>
              <a:rPr sz="1550" spc="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00576F"/>
                </a:solidFill>
                <a:latin typeface="Calibri"/>
                <a:cs typeface="Calibri"/>
              </a:rPr>
              <a:t>for 	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PFM</a:t>
            </a:r>
            <a:r>
              <a:rPr sz="1550" spc="8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00576F"/>
                </a:solidFill>
                <a:latin typeface="Calibri"/>
                <a:cs typeface="Calibri"/>
              </a:rPr>
              <a:t>implementation</a:t>
            </a:r>
            <a:endParaRPr sz="1550">
              <a:latin typeface="Calibri"/>
              <a:cs typeface="Calibri"/>
            </a:endParaRPr>
          </a:p>
          <a:p>
            <a:pPr marL="523240" lvl="1" indent="-170180">
              <a:lnSpc>
                <a:spcPct val="100000"/>
              </a:lnSpc>
              <a:spcBef>
                <a:spcPts val="470"/>
              </a:spcBef>
              <a:buSzPct val="90322"/>
              <a:buFont typeface="Arial MT"/>
              <a:buChar char="•"/>
              <a:tabLst>
                <a:tab pos="523240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M.2</a:t>
            </a:r>
            <a:r>
              <a:rPr sz="1550" spc="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GNSS</a:t>
            </a:r>
            <a:r>
              <a:rPr sz="1550" spc="1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00576F"/>
                </a:solidFill>
                <a:latin typeface="Calibri"/>
                <a:cs typeface="Calibri"/>
              </a:rPr>
              <a:t>Slot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0" y="219075"/>
            <a:ext cx="4514850" cy="4057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784" y="59943"/>
            <a:ext cx="379602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Time</a:t>
            </a:r>
            <a:r>
              <a:rPr spc="-75" dirty="0"/>
              <a:t> </a:t>
            </a:r>
            <a:r>
              <a:rPr spc="-10" dirty="0"/>
              <a:t>transfer</a:t>
            </a:r>
            <a:r>
              <a:rPr spc="-40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spc="-10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765" y="593407"/>
            <a:ext cx="32696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0"/>
              </a:spcBef>
              <a:buSzPct val="87500"/>
              <a:buFont typeface="Arial MT"/>
              <a:buChar char="•"/>
              <a:tabLst>
                <a:tab pos="182245" algn="l"/>
              </a:tabLst>
            </a:pP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Signal</a:t>
            </a:r>
            <a:r>
              <a:rPr sz="12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sent</a:t>
            </a:r>
            <a:r>
              <a:rPr sz="12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over</a:t>
            </a:r>
            <a:r>
              <a:rPr sz="12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SFP</a:t>
            </a:r>
            <a:r>
              <a:rPr sz="1200" spc="-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is 25MHz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+</a:t>
            </a:r>
            <a:r>
              <a:rPr sz="1200" spc="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1PPS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+</a:t>
            </a:r>
            <a:r>
              <a:rPr sz="1200" spc="-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PWM</a:t>
            </a:r>
            <a:r>
              <a:rPr sz="1200" spc="-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00576F"/>
                </a:solidFill>
                <a:latin typeface="Calibri"/>
                <a:cs typeface="Calibri"/>
              </a:rPr>
              <a:t>TOD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759" y="786447"/>
            <a:ext cx="1427480" cy="7219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459"/>
              </a:spcBef>
              <a:buSzPct val="87500"/>
              <a:buFont typeface="Arial MT"/>
              <a:buChar char="•"/>
              <a:tabLst>
                <a:tab pos="182245" algn="l"/>
              </a:tabLst>
            </a:pP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25MHz</a:t>
            </a:r>
            <a:r>
              <a:rPr sz="12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=</a:t>
            </a:r>
            <a:r>
              <a:rPr sz="1200" spc="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Frequency</a:t>
            </a:r>
            <a:endParaRPr sz="1200">
              <a:latin typeface="Calibri"/>
              <a:cs typeface="Calibri"/>
            </a:endParaRPr>
          </a:p>
          <a:p>
            <a:pPr marL="182245" indent="-169545">
              <a:lnSpc>
                <a:spcPct val="100000"/>
              </a:lnSpc>
              <a:spcBef>
                <a:spcPts val="365"/>
              </a:spcBef>
              <a:buSzPct val="87500"/>
              <a:buFont typeface="Arial MT"/>
              <a:buChar char="•"/>
              <a:tabLst>
                <a:tab pos="182245" algn="l"/>
              </a:tabLst>
            </a:pP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1PPS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=</a:t>
            </a:r>
            <a:r>
              <a:rPr sz="1200" spc="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00576F"/>
                </a:solidFill>
                <a:latin typeface="Calibri"/>
                <a:cs typeface="Calibri"/>
              </a:rPr>
              <a:t>Time</a:t>
            </a:r>
            <a:endParaRPr sz="1200">
              <a:latin typeface="Calibri"/>
              <a:cs typeface="Calibri"/>
            </a:endParaRPr>
          </a:p>
          <a:p>
            <a:pPr marL="182245" indent="-169545">
              <a:lnSpc>
                <a:spcPct val="100000"/>
              </a:lnSpc>
              <a:spcBef>
                <a:spcPts val="434"/>
              </a:spcBef>
              <a:buSzPct val="87500"/>
              <a:buFont typeface="Arial MT"/>
              <a:buChar char="•"/>
              <a:tabLst>
                <a:tab pos="182245" algn="l"/>
              </a:tabLst>
            </a:pP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PWM</a:t>
            </a:r>
            <a:r>
              <a:rPr sz="12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00576F"/>
                </a:solidFill>
                <a:latin typeface="Calibri"/>
                <a:cs typeface="Calibri"/>
              </a:rPr>
              <a:t>TOD</a:t>
            </a:r>
            <a:r>
              <a:rPr sz="12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=</a:t>
            </a:r>
            <a:r>
              <a:rPr sz="1200" spc="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00576F"/>
                </a:solidFill>
                <a:latin typeface="Calibri"/>
                <a:cs typeface="Calibri"/>
              </a:rPr>
              <a:t>Data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765" y="1521269"/>
            <a:ext cx="2148840" cy="50228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535"/>
              </a:spcBef>
              <a:buSzPct val="87500"/>
              <a:buFont typeface="Arial MT"/>
              <a:buChar char="•"/>
              <a:tabLst>
                <a:tab pos="182245" algn="l"/>
              </a:tabLst>
            </a:pP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How</a:t>
            </a:r>
            <a:r>
              <a:rPr sz="1200" spc="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is</a:t>
            </a:r>
            <a:r>
              <a:rPr sz="12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delay</a:t>
            </a:r>
            <a:r>
              <a:rPr sz="12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compensated?</a:t>
            </a:r>
            <a:endParaRPr sz="1200">
              <a:latin typeface="Calibri"/>
              <a:cs typeface="Calibri"/>
            </a:endParaRPr>
          </a:p>
          <a:p>
            <a:pPr marL="522605" lvl="1" indent="-169545">
              <a:lnSpc>
                <a:spcPct val="100000"/>
              </a:lnSpc>
              <a:spcBef>
                <a:spcPts val="434"/>
              </a:spcBef>
              <a:buSzPct val="87500"/>
              <a:buFont typeface="Arial MT"/>
              <a:buChar char="•"/>
              <a:tabLst>
                <a:tab pos="522605" algn="l"/>
              </a:tabLst>
            </a:pPr>
            <a:r>
              <a:rPr sz="1200" spc="-30" dirty="0">
                <a:solidFill>
                  <a:srgbClr val="00576F"/>
                </a:solidFill>
                <a:latin typeface="Calibri"/>
                <a:cs typeface="Calibri"/>
              </a:rPr>
              <a:t>Two-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Way</a:t>
            </a:r>
            <a:r>
              <a:rPr sz="12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Time</a:t>
            </a:r>
            <a:r>
              <a:rPr sz="1200" spc="-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Transfer!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6759" y="2008060"/>
            <a:ext cx="4183379" cy="25158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459"/>
              </a:spcBef>
              <a:buSzPct val="87500"/>
              <a:buFont typeface="Arial MT"/>
              <a:buChar char="•"/>
              <a:tabLst>
                <a:tab pos="182245" algn="l"/>
              </a:tabLst>
            </a:pP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In</a:t>
            </a:r>
            <a:r>
              <a:rPr sz="12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beginning,</a:t>
            </a:r>
            <a:r>
              <a:rPr sz="1200" spc="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1PPS</a:t>
            </a:r>
            <a:r>
              <a:rPr sz="1200" spc="-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to</a:t>
            </a:r>
            <a:r>
              <a:rPr sz="1200" spc="-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follower</a:t>
            </a:r>
            <a:r>
              <a:rPr sz="12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is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same</a:t>
            </a:r>
            <a:r>
              <a:rPr sz="1200" spc="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as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 reference</a:t>
            </a:r>
            <a:r>
              <a:rPr sz="1200" spc="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00576F"/>
                </a:solidFill>
                <a:latin typeface="Calibri"/>
                <a:cs typeface="Calibri"/>
              </a:rPr>
              <a:t>1PPS</a:t>
            </a:r>
            <a:endParaRPr sz="1200">
              <a:latin typeface="Calibri"/>
              <a:cs typeface="Calibri"/>
            </a:endParaRPr>
          </a:p>
          <a:p>
            <a:pPr marL="182245" indent="-169545">
              <a:lnSpc>
                <a:spcPct val="100000"/>
              </a:lnSpc>
              <a:spcBef>
                <a:spcPts val="360"/>
              </a:spcBef>
              <a:buSzPct val="87500"/>
              <a:buFont typeface="Arial MT"/>
              <a:buChar char="•"/>
              <a:tabLst>
                <a:tab pos="182245" algn="l"/>
              </a:tabLst>
            </a:pP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Two</a:t>
            </a:r>
            <a:r>
              <a:rPr sz="12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measurements,</a:t>
            </a:r>
            <a:r>
              <a:rPr sz="1200" spc="-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use Input</a:t>
            </a:r>
            <a:r>
              <a:rPr sz="12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TDC</a:t>
            </a:r>
            <a:r>
              <a:rPr sz="1200" spc="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on</a:t>
            </a:r>
            <a:r>
              <a:rPr sz="12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00576F"/>
                </a:solidFill>
                <a:latin typeface="Calibri"/>
                <a:cs typeface="Calibri"/>
              </a:rPr>
              <a:t>DPLL</a:t>
            </a:r>
            <a:endParaRPr sz="1200">
              <a:latin typeface="Calibri"/>
              <a:cs typeface="Calibri"/>
            </a:endParaRPr>
          </a:p>
          <a:p>
            <a:pPr marL="524510" marR="62230" lvl="1" indent="-169545">
              <a:lnSpc>
                <a:spcPts val="1430"/>
              </a:lnSpc>
              <a:spcBef>
                <a:spcPts val="500"/>
              </a:spcBef>
              <a:buSzPct val="87500"/>
              <a:buFont typeface="Arial MT"/>
              <a:buChar char="•"/>
              <a:tabLst>
                <a:tab pos="527050" algn="l"/>
              </a:tabLst>
            </a:pP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Meas1:</a:t>
            </a:r>
            <a:r>
              <a:rPr sz="12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Round</a:t>
            </a:r>
            <a:r>
              <a:rPr sz="12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trip,</a:t>
            </a:r>
            <a:r>
              <a:rPr sz="1200" spc="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1PPS</a:t>
            </a:r>
            <a:r>
              <a:rPr sz="1200" spc="-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sending</a:t>
            </a:r>
            <a:r>
              <a:rPr sz="12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to</a:t>
            </a:r>
            <a:r>
              <a:rPr sz="12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follower</a:t>
            </a:r>
            <a:r>
              <a:rPr sz="12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vs</a:t>
            </a:r>
            <a:r>
              <a:rPr sz="12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1PPS</a:t>
            </a:r>
            <a:r>
              <a:rPr sz="12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00576F"/>
                </a:solidFill>
                <a:latin typeface="Calibri"/>
                <a:cs typeface="Calibri"/>
              </a:rPr>
              <a:t>from 	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follower</a:t>
            </a:r>
            <a:endParaRPr sz="1200">
              <a:latin typeface="Calibri"/>
              <a:cs typeface="Calibri"/>
            </a:endParaRPr>
          </a:p>
          <a:p>
            <a:pPr marL="524510" marR="56515" lvl="1" indent="-169545">
              <a:lnSpc>
                <a:spcPct val="104299"/>
              </a:lnSpc>
              <a:spcBef>
                <a:spcPts val="250"/>
              </a:spcBef>
              <a:buSzPct val="87500"/>
              <a:buFont typeface="Arial MT"/>
              <a:buChar char="•"/>
              <a:tabLst>
                <a:tab pos="527050" algn="l"/>
              </a:tabLst>
            </a:pP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Meas2:</a:t>
            </a:r>
            <a:r>
              <a:rPr sz="1200" spc="-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Reference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versus</a:t>
            </a:r>
            <a:r>
              <a:rPr sz="12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sending,</a:t>
            </a:r>
            <a:r>
              <a:rPr sz="12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Reference</a:t>
            </a:r>
            <a:r>
              <a:rPr sz="12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1PPS</a:t>
            </a:r>
            <a:r>
              <a:rPr sz="1200" spc="-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vs</a:t>
            </a:r>
            <a:r>
              <a:rPr sz="12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00576F"/>
                </a:solidFill>
                <a:latin typeface="Calibri"/>
                <a:cs typeface="Calibri"/>
              </a:rPr>
              <a:t>1PPS 	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sending</a:t>
            </a:r>
            <a:r>
              <a:rPr sz="12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to</a:t>
            </a:r>
            <a:r>
              <a:rPr sz="1200" spc="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follower</a:t>
            </a:r>
            <a:endParaRPr sz="1200">
              <a:latin typeface="Calibri"/>
              <a:cs typeface="Calibri"/>
            </a:endParaRPr>
          </a:p>
          <a:p>
            <a:pPr marL="182245" marR="5080" indent="-169545">
              <a:lnSpc>
                <a:spcPts val="1430"/>
              </a:lnSpc>
              <a:spcBef>
                <a:spcPts val="420"/>
              </a:spcBef>
              <a:buSzPct val="87500"/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Error</a:t>
            </a:r>
            <a:r>
              <a:rPr sz="1200" spc="-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signal:</a:t>
            </a:r>
            <a:r>
              <a:rPr sz="12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(Meas2</a:t>
            </a:r>
            <a:r>
              <a:rPr sz="12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–</a:t>
            </a:r>
            <a:r>
              <a:rPr sz="12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Meas1/2) ,</a:t>
            </a:r>
            <a:r>
              <a:rPr sz="1200" spc="-7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difference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between</a:t>
            </a:r>
            <a:r>
              <a:rPr sz="12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reference 	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and</a:t>
            </a:r>
            <a:r>
              <a:rPr sz="12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sending</a:t>
            </a:r>
            <a:r>
              <a:rPr sz="12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to</a:t>
            </a:r>
            <a:r>
              <a:rPr sz="1200" spc="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follower</a:t>
            </a:r>
            <a:r>
              <a:rPr sz="12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and</a:t>
            </a:r>
            <a:r>
              <a:rPr sz="12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half</a:t>
            </a:r>
            <a:r>
              <a:rPr sz="1200" spc="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the</a:t>
            </a:r>
            <a:r>
              <a:rPr sz="1200" spc="-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round</a:t>
            </a:r>
            <a:r>
              <a:rPr sz="12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trip</a:t>
            </a:r>
            <a:r>
              <a:rPr sz="1200" spc="-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(assumed</a:t>
            </a:r>
            <a:r>
              <a:rPr sz="12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to</a:t>
            </a:r>
            <a:r>
              <a:rPr sz="12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be</a:t>
            </a:r>
            <a:r>
              <a:rPr sz="1200" spc="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00576F"/>
                </a:solidFill>
                <a:latin typeface="Calibri"/>
                <a:cs typeface="Calibri"/>
              </a:rPr>
              <a:t>1 	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way</a:t>
            </a:r>
            <a:r>
              <a:rPr sz="12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delay)</a:t>
            </a:r>
            <a:endParaRPr sz="1200">
              <a:latin typeface="Calibri"/>
              <a:cs typeface="Calibri"/>
            </a:endParaRPr>
          </a:p>
          <a:p>
            <a:pPr marL="182245" marR="332105" indent="-169545">
              <a:lnSpc>
                <a:spcPts val="1430"/>
              </a:lnSpc>
              <a:spcBef>
                <a:spcPts val="445"/>
              </a:spcBef>
              <a:buSzPct val="87500"/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Leader</a:t>
            </a:r>
            <a:r>
              <a:rPr sz="1200" spc="-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software</a:t>
            </a:r>
            <a:r>
              <a:rPr sz="12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creates</a:t>
            </a:r>
            <a:r>
              <a:rPr sz="12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small</a:t>
            </a:r>
            <a:r>
              <a:rPr sz="1200" spc="-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frequency</a:t>
            </a:r>
            <a:r>
              <a:rPr sz="12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step</a:t>
            </a:r>
            <a:r>
              <a:rPr sz="1200" spc="-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to</a:t>
            </a:r>
            <a:r>
              <a:rPr sz="12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shift</a:t>
            </a:r>
            <a:r>
              <a:rPr sz="1200" spc="-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signal 	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sending</a:t>
            </a:r>
            <a:r>
              <a:rPr sz="12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to</a:t>
            </a:r>
            <a:r>
              <a:rPr sz="1200" spc="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30" dirty="0">
                <a:solidFill>
                  <a:srgbClr val="00576F"/>
                </a:solidFill>
                <a:latin typeface="Calibri"/>
                <a:cs typeface="Calibri"/>
              </a:rPr>
              <a:t>follower,</a:t>
            </a:r>
            <a:r>
              <a:rPr sz="1200" spc="-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then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removes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frequency</a:t>
            </a:r>
            <a:r>
              <a:rPr sz="1200" spc="-7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step,</a:t>
            </a:r>
            <a:r>
              <a:rPr sz="1200" spc="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00576F"/>
                </a:solidFill>
                <a:latin typeface="Calibri"/>
                <a:cs typeface="Calibri"/>
              </a:rPr>
              <a:t>and 	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remeasures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5025" y="496569"/>
            <a:ext cx="1918461" cy="34351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464300" y="1128077"/>
            <a:ext cx="657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Leader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13500" y="3106102"/>
            <a:ext cx="8305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Follower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1756" y="1899285"/>
            <a:ext cx="1130300" cy="577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SFP</a:t>
            </a: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576F"/>
                </a:solidFill>
                <a:latin typeface="Calibri"/>
                <a:cs typeface="Calibri"/>
              </a:rPr>
              <a:t>Link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25M</a:t>
            </a:r>
            <a:r>
              <a:rPr sz="1800" spc="-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+</a:t>
            </a:r>
            <a:r>
              <a:rPr sz="1800" spc="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576F"/>
                </a:solidFill>
                <a:latin typeface="Calibri"/>
                <a:cs typeface="Calibri"/>
              </a:rPr>
              <a:t>1PPS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34584" y="3918584"/>
            <a:ext cx="1357630" cy="4629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800"/>
              </a:lnSpc>
              <a:spcBef>
                <a:spcPts val="80"/>
              </a:spcBef>
            </a:pP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Frequency</a:t>
            </a:r>
            <a:r>
              <a:rPr sz="1400" spc="-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out,</a:t>
            </a:r>
            <a:r>
              <a:rPr sz="1400" spc="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00576F"/>
                </a:solidFill>
                <a:latin typeface="Calibri"/>
                <a:cs typeface="Calibri"/>
              </a:rPr>
              <a:t>ex.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10MHz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28534" y="3949700"/>
            <a:ext cx="111760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Time</a:t>
            </a:r>
            <a:r>
              <a:rPr sz="1400" spc="-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out,</a:t>
            </a:r>
            <a:r>
              <a:rPr sz="1400" spc="-20" dirty="0">
                <a:solidFill>
                  <a:srgbClr val="00576F"/>
                </a:solidFill>
                <a:latin typeface="Calibri"/>
                <a:cs typeface="Calibri"/>
              </a:rPr>
              <a:t> 1PPS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13959" y="1073848"/>
            <a:ext cx="820419" cy="525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0" marR="5080" indent="-114300">
              <a:lnSpc>
                <a:spcPct val="117300"/>
              </a:lnSpc>
              <a:spcBef>
                <a:spcPts val="90"/>
              </a:spcBef>
            </a:pP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Ref</a:t>
            </a:r>
            <a:r>
              <a:rPr sz="1400" spc="-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10MHz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Ref</a:t>
            </a:r>
            <a:r>
              <a:rPr sz="1400" spc="-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00576F"/>
                </a:solidFill>
                <a:latin typeface="Calibri"/>
                <a:cs typeface="Calibri"/>
              </a:rPr>
              <a:t>1PPS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2730" y="1094422"/>
            <a:ext cx="770890" cy="462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75"/>
              </a:spcBef>
            </a:pP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1PPS </a:t>
            </a:r>
            <a:r>
              <a:rPr sz="1400" spc="-20" dirty="0">
                <a:solidFill>
                  <a:srgbClr val="00576F"/>
                </a:solidFill>
                <a:latin typeface="Calibri"/>
                <a:cs typeface="Calibri"/>
              </a:rPr>
              <a:t>from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Follower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29069" y="11366"/>
            <a:ext cx="1178560" cy="462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75"/>
              </a:spcBef>
            </a:pP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1PPS</a:t>
            </a:r>
            <a:r>
              <a:rPr sz="14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sending</a:t>
            </a:r>
            <a:r>
              <a:rPr sz="14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00576F"/>
                </a:solidFill>
                <a:latin typeface="Calibri"/>
                <a:cs typeface="Calibri"/>
              </a:rPr>
              <a:t>to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follower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32" y="81597"/>
            <a:ext cx="47631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What</a:t>
            </a:r>
            <a:r>
              <a:rPr spc="-85" dirty="0"/>
              <a:t> </a:t>
            </a:r>
            <a:r>
              <a:rPr dirty="0"/>
              <a:t>about</a:t>
            </a:r>
            <a:r>
              <a:rPr spc="-85" dirty="0"/>
              <a:t> </a:t>
            </a:r>
            <a:r>
              <a:rPr dirty="0"/>
              <a:t>Ethernet?</a:t>
            </a:r>
            <a:r>
              <a:rPr spc="-120" dirty="0"/>
              <a:t> </a:t>
            </a:r>
            <a:r>
              <a:rPr spc="-10" dirty="0"/>
              <a:t>Host?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129" y="550140"/>
            <a:ext cx="5016500" cy="402462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70815" marR="3035300" indent="-170815" algn="r">
              <a:lnSpc>
                <a:spcPct val="100000"/>
              </a:lnSpc>
              <a:spcBef>
                <a:spcPts val="565"/>
              </a:spcBef>
              <a:buSzPct val="90322"/>
              <a:buFont typeface="Arial MT"/>
              <a:buChar char="•"/>
              <a:tabLst>
                <a:tab pos="170815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I225</a:t>
            </a:r>
            <a:r>
              <a:rPr sz="1550" spc="9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chipset</a:t>
            </a:r>
            <a:r>
              <a:rPr sz="1550" spc="7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on</a:t>
            </a:r>
            <a:r>
              <a:rPr sz="1550" spc="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00576F"/>
                </a:solidFill>
                <a:latin typeface="Calibri"/>
                <a:cs typeface="Calibri"/>
              </a:rPr>
              <a:t>board</a:t>
            </a:r>
            <a:endParaRPr sz="1550">
              <a:latin typeface="Calibri"/>
              <a:cs typeface="Calibri"/>
            </a:endParaRPr>
          </a:p>
          <a:p>
            <a:pPr marL="170180" marR="2985770" lvl="1" indent="-170180" algn="r">
              <a:lnSpc>
                <a:spcPct val="100000"/>
              </a:lnSpc>
              <a:spcBef>
                <a:spcPts val="470"/>
              </a:spcBef>
              <a:buSzPct val="90322"/>
              <a:buFont typeface="Arial MT"/>
              <a:buChar char="•"/>
              <a:tabLst>
                <a:tab pos="170180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Provides</a:t>
            </a:r>
            <a:r>
              <a:rPr sz="1550" spc="1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access</a:t>
            </a:r>
            <a:r>
              <a:rPr sz="1550" spc="1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00576F"/>
                </a:solidFill>
                <a:latin typeface="Calibri"/>
                <a:cs typeface="Calibri"/>
              </a:rPr>
              <a:t>to</a:t>
            </a:r>
            <a:endParaRPr sz="1550">
              <a:latin typeface="Calibri"/>
              <a:cs typeface="Calibri"/>
            </a:endParaRPr>
          </a:p>
          <a:p>
            <a:pPr marL="868680" lvl="2" indent="-172085">
              <a:lnSpc>
                <a:spcPct val="100000"/>
              </a:lnSpc>
              <a:spcBef>
                <a:spcPts val="395"/>
              </a:spcBef>
              <a:buSzPct val="89285"/>
              <a:buFont typeface="Arial MT"/>
              <a:buChar char="•"/>
              <a:tabLst>
                <a:tab pos="868680" algn="l"/>
              </a:tabLst>
            </a:pP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PTP</a:t>
            </a:r>
            <a:r>
              <a:rPr sz="1400" spc="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/</a:t>
            </a:r>
            <a:r>
              <a:rPr sz="1400" spc="-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Ethernet</a:t>
            </a:r>
            <a:r>
              <a:rPr sz="14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Domain</a:t>
            </a:r>
            <a:endParaRPr sz="1400">
              <a:latin typeface="Calibri"/>
              <a:cs typeface="Calibri"/>
            </a:endParaRPr>
          </a:p>
          <a:p>
            <a:pPr marL="868680" lvl="2" indent="-172085">
              <a:lnSpc>
                <a:spcPct val="100000"/>
              </a:lnSpc>
              <a:spcBef>
                <a:spcPts val="420"/>
              </a:spcBef>
              <a:buSzPct val="89285"/>
              <a:buFont typeface="Arial MT"/>
              <a:buChar char="•"/>
              <a:tabLst>
                <a:tab pos="868680" algn="l"/>
              </a:tabLst>
            </a:pP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PTM</a:t>
            </a:r>
            <a:r>
              <a:rPr sz="1400" spc="-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/</a:t>
            </a:r>
            <a:r>
              <a:rPr sz="14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PCIe</a:t>
            </a:r>
            <a:r>
              <a:rPr sz="1400" spc="-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(Host</a:t>
            </a:r>
            <a:r>
              <a:rPr sz="1400" spc="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CPU)</a:t>
            </a:r>
            <a:r>
              <a:rPr sz="1400" spc="-7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domain</a:t>
            </a:r>
            <a:endParaRPr sz="1400">
              <a:latin typeface="Calibri"/>
              <a:cs typeface="Calibri"/>
            </a:endParaRPr>
          </a:p>
          <a:p>
            <a:pPr marL="182880" indent="-170180">
              <a:lnSpc>
                <a:spcPct val="100000"/>
              </a:lnSpc>
              <a:spcBef>
                <a:spcPts val="875"/>
              </a:spcBef>
              <a:buSzPct val="90322"/>
              <a:buFont typeface="Arial MT"/>
              <a:buChar char="•"/>
              <a:tabLst>
                <a:tab pos="182880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4</a:t>
            </a:r>
            <a:r>
              <a:rPr sz="1550" spc="1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Software</a:t>
            </a:r>
            <a:r>
              <a:rPr sz="1550" spc="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Defined</a:t>
            </a:r>
            <a:r>
              <a:rPr sz="1550" spc="9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Pins</a:t>
            </a:r>
            <a:r>
              <a:rPr sz="1550" spc="7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(SDP)</a:t>
            </a:r>
            <a:r>
              <a:rPr sz="1550" spc="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on</a:t>
            </a:r>
            <a:r>
              <a:rPr sz="1550" spc="9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00576F"/>
                </a:solidFill>
                <a:latin typeface="Calibri"/>
                <a:cs typeface="Calibri"/>
              </a:rPr>
              <a:t>I225</a:t>
            </a:r>
            <a:endParaRPr sz="1550">
              <a:latin typeface="Calibri"/>
              <a:cs typeface="Calibri"/>
            </a:endParaRPr>
          </a:p>
          <a:p>
            <a:pPr marL="523240" lvl="1" indent="-170180">
              <a:lnSpc>
                <a:spcPct val="100000"/>
              </a:lnSpc>
              <a:spcBef>
                <a:spcPts val="470"/>
              </a:spcBef>
              <a:buSzPct val="90322"/>
              <a:buFont typeface="Arial MT"/>
              <a:buChar char="•"/>
              <a:tabLst>
                <a:tab pos="523240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SDP3</a:t>
            </a:r>
            <a:r>
              <a:rPr sz="1550" spc="1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/</a:t>
            </a:r>
            <a:r>
              <a:rPr sz="1550" spc="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SDP4</a:t>
            </a:r>
            <a:r>
              <a:rPr sz="1550" spc="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,</a:t>
            </a:r>
            <a:r>
              <a:rPr sz="1550" spc="1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bitbang</a:t>
            </a:r>
            <a:r>
              <a:rPr sz="1550" spc="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I2C</a:t>
            </a:r>
            <a:r>
              <a:rPr sz="1550" spc="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to</a:t>
            </a:r>
            <a:r>
              <a:rPr sz="1550" spc="7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control</a:t>
            </a:r>
            <a:r>
              <a:rPr sz="1550" spc="8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00576F"/>
                </a:solidFill>
                <a:latin typeface="Calibri"/>
                <a:cs typeface="Calibri"/>
              </a:rPr>
              <a:t>DPLL</a:t>
            </a:r>
            <a:endParaRPr sz="1550">
              <a:latin typeface="Calibri"/>
              <a:cs typeface="Calibri"/>
            </a:endParaRPr>
          </a:p>
          <a:p>
            <a:pPr marL="523240" lvl="1" indent="-170180">
              <a:lnSpc>
                <a:spcPct val="100000"/>
              </a:lnSpc>
              <a:spcBef>
                <a:spcPts val="470"/>
              </a:spcBef>
              <a:buSzPct val="90322"/>
              <a:buFont typeface="Arial MT"/>
              <a:buChar char="•"/>
              <a:tabLst>
                <a:tab pos="523240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SDP0</a:t>
            </a:r>
            <a:r>
              <a:rPr sz="1550" spc="1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as</a:t>
            </a:r>
            <a:r>
              <a:rPr sz="1550" spc="7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PHC</a:t>
            </a:r>
            <a:r>
              <a:rPr sz="1550" spc="1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Timestamper</a:t>
            </a:r>
            <a:r>
              <a:rPr sz="1550" spc="10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00576F"/>
                </a:solidFill>
                <a:latin typeface="Calibri"/>
                <a:cs typeface="Calibri"/>
              </a:rPr>
              <a:t>Input</a:t>
            </a:r>
            <a:endParaRPr sz="1550">
              <a:latin typeface="Calibri"/>
              <a:cs typeface="Calibri"/>
            </a:endParaRPr>
          </a:p>
          <a:p>
            <a:pPr marL="868680" lvl="2" indent="-172085">
              <a:lnSpc>
                <a:spcPct val="100000"/>
              </a:lnSpc>
              <a:spcBef>
                <a:spcPts val="395"/>
              </a:spcBef>
              <a:buSzPct val="89285"/>
              <a:buFont typeface="Arial MT"/>
              <a:buChar char="•"/>
              <a:tabLst>
                <a:tab pos="868680" algn="l"/>
              </a:tabLst>
            </a:pP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Connected</a:t>
            </a:r>
            <a:r>
              <a:rPr sz="14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to</a:t>
            </a:r>
            <a:r>
              <a:rPr sz="14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DPLL</a:t>
            </a:r>
            <a:r>
              <a:rPr sz="1400" spc="-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00576F"/>
                </a:solidFill>
                <a:latin typeface="Calibri"/>
                <a:cs typeface="Calibri"/>
              </a:rPr>
              <a:t>input</a:t>
            </a:r>
            <a:endParaRPr sz="1400">
              <a:latin typeface="Calibri"/>
              <a:cs typeface="Calibri"/>
            </a:endParaRPr>
          </a:p>
          <a:p>
            <a:pPr marL="868680" lvl="2" indent="-172085">
              <a:lnSpc>
                <a:spcPct val="100000"/>
              </a:lnSpc>
              <a:spcBef>
                <a:spcPts val="425"/>
              </a:spcBef>
              <a:buSzPct val="89285"/>
              <a:buFont typeface="Arial MT"/>
              <a:buChar char="•"/>
              <a:tabLst>
                <a:tab pos="868680" algn="l"/>
              </a:tabLst>
            </a:pP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Allows</a:t>
            </a:r>
            <a:r>
              <a:rPr sz="1400" spc="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sending</a:t>
            </a:r>
            <a:r>
              <a:rPr sz="14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1PPS</a:t>
            </a:r>
            <a:r>
              <a:rPr sz="14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to</a:t>
            </a:r>
            <a:r>
              <a:rPr sz="14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DPLL</a:t>
            </a:r>
            <a:r>
              <a:rPr sz="14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domain</a:t>
            </a:r>
            <a:r>
              <a:rPr sz="14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as</a:t>
            </a:r>
            <a:r>
              <a:rPr sz="1400" spc="-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reference</a:t>
            </a:r>
            <a:endParaRPr sz="1400">
              <a:latin typeface="Calibri"/>
              <a:cs typeface="Calibri"/>
            </a:endParaRPr>
          </a:p>
          <a:p>
            <a:pPr marL="523240" lvl="1" indent="-170180">
              <a:lnSpc>
                <a:spcPct val="100000"/>
              </a:lnSpc>
              <a:spcBef>
                <a:spcPts val="425"/>
              </a:spcBef>
              <a:buSzPct val="90322"/>
              <a:buFont typeface="Arial MT"/>
              <a:buChar char="•"/>
              <a:tabLst>
                <a:tab pos="523240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SDP1</a:t>
            </a:r>
            <a:r>
              <a:rPr sz="1550" spc="9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as</a:t>
            </a:r>
            <a:r>
              <a:rPr sz="1550" spc="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PHC</a:t>
            </a:r>
            <a:r>
              <a:rPr sz="1550" spc="1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00576F"/>
                </a:solidFill>
                <a:latin typeface="Calibri"/>
                <a:cs typeface="Calibri"/>
              </a:rPr>
              <a:t>Output</a:t>
            </a:r>
            <a:endParaRPr sz="1550">
              <a:latin typeface="Calibri"/>
              <a:cs typeface="Calibri"/>
            </a:endParaRPr>
          </a:p>
          <a:p>
            <a:pPr marL="868680" lvl="2" indent="-172085">
              <a:lnSpc>
                <a:spcPct val="100000"/>
              </a:lnSpc>
              <a:spcBef>
                <a:spcPts val="390"/>
              </a:spcBef>
              <a:buSzPct val="89285"/>
              <a:buFont typeface="Arial MT"/>
              <a:buChar char="•"/>
              <a:tabLst>
                <a:tab pos="868680" algn="l"/>
              </a:tabLst>
            </a:pP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Connected</a:t>
            </a:r>
            <a:r>
              <a:rPr sz="14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to</a:t>
            </a:r>
            <a:r>
              <a:rPr sz="14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DPLL</a:t>
            </a:r>
            <a:r>
              <a:rPr sz="1400" spc="-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output</a:t>
            </a:r>
            <a:endParaRPr sz="1400">
              <a:latin typeface="Calibri"/>
              <a:cs typeface="Calibri"/>
            </a:endParaRPr>
          </a:p>
          <a:p>
            <a:pPr marL="868680" lvl="2" indent="-172085">
              <a:lnSpc>
                <a:spcPct val="100000"/>
              </a:lnSpc>
              <a:spcBef>
                <a:spcPts val="425"/>
              </a:spcBef>
              <a:buSzPct val="89285"/>
              <a:buFont typeface="Arial MT"/>
              <a:buChar char="•"/>
              <a:tabLst>
                <a:tab pos="868680" algn="l"/>
              </a:tabLst>
            </a:pP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Allows</a:t>
            </a:r>
            <a:r>
              <a:rPr sz="1400" spc="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receiving</a:t>
            </a:r>
            <a:r>
              <a:rPr sz="1400" spc="-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1PPS</a:t>
            </a:r>
            <a:r>
              <a:rPr sz="1400" spc="-7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from</a:t>
            </a:r>
            <a:r>
              <a:rPr sz="1400" spc="-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DPLL</a:t>
            </a:r>
            <a:r>
              <a:rPr sz="1400" spc="-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domain</a:t>
            </a:r>
            <a:r>
              <a:rPr sz="1400" spc="-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as</a:t>
            </a:r>
            <a:r>
              <a:rPr sz="1400" spc="-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reference</a:t>
            </a:r>
            <a:endParaRPr sz="1400">
              <a:latin typeface="Calibri"/>
              <a:cs typeface="Calibri"/>
            </a:endParaRPr>
          </a:p>
          <a:p>
            <a:pPr marL="182880" marR="5080" indent="-170180">
              <a:lnSpc>
                <a:spcPct val="100899"/>
              </a:lnSpc>
              <a:spcBef>
                <a:spcPts val="860"/>
              </a:spcBef>
              <a:buSzPct val="90322"/>
              <a:buFont typeface="Arial MT"/>
              <a:buChar char="•"/>
              <a:tabLst>
                <a:tab pos="184150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Can</a:t>
            </a:r>
            <a:r>
              <a:rPr sz="1550" spc="8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bridge</a:t>
            </a:r>
            <a:r>
              <a:rPr sz="1550" spc="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between</a:t>
            </a:r>
            <a:r>
              <a:rPr sz="1550" spc="8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DPLL</a:t>
            </a:r>
            <a:r>
              <a:rPr sz="1550" spc="10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over</a:t>
            </a:r>
            <a:r>
              <a:rPr sz="1550" spc="1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Fiber</a:t>
            </a:r>
            <a:r>
              <a:rPr sz="1550" spc="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either</a:t>
            </a:r>
            <a:r>
              <a:rPr sz="1550" spc="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to/from</a:t>
            </a:r>
            <a:r>
              <a:rPr sz="1550" spc="1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PCIe</a:t>
            </a:r>
            <a:r>
              <a:rPr sz="1550" spc="1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50" dirty="0">
                <a:solidFill>
                  <a:srgbClr val="00576F"/>
                </a:solidFill>
                <a:latin typeface="Calibri"/>
                <a:cs typeface="Calibri"/>
              </a:rPr>
              <a:t>&amp; 	</a:t>
            </a:r>
            <a:r>
              <a:rPr sz="1550" spc="-20" dirty="0">
                <a:solidFill>
                  <a:srgbClr val="00576F"/>
                </a:solidFill>
                <a:latin typeface="Calibri"/>
                <a:cs typeface="Calibri"/>
              </a:rPr>
              <a:t>PTP!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9901" y="1195450"/>
            <a:ext cx="1057275" cy="581025"/>
          </a:xfrm>
          <a:prstGeom prst="rect">
            <a:avLst/>
          </a:prstGeom>
          <a:ln w="12700">
            <a:solidFill>
              <a:srgbClr val="385215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1025"/>
              </a:spcBef>
            </a:pPr>
            <a:r>
              <a:rPr sz="1800" spc="-20" dirty="0">
                <a:solidFill>
                  <a:srgbClr val="00576F"/>
                </a:solidFill>
                <a:latin typeface="Calibri"/>
                <a:cs typeface="Calibri"/>
              </a:rPr>
              <a:t>DPLL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9901" y="2490851"/>
            <a:ext cx="1057275" cy="571500"/>
          </a:xfrm>
          <a:prstGeom prst="rect">
            <a:avLst/>
          </a:prstGeom>
          <a:ln w="12700">
            <a:solidFill>
              <a:srgbClr val="385215"/>
            </a:solidFill>
          </a:ln>
        </p:spPr>
        <p:txBody>
          <a:bodyPr vert="horz" wrap="square" lIns="0" tIns="126365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995"/>
              </a:spcBef>
            </a:pPr>
            <a:r>
              <a:rPr sz="1800" spc="-20" dirty="0">
                <a:solidFill>
                  <a:srgbClr val="00576F"/>
                </a:solidFill>
                <a:latin typeface="Calibri"/>
                <a:cs typeface="Calibri"/>
              </a:rPr>
              <a:t>I225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86500" y="3044570"/>
            <a:ext cx="355600" cy="382270"/>
          </a:xfrm>
          <a:custGeom>
            <a:avLst/>
            <a:gdLst/>
            <a:ahLst/>
            <a:cxnLst/>
            <a:rect l="l" t="t" r="r" b="b"/>
            <a:pathLst>
              <a:path w="355600" h="382270">
                <a:moveTo>
                  <a:pt x="35560" y="259587"/>
                </a:moveTo>
                <a:lnTo>
                  <a:pt x="0" y="382270"/>
                </a:lnTo>
                <a:lnTo>
                  <a:pt x="119507" y="337185"/>
                </a:lnTo>
                <a:lnTo>
                  <a:pt x="106592" y="325247"/>
                </a:lnTo>
                <a:lnTo>
                  <a:pt x="78612" y="325247"/>
                </a:lnTo>
                <a:lnTo>
                  <a:pt x="50673" y="299466"/>
                </a:lnTo>
                <a:lnTo>
                  <a:pt x="63585" y="285493"/>
                </a:lnTo>
                <a:lnTo>
                  <a:pt x="35560" y="259587"/>
                </a:lnTo>
                <a:close/>
              </a:path>
              <a:path w="355600" h="382270">
                <a:moveTo>
                  <a:pt x="63585" y="285493"/>
                </a:moveTo>
                <a:lnTo>
                  <a:pt x="50673" y="299466"/>
                </a:lnTo>
                <a:lnTo>
                  <a:pt x="78612" y="325247"/>
                </a:lnTo>
                <a:lnTo>
                  <a:pt x="91505" y="311301"/>
                </a:lnTo>
                <a:lnTo>
                  <a:pt x="63585" y="285493"/>
                </a:lnTo>
                <a:close/>
              </a:path>
              <a:path w="355600" h="382270">
                <a:moveTo>
                  <a:pt x="91505" y="311301"/>
                </a:moveTo>
                <a:lnTo>
                  <a:pt x="78612" y="325247"/>
                </a:lnTo>
                <a:lnTo>
                  <a:pt x="106592" y="325247"/>
                </a:lnTo>
                <a:lnTo>
                  <a:pt x="91505" y="311301"/>
                </a:lnTo>
                <a:close/>
              </a:path>
              <a:path w="355600" h="382270">
                <a:moveTo>
                  <a:pt x="327405" y="0"/>
                </a:moveTo>
                <a:lnTo>
                  <a:pt x="63585" y="285493"/>
                </a:lnTo>
                <a:lnTo>
                  <a:pt x="91505" y="311301"/>
                </a:lnTo>
                <a:lnTo>
                  <a:pt x="355346" y="25908"/>
                </a:lnTo>
                <a:lnTo>
                  <a:pt x="327405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79389" y="3454082"/>
            <a:ext cx="996950" cy="672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14"/>
              </a:spcBef>
            </a:pP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PCIe</a:t>
            </a:r>
            <a:r>
              <a:rPr sz="1400" spc="-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00576F"/>
                </a:solidFill>
                <a:latin typeface="Calibri"/>
                <a:cs typeface="Calibri"/>
              </a:rPr>
              <a:t>to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motherboard (PTM)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0800" y="1771650"/>
            <a:ext cx="114300" cy="712470"/>
          </a:xfrm>
          <a:custGeom>
            <a:avLst/>
            <a:gdLst/>
            <a:ahLst/>
            <a:cxnLst/>
            <a:rect l="l" t="t" r="r" b="b"/>
            <a:pathLst>
              <a:path w="114300" h="712469">
                <a:moveTo>
                  <a:pt x="76200" y="95250"/>
                </a:moveTo>
                <a:lnTo>
                  <a:pt x="38100" y="95250"/>
                </a:lnTo>
                <a:lnTo>
                  <a:pt x="38100" y="712469"/>
                </a:lnTo>
                <a:lnTo>
                  <a:pt x="76200" y="712469"/>
                </a:lnTo>
                <a:lnTo>
                  <a:pt x="76200" y="95250"/>
                </a:lnTo>
                <a:close/>
              </a:path>
              <a:path w="114300" h="71246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71246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33084" y="2031047"/>
            <a:ext cx="255904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5" dirty="0">
                <a:solidFill>
                  <a:srgbClr val="00576F"/>
                </a:solidFill>
                <a:latin typeface="Calibri"/>
                <a:cs typeface="Calibri"/>
              </a:rPr>
              <a:t>I2C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77050" y="1762125"/>
            <a:ext cx="114300" cy="712470"/>
          </a:xfrm>
          <a:custGeom>
            <a:avLst/>
            <a:gdLst/>
            <a:ahLst/>
            <a:cxnLst/>
            <a:rect l="l" t="t" r="r" b="b"/>
            <a:pathLst>
              <a:path w="114300" h="712469">
                <a:moveTo>
                  <a:pt x="76200" y="95250"/>
                </a:moveTo>
                <a:lnTo>
                  <a:pt x="38100" y="95250"/>
                </a:lnTo>
                <a:lnTo>
                  <a:pt x="38100" y="712469"/>
                </a:lnTo>
                <a:lnTo>
                  <a:pt x="76200" y="712469"/>
                </a:lnTo>
                <a:lnTo>
                  <a:pt x="76200" y="95250"/>
                </a:lnTo>
                <a:close/>
              </a:path>
              <a:path w="114300" h="71246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71246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19291" y="1910778"/>
            <a:ext cx="403225" cy="4622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66675" marR="5080" indent="-53975">
              <a:lnSpc>
                <a:spcPct val="102800"/>
              </a:lnSpc>
              <a:spcBef>
                <a:spcPts val="80"/>
              </a:spcBef>
            </a:pPr>
            <a:r>
              <a:rPr sz="1400" spc="-20" dirty="0">
                <a:solidFill>
                  <a:srgbClr val="00576F"/>
                </a:solidFill>
                <a:latin typeface="Calibri"/>
                <a:cs typeface="Calibri"/>
              </a:rPr>
              <a:t>SDP0 </a:t>
            </a:r>
            <a:r>
              <a:rPr sz="1400" spc="-25" dirty="0">
                <a:solidFill>
                  <a:srgbClr val="00576F"/>
                </a:solidFill>
                <a:latin typeface="Calibri"/>
                <a:cs typeface="Calibri"/>
              </a:rPr>
              <a:t>PPS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91756" y="1771650"/>
            <a:ext cx="114300" cy="705485"/>
          </a:xfrm>
          <a:custGeom>
            <a:avLst/>
            <a:gdLst/>
            <a:ahLst/>
            <a:cxnLst/>
            <a:rect l="l" t="t" r="r" b="b"/>
            <a:pathLst>
              <a:path w="114300" h="705485">
                <a:moveTo>
                  <a:pt x="0" y="590550"/>
                </a:moveTo>
                <a:lnTo>
                  <a:pt x="56769" y="704976"/>
                </a:lnTo>
                <a:lnTo>
                  <a:pt x="104754" y="609854"/>
                </a:lnTo>
                <a:lnTo>
                  <a:pt x="76200" y="609854"/>
                </a:lnTo>
                <a:lnTo>
                  <a:pt x="38100" y="609726"/>
                </a:lnTo>
                <a:lnTo>
                  <a:pt x="38162" y="590931"/>
                </a:lnTo>
                <a:lnTo>
                  <a:pt x="114300" y="590931"/>
                </a:lnTo>
                <a:lnTo>
                  <a:pt x="0" y="590550"/>
                </a:lnTo>
                <a:close/>
              </a:path>
              <a:path w="114300" h="705485">
                <a:moveTo>
                  <a:pt x="78232" y="0"/>
                </a:moveTo>
                <a:lnTo>
                  <a:pt x="40131" y="0"/>
                </a:lnTo>
                <a:lnTo>
                  <a:pt x="38163" y="590550"/>
                </a:lnTo>
                <a:lnTo>
                  <a:pt x="38100" y="609726"/>
                </a:lnTo>
                <a:lnTo>
                  <a:pt x="76200" y="609854"/>
                </a:lnTo>
                <a:lnTo>
                  <a:pt x="78232" y="0"/>
                </a:lnTo>
                <a:close/>
              </a:path>
              <a:path w="114300" h="705485">
                <a:moveTo>
                  <a:pt x="114300" y="590931"/>
                </a:moveTo>
                <a:lnTo>
                  <a:pt x="76263" y="590931"/>
                </a:lnTo>
                <a:lnTo>
                  <a:pt x="76200" y="609854"/>
                </a:lnTo>
                <a:lnTo>
                  <a:pt x="104754" y="609854"/>
                </a:lnTo>
                <a:lnTo>
                  <a:pt x="114300" y="590931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41234" y="1891347"/>
            <a:ext cx="403225" cy="462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6675" marR="5080" indent="-53975">
              <a:lnSpc>
                <a:spcPct val="102899"/>
              </a:lnSpc>
              <a:spcBef>
                <a:spcPts val="75"/>
              </a:spcBef>
            </a:pPr>
            <a:r>
              <a:rPr sz="1400" spc="-20" dirty="0">
                <a:solidFill>
                  <a:srgbClr val="00576F"/>
                </a:solidFill>
                <a:latin typeface="Calibri"/>
                <a:cs typeface="Calibri"/>
              </a:rPr>
              <a:t>SDP1 </a:t>
            </a:r>
            <a:r>
              <a:rPr sz="1400" spc="-25" dirty="0">
                <a:solidFill>
                  <a:srgbClr val="00576F"/>
                </a:solidFill>
                <a:latin typeface="Calibri"/>
                <a:cs typeface="Calibri"/>
              </a:rPr>
              <a:t>PPS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10551" y="2490851"/>
            <a:ext cx="1057275" cy="571500"/>
          </a:xfrm>
          <a:prstGeom prst="rect">
            <a:avLst/>
          </a:prstGeom>
          <a:ln w="12700">
            <a:solidFill>
              <a:srgbClr val="38521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30" algn="ctr">
              <a:lnSpc>
                <a:spcPts val="2060"/>
              </a:lnSpc>
            </a:pP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RJ45,</a:t>
            </a:r>
            <a:endParaRPr sz="1800">
              <a:latin typeface="Calibri"/>
              <a:cs typeface="Calibri"/>
            </a:endParaRPr>
          </a:p>
          <a:p>
            <a:pPr marL="10795" algn="ctr">
              <a:lnSpc>
                <a:spcPct val="100000"/>
              </a:lnSpc>
              <a:spcBef>
                <a:spcPts val="15"/>
              </a:spcBef>
            </a:pP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Ethernet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2714625"/>
            <a:ext cx="363855" cy="114300"/>
          </a:xfrm>
          <a:custGeom>
            <a:avLst/>
            <a:gdLst/>
            <a:ahLst/>
            <a:cxnLst/>
            <a:rect l="l" t="t" r="r" b="b"/>
            <a:pathLst>
              <a:path w="36385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63854" h="114300">
                <a:moveTo>
                  <a:pt x="249427" y="0"/>
                </a:moveTo>
                <a:lnTo>
                  <a:pt x="249427" y="114300"/>
                </a:lnTo>
                <a:lnTo>
                  <a:pt x="325627" y="76200"/>
                </a:lnTo>
                <a:lnTo>
                  <a:pt x="268477" y="76200"/>
                </a:lnTo>
                <a:lnTo>
                  <a:pt x="268477" y="38100"/>
                </a:lnTo>
                <a:lnTo>
                  <a:pt x="325627" y="38100"/>
                </a:lnTo>
                <a:lnTo>
                  <a:pt x="249427" y="0"/>
                </a:lnTo>
                <a:close/>
              </a:path>
              <a:path w="363854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63854" h="114300">
                <a:moveTo>
                  <a:pt x="181864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62814" y="76200"/>
                </a:lnTo>
                <a:lnTo>
                  <a:pt x="162814" y="57150"/>
                </a:lnTo>
                <a:lnTo>
                  <a:pt x="200914" y="57150"/>
                </a:lnTo>
                <a:lnTo>
                  <a:pt x="181864" y="38100"/>
                </a:lnTo>
                <a:close/>
              </a:path>
              <a:path w="363854" h="114300">
                <a:moveTo>
                  <a:pt x="162814" y="57150"/>
                </a:moveTo>
                <a:lnTo>
                  <a:pt x="162814" y="76200"/>
                </a:lnTo>
                <a:lnTo>
                  <a:pt x="181864" y="76200"/>
                </a:lnTo>
                <a:lnTo>
                  <a:pt x="162814" y="57150"/>
                </a:lnTo>
                <a:close/>
              </a:path>
              <a:path w="363854" h="114300">
                <a:moveTo>
                  <a:pt x="249427" y="38100"/>
                </a:moveTo>
                <a:lnTo>
                  <a:pt x="200914" y="38100"/>
                </a:lnTo>
                <a:lnTo>
                  <a:pt x="200914" y="57150"/>
                </a:lnTo>
                <a:lnTo>
                  <a:pt x="162814" y="57150"/>
                </a:lnTo>
                <a:lnTo>
                  <a:pt x="181864" y="76200"/>
                </a:lnTo>
                <a:lnTo>
                  <a:pt x="249427" y="76200"/>
                </a:lnTo>
                <a:lnTo>
                  <a:pt x="249427" y="38100"/>
                </a:lnTo>
                <a:close/>
              </a:path>
              <a:path w="363854" h="114300">
                <a:moveTo>
                  <a:pt x="325627" y="38100"/>
                </a:moveTo>
                <a:lnTo>
                  <a:pt x="268477" y="38100"/>
                </a:lnTo>
                <a:lnTo>
                  <a:pt x="268477" y="76200"/>
                </a:lnTo>
                <a:lnTo>
                  <a:pt x="325627" y="76200"/>
                </a:lnTo>
                <a:lnTo>
                  <a:pt x="363727" y="57150"/>
                </a:lnTo>
                <a:lnTo>
                  <a:pt x="325627" y="38100"/>
                </a:lnTo>
                <a:close/>
              </a:path>
              <a:path w="363854" h="114300">
                <a:moveTo>
                  <a:pt x="200914" y="38100"/>
                </a:moveTo>
                <a:lnTo>
                  <a:pt x="181864" y="38100"/>
                </a:lnTo>
                <a:lnTo>
                  <a:pt x="200914" y="57150"/>
                </a:lnTo>
                <a:lnTo>
                  <a:pt x="200914" y="381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33550"/>
            <a:ext cx="9144000" cy="3409950"/>
            <a:chOff x="0" y="1733550"/>
            <a:chExt cx="9144000" cy="34099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8150" y="1733550"/>
              <a:ext cx="4543425" cy="28098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425" y="1828800"/>
              <a:ext cx="3343275" cy="24003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0832" y="81597"/>
            <a:ext cx="39712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Hardware</a:t>
            </a:r>
            <a:r>
              <a:rPr spc="-100" dirty="0"/>
              <a:t> </a:t>
            </a:r>
            <a:r>
              <a:rPr dirty="0"/>
              <a:t>TWTT</a:t>
            </a:r>
            <a:r>
              <a:rPr spc="-130" dirty="0"/>
              <a:t> </a:t>
            </a:r>
            <a:r>
              <a:rPr spc="-10" dirty="0"/>
              <a:t>Results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5129" y="502920"/>
            <a:ext cx="7675880" cy="119951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935"/>
              </a:spcBef>
              <a:buSzPct val="90322"/>
              <a:buFont typeface="Arial MT"/>
              <a:buChar char="•"/>
              <a:tabLst>
                <a:tab pos="183515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Swabian</a:t>
            </a:r>
            <a:r>
              <a:rPr sz="1550" spc="10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TimeTagger</a:t>
            </a:r>
            <a:r>
              <a:rPr sz="1550" spc="1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measures</a:t>
            </a:r>
            <a:r>
              <a:rPr sz="1550" spc="7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time</a:t>
            </a:r>
            <a:r>
              <a:rPr sz="1550" spc="1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difference</a:t>
            </a:r>
            <a:r>
              <a:rPr sz="1550" spc="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between</a:t>
            </a:r>
            <a:r>
              <a:rPr sz="1550" spc="8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two</a:t>
            </a:r>
            <a:r>
              <a:rPr sz="1550" spc="8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boards,</a:t>
            </a:r>
            <a:r>
              <a:rPr sz="1550" spc="7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+/-</a:t>
            </a:r>
            <a:r>
              <a:rPr sz="1550" spc="8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34</a:t>
            </a:r>
            <a:r>
              <a:rPr sz="1550" spc="8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ps</a:t>
            </a:r>
            <a:r>
              <a:rPr sz="1550" spc="9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00576F"/>
                </a:solidFill>
                <a:latin typeface="Calibri"/>
                <a:cs typeface="Calibri"/>
              </a:rPr>
              <a:t>noise</a:t>
            </a:r>
            <a:endParaRPr sz="1550">
              <a:latin typeface="Calibri"/>
              <a:cs typeface="Calibri"/>
            </a:endParaRPr>
          </a:p>
          <a:p>
            <a:pPr marL="184150" marR="5080" indent="-171450">
              <a:lnSpc>
                <a:spcPct val="103000"/>
              </a:lnSpc>
              <a:spcBef>
                <a:spcPts val="790"/>
              </a:spcBef>
              <a:buSzPct val="90322"/>
              <a:buFont typeface="Arial MT"/>
              <a:buChar char="•"/>
              <a:tabLst>
                <a:tab pos="184150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With</a:t>
            </a:r>
            <a:r>
              <a:rPr sz="1550" spc="10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minimal</a:t>
            </a:r>
            <a:r>
              <a:rPr sz="1550" spc="1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software</a:t>
            </a:r>
            <a:r>
              <a:rPr sz="1550" spc="1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initial</a:t>
            </a:r>
            <a:r>
              <a:rPr sz="1550" spc="1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compensation,</a:t>
            </a:r>
            <a:r>
              <a:rPr sz="1550" spc="9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time</a:t>
            </a:r>
            <a:r>
              <a:rPr sz="1550" spc="8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transfer</a:t>
            </a:r>
            <a:r>
              <a:rPr sz="1550" spc="9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within</a:t>
            </a:r>
            <a:r>
              <a:rPr sz="1550" spc="114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+/-</a:t>
            </a:r>
            <a:r>
              <a:rPr sz="1550" spc="114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300</a:t>
            </a:r>
            <a:r>
              <a:rPr sz="1550" spc="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picoseconds</a:t>
            </a:r>
            <a:r>
              <a:rPr sz="1550" spc="10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for</a:t>
            </a:r>
            <a:r>
              <a:rPr sz="1550" spc="9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50" dirty="0">
                <a:solidFill>
                  <a:srgbClr val="00576F"/>
                </a:solidFill>
                <a:latin typeface="Calibri"/>
                <a:cs typeface="Calibri"/>
              </a:rPr>
              <a:t>4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hours</a:t>
            </a:r>
            <a:r>
              <a:rPr sz="1550" spc="8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with</a:t>
            </a:r>
            <a:r>
              <a:rPr sz="1550" spc="9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no</a:t>
            </a:r>
            <a:r>
              <a:rPr sz="1550" spc="18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software</a:t>
            </a:r>
            <a:r>
              <a:rPr sz="1550" spc="1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monitoring</a:t>
            </a:r>
            <a:r>
              <a:rPr sz="1550" spc="1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or</a:t>
            </a:r>
            <a:r>
              <a:rPr sz="1550" spc="1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intervention,</a:t>
            </a:r>
            <a:r>
              <a:rPr sz="1550" spc="7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majority</a:t>
            </a:r>
            <a:r>
              <a:rPr sz="1550" spc="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of</a:t>
            </a:r>
            <a:r>
              <a:rPr sz="1550" spc="1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samples</a:t>
            </a:r>
            <a:r>
              <a:rPr sz="1550" spc="8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within</a:t>
            </a:r>
            <a:r>
              <a:rPr sz="1550" spc="10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+/-</a:t>
            </a:r>
            <a:r>
              <a:rPr sz="1550" spc="9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00576F"/>
                </a:solidFill>
                <a:latin typeface="Calibri"/>
                <a:cs typeface="Calibri"/>
              </a:rPr>
              <a:t>200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picoseconds,</a:t>
            </a:r>
            <a:r>
              <a:rPr sz="1550" spc="9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over</a:t>
            </a:r>
            <a:r>
              <a:rPr sz="1550" spc="9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10G</a:t>
            </a:r>
            <a:r>
              <a:rPr sz="1550" spc="9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LR</a:t>
            </a:r>
            <a:r>
              <a:rPr sz="1550" spc="8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SFP+</a:t>
            </a:r>
            <a:r>
              <a:rPr sz="1550" spc="1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00576F"/>
                </a:solidFill>
                <a:latin typeface="Calibri"/>
                <a:cs typeface="Calibri"/>
              </a:rPr>
              <a:t>transceivers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32" y="81597"/>
            <a:ext cx="19983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Using</a:t>
            </a:r>
            <a:r>
              <a:rPr spc="-55" dirty="0"/>
              <a:t> </a:t>
            </a:r>
            <a:r>
              <a:rPr spc="-20" dirty="0"/>
              <a:t>TWTT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357" y="550140"/>
            <a:ext cx="4805045" cy="361442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83515" indent="-170815" algn="just">
              <a:lnSpc>
                <a:spcPct val="100000"/>
              </a:lnSpc>
              <a:spcBef>
                <a:spcPts val="565"/>
              </a:spcBef>
              <a:buSzPct val="90322"/>
              <a:buFont typeface="Arial MT"/>
              <a:buChar char="•"/>
              <a:tabLst>
                <a:tab pos="183515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Time</a:t>
            </a:r>
            <a:r>
              <a:rPr sz="1550" spc="1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measurement</a:t>
            </a:r>
            <a:r>
              <a:rPr sz="1550" spc="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using</a:t>
            </a:r>
            <a:r>
              <a:rPr sz="1550" spc="7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SMA</a:t>
            </a:r>
            <a:r>
              <a:rPr sz="1550" spc="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or</a:t>
            </a:r>
            <a:r>
              <a:rPr sz="1550" spc="1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U.FL</a:t>
            </a:r>
            <a:r>
              <a:rPr sz="1550" spc="8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00576F"/>
                </a:solidFill>
                <a:latin typeface="Calibri"/>
                <a:cs typeface="Calibri"/>
              </a:rPr>
              <a:t>internal</a:t>
            </a:r>
            <a:endParaRPr sz="1550">
              <a:latin typeface="Calibri"/>
              <a:cs typeface="Calibri"/>
            </a:endParaRPr>
          </a:p>
          <a:p>
            <a:pPr marL="523240" marR="160020" lvl="1" indent="-170180" algn="just">
              <a:lnSpc>
                <a:spcPct val="103000"/>
              </a:lnSpc>
              <a:spcBef>
                <a:spcPts val="414"/>
              </a:spcBef>
              <a:buSzPct val="90322"/>
              <a:buFont typeface="Arial MT"/>
              <a:buChar char="•"/>
              <a:tabLst>
                <a:tab pos="525145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Input</a:t>
            </a:r>
            <a:r>
              <a:rPr sz="1550" spc="9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TDCs</a:t>
            </a:r>
            <a:r>
              <a:rPr sz="1550" spc="8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on</a:t>
            </a:r>
            <a:r>
              <a:rPr sz="1550" spc="9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DPLL</a:t>
            </a:r>
            <a:r>
              <a:rPr sz="1550" spc="1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can</a:t>
            </a:r>
            <a:r>
              <a:rPr sz="1550" spc="9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measure</a:t>
            </a:r>
            <a:r>
              <a:rPr sz="1550" spc="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two</a:t>
            </a:r>
            <a:r>
              <a:rPr sz="1550" spc="9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1PPS</a:t>
            </a:r>
            <a:r>
              <a:rPr sz="1550" spc="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00576F"/>
                </a:solidFill>
                <a:latin typeface="Calibri"/>
                <a:cs typeface="Calibri"/>
              </a:rPr>
              <a:t>signals 	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to</a:t>
            </a:r>
            <a:r>
              <a:rPr sz="1550" spc="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50</a:t>
            </a:r>
            <a:r>
              <a:rPr sz="1550" spc="114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picoseconds</a:t>
            </a:r>
            <a:r>
              <a:rPr sz="1550" spc="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if</a:t>
            </a:r>
            <a:r>
              <a:rPr sz="1550" spc="1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they’re</a:t>
            </a:r>
            <a:r>
              <a:rPr sz="1550" spc="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stable</a:t>
            </a:r>
            <a:r>
              <a:rPr sz="1550" spc="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with</a:t>
            </a:r>
            <a:r>
              <a:rPr sz="1550" spc="7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respect</a:t>
            </a:r>
            <a:r>
              <a:rPr sz="1550" spc="7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00576F"/>
                </a:solidFill>
                <a:latin typeface="Calibri"/>
                <a:cs typeface="Calibri"/>
              </a:rPr>
              <a:t>to 	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each</a:t>
            </a:r>
            <a:r>
              <a:rPr sz="1550" spc="9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00576F"/>
                </a:solidFill>
                <a:latin typeface="Calibri"/>
                <a:cs typeface="Calibri"/>
              </a:rPr>
              <a:t>other</a:t>
            </a:r>
            <a:endParaRPr sz="1550">
              <a:latin typeface="Calibri"/>
              <a:cs typeface="Calibri"/>
            </a:endParaRPr>
          </a:p>
          <a:p>
            <a:pPr marL="523240" marR="503555" lvl="1" indent="-170180">
              <a:lnSpc>
                <a:spcPct val="103000"/>
              </a:lnSpc>
              <a:spcBef>
                <a:spcPts val="409"/>
              </a:spcBef>
              <a:buSzPct val="90322"/>
              <a:buFont typeface="Arial MT"/>
              <a:buChar char="•"/>
              <a:tabLst>
                <a:tab pos="525145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TOD</a:t>
            </a:r>
            <a:r>
              <a:rPr sz="1550" spc="8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Timestamp</a:t>
            </a:r>
            <a:r>
              <a:rPr sz="1550" spc="7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Input</a:t>
            </a:r>
            <a:r>
              <a:rPr sz="1550" spc="7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on</a:t>
            </a:r>
            <a:r>
              <a:rPr sz="1550" spc="7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DPLL</a:t>
            </a:r>
            <a:r>
              <a:rPr sz="1550" spc="9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can</a:t>
            </a:r>
            <a:r>
              <a:rPr sz="1550" spc="7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00576F"/>
                </a:solidFill>
                <a:latin typeface="Calibri"/>
                <a:cs typeface="Calibri"/>
              </a:rPr>
              <a:t>timestamp 	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single</a:t>
            </a:r>
            <a:r>
              <a:rPr sz="1550" spc="1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external</a:t>
            </a:r>
            <a:r>
              <a:rPr sz="1550" spc="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input</a:t>
            </a:r>
            <a:r>
              <a:rPr sz="1550" spc="8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events</a:t>
            </a:r>
            <a:r>
              <a:rPr sz="1550" spc="7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to</a:t>
            </a:r>
            <a:r>
              <a:rPr sz="1550" spc="7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1</a:t>
            </a:r>
            <a:r>
              <a:rPr sz="1550" spc="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00576F"/>
                </a:solidFill>
                <a:latin typeface="Calibri"/>
                <a:cs typeface="Calibri"/>
              </a:rPr>
              <a:t>nanosecond 	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resolution,</a:t>
            </a:r>
            <a:r>
              <a:rPr sz="1550" spc="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similar</a:t>
            </a:r>
            <a:r>
              <a:rPr sz="1550" spc="1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to</a:t>
            </a:r>
            <a:r>
              <a:rPr sz="1550" spc="8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PHC</a:t>
            </a:r>
            <a:r>
              <a:rPr sz="1550" spc="7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00576F"/>
                </a:solidFill>
                <a:latin typeface="Calibri"/>
                <a:cs typeface="Calibri"/>
              </a:rPr>
              <a:t>timestamp</a:t>
            </a:r>
            <a:endParaRPr sz="1550">
              <a:latin typeface="Calibri"/>
              <a:cs typeface="Calibri"/>
            </a:endParaRPr>
          </a:p>
          <a:p>
            <a:pPr marL="182880" indent="-170180">
              <a:lnSpc>
                <a:spcPct val="100000"/>
              </a:lnSpc>
              <a:spcBef>
                <a:spcPts val="919"/>
              </a:spcBef>
              <a:buSzPct val="90322"/>
              <a:buFont typeface="Arial MT"/>
              <a:buChar char="•"/>
              <a:tabLst>
                <a:tab pos="182880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Frequency</a:t>
            </a:r>
            <a:r>
              <a:rPr sz="1550" spc="1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00576F"/>
                </a:solidFill>
                <a:latin typeface="Calibri"/>
                <a:cs typeface="Calibri"/>
              </a:rPr>
              <a:t>measurement</a:t>
            </a:r>
            <a:endParaRPr sz="1550">
              <a:latin typeface="Calibri"/>
              <a:cs typeface="Calibri"/>
            </a:endParaRPr>
          </a:p>
          <a:p>
            <a:pPr marL="523240" marR="5080" lvl="1" indent="-170180">
              <a:lnSpc>
                <a:spcPct val="105100"/>
              </a:lnSpc>
              <a:spcBef>
                <a:spcPts val="300"/>
              </a:spcBef>
              <a:buSzPct val="90322"/>
              <a:buFont typeface="Arial MT"/>
              <a:buChar char="•"/>
              <a:tabLst>
                <a:tab pos="525145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Input</a:t>
            </a:r>
            <a:r>
              <a:rPr sz="1550" spc="7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TDC</a:t>
            </a:r>
            <a:r>
              <a:rPr sz="1550" spc="1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will</a:t>
            </a:r>
            <a:r>
              <a:rPr sz="1550" spc="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accumulate</a:t>
            </a:r>
            <a:r>
              <a:rPr sz="1550" spc="114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phase</a:t>
            </a:r>
            <a:r>
              <a:rPr sz="1550" spc="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error,</a:t>
            </a:r>
            <a:r>
              <a:rPr sz="1550" spc="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can</a:t>
            </a:r>
            <a:r>
              <a:rPr sz="1550" spc="7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00576F"/>
                </a:solidFill>
                <a:latin typeface="Calibri"/>
                <a:cs typeface="Calibri"/>
              </a:rPr>
              <a:t>measure 	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frequency</a:t>
            </a:r>
            <a:r>
              <a:rPr sz="1550" spc="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offset</a:t>
            </a:r>
            <a:r>
              <a:rPr sz="1550" spc="1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between</a:t>
            </a:r>
            <a:r>
              <a:rPr sz="1550" spc="10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two</a:t>
            </a:r>
            <a:r>
              <a:rPr sz="1550" spc="19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sources</a:t>
            </a:r>
            <a:r>
              <a:rPr sz="1550" spc="9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based</a:t>
            </a:r>
            <a:r>
              <a:rPr sz="1550" spc="10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00576F"/>
                </a:solidFill>
                <a:latin typeface="Calibri"/>
                <a:cs typeface="Calibri"/>
              </a:rPr>
              <a:t>on 	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accumulated</a:t>
            </a:r>
            <a:r>
              <a:rPr sz="1550" spc="18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00576F"/>
                </a:solidFill>
                <a:latin typeface="Calibri"/>
                <a:cs typeface="Calibri"/>
              </a:rPr>
              <a:t>phase</a:t>
            </a:r>
            <a:endParaRPr sz="1550">
              <a:latin typeface="Calibri"/>
              <a:cs typeface="Calibri"/>
            </a:endParaRPr>
          </a:p>
          <a:p>
            <a:pPr marL="182245" marR="337820" indent="-170180">
              <a:lnSpc>
                <a:spcPct val="105100"/>
              </a:lnSpc>
              <a:spcBef>
                <a:spcPts val="750"/>
              </a:spcBef>
              <a:buSzPct val="90322"/>
              <a:buFont typeface="Arial MT"/>
              <a:buChar char="•"/>
              <a:tabLst>
                <a:tab pos="184150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Arbitrary</a:t>
            </a:r>
            <a:r>
              <a:rPr sz="1550" spc="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adjustable</a:t>
            </a:r>
            <a:r>
              <a:rPr sz="1550" spc="1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output</a:t>
            </a:r>
            <a:r>
              <a:rPr sz="1550" spc="9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frequency,</a:t>
            </a:r>
            <a:r>
              <a:rPr sz="1550" spc="1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from</a:t>
            </a:r>
            <a:r>
              <a:rPr sz="1550" spc="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PP2S</a:t>
            </a:r>
            <a:r>
              <a:rPr sz="1550" spc="1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00576F"/>
                </a:solidFill>
                <a:latin typeface="Calibri"/>
                <a:cs typeface="Calibri"/>
              </a:rPr>
              <a:t>to 	</a:t>
            </a:r>
            <a:r>
              <a:rPr sz="1550" spc="-20" dirty="0">
                <a:solidFill>
                  <a:srgbClr val="00576F"/>
                </a:solidFill>
                <a:latin typeface="Calibri"/>
                <a:cs typeface="Calibri"/>
              </a:rPr>
              <a:t>1GHz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6350" y="276225"/>
            <a:ext cx="3857625" cy="3457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32" y="81597"/>
            <a:ext cx="75406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Why</a:t>
            </a:r>
            <a:r>
              <a:rPr spc="-95" dirty="0"/>
              <a:t> </a:t>
            </a:r>
            <a:r>
              <a:rPr dirty="0"/>
              <a:t>New</a:t>
            </a:r>
            <a:r>
              <a:rPr spc="-110" dirty="0"/>
              <a:t> </a:t>
            </a:r>
            <a:r>
              <a:rPr spc="-10" dirty="0"/>
              <a:t>system</a:t>
            </a:r>
            <a:r>
              <a:rPr spc="-90" dirty="0"/>
              <a:t> </a:t>
            </a:r>
            <a:r>
              <a:rPr dirty="0"/>
              <a:t>for</a:t>
            </a:r>
            <a:r>
              <a:rPr spc="-125" dirty="0"/>
              <a:t> </a:t>
            </a:r>
            <a:r>
              <a:rPr dirty="0"/>
              <a:t>Two</a:t>
            </a:r>
            <a:r>
              <a:rPr spc="-45" dirty="0"/>
              <a:t> </a:t>
            </a:r>
            <a:r>
              <a:rPr spc="-35" dirty="0"/>
              <a:t>Way</a:t>
            </a:r>
            <a:r>
              <a:rPr spc="-90" dirty="0"/>
              <a:t> </a:t>
            </a:r>
            <a:r>
              <a:rPr dirty="0"/>
              <a:t>Time</a:t>
            </a:r>
            <a:r>
              <a:rPr spc="-90" dirty="0"/>
              <a:t> </a:t>
            </a:r>
            <a:r>
              <a:rPr spc="-10" dirty="0"/>
              <a:t>Transfer?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7654" y="642937"/>
            <a:ext cx="4803775" cy="368998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515"/>
              </a:spcBef>
              <a:buSzPct val="89285"/>
              <a:buFont typeface="Arial MT"/>
              <a:buChar char="•"/>
              <a:tabLst>
                <a:tab pos="184785" algn="l"/>
              </a:tabLst>
            </a:pP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PTP</a:t>
            </a:r>
            <a:r>
              <a:rPr sz="14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can</a:t>
            </a:r>
            <a:r>
              <a:rPr sz="14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cheaply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do</a:t>
            </a:r>
            <a:r>
              <a:rPr sz="14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time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transfer</a:t>
            </a:r>
            <a:r>
              <a:rPr sz="14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to</a:t>
            </a:r>
            <a:r>
              <a:rPr sz="14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sub</a:t>
            </a:r>
            <a:r>
              <a:rPr sz="1400" spc="-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microsecond</a:t>
            </a:r>
            <a:r>
              <a:rPr sz="14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level</a:t>
            </a:r>
            <a:endParaRPr sz="1400">
              <a:latin typeface="Calibri"/>
              <a:cs typeface="Calibri"/>
            </a:endParaRPr>
          </a:p>
          <a:p>
            <a:pPr marL="525780" lvl="1" indent="-172085">
              <a:lnSpc>
                <a:spcPct val="100000"/>
              </a:lnSpc>
              <a:spcBef>
                <a:spcPts val="425"/>
              </a:spcBef>
              <a:buSzPct val="89285"/>
              <a:buFont typeface="Arial MT"/>
              <a:buChar char="•"/>
              <a:tabLst>
                <a:tab pos="525780" algn="l"/>
              </a:tabLst>
            </a:pP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Time</a:t>
            </a:r>
            <a:r>
              <a:rPr sz="1400" spc="-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Stick</a:t>
            </a:r>
            <a:r>
              <a:rPr sz="14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at</a:t>
            </a:r>
            <a:r>
              <a:rPr sz="1400" spc="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cheapest,</a:t>
            </a:r>
            <a:r>
              <a:rPr sz="14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USB</a:t>
            </a:r>
            <a:r>
              <a:rPr sz="1400" spc="-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to</a:t>
            </a:r>
            <a:r>
              <a:rPr sz="1400" spc="-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Ethernet</a:t>
            </a:r>
            <a:endParaRPr sz="1400">
              <a:latin typeface="Calibri"/>
              <a:cs typeface="Calibri"/>
            </a:endParaRPr>
          </a:p>
          <a:p>
            <a:pPr marL="172085" marR="1113790" indent="-172085" algn="r">
              <a:lnSpc>
                <a:spcPct val="100000"/>
              </a:lnSpc>
              <a:spcBef>
                <a:spcPts val="800"/>
              </a:spcBef>
              <a:buSzPct val="89285"/>
              <a:buFont typeface="Arial MT"/>
              <a:buChar char="•"/>
              <a:tabLst>
                <a:tab pos="172085" algn="l"/>
              </a:tabLst>
            </a:pP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Current</a:t>
            </a:r>
            <a:r>
              <a:rPr sz="1400" spc="-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Sub-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Nanosecond</a:t>
            </a:r>
            <a:r>
              <a:rPr sz="14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Solution:</a:t>
            </a:r>
            <a:r>
              <a:rPr sz="1400" spc="-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White</a:t>
            </a:r>
            <a:r>
              <a:rPr sz="1400" spc="-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Rabbit</a:t>
            </a:r>
            <a:endParaRPr sz="1400">
              <a:latin typeface="Calibri"/>
              <a:cs typeface="Calibri"/>
            </a:endParaRPr>
          </a:p>
          <a:p>
            <a:pPr marL="172085" marR="1076325" lvl="1" indent="-172085" algn="r">
              <a:lnSpc>
                <a:spcPct val="100000"/>
              </a:lnSpc>
              <a:spcBef>
                <a:spcPts val="425"/>
              </a:spcBef>
              <a:buSzPct val="89285"/>
              <a:buFont typeface="Arial MT"/>
              <a:buChar char="•"/>
              <a:tabLst>
                <a:tab pos="172085" algn="l"/>
              </a:tabLst>
            </a:pP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Based</a:t>
            </a:r>
            <a:r>
              <a:rPr sz="14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on</a:t>
            </a:r>
            <a:r>
              <a:rPr sz="14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expensive</a:t>
            </a:r>
            <a:r>
              <a:rPr sz="1400" spc="-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FPGAs</a:t>
            </a:r>
            <a:r>
              <a:rPr sz="1400" spc="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with</a:t>
            </a:r>
            <a:r>
              <a:rPr sz="14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transceivers</a:t>
            </a:r>
            <a:endParaRPr sz="1400">
              <a:latin typeface="Calibri"/>
              <a:cs typeface="Calibri"/>
            </a:endParaRPr>
          </a:p>
          <a:p>
            <a:pPr marL="172085" marR="1052195" lvl="1" indent="-172085" algn="r">
              <a:lnSpc>
                <a:spcPct val="100000"/>
              </a:lnSpc>
              <a:spcBef>
                <a:spcPts val="420"/>
              </a:spcBef>
              <a:buSzPct val="89285"/>
              <a:buFont typeface="Arial MT"/>
              <a:buChar char="•"/>
              <a:tabLst>
                <a:tab pos="172085" algn="l"/>
              </a:tabLst>
            </a:pP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Mostly</a:t>
            </a:r>
            <a:r>
              <a:rPr sz="1400" spc="-7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1G</a:t>
            </a:r>
            <a:r>
              <a:rPr sz="14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Ethernet,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 10G</a:t>
            </a:r>
            <a:r>
              <a:rPr sz="14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is</a:t>
            </a:r>
            <a:r>
              <a:rPr sz="1400" spc="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recently</a:t>
            </a:r>
            <a:r>
              <a:rPr sz="1400" spc="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released</a:t>
            </a:r>
            <a:endParaRPr sz="1400">
              <a:latin typeface="Calibri"/>
              <a:cs typeface="Calibri"/>
            </a:endParaRPr>
          </a:p>
          <a:p>
            <a:pPr marL="525780" lvl="1" indent="-172085">
              <a:lnSpc>
                <a:spcPct val="100000"/>
              </a:lnSpc>
              <a:spcBef>
                <a:spcPts val="350"/>
              </a:spcBef>
              <a:buSzPct val="89285"/>
              <a:buFont typeface="Arial MT"/>
              <a:buChar char="•"/>
              <a:tabLst>
                <a:tab pos="525780" algn="l"/>
              </a:tabLst>
            </a:pP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Complex</a:t>
            </a:r>
            <a:r>
              <a:rPr sz="14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FPGA</a:t>
            </a:r>
            <a:r>
              <a:rPr sz="1400" spc="-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design</a:t>
            </a:r>
            <a:r>
              <a:rPr sz="1400" spc="-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to</a:t>
            </a:r>
            <a:r>
              <a:rPr sz="14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make</a:t>
            </a:r>
            <a:r>
              <a:rPr sz="1400" spc="-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a</a:t>
            </a:r>
            <a:r>
              <a:rPr sz="14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custom</a:t>
            </a:r>
            <a:r>
              <a:rPr sz="1400" spc="-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solution</a:t>
            </a:r>
            <a:endParaRPr sz="1400">
              <a:latin typeface="Calibri"/>
              <a:cs typeface="Calibri"/>
            </a:endParaRPr>
          </a:p>
          <a:p>
            <a:pPr marL="184150" marR="5080" indent="-172085">
              <a:lnSpc>
                <a:spcPts val="1650"/>
              </a:lnSpc>
              <a:spcBef>
                <a:spcPts val="955"/>
              </a:spcBef>
              <a:buSzPct val="89285"/>
              <a:buFont typeface="Arial MT"/>
              <a:buChar char="•"/>
              <a:tabLst>
                <a:tab pos="184150" algn="l"/>
              </a:tabLst>
            </a:pP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Most</a:t>
            </a:r>
            <a:r>
              <a:rPr sz="1400" spc="-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White</a:t>
            </a:r>
            <a:r>
              <a:rPr sz="1400" spc="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Rabbit</a:t>
            </a:r>
            <a:r>
              <a:rPr sz="1400" spc="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deployments</a:t>
            </a:r>
            <a:r>
              <a:rPr sz="1400" spc="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are</a:t>
            </a:r>
            <a:r>
              <a:rPr sz="1400" spc="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in</a:t>
            </a:r>
            <a:r>
              <a:rPr sz="14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parallel</a:t>
            </a:r>
            <a:r>
              <a:rPr sz="1400" spc="-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to</a:t>
            </a:r>
            <a:r>
              <a:rPr sz="14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Data</a:t>
            </a:r>
            <a:r>
              <a:rPr sz="1400" spc="-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Network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at</a:t>
            </a:r>
            <a:r>
              <a:rPr sz="1400" spc="-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higher speeds</a:t>
            </a:r>
            <a:r>
              <a:rPr sz="1400" spc="-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like</a:t>
            </a:r>
            <a:r>
              <a:rPr sz="1400" spc="-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100G/200G/400G/etc.</a:t>
            </a:r>
            <a:r>
              <a:rPr sz="14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If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 it’s</a:t>
            </a:r>
            <a:r>
              <a:rPr sz="1400" spc="-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only</a:t>
            </a:r>
            <a:r>
              <a:rPr sz="1400" spc="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used</a:t>
            </a:r>
            <a:r>
              <a:rPr sz="1400" spc="-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00576F"/>
                </a:solidFill>
                <a:latin typeface="Calibri"/>
                <a:cs typeface="Calibri"/>
              </a:rPr>
              <a:t>for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Time and</a:t>
            </a:r>
            <a:r>
              <a:rPr sz="14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frequency,</a:t>
            </a:r>
            <a:r>
              <a:rPr sz="14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why</a:t>
            </a:r>
            <a:r>
              <a:rPr sz="1400" spc="-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pay</a:t>
            </a:r>
            <a:r>
              <a:rPr sz="1400" spc="-7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the</a:t>
            </a:r>
            <a:r>
              <a:rPr sz="1400" spc="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cost</a:t>
            </a:r>
            <a:r>
              <a:rPr sz="1400" spc="-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of</a:t>
            </a:r>
            <a:r>
              <a:rPr sz="14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Ethernet</a:t>
            </a:r>
            <a:r>
              <a:rPr sz="1400" spc="-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+</a:t>
            </a:r>
            <a:r>
              <a:rPr sz="1400" spc="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FPGA?</a:t>
            </a:r>
            <a:endParaRPr sz="1400">
              <a:latin typeface="Calibri"/>
              <a:cs typeface="Calibri"/>
            </a:endParaRPr>
          </a:p>
          <a:p>
            <a:pPr marL="184150" marR="700405" indent="-172085">
              <a:lnSpc>
                <a:spcPct val="102800"/>
              </a:lnSpc>
              <a:spcBef>
                <a:spcPts val="710"/>
              </a:spcBef>
              <a:buSzPct val="89285"/>
              <a:buFont typeface="Arial MT"/>
              <a:buChar char="•"/>
              <a:tabLst>
                <a:tab pos="184150" algn="l"/>
              </a:tabLst>
            </a:pPr>
            <a:r>
              <a:rPr sz="1400" spc="-30" dirty="0">
                <a:solidFill>
                  <a:srgbClr val="00576F"/>
                </a:solidFill>
                <a:latin typeface="Calibri"/>
                <a:cs typeface="Calibri"/>
              </a:rPr>
              <a:t>To</a:t>
            </a:r>
            <a:r>
              <a:rPr sz="14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00576F"/>
                </a:solidFill>
                <a:latin typeface="Calibri"/>
                <a:cs typeface="Calibri"/>
              </a:rPr>
              <a:t>democratize</a:t>
            </a:r>
            <a:r>
              <a:rPr sz="1400" spc="-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sub-nanosecond</a:t>
            </a:r>
            <a:r>
              <a:rPr sz="1400" spc="-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time</a:t>
            </a:r>
            <a:r>
              <a:rPr sz="1400" spc="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distribution</a:t>
            </a:r>
            <a:r>
              <a:rPr sz="1400" spc="-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00576F"/>
                </a:solidFill>
                <a:latin typeface="Calibri"/>
                <a:cs typeface="Calibri"/>
              </a:rPr>
              <a:t>and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measurement,</a:t>
            </a:r>
            <a:r>
              <a:rPr sz="14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need</a:t>
            </a:r>
            <a:r>
              <a:rPr sz="14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a</a:t>
            </a:r>
            <a:r>
              <a:rPr sz="1400" spc="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cheaper</a:t>
            </a:r>
            <a:r>
              <a:rPr sz="1400" spc="-7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solution</a:t>
            </a:r>
            <a:r>
              <a:rPr sz="14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that</a:t>
            </a:r>
            <a:r>
              <a:rPr sz="1400" spc="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is</a:t>
            </a:r>
            <a:r>
              <a:rPr sz="1400" spc="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simpler</a:t>
            </a:r>
            <a:endParaRPr sz="1400">
              <a:latin typeface="Calibri"/>
              <a:cs typeface="Calibri"/>
            </a:endParaRPr>
          </a:p>
          <a:p>
            <a:pPr marL="184150" marR="91440" indent="-172085">
              <a:lnSpc>
                <a:spcPct val="100699"/>
              </a:lnSpc>
              <a:spcBef>
                <a:spcPts val="790"/>
              </a:spcBef>
              <a:buSzPct val="89285"/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Open</a:t>
            </a:r>
            <a:r>
              <a:rPr sz="14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disclaimer:</a:t>
            </a:r>
            <a:r>
              <a:rPr sz="1400" spc="-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I</a:t>
            </a:r>
            <a:r>
              <a:rPr sz="14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have</a:t>
            </a:r>
            <a:r>
              <a:rPr sz="1400" spc="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no</a:t>
            </a:r>
            <a:r>
              <a:rPr sz="14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problems</a:t>
            </a:r>
            <a:r>
              <a:rPr sz="1400" spc="-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with</a:t>
            </a:r>
            <a:r>
              <a:rPr sz="14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White</a:t>
            </a:r>
            <a:r>
              <a:rPr sz="1400" spc="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Rabbit,</a:t>
            </a:r>
            <a:r>
              <a:rPr sz="14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I</a:t>
            </a:r>
            <a:r>
              <a:rPr sz="1400" spc="-20" dirty="0">
                <a:solidFill>
                  <a:srgbClr val="00576F"/>
                </a:solidFill>
                <a:latin typeface="Calibri"/>
                <a:cs typeface="Calibri"/>
              </a:rPr>
              <a:t> wear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White</a:t>
            </a:r>
            <a:r>
              <a:rPr sz="1400" spc="-7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Rabbit</a:t>
            </a:r>
            <a:r>
              <a:rPr sz="1400" spc="-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swag</a:t>
            </a:r>
            <a:r>
              <a:rPr sz="14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(thanks</a:t>
            </a:r>
            <a:r>
              <a:rPr sz="1400" spc="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Maciej</a:t>
            </a:r>
            <a:r>
              <a:rPr sz="1400" spc="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for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the</a:t>
            </a:r>
            <a:r>
              <a:rPr sz="1400" spc="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shirt)</a:t>
            </a:r>
            <a:r>
              <a:rPr sz="14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and</a:t>
            </a:r>
            <a:r>
              <a:rPr sz="14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spun</a:t>
            </a:r>
            <a:r>
              <a:rPr sz="14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00576F"/>
                </a:solidFill>
                <a:latin typeface="Calibri"/>
                <a:cs typeface="Calibri"/>
              </a:rPr>
              <a:t>a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White</a:t>
            </a:r>
            <a:r>
              <a:rPr sz="1400" spc="-7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Rabbit</a:t>
            </a:r>
            <a:r>
              <a:rPr sz="1400" spc="-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Prototype</a:t>
            </a:r>
            <a:r>
              <a:rPr sz="1400" spc="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NIC</a:t>
            </a:r>
            <a:r>
              <a:rPr sz="14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with</a:t>
            </a:r>
            <a:r>
              <a:rPr sz="14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Alex,</a:t>
            </a:r>
            <a:r>
              <a:rPr sz="14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Ahmad,</a:t>
            </a:r>
            <a:r>
              <a:rPr sz="14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and</a:t>
            </a:r>
            <a:r>
              <a:rPr sz="14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Maciej!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7825" y="758349"/>
            <a:ext cx="3476625" cy="7561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67350" y="1685925"/>
            <a:ext cx="1628775" cy="2171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10425" y="1638300"/>
            <a:ext cx="1628775" cy="1219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10425" y="2914650"/>
            <a:ext cx="1628775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DPLL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129" y="836866"/>
            <a:ext cx="3522979" cy="24282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84150" marR="703580" indent="-171450" algn="just">
              <a:lnSpc>
                <a:spcPct val="100899"/>
              </a:lnSpc>
              <a:spcBef>
                <a:spcPts val="80"/>
              </a:spcBef>
              <a:buSzPct val="91666"/>
              <a:buFont typeface="Arial MT"/>
              <a:buChar char="•"/>
              <a:tabLst>
                <a:tab pos="184150" algn="l"/>
              </a:tabLst>
            </a:pP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Powerful</a:t>
            </a:r>
            <a:r>
              <a:rPr sz="1800" spc="-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clocking</a:t>
            </a:r>
            <a:r>
              <a:rPr sz="18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chips</a:t>
            </a:r>
            <a:r>
              <a:rPr sz="1800" spc="-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576F"/>
                </a:solidFill>
                <a:latin typeface="Calibri"/>
                <a:cs typeface="Calibri"/>
              </a:rPr>
              <a:t>with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multiple</a:t>
            </a:r>
            <a:r>
              <a:rPr sz="18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clocking</a:t>
            </a:r>
            <a:r>
              <a:rPr sz="1800" spc="-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inputs</a:t>
            </a:r>
            <a:r>
              <a:rPr sz="1800" spc="-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576F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outputs</a:t>
            </a:r>
            <a:endParaRPr sz="1800">
              <a:latin typeface="Calibri"/>
              <a:cs typeface="Calibri"/>
            </a:endParaRPr>
          </a:p>
          <a:p>
            <a:pPr marL="184150" marR="518159" indent="-171450" algn="just">
              <a:lnSpc>
                <a:spcPct val="99100"/>
              </a:lnSpc>
              <a:spcBef>
                <a:spcPts val="865"/>
              </a:spcBef>
              <a:buSzPct val="91666"/>
              <a:buFont typeface="Arial MT"/>
              <a:buChar char="•"/>
              <a:tabLst>
                <a:tab pos="184150" algn="l"/>
              </a:tabLst>
            </a:pP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Can</a:t>
            </a:r>
            <a:r>
              <a:rPr sz="1800" spc="-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generate</a:t>
            </a:r>
            <a:r>
              <a:rPr sz="18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multiple</a:t>
            </a:r>
            <a:r>
              <a:rPr sz="1800" spc="-8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output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frequencies</a:t>
            </a:r>
            <a:r>
              <a:rPr sz="18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from</a:t>
            </a:r>
            <a:r>
              <a:rPr sz="1800" spc="-8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known</a:t>
            </a:r>
            <a:r>
              <a:rPr sz="18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576F"/>
                </a:solidFill>
                <a:latin typeface="Calibri"/>
                <a:cs typeface="Calibri"/>
              </a:rPr>
              <a:t>input </a:t>
            </a: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frequencies</a:t>
            </a:r>
            <a:endParaRPr sz="1800">
              <a:latin typeface="Calibri"/>
              <a:cs typeface="Calibri"/>
            </a:endParaRPr>
          </a:p>
          <a:p>
            <a:pPr marL="171450" indent="-171450" algn="ctr">
              <a:lnSpc>
                <a:spcPts val="2130"/>
              </a:lnSpc>
              <a:spcBef>
                <a:spcPts val="850"/>
              </a:spcBef>
              <a:buSzPct val="91666"/>
              <a:buFont typeface="Arial MT"/>
              <a:buChar char="•"/>
              <a:tabLst>
                <a:tab pos="171450" algn="l"/>
              </a:tabLst>
            </a:pP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Can</a:t>
            </a:r>
            <a:r>
              <a:rPr sz="1800" spc="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576F"/>
                </a:solidFill>
                <a:latin typeface="Calibri"/>
                <a:cs typeface="Calibri"/>
              </a:rPr>
              <a:t>synchronize</a:t>
            </a:r>
            <a:r>
              <a:rPr sz="1800" spc="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outputs</a:t>
            </a:r>
            <a:r>
              <a:rPr sz="1800" spc="-8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using</a:t>
            </a:r>
            <a:r>
              <a:rPr sz="1800" spc="-7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576F"/>
                </a:solidFill>
                <a:latin typeface="Calibri"/>
                <a:cs typeface="Calibri"/>
              </a:rPr>
              <a:t>1PPS</a:t>
            </a:r>
            <a:endParaRPr sz="1800">
              <a:latin typeface="Calibri"/>
              <a:cs typeface="Calibri"/>
            </a:endParaRPr>
          </a:p>
          <a:p>
            <a:pPr marR="28575" algn="ctr">
              <a:lnSpc>
                <a:spcPts val="2130"/>
              </a:lnSpc>
            </a:pP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(Time)</a:t>
            </a:r>
            <a:r>
              <a:rPr sz="18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input and</a:t>
            </a:r>
            <a:r>
              <a:rPr sz="1800" spc="-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Frequency</a:t>
            </a:r>
            <a:r>
              <a:rPr sz="1800" spc="-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576F"/>
                </a:solidFill>
                <a:latin typeface="Calibri"/>
                <a:cs typeface="Calibri"/>
              </a:rPr>
              <a:t>input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0213" y="2871787"/>
            <a:ext cx="4262058" cy="13144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33975" y="0"/>
            <a:ext cx="2447925" cy="263536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31459" y="4208145"/>
            <a:ext cx="2580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Renesas</a:t>
            </a:r>
            <a:r>
              <a:rPr sz="18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8A34001</a:t>
            </a:r>
            <a:r>
              <a:rPr sz="1800" spc="-9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Diagrams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32" y="45085"/>
            <a:ext cx="43053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DPLL</a:t>
            </a:r>
            <a:r>
              <a:rPr spc="-40" dirty="0"/>
              <a:t> </a:t>
            </a:r>
            <a:r>
              <a:rPr dirty="0"/>
              <a:t>main</a:t>
            </a:r>
            <a:r>
              <a:rPr spc="-60" dirty="0"/>
              <a:t> </a:t>
            </a:r>
            <a:r>
              <a:rPr dirty="0"/>
              <a:t>building</a:t>
            </a:r>
            <a:r>
              <a:rPr spc="-40" dirty="0"/>
              <a:t> </a:t>
            </a:r>
            <a:r>
              <a:rPr spc="-10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6397" y="544790"/>
            <a:ext cx="3866515" cy="387032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82880" indent="-170180">
              <a:lnSpc>
                <a:spcPct val="100000"/>
              </a:lnSpc>
              <a:spcBef>
                <a:spcPts val="555"/>
              </a:spcBef>
              <a:buSzPct val="90322"/>
              <a:buFont typeface="Arial MT"/>
              <a:buChar char="•"/>
              <a:tabLst>
                <a:tab pos="182880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TDC</a:t>
            </a:r>
            <a:r>
              <a:rPr sz="1550" spc="1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(Time-to-Digital</a:t>
            </a:r>
            <a:r>
              <a:rPr sz="1550" spc="20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00576F"/>
                </a:solidFill>
                <a:latin typeface="Calibri"/>
                <a:cs typeface="Calibri"/>
              </a:rPr>
              <a:t>Converter)</a:t>
            </a:r>
            <a:endParaRPr sz="1550">
              <a:latin typeface="Calibri"/>
              <a:cs typeface="Calibri"/>
            </a:endParaRPr>
          </a:p>
          <a:p>
            <a:pPr marL="523240" lvl="1" indent="-170180">
              <a:lnSpc>
                <a:spcPct val="100000"/>
              </a:lnSpc>
              <a:spcBef>
                <a:spcPts val="470"/>
              </a:spcBef>
              <a:buSzPct val="90322"/>
              <a:buFont typeface="Arial MT"/>
              <a:buChar char="•"/>
              <a:tabLst>
                <a:tab pos="523240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Measures</a:t>
            </a:r>
            <a:r>
              <a:rPr sz="1550" spc="1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time</a:t>
            </a:r>
            <a:r>
              <a:rPr sz="1550" spc="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difference</a:t>
            </a:r>
            <a:r>
              <a:rPr sz="1550" spc="1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or</a:t>
            </a:r>
            <a:r>
              <a:rPr sz="1550" spc="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00576F"/>
                </a:solidFill>
                <a:latin typeface="Calibri"/>
                <a:cs typeface="Calibri"/>
              </a:rPr>
              <a:t>phase</a:t>
            </a:r>
            <a:endParaRPr sz="1550">
              <a:latin typeface="Calibri"/>
              <a:cs typeface="Calibri"/>
            </a:endParaRPr>
          </a:p>
          <a:p>
            <a:pPr marL="525145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between</a:t>
            </a:r>
            <a:r>
              <a:rPr sz="1550" spc="114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two</a:t>
            </a:r>
            <a:r>
              <a:rPr sz="1550" spc="114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incoming</a:t>
            </a:r>
            <a:r>
              <a:rPr sz="1550" spc="1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00576F"/>
                </a:solidFill>
                <a:latin typeface="Calibri"/>
                <a:cs typeface="Calibri"/>
              </a:rPr>
              <a:t>signals</a:t>
            </a:r>
            <a:endParaRPr sz="1550">
              <a:latin typeface="Calibri"/>
              <a:cs typeface="Calibri"/>
            </a:endParaRPr>
          </a:p>
          <a:p>
            <a:pPr marL="523240" lvl="1" indent="-170180">
              <a:lnSpc>
                <a:spcPct val="100000"/>
              </a:lnSpc>
              <a:spcBef>
                <a:spcPts val="390"/>
              </a:spcBef>
              <a:buSzPct val="90322"/>
              <a:buFont typeface="Arial MT"/>
              <a:buChar char="•"/>
              <a:tabLst>
                <a:tab pos="523240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This</a:t>
            </a:r>
            <a:r>
              <a:rPr sz="1550" spc="1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digital</a:t>
            </a:r>
            <a:r>
              <a:rPr sz="1550" spc="10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phase</a:t>
            </a:r>
            <a:r>
              <a:rPr sz="1550" spc="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measurement</a:t>
            </a:r>
            <a:r>
              <a:rPr sz="1550" spc="8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00576F"/>
                </a:solidFill>
                <a:latin typeface="Calibri"/>
                <a:cs typeface="Calibri"/>
              </a:rPr>
              <a:t>is</a:t>
            </a:r>
            <a:endParaRPr sz="1550">
              <a:latin typeface="Calibri"/>
              <a:cs typeface="Calibri"/>
            </a:endParaRPr>
          </a:p>
          <a:p>
            <a:pPr marL="525145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filtered</a:t>
            </a:r>
            <a:r>
              <a:rPr sz="1550" spc="7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and</a:t>
            </a:r>
            <a:r>
              <a:rPr sz="1550" spc="7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used</a:t>
            </a:r>
            <a:r>
              <a:rPr sz="1550" spc="7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to</a:t>
            </a:r>
            <a:r>
              <a:rPr sz="1550" spc="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digitally</a:t>
            </a:r>
            <a:r>
              <a:rPr sz="1550" spc="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create</a:t>
            </a:r>
            <a:r>
              <a:rPr sz="1550" spc="114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a</a:t>
            </a:r>
            <a:r>
              <a:rPr sz="1550" spc="7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00576F"/>
                </a:solidFill>
                <a:latin typeface="Calibri"/>
                <a:cs typeface="Calibri"/>
              </a:rPr>
              <a:t>PLL</a:t>
            </a:r>
            <a:endParaRPr sz="1550">
              <a:latin typeface="Calibri"/>
              <a:cs typeface="Calibri"/>
            </a:endParaRPr>
          </a:p>
          <a:p>
            <a:pPr marL="523240" lvl="1" indent="-170180">
              <a:lnSpc>
                <a:spcPct val="100000"/>
              </a:lnSpc>
              <a:spcBef>
                <a:spcPts val="470"/>
              </a:spcBef>
              <a:buSzPct val="90322"/>
              <a:buFont typeface="Arial MT"/>
              <a:buChar char="•"/>
              <a:tabLst>
                <a:tab pos="523240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In</a:t>
            </a:r>
            <a:r>
              <a:rPr sz="1550" spc="9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Renesas</a:t>
            </a:r>
            <a:r>
              <a:rPr sz="1550" spc="8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00576F"/>
                </a:solidFill>
                <a:latin typeface="Calibri"/>
                <a:cs typeface="Calibri"/>
              </a:rPr>
              <a:t>8A34001</a:t>
            </a:r>
            <a:endParaRPr sz="1550">
              <a:latin typeface="Calibri"/>
              <a:cs typeface="Calibri"/>
            </a:endParaRPr>
          </a:p>
          <a:p>
            <a:pPr marL="868044" marR="292735" lvl="2" indent="-171450">
              <a:lnSpc>
                <a:spcPct val="105200"/>
              </a:lnSpc>
              <a:spcBef>
                <a:spcPts val="390"/>
              </a:spcBef>
              <a:buSzPct val="96000"/>
              <a:buFont typeface="Arial MT"/>
              <a:buChar char="•"/>
              <a:tabLst>
                <a:tab pos="868044" algn="l"/>
              </a:tabLst>
            </a:pPr>
            <a:r>
              <a:rPr sz="1250" dirty="0">
                <a:solidFill>
                  <a:srgbClr val="00576F"/>
                </a:solidFill>
                <a:latin typeface="Calibri"/>
                <a:cs typeface="Calibri"/>
              </a:rPr>
              <a:t>Input</a:t>
            </a:r>
            <a:r>
              <a:rPr sz="1250" spc="9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00576F"/>
                </a:solidFill>
                <a:latin typeface="Calibri"/>
                <a:cs typeface="Calibri"/>
              </a:rPr>
              <a:t>TDC</a:t>
            </a:r>
            <a:r>
              <a:rPr sz="1250" spc="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00576F"/>
                </a:solidFill>
                <a:latin typeface="Calibri"/>
                <a:cs typeface="Calibri"/>
              </a:rPr>
              <a:t>can</a:t>
            </a:r>
            <a:r>
              <a:rPr sz="1250" spc="7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00576F"/>
                </a:solidFill>
                <a:latin typeface="Calibri"/>
                <a:cs typeface="Calibri"/>
              </a:rPr>
              <a:t>measure</a:t>
            </a:r>
            <a:r>
              <a:rPr sz="1250" spc="114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00576F"/>
                </a:solidFill>
                <a:latin typeface="Calibri"/>
                <a:cs typeface="Calibri"/>
              </a:rPr>
              <a:t>50</a:t>
            </a:r>
            <a:r>
              <a:rPr sz="1250" spc="10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50" spc="-10" dirty="0">
                <a:solidFill>
                  <a:srgbClr val="00576F"/>
                </a:solidFill>
                <a:latin typeface="Calibri"/>
                <a:cs typeface="Calibri"/>
              </a:rPr>
              <a:t>picoseconds </a:t>
            </a:r>
            <a:r>
              <a:rPr sz="1250" dirty="0">
                <a:solidFill>
                  <a:srgbClr val="00576F"/>
                </a:solidFill>
                <a:latin typeface="Calibri"/>
                <a:cs typeface="Calibri"/>
              </a:rPr>
              <a:t>between</a:t>
            </a:r>
            <a:r>
              <a:rPr sz="1250" spc="8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00576F"/>
                </a:solidFill>
                <a:latin typeface="Calibri"/>
                <a:cs typeface="Calibri"/>
              </a:rPr>
              <a:t>two</a:t>
            </a:r>
            <a:r>
              <a:rPr sz="1250" spc="8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00576F"/>
                </a:solidFill>
                <a:latin typeface="Calibri"/>
                <a:cs typeface="Calibri"/>
              </a:rPr>
              <a:t>inputs,</a:t>
            </a:r>
            <a:r>
              <a:rPr sz="1250" spc="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00576F"/>
                </a:solidFill>
                <a:latin typeface="Calibri"/>
                <a:cs typeface="Calibri"/>
              </a:rPr>
              <a:t>1</a:t>
            </a:r>
            <a:r>
              <a:rPr sz="1250" spc="1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00576F"/>
                </a:solidFill>
                <a:latin typeface="Calibri"/>
                <a:cs typeface="Calibri"/>
              </a:rPr>
              <a:t>ps</a:t>
            </a:r>
            <a:r>
              <a:rPr sz="1250" spc="1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00576F"/>
                </a:solidFill>
                <a:latin typeface="Calibri"/>
                <a:cs typeface="Calibri"/>
              </a:rPr>
              <a:t>given</a:t>
            </a:r>
            <a:r>
              <a:rPr sz="1250" spc="8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50" spc="-10" dirty="0">
                <a:solidFill>
                  <a:srgbClr val="00576F"/>
                </a:solidFill>
                <a:latin typeface="Calibri"/>
                <a:cs typeface="Calibri"/>
              </a:rPr>
              <a:t>multiple </a:t>
            </a:r>
            <a:r>
              <a:rPr sz="1250" dirty="0">
                <a:solidFill>
                  <a:srgbClr val="00576F"/>
                </a:solidFill>
                <a:latin typeface="Calibri"/>
                <a:cs typeface="Calibri"/>
              </a:rPr>
              <a:t>measurements</a:t>
            </a:r>
            <a:r>
              <a:rPr sz="1250" spc="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00576F"/>
                </a:solidFill>
                <a:latin typeface="Calibri"/>
                <a:cs typeface="Calibri"/>
              </a:rPr>
              <a:t>and</a:t>
            </a:r>
            <a:r>
              <a:rPr sz="1250" spc="1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00576F"/>
                </a:solidFill>
                <a:latin typeface="Calibri"/>
                <a:cs typeface="Calibri"/>
              </a:rPr>
              <a:t>time</a:t>
            </a:r>
            <a:r>
              <a:rPr sz="1250" spc="8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00576F"/>
                </a:solidFill>
                <a:latin typeface="Calibri"/>
                <a:cs typeface="Calibri"/>
              </a:rPr>
              <a:t>to</a:t>
            </a:r>
            <a:r>
              <a:rPr sz="1250" spc="1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50" spc="-10" dirty="0">
                <a:solidFill>
                  <a:srgbClr val="00576F"/>
                </a:solidFill>
                <a:latin typeface="Calibri"/>
                <a:cs typeface="Calibri"/>
              </a:rPr>
              <a:t>decimate</a:t>
            </a:r>
            <a:endParaRPr sz="1250">
              <a:latin typeface="Calibri"/>
              <a:cs typeface="Calibri"/>
            </a:endParaRPr>
          </a:p>
          <a:p>
            <a:pPr marL="868044" marR="153670" lvl="2" indent="-171450">
              <a:lnSpc>
                <a:spcPct val="102699"/>
              </a:lnSpc>
              <a:spcBef>
                <a:spcPts val="415"/>
              </a:spcBef>
              <a:buSzPct val="96000"/>
              <a:buFont typeface="Arial MT"/>
              <a:buChar char="•"/>
              <a:tabLst>
                <a:tab pos="868044" algn="l"/>
              </a:tabLst>
            </a:pPr>
            <a:r>
              <a:rPr sz="1250" dirty="0">
                <a:solidFill>
                  <a:srgbClr val="00576F"/>
                </a:solidFill>
                <a:latin typeface="Calibri"/>
                <a:cs typeface="Calibri"/>
              </a:rPr>
              <a:t>Input</a:t>
            </a:r>
            <a:r>
              <a:rPr sz="1250" spc="7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00576F"/>
                </a:solidFill>
                <a:latin typeface="Calibri"/>
                <a:cs typeface="Calibri"/>
              </a:rPr>
              <a:t>TDC</a:t>
            </a:r>
            <a:r>
              <a:rPr sz="1250" spc="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00576F"/>
                </a:solidFill>
                <a:latin typeface="Calibri"/>
                <a:cs typeface="Calibri"/>
              </a:rPr>
              <a:t>can</a:t>
            </a:r>
            <a:r>
              <a:rPr sz="1250" spc="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00576F"/>
                </a:solidFill>
                <a:latin typeface="Calibri"/>
                <a:cs typeface="Calibri"/>
              </a:rPr>
              <a:t>be</a:t>
            </a:r>
            <a:r>
              <a:rPr sz="1250" spc="9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00576F"/>
                </a:solidFill>
                <a:latin typeface="Calibri"/>
                <a:cs typeface="Calibri"/>
              </a:rPr>
              <a:t>used</a:t>
            </a:r>
            <a:r>
              <a:rPr sz="1250" spc="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00576F"/>
                </a:solidFill>
                <a:latin typeface="Calibri"/>
                <a:cs typeface="Calibri"/>
              </a:rPr>
              <a:t>for</a:t>
            </a:r>
            <a:r>
              <a:rPr sz="1250" spc="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00576F"/>
                </a:solidFill>
                <a:latin typeface="Calibri"/>
                <a:cs typeface="Calibri"/>
              </a:rPr>
              <a:t>DPLL</a:t>
            </a:r>
            <a:r>
              <a:rPr sz="1250" spc="1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50" spc="-10" dirty="0">
                <a:solidFill>
                  <a:srgbClr val="00576F"/>
                </a:solidFill>
                <a:latin typeface="Calibri"/>
                <a:cs typeface="Calibri"/>
              </a:rPr>
              <a:t>operation, </a:t>
            </a:r>
            <a:r>
              <a:rPr sz="1250" dirty="0">
                <a:solidFill>
                  <a:srgbClr val="00576F"/>
                </a:solidFill>
                <a:latin typeface="Calibri"/>
                <a:cs typeface="Calibri"/>
              </a:rPr>
              <a:t>or</a:t>
            </a:r>
            <a:r>
              <a:rPr sz="1250" spc="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00576F"/>
                </a:solidFill>
                <a:latin typeface="Calibri"/>
                <a:cs typeface="Calibri"/>
              </a:rPr>
              <a:t>just</a:t>
            </a:r>
            <a:r>
              <a:rPr sz="1250" spc="7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00576F"/>
                </a:solidFill>
                <a:latin typeface="Calibri"/>
                <a:cs typeface="Calibri"/>
              </a:rPr>
              <a:t>for</a:t>
            </a:r>
            <a:r>
              <a:rPr sz="1250" spc="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00576F"/>
                </a:solidFill>
                <a:latin typeface="Calibri"/>
                <a:cs typeface="Calibri"/>
              </a:rPr>
              <a:t>high</a:t>
            </a:r>
            <a:r>
              <a:rPr sz="1250" spc="1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00576F"/>
                </a:solidFill>
                <a:latin typeface="Calibri"/>
                <a:cs typeface="Calibri"/>
              </a:rPr>
              <a:t>precision</a:t>
            </a:r>
            <a:r>
              <a:rPr sz="1250" spc="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50" spc="-10" dirty="0">
                <a:solidFill>
                  <a:srgbClr val="00576F"/>
                </a:solidFill>
                <a:latin typeface="Calibri"/>
                <a:cs typeface="Calibri"/>
              </a:rPr>
              <a:t>measurement, </a:t>
            </a:r>
            <a:r>
              <a:rPr sz="1250" dirty="0">
                <a:solidFill>
                  <a:srgbClr val="00576F"/>
                </a:solidFill>
                <a:latin typeface="Calibri"/>
                <a:cs typeface="Calibri"/>
              </a:rPr>
              <a:t>even</a:t>
            </a:r>
            <a:r>
              <a:rPr sz="1250" spc="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00576F"/>
                </a:solidFill>
                <a:latin typeface="Calibri"/>
                <a:cs typeface="Calibri"/>
              </a:rPr>
              <a:t>for</a:t>
            </a:r>
            <a:r>
              <a:rPr sz="1250" spc="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00576F"/>
                </a:solidFill>
                <a:latin typeface="Calibri"/>
                <a:cs typeface="Calibri"/>
              </a:rPr>
              <a:t>1PPS</a:t>
            </a:r>
            <a:r>
              <a:rPr sz="1250" spc="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50" spc="-10" dirty="0">
                <a:solidFill>
                  <a:srgbClr val="00576F"/>
                </a:solidFill>
                <a:latin typeface="Calibri"/>
                <a:cs typeface="Calibri"/>
              </a:rPr>
              <a:t>signals</a:t>
            </a:r>
            <a:endParaRPr sz="1250">
              <a:latin typeface="Calibri"/>
              <a:cs typeface="Calibri"/>
            </a:endParaRPr>
          </a:p>
          <a:p>
            <a:pPr marL="182880" indent="-170180">
              <a:lnSpc>
                <a:spcPct val="100000"/>
              </a:lnSpc>
              <a:spcBef>
                <a:spcPts val="905"/>
              </a:spcBef>
              <a:buSzPct val="90322"/>
              <a:buFont typeface="Arial MT"/>
              <a:buChar char="•"/>
              <a:tabLst>
                <a:tab pos="182880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TOD</a:t>
            </a:r>
            <a:r>
              <a:rPr sz="1550" spc="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(</a:t>
            </a:r>
            <a:r>
              <a:rPr sz="1550" spc="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Time</a:t>
            </a:r>
            <a:r>
              <a:rPr sz="1550" spc="8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of</a:t>
            </a:r>
            <a:r>
              <a:rPr sz="1550" spc="9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Day </a:t>
            </a:r>
            <a:r>
              <a:rPr sz="1550" spc="-50" dirty="0">
                <a:solidFill>
                  <a:srgbClr val="00576F"/>
                </a:solidFill>
                <a:latin typeface="Calibri"/>
                <a:cs typeface="Calibri"/>
              </a:rPr>
              <a:t>)</a:t>
            </a:r>
            <a:endParaRPr sz="1550">
              <a:latin typeface="Calibri"/>
              <a:cs typeface="Calibri"/>
            </a:endParaRPr>
          </a:p>
          <a:p>
            <a:pPr marL="523240" marR="132080" lvl="1" indent="-170180">
              <a:lnSpc>
                <a:spcPct val="100899"/>
              </a:lnSpc>
              <a:spcBef>
                <a:spcPts val="455"/>
              </a:spcBef>
              <a:buSzPct val="90322"/>
              <a:buFont typeface="Arial MT"/>
              <a:buChar char="•"/>
              <a:tabLst>
                <a:tab pos="525145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Allows</a:t>
            </a:r>
            <a:r>
              <a:rPr sz="1550" spc="19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timestamping</a:t>
            </a:r>
            <a:r>
              <a:rPr sz="1550" spc="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with</a:t>
            </a:r>
            <a:r>
              <a:rPr sz="1550" spc="1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respect</a:t>
            </a:r>
            <a:r>
              <a:rPr sz="1550" spc="1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00576F"/>
                </a:solidFill>
                <a:latin typeface="Calibri"/>
                <a:cs typeface="Calibri"/>
              </a:rPr>
              <a:t>to 	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adjustable</a:t>
            </a:r>
            <a:r>
              <a:rPr sz="1550" spc="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Time</a:t>
            </a:r>
            <a:r>
              <a:rPr sz="1550" spc="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of</a:t>
            </a:r>
            <a:r>
              <a:rPr sz="1550" spc="1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Day</a:t>
            </a:r>
            <a:r>
              <a:rPr sz="1550" spc="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(similar</a:t>
            </a:r>
            <a:r>
              <a:rPr sz="1550" spc="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to</a:t>
            </a:r>
            <a:r>
              <a:rPr sz="1550" spc="8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00576F"/>
                </a:solidFill>
                <a:latin typeface="Calibri"/>
                <a:cs typeface="Calibri"/>
              </a:rPr>
              <a:t>PHC)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3228" y="365630"/>
            <a:ext cx="4106575" cy="127177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91759" y="4208145"/>
            <a:ext cx="25857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Renesas</a:t>
            </a:r>
            <a:r>
              <a:rPr sz="18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8A34001</a:t>
            </a:r>
            <a:r>
              <a:rPr sz="1800" spc="-8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Diagrams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3100" y="1695450"/>
            <a:ext cx="2419350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5129" y="836866"/>
            <a:ext cx="4267200" cy="3136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0576F"/>
              </a:buClr>
              <a:buSzPct val="91666"/>
              <a:buFont typeface="Arial MT"/>
              <a:buChar char="•"/>
              <a:tabLst>
                <a:tab pos="184150" algn="l"/>
              </a:tabLst>
            </a:pP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Three main</a:t>
            </a:r>
            <a:r>
              <a:rPr sz="1800" spc="-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components</a:t>
            </a:r>
            <a:r>
              <a:rPr sz="18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for</a:t>
            </a:r>
            <a:r>
              <a:rPr sz="18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high</a:t>
            </a:r>
            <a:r>
              <a:rPr sz="1800" spc="-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accuracy</a:t>
            </a:r>
            <a:endParaRPr sz="18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time</a:t>
            </a:r>
            <a:r>
              <a:rPr sz="18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transfer</a:t>
            </a:r>
            <a:endParaRPr sz="1800">
              <a:latin typeface="Calibri"/>
              <a:cs typeface="Calibri"/>
            </a:endParaRPr>
          </a:p>
          <a:p>
            <a:pPr marL="524510" lvl="1" indent="-171450">
              <a:lnSpc>
                <a:spcPct val="100000"/>
              </a:lnSpc>
              <a:spcBef>
                <a:spcPts val="395"/>
              </a:spcBef>
              <a:buSzPct val="91666"/>
              <a:buFont typeface="Arial MT"/>
              <a:buChar char="•"/>
              <a:tabLst>
                <a:tab pos="524510" algn="l"/>
              </a:tabLst>
            </a:pP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A</a:t>
            </a:r>
            <a:r>
              <a:rPr sz="1800" spc="-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frequency</a:t>
            </a:r>
            <a:r>
              <a:rPr sz="1800" spc="-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signal</a:t>
            </a:r>
            <a:endParaRPr sz="1800">
              <a:latin typeface="Calibri"/>
              <a:cs typeface="Calibri"/>
            </a:endParaRPr>
          </a:p>
          <a:p>
            <a:pPr marL="867410" lvl="2" indent="-170815">
              <a:lnSpc>
                <a:spcPct val="100000"/>
              </a:lnSpc>
              <a:spcBef>
                <a:spcPts val="470"/>
              </a:spcBef>
              <a:buSzPct val="90000"/>
              <a:buFont typeface="Arial MT"/>
              <a:buChar char="•"/>
              <a:tabLst>
                <a:tab pos="867410" algn="l"/>
              </a:tabLst>
            </a:pPr>
            <a:r>
              <a:rPr sz="1500" dirty="0">
                <a:solidFill>
                  <a:srgbClr val="00576F"/>
                </a:solidFill>
                <a:latin typeface="Calibri"/>
                <a:cs typeface="Calibri"/>
              </a:rPr>
              <a:t>Ensures</a:t>
            </a:r>
            <a:r>
              <a:rPr sz="1500" spc="-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576F"/>
                </a:solidFill>
                <a:latin typeface="Calibri"/>
                <a:cs typeface="Calibri"/>
              </a:rPr>
              <a:t>stable</a:t>
            </a:r>
            <a:r>
              <a:rPr sz="1500" spc="-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576F"/>
                </a:solidFill>
                <a:latin typeface="Calibri"/>
                <a:cs typeface="Calibri"/>
              </a:rPr>
              <a:t>time</a:t>
            </a:r>
            <a:r>
              <a:rPr sz="15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576F"/>
                </a:solidFill>
                <a:latin typeface="Calibri"/>
                <a:cs typeface="Calibri"/>
              </a:rPr>
              <a:t>in</a:t>
            </a:r>
            <a:r>
              <a:rPr sz="1500" spc="-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576F"/>
                </a:solidFill>
                <a:latin typeface="Calibri"/>
                <a:cs typeface="Calibri"/>
              </a:rPr>
              <a:t>between</a:t>
            </a:r>
            <a:r>
              <a:rPr sz="1500" spc="-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576F"/>
                </a:solidFill>
                <a:latin typeface="Calibri"/>
                <a:cs typeface="Calibri"/>
              </a:rPr>
              <a:t>time</a:t>
            </a:r>
            <a:r>
              <a:rPr sz="1500" spc="-7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576F"/>
                </a:solidFill>
                <a:latin typeface="Calibri"/>
                <a:cs typeface="Calibri"/>
              </a:rPr>
              <a:t>signals</a:t>
            </a:r>
            <a:endParaRPr sz="1500">
              <a:latin typeface="Calibri"/>
              <a:cs typeface="Calibri"/>
            </a:endParaRPr>
          </a:p>
          <a:p>
            <a:pPr marL="867410" lvl="2" indent="-170815">
              <a:lnSpc>
                <a:spcPct val="100000"/>
              </a:lnSpc>
              <a:spcBef>
                <a:spcPts val="380"/>
              </a:spcBef>
              <a:buSzPct val="90000"/>
              <a:buFont typeface="Arial MT"/>
              <a:buChar char="•"/>
              <a:tabLst>
                <a:tab pos="867410" algn="l"/>
              </a:tabLst>
            </a:pPr>
            <a:r>
              <a:rPr sz="1500" spc="-10" dirty="0">
                <a:solidFill>
                  <a:srgbClr val="00576F"/>
                </a:solidFill>
                <a:latin typeface="Calibri"/>
                <a:cs typeface="Calibri"/>
              </a:rPr>
              <a:t>Sync-</a:t>
            </a:r>
            <a:r>
              <a:rPr sz="1500" dirty="0">
                <a:solidFill>
                  <a:srgbClr val="00576F"/>
                </a:solidFill>
                <a:latin typeface="Calibri"/>
                <a:cs typeface="Calibri"/>
              </a:rPr>
              <a:t>E</a:t>
            </a:r>
            <a:r>
              <a:rPr sz="15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576F"/>
                </a:solidFill>
                <a:latin typeface="Calibri"/>
                <a:cs typeface="Calibri"/>
              </a:rPr>
              <a:t>for</a:t>
            </a:r>
            <a:r>
              <a:rPr sz="1500" spc="-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576F"/>
                </a:solidFill>
                <a:latin typeface="Calibri"/>
                <a:cs typeface="Calibri"/>
              </a:rPr>
              <a:t>Ethernet</a:t>
            </a:r>
            <a:r>
              <a:rPr sz="15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576F"/>
                </a:solidFill>
                <a:latin typeface="Calibri"/>
                <a:cs typeface="Calibri"/>
              </a:rPr>
              <a:t>Networks</a:t>
            </a:r>
            <a:endParaRPr sz="1500">
              <a:latin typeface="Calibri"/>
              <a:cs typeface="Calibri"/>
            </a:endParaRPr>
          </a:p>
          <a:p>
            <a:pPr marL="524510" lvl="1" indent="-171450">
              <a:lnSpc>
                <a:spcPct val="100000"/>
              </a:lnSpc>
              <a:spcBef>
                <a:spcPts val="380"/>
              </a:spcBef>
              <a:buSzPct val="91666"/>
              <a:buFont typeface="Arial MT"/>
              <a:buChar char="•"/>
              <a:tabLst>
                <a:tab pos="524510" algn="l"/>
              </a:tabLst>
            </a:pP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time</a:t>
            </a:r>
            <a:r>
              <a:rPr sz="1800" spc="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signal</a:t>
            </a:r>
            <a:endParaRPr sz="1800">
              <a:latin typeface="Calibri"/>
              <a:cs typeface="Calibri"/>
            </a:endParaRPr>
          </a:p>
          <a:p>
            <a:pPr marL="868044" marR="360045" lvl="2" indent="-171450">
              <a:lnSpc>
                <a:spcPct val="100000"/>
              </a:lnSpc>
              <a:spcBef>
                <a:spcPts val="465"/>
              </a:spcBef>
              <a:buSzPct val="90000"/>
              <a:buFont typeface="Arial MT"/>
              <a:buChar char="•"/>
              <a:tabLst>
                <a:tab pos="868044" algn="l"/>
              </a:tabLst>
            </a:pPr>
            <a:r>
              <a:rPr sz="1500" dirty="0">
                <a:solidFill>
                  <a:srgbClr val="00576F"/>
                </a:solidFill>
                <a:latin typeface="Calibri"/>
                <a:cs typeface="Calibri"/>
              </a:rPr>
              <a:t>In</a:t>
            </a:r>
            <a:r>
              <a:rPr sz="15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576F"/>
                </a:solidFill>
                <a:latin typeface="Calibri"/>
                <a:cs typeface="Calibri"/>
              </a:rPr>
              <a:t>PTP</a:t>
            </a:r>
            <a:r>
              <a:rPr sz="1500" spc="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576F"/>
                </a:solidFill>
                <a:latin typeface="Calibri"/>
                <a:cs typeface="Calibri"/>
              </a:rPr>
              <a:t>,</a:t>
            </a:r>
            <a:r>
              <a:rPr sz="15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576F"/>
                </a:solidFill>
                <a:latin typeface="Calibri"/>
                <a:cs typeface="Calibri"/>
              </a:rPr>
              <a:t>this</a:t>
            </a:r>
            <a:r>
              <a:rPr sz="15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576F"/>
                </a:solidFill>
                <a:latin typeface="Calibri"/>
                <a:cs typeface="Calibri"/>
              </a:rPr>
              <a:t>is</a:t>
            </a:r>
            <a:r>
              <a:rPr sz="15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576F"/>
                </a:solidFill>
                <a:latin typeface="Calibri"/>
                <a:cs typeface="Calibri"/>
              </a:rPr>
              <a:t>a</a:t>
            </a:r>
            <a:r>
              <a:rPr sz="15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576F"/>
                </a:solidFill>
                <a:latin typeface="Calibri"/>
                <a:cs typeface="Calibri"/>
              </a:rPr>
              <a:t>timestamp</a:t>
            </a:r>
            <a:r>
              <a:rPr sz="1500" spc="-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576F"/>
                </a:solidFill>
                <a:latin typeface="Calibri"/>
                <a:cs typeface="Calibri"/>
              </a:rPr>
              <a:t>on</a:t>
            </a:r>
            <a:r>
              <a:rPr sz="1500" spc="-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576F"/>
                </a:solidFill>
                <a:latin typeface="Calibri"/>
                <a:cs typeface="Calibri"/>
              </a:rPr>
              <a:t>Ethernet frame</a:t>
            </a:r>
            <a:endParaRPr sz="1500">
              <a:latin typeface="Calibri"/>
              <a:cs typeface="Calibri"/>
            </a:endParaRPr>
          </a:p>
          <a:p>
            <a:pPr marL="524510" lvl="1" indent="-171450">
              <a:lnSpc>
                <a:spcPct val="100000"/>
              </a:lnSpc>
              <a:spcBef>
                <a:spcPts val="385"/>
              </a:spcBef>
              <a:buSzPct val="91666"/>
              <a:buFont typeface="Arial MT"/>
              <a:buChar char="•"/>
              <a:tabLst>
                <a:tab pos="524510" algn="l"/>
              </a:tabLst>
            </a:pP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Small</a:t>
            </a:r>
            <a:r>
              <a:rPr sz="18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576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867410" lvl="2" indent="-170815">
              <a:lnSpc>
                <a:spcPct val="100000"/>
              </a:lnSpc>
              <a:spcBef>
                <a:spcPts val="395"/>
              </a:spcBef>
              <a:buSzPct val="90000"/>
              <a:buFont typeface="Arial MT"/>
              <a:buChar char="•"/>
              <a:tabLst>
                <a:tab pos="867410" algn="l"/>
              </a:tabLst>
            </a:pPr>
            <a:r>
              <a:rPr sz="1500" dirty="0">
                <a:solidFill>
                  <a:srgbClr val="00576F"/>
                </a:solidFill>
                <a:latin typeface="Calibri"/>
                <a:cs typeface="Calibri"/>
              </a:rPr>
              <a:t>Example:</a:t>
            </a:r>
            <a:r>
              <a:rPr sz="15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576F"/>
                </a:solidFill>
                <a:latin typeface="Calibri"/>
                <a:cs typeface="Calibri"/>
              </a:rPr>
              <a:t>Clock</a:t>
            </a:r>
            <a:r>
              <a:rPr sz="1500" spc="-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576F"/>
                </a:solidFill>
                <a:latin typeface="Calibri"/>
                <a:cs typeface="Calibri"/>
              </a:rPr>
              <a:t>quality</a:t>
            </a:r>
            <a:r>
              <a:rPr sz="1500" spc="-10" dirty="0">
                <a:solidFill>
                  <a:srgbClr val="00576F"/>
                </a:solidFill>
                <a:latin typeface="Calibri"/>
                <a:cs typeface="Calibri"/>
              </a:rPr>
              <a:t> information,</a:t>
            </a:r>
            <a:r>
              <a:rPr sz="1500" spc="-7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576F"/>
                </a:solidFill>
                <a:latin typeface="Calibri"/>
                <a:cs typeface="Calibri"/>
              </a:rPr>
              <a:t>Time</a:t>
            </a:r>
            <a:r>
              <a:rPr sz="1500" spc="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00" spc="-35" dirty="0">
                <a:solidFill>
                  <a:srgbClr val="00576F"/>
                </a:solidFill>
                <a:latin typeface="Calibri"/>
                <a:cs typeface="Calibri"/>
              </a:rPr>
              <a:t>of</a:t>
            </a:r>
            <a:endParaRPr sz="1500">
              <a:latin typeface="Calibri"/>
              <a:cs typeface="Calibri"/>
            </a:endParaRPr>
          </a:p>
          <a:p>
            <a:pPr marL="868044">
              <a:lnSpc>
                <a:spcPct val="100000"/>
              </a:lnSpc>
            </a:pPr>
            <a:r>
              <a:rPr sz="1500" spc="-10" dirty="0">
                <a:solidFill>
                  <a:srgbClr val="00576F"/>
                </a:solidFill>
                <a:latin typeface="Calibri"/>
                <a:cs typeface="Calibri"/>
              </a:rPr>
              <a:t>Day,</a:t>
            </a:r>
            <a:r>
              <a:rPr sz="1500" spc="-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576F"/>
                </a:solidFill>
                <a:latin typeface="Calibri"/>
                <a:cs typeface="Calibri"/>
              </a:rPr>
              <a:t>GNSS</a:t>
            </a:r>
            <a:r>
              <a:rPr sz="1500" spc="-7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576F"/>
                </a:solidFill>
                <a:latin typeface="Calibri"/>
                <a:cs typeface="Calibri"/>
              </a:rPr>
              <a:t>Quality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832" y="182244"/>
            <a:ext cx="319024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TWTT</a:t>
            </a:r>
            <a:r>
              <a:rPr spc="10" dirty="0"/>
              <a:t> </a:t>
            </a:r>
            <a:r>
              <a:rPr spc="-10" dirty="0"/>
              <a:t>Components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1605" y="1159872"/>
            <a:ext cx="3766425" cy="8011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Frequency</a:t>
            </a:r>
            <a:r>
              <a:rPr spc="-100" dirty="0"/>
              <a:t> </a:t>
            </a:r>
            <a:r>
              <a:rPr spc="-10" dirty="0"/>
              <a:t>transfer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129" y="836866"/>
            <a:ext cx="3441065" cy="210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SzPct val="91666"/>
              <a:buFont typeface="Arial MT"/>
              <a:buChar char="•"/>
              <a:tabLst>
                <a:tab pos="184150" algn="l"/>
              </a:tabLst>
            </a:pP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Core</a:t>
            </a:r>
            <a:r>
              <a:rPr sz="18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purpose</a:t>
            </a:r>
            <a:r>
              <a:rPr sz="1800" spc="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of</a:t>
            </a:r>
            <a:r>
              <a:rPr sz="1800" spc="-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DPLL</a:t>
            </a:r>
            <a:r>
              <a:rPr sz="18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frequency</a:t>
            </a:r>
            <a:endParaRPr sz="18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propagation</a:t>
            </a:r>
            <a:endParaRPr sz="1800">
              <a:latin typeface="Calibri"/>
              <a:cs typeface="Calibri"/>
            </a:endParaRPr>
          </a:p>
          <a:p>
            <a:pPr marL="524510" lvl="1" indent="-171450">
              <a:lnSpc>
                <a:spcPct val="100000"/>
              </a:lnSpc>
              <a:spcBef>
                <a:spcPts val="395"/>
              </a:spcBef>
              <a:buSzPct val="91666"/>
              <a:buFont typeface="Arial MT"/>
              <a:buChar char="•"/>
              <a:tabLst>
                <a:tab pos="524510" algn="l"/>
              </a:tabLst>
            </a:pP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Known</a:t>
            </a:r>
            <a:r>
              <a:rPr sz="1800" spc="-8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input,</a:t>
            </a:r>
            <a:r>
              <a:rPr sz="18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generate</a:t>
            </a:r>
            <a:r>
              <a:rPr sz="18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outputs</a:t>
            </a:r>
            <a:endParaRPr sz="1800">
              <a:latin typeface="Calibri"/>
              <a:cs typeface="Calibri"/>
            </a:endParaRPr>
          </a:p>
          <a:p>
            <a:pPr marL="52451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from</a:t>
            </a:r>
            <a:r>
              <a:rPr sz="18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576F"/>
                </a:solidFill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184150" marR="90805" indent="-171450">
              <a:lnSpc>
                <a:spcPct val="99100"/>
              </a:lnSpc>
              <a:spcBef>
                <a:spcPts val="865"/>
              </a:spcBef>
              <a:buSzPct val="91666"/>
              <a:buFont typeface="Arial MT"/>
              <a:buChar char="•"/>
              <a:tabLst>
                <a:tab pos="184150" algn="l"/>
              </a:tabLst>
            </a:pP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Side note:</a:t>
            </a:r>
            <a:r>
              <a:rPr sz="18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“Low”</a:t>
            </a: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speed</a:t>
            </a:r>
            <a:r>
              <a:rPr sz="18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SFPs,</a:t>
            </a:r>
            <a:r>
              <a:rPr sz="1800" spc="-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1G</a:t>
            </a: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00576F"/>
                </a:solidFill>
                <a:latin typeface="Calibri"/>
                <a:cs typeface="Calibri"/>
              </a:rPr>
              <a:t>/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10G</a:t>
            </a:r>
            <a:r>
              <a:rPr sz="1800" spc="-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transceivers,</a:t>
            </a:r>
            <a:r>
              <a:rPr sz="1800" spc="-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can</a:t>
            </a:r>
            <a:r>
              <a:rPr sz="18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pass</a:t>
            </a:r>
            <a:r>
              <a:rPr sz="1800" spc="-20" dirty="0">
                <a:solidFill>
                  <a:srgbClr val="00576F"/>
                </a:solidFill>
                <a:latin typeface="Calibri"/>
                <a:cs typeface="Calibri"/>
              </a:rPr>
              <a:t> clock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signals</a:t>
            </a:r>
            <a:r>
              <a:rPr sz="18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above</a:t>
            </a:r>
            <a:r>
              <a:rPr sz="18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about</a:t>
            </a:r>
            <a:r>
              <a:rPr sz="1800" spc="-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10MHz!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4677" y="1138237"/>
            <a:ext cx="4271204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Time</a:t>
            </a:r>
            <a:r>
              <a:rPr spc="-10" dirty="0"/>
              <a:t> </a:t>
            </a:r>
            <a:r>
              <a:rPr spc="-20" dirty="0"/>
              <a:t>transfer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129" y="777430"/>
            <a:ext cx="3449954" cy="244030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570"/>
              </a:spcBef>
              <a:buSzPct val="91666"/>
              <a:buFont typeface="Arial MT"/>
              <a:buChar char="•"/>
              <a:tabLst>
                <a:tab pos="184150" algn="l"/>
              </a:tabLst>
            </a:pP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Most</a:t>
            </a:r>
            <a:r>
              <a:rPr sz="18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DPLLs</a:t>
            </a:r>
            <a:r>
              <a:rPr sz="1800" spc="-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support</a:t>
            </a:r>
            <a:r>
              <a:rPr sz="18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576F"/>
                </a:solidFill>
                <a:latin typeface="Calibri"/>
                <a:cs typeface="Calibri"/>
              </a:rPr>
              <a:t>ePPS</a:t>
            </a:r>
            <a:endParaRPr sz="1800">
              <a:latin typeface="Calibri"/>
              <a:cs typeface="Calibri"/>
            </a:endParaRPr>
          </a:p>
          <a:p>
            <a:pPr marL="524510" lvl="1" indent="-171450">
              <a:lnSpc>
                <a:spcPts val="2130"/>
              </a:lnSpc>
              <a:spcBef>
                <a:spcPts val="470"/>
              </a:spcBef>
              <a:buSzPct val="91666"/>
              <a:buFont typeface="Arial MT"/>
              <a:buChar char="•"/>
              <a:tabLst>
                <a:tab pos="524510" algn="l"/>
              </a:tabLst>
            </a:pP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Embeds</a:t>
            </a:r>
            <a:r>
              <a:rPr sz="18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/</a:t>
            </a:r>
            <a:r>
              <a:rPr sz="1800" spc="-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associates</a:t>
            </a:r>
            <a:r>
              <a:rPr sz="1800" spc="-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576F"/>
                </a:solidFill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  <a:p>
            <a:pPr marL="524510">
              <a:lnSpc>
                <a:spcPts val="2130"/>
              </a:lnSpc>
            </a:pP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signal (1PPS)</a:t>
            </a:r>
            <a:r>
              <a:rPr sz="1800" spc="-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with</a:t>
            </a: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a clock</a:t>
            </a:r>
            <a:r>
              <a:rPr sz="18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signal</a:t>
            </a:r>
            <a:endParaRPr sz="1800">
              <a:latin typeface="Calibri"/>
              <a:cs typeface="Calibri"/>
            </a:endParaRPr>
          </a:p>
          <a:p>
            <a:pPr marL="524510" marR="250825" lvl="1" indent="-171450">
              <a:lnSpc>
                <a:spcPct val="99100"/>
              </a:lnSpc>
              <a:spcBef>
                <a:spcPts val="490"/>
              </a:spcBef>
              <a:buSzPct val="91666"/>
              <a:buFont typeface="Arial MT"/>
              <a:buChar char="•"/>
              <a:tabLst>
                <a:tab pos="524510" algn="l"/>
              </a:tabLst>
            </a:pP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PWM</a:t>
            </a:r>
            <a:r>
              <a:rPr sz="1800" spc="-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clock</a:t>
            </a:r>
            <a:r>
              <a:rPr sz="18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signals</a:t>
            </a:r>
            <a:r>
              <a:rPr sz="1800" spc="-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576F"/>
                </a:solidFill>
                <a:latin typeface="Calibri"/>
                <a:cs typeface="Calibri"/>
              </a:rPr>
              <a:t>which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clock</a:t>
            </a:r>
            <a:r>
              <a:rPr sz="18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edge</a:t>
            </a:r>
            <a:r>
              <a:rPr sz="18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is</a:t>
            </a:r>
            <a:r>
              <a:rPr sz="1800" spc="-8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associated</a:t>
            </a:r>
            <a:r>
              <a:rPr sz="1800" spc="-20" dirty="0">
                <a:solidFill>
                  <a:srgbClr val="00576F"/>
                </a:solidFill>
                <a:latin typeface="Calibri"/>
                <a:cs typeface="Calibri"/>
              </a:rPr>
              <a:t> with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time</a:t>
            </a:r>
            <a:r>
              <a:rPr sz="18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signal</a:t>
            </a:r>
            <a:endParaRPr sz="1800">
              <a:latin typeface="Calibri"/>
              <a:cs typeface="Calibri"/>
            </a:endParaRPr>
          </a:p>
          <a:p>
            <a:pPr marL="524510" lvl="1" indent="-171450">
              <a:lnSpc>
                <a:spcPct val="100000"/>
              </a:lnSpc>
              <a:spcBef>
                <a:spcPts val="395"/>
              </a:spcBef>
              <a:buSzPct val="91666"/>
              <a:buFont typeface="Arial MT"/>
              <a:buChar char="•"/>
              <a:tabLst>
                <a:tab pos="524510" algn="l"/>
              </a:tabLst>
            </a:pP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Can</a:t>
            </a:r>
            <a:r>
              <a:rPr sz="1800" spc="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also</a:t>
            </a:r>
            <a:r>
              <a:rPr sz="1800" spc="-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extract</a:t>
            </a:r>
            <a:r>
              <a:rPr sz="1800" spc="-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this</a:t>
            </a:r>
            <a:r>
              <a:rPr sz="18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ePPS</a:t>
            </a:r>
            <a:r>
              <a:rPr sz="18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576F"/>
                </a:solidFill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52451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output</a:t>
            </a:r>
            <a:r>
              <a:rPr sz="1800" spc="-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as</a:t>
            </a:r>
            <a:r>
              <a:rPr sz="1800" spc="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discrete</a:t>
            </a:r>
            <a:r>
              <a:rPr sz="18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1PPS</a:t>
            </a:r>
            <a:r>
              <a:rPr sz="1800" spc="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signal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2417" y="847213"/>
            <a:ext cx="4070257" cy="24916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42001" y="3570033"/>
            <a:ext cx="2580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Renesas</a:t>
            </a:r>
            <a:r>
              <a:rPr sz="18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8A34001</a:t>
            </a:r>
            <a:r>
              <a:rPr sz="1800" spc="-9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Diagrams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Small</a:t>
            </a:r>
            <a:r>
              <a:rPr spc="-65" dirty="0"/>
              <a:t> </a:t>
            </a:r>
            <a:r>
              <a:rPr dirty="0"/>
              <a:t>data</a:t>
            </a:r>
            <a:r>
              <a:rPr spc="-110" dirty="0"/>
              <a:t> </a:t>
            </a:r>
            <a:r>
              <a:rPr spc="-10" dirty="0"/>
              <a:t>transfer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275" y="641706"/>
            <a:ext cx="3928745" cy="334708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565"/>
              </a:spcBef>
              <a:buSzPct val="90322"/>
              <a:buFont typeface="Arial MT"/>
              <a:buChar char="•"/>
              <a:tabLst>
                <a:tab pos="183515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Renesas</a:t>
            </a:r>
            <a:r>
              <a:rPr sz="1550" spc="10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DPLLs</a:t>
            </a:r>
            <a:r>
              <a:rPr sz="1550" spc="1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support</a:t>
            </a:r>
            <a:r>
              <a:rPr sz="1550" spc="1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PWM</a:t>
            </a:r>
            <a:r>
              <a:rPr sz="1550" spc="1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data</a:t>
            </a:r>
            <a:r>
              <a:rPr sz="1550" spc="1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00576F"/>
                </a:solidFill>
                <a:latin typeface="Calibri"/>
                <a:cs typeface="Calibri"/>
              </a:rPr>
              <a:t>transfer</a:t>
            </a:r>
            <a:endParaRPr sz="1550">
              <a:latin typeface="Calibri"/>
              <a:cs typeface="Calibri"/>
            </a:endParaRPr>
          </a:p>
          <a:p>
            <a:pPr marL="523240" marR="57150" lvl="1" indent="-170180">
              <a:lnSpc>
                <a:spcPct val="105100"/>
              </a:lnSpc>
              <a:spcBef>
                <a:spcPts val="375"/>
              </a:spcBef>
              <a:buSzPct val="90322"/>
              <a:buFont typeface="Arial MT"/>
              <a:buChar char="•"/>
              <a:tabLst>
                <a:tab pos="525145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After</a:t>
            </a:r>
            <a:r>
              <a:rPr sz="1550" spc="1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ePPS</a:t>
            </a:r>
            <a:r>
              <a:rPr sz="1550" spc="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signal,</a:t>
            </a:r>
            <a:r>
              <a:rPr sz="1550" spc="1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continues</a:t>
            </a:r>
            <a:r>
              <a:rPr sz="1550" spc="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to</a:t>
            </a:r>
            <a:r>
              <a:rPr sz="1550" spc="7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00576F"/>
                </a:solidFill>
                <a:latin typeface="Calibri"/>
                <a:cs typeface="Calibri"/>
              </a:rPr>
              <a:t>modulate 	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clock</a:t>
            </a:r>
            <a:r>
              <a:rPr sz="1550" spc="10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width</a:t>
            </a:r>
            <a:r>
              <a:rPr sz="1550" spc="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to</a:t>
            </a:r>
            <a:r>
              <a:rPr sz="1550" spc="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encode</a:t>
            </a:r>
            <a:r>
              <a:rPr sz="1550" spc="114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00576F"/>
                </a:solidFill>
                <a:latin typeface="Calibri"/>
                <a:cs typeface="Calibri"/>
              </a:rPr>
              <a:t>frame(s)</a:t>
            </a:r>
            <a:endParaRPr sz="1550">
              <a:latin typeface="Calibri"/>
              <a:cs typeface="Calibri"/>
            </a:endParaRPr>
          </a:p>
          <a:p>
            <a:pPr marL="523240" lvl="1" indent="-170180">
              <a:lnSpc>
                <a:spcPct val="100000"/>
              </a:lnSpc>
              <a:spcBef>
                <a:spcPts val="395"/>
              </a:spcBef>
              <a:buSzPct val="90322"/>
              <a:buFont typeface="Arial MT"/>
              <a:buChar char="•"/>
              <a:tabLst>
                <a:tab pos="523240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Two</a:t>
            </a:r>
            <a:r>
              <a:rPr sz="1550" spc="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00576F"/>
                </a:solidFill>
                <a:latin typeface="Calibri"/>
                <a:cs typeface="Calibri"/>
              </a:rPr>
              <a:t>mechanisms</a:t>
            </a:r>
            <a:endParaRPr sz="1550">
              <a:latin typeface="Calibri"/>
              <a:cs typeface="Calibri"/>
            </a:endParaRPr>
          </a:p>
          <a:p>
            <a:pPr marL="868044" lvl="2" indent="-172085">
              <a:lnSpc>
                <a:spcPct val="100000"/>
              </a:lnSpc>
              <a:spcBef>
                <a:spcPts val="470"/>
              </a:spcBef>
              <a:buSzPct val="89285"/>
              <a:buFont typeface="Arial MT"/>
              <a:buChar char="•"/>
              <a:tabLst>
                <a:tab pos="868044" algn="l"/>
              </a:tabLst>
            </a:pP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TOD</a:t>
            </a:r>
            <a:r>
              <a:rPr sz="14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frame,</a:t>
            </a:r>
            <a:r>
              <a:rPr sz="1400" spc="-7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11</a:t>
            </a:r>
            <a:r>
              <a:rPr sz="1400" spc="-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bytes</a:t>
            </a:r>
            <a:r>
              <a:rPr sz="1400" spc="-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payload</a:t>
            </a:r>
            <a:endParaRPr sz="1400">
              <a:latin typeface="Calibri"/>
              <a:cs typeface="Calibri"/>
            </a:endParaRPr>
          </a:p>
          <a:p>
            <a:pPr marL="1209040" marR="213995" lvl="3" indent="-169545">
              <a:lnSpc>
                <a:spcPts val="1430"/>
              </a:lnSpc>
              <a:spcBef>
                <a:spcPts val="450"/>
              </a:spcBef>
              <a:buSzPct val="87500"/>
              <a:buFont typeface="Arial MT"/>
              <a:buChar char="•"/>
              <a:tabLst>
                <a:tab pos="1211580" algn="l"/>
              </a:tabLst>
            </a:pP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6</a:t>
            </a:r>
            <a:r>
              <a:rPr sz="1200" spc="-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bytes</a:t>
            </a:r>
            <a:r>
              <a:rPr sz="12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seconds,</a:t>
            </a:r>
            <a:r>
              <a:rPr sz="1200" spc="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4</a:t>
            </a:r>
            <a:r>
              <a:rPr sz="1200" spc="-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bytes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nanoseconds,</a:t>
            </a:r>
            <a:r>
              <a:rPr sz="1200" spc="-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00576F"/>
                </a:solidFill>
                <a:latin typeface="Calibri"/>
                <a:cs typeface="Calibri"/>
              </a:rPr>
              <a:t>1 	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byte</a:t>
            </a:r>
            <a:r>
              <a:rPr sz="12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sub-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nanosecond</a:t>
            </a:r>
            <a:endParaRPr sz="1200">
              <a:latin typeface="Calibri"/>
              <a:cs typeface="Calibri"/>
            </a:endParaRPr>
          </a:p>
          <a:p>
            <a:pPr marL="1209040" lvl="3" indent="-169545">
              <a:lnSpc>
                <a:spcPct val="100000"/>
              </a:lnSpc>
              <a:spcBef>
                <a:spcPts val="395"/>
              </a:spcBef>
              <a:buSzPct val="87500"/>
              <a:buFont typeface="Arial MT"/>
              <a:buChar char="•"/>
              <a:tabLst>
                <a:tab pos="1209040" algn="l"/>
              </a:tabLst>
            </a:pP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6</a:t>
            </a:r>
            <a:r>
              <a:rPr sz="1200" spc="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bytes</a:t>
            </a:r>
            <a:r>
              <a:rPr sz="1200" spc="-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of</a:t>
            </a:r>
            <a:r>
              <a:rPr sz="12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seconds</a:t>
            </a:r>
            <a:r>
              <a:rPr sz="1200" spc="-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=</a:t>
            </a:r>
            <a:r>
              <a:rPr sz="1200" spc="-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8,918,062</a:t>
            </a:r>
            <a:r>
              <a:rPr sz="1200" spc="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years!</a:t>
            </a:r>
            <a:endParaRPr sz="1200">
              <a:latin typeface="Calibri"/>
              <a:cs typeface="Calibri"/>
            </a:endParaRPr>
          </a:p>
          <a:p>
            <a:pPr marL="1209040" lvl="3" indent="-169545">
              <a:lnSpc>
                <a:spcPct val="100000"/>
              </a:lnSpc>
              <a:spcBef>
                <a:spcPts val="360"/>
              </a:spcBef>
              <a:buSzPct val="87500"/>
              <a:buFont typeface="Arial MT"/>
              <a:buChar char="•"/>
              <a:tabLst>
                <a:tab pos="1209040" algn="l"/>
              </a:tabLst>
            </a:pP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4</a:t>
            </a:r>
            <a:r>
              <a:rPr sz="1200" spc="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bytes</a:t>
            </a:r>
            <a:r>
              <a:rPr sz="1200" spc="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of</a:t>
            </a:r>
            <a:r>
              <a:rPr sz="12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seconds</a:t>
            </a:r>
            <a:r>
              <a:rPr sz="1200" spc="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=</a:t>
            </a:r>
            <a:r>
              <a:rPr sz="12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136</a:t>
            </a:r>
            <a:r>
              <a:rPr sz="1200" spc="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00576F"/>
                </a:solidFill>
                <a:latin typeface="Calibri"/>
                <a:cs typeface="Calibri"/>
              </a:rPr>
              <a:t>years</a:t>
            </a:r>
            <a:endParaRPr sz="1200">
              <a:latin typeface="Calibri"/>
              <a:cs typeface="Calibri"/>
            </a:endParaRPr>
          </a:p>
          <a:p>
            <a:pPr marL="868044" lvl="2" indent="-172085">
              <a:lnSpc>
                <a:spcPct val="100000"/>
              </a:lnSpc>
              <a:spcBef>
                <a:spcPts val="390"/>
              </a:spcBef>
              <a:buSzPct val="89285"/>
              <a:buFont typeface="Arial MT"/>
              <a:buChar char="•"/>
              <a:tabLst>
                <a:tab pos="868044" algn="l"/>
              </a:tabLst>
            </a:pP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PWM</a:t>
            </a:r>
            <a:r>
              <a:rPr sz="1400" spc="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00576F"/>
                </a:solidFill>
                <a:latin typeface="Calibri"/>
                <a:cs typeface="Calibri"/>
              </a:rPr>
              <a:t>FIFO</a:t>
            </a:r>
            <a:endParaRPr sz="1400">
              <a:latin typeface="Calibri"/>
              <a:cs typeface="Calibri"/>
            </a:endParaRPr>
          </a:p>
          <a:p>
            <a:pPr marL="1209040" lvl="3" indent="-169545">
              <a:lnSpc>
                <a:spcPct val="100000"/>
              </a:lnSpc>
              <a:spcBef>
                <a:spcPts val="475"/>
              </a:spcBef>
              <a:buSzPct val="87500"/>
              <a:buFont typeface="Arial MT"/>
              <a:buChar char="•"/>
              <a:tabLst>
                <a:tab pos="1209040" algn="l"/>
              </a:tabLst>
            </a:pPr>
            <a:r>
              <a:rPr sz="1200" spc="-10" dirty="0">
                <a:solidFill>
                  <a:srgbClr val="00576F"/>
                </a:solidFill>
                <a:latin typeface="Calibri"/>
                <a:cs typeface="Calibri"/>
              </a:rPr>
              <a:t>Read/write</a:t>
            </a:r>
            <a:r>
              <a:rPr sz="12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FIFO,</a:t>
            </a:r>
            <a:r>
              <a:rPr sz="12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576F"/>
                </a:solidFill>
                <a:latin typeface="Calibri"/>
                <a:cs typeface="Calibri"/>
              </a:rPr>
              <a:t>128</a:t>
            </a:r>
            <a:r>
              <a:rPr sz="12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00576F"/>
                </a:solidFill>
                <a:latin typeface="Calibri"/>
                <a:cs typeface="Calibri"/>
              </a:rPr>
              <a:t>bytes</a:t>
            </a:r>
            <a:endParaRPr sz="1200">
              <a:latin typeface="Calibri"/>
              <a:cs typeface="Calibri"/>
            </a:endParaRPr>
          </a:p>
          <a:p>
            <a:pPr marL="523240" marR="5080" lvl="1" indent="-170180">
              <a:lnSpc>
                <a:spcPct val="104900"/>
              </a:lnSpc>
              <a:spcBef>
                <a:spcPts val="300"/>
              </a:spcBef>
              <a:buSzPct val="90322"/>
              <a:buFont typeface="Arial MT"/>
              <a:buChar char="•"/>
              <a:tabLst>
                <a:tab pos="525145" algn="l"/>
              </a:tabLst>
            </a:pP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TOD</a:t>
            </a:r>
            <a:r>
              <a:rPr sz="1550" spc="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+</a:t>
            </a:r>
            <a:r>
              <a:rPr sz="1550" spc="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FIFO</a:t>
            </a:r>
            <a:r>
              <a:rPr sz="1550" spc="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allows</a:t>
            </a:r>
            <a:r>
              <a:rPr sz="1550" spc="114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arbitrary</a:t>
            </a:r>
            <a:r>
              <a:rPr sz="1550" spc="9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two</a:t>
            </a:r>
            <a:r>
              <a:rPr sz="1550" spc="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way</a:t>
            </a:r>
            <a:r>
              <a:rPr sz="1550" spc="9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00576F"/>
                </a:solidFill>
                <a:latin typeface="Calibri"/>
                <a:cs typeface="Calibri"/>
              </a:rPr>
              <a:t>user 	</a:t>
            </a:r>
            <a:r>
              <a:rPr sz="1550" dirty="0">
                <a:solidFill>
                  <a:srgbClr val="00576F"/>
                </a:solidFill>
                <a:latin typeface="Calibri"/>
                <a:cs typeface="Calibri"/>
              </a:rPr>
              <a:t>data</a:t>
            </a:r>
            <a:r>
              <a:rPr sz="1550" spc="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00576F"/>
                </a:solidFill>
                <a:latin typeface="Calibri"/>
                <a:cs typeface="Calibri"/>
              </a:rPr>
              <a:t>transfer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6301" y="4208145"/>
            <a:ext cx="2580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Renesas</a:t>
            </a:r>
            <a:r>
              <a:rPr sz="18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76F"/>
                </a:solidFill>
                <a:latin typeface="Calibri"/>
                <a:cs typeface="Calibri"/>
              </a:rPr>
              <a:t>8A34001</a:t>
            </a:r>
            <a:r>
              <a:rPr sz="1800" spc="-9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576F"/>
                </a:solidFill>
                <a:latin typeface="Calibri"/>
                <a:cs typeface="Calibri"/>
              </a:rPr>
              <a:t>Diagrams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9586" y="2323873"/>
            <a:ext cx="4797649" cy="11156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88453" y="215354"/>
            <a:ext cx="1501016" cy="18552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43170" y="3609423"/>
            <a:ext cx="2565828" cy="3621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32" y="72389"/>
            <a:ext cx="430784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Small</a:t>
            </a:r>
            <a:r>
              <a:rPr spc="-70" dirty="0"/>
              <a:t> </a:t>
            </a:r>
            <a:r>
              <a:rPr dirty="0"/>
              <a:t>data</a:t>
            </a:r>
            <a:r>
              <a:rPr spc="-114" dirty="0"/>
              <a:t> </a:t>
            </a:r>
            <a:r>
              <a:rPr spc="-10" dirty="0"/>
              <a:t>transfer</a:t>
            </a:r>
            <a:r>
              <a:rPr spc="-14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275" y="619061"/>
            <a:ext cx="4723765" cy="348805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4150" marR="296545" indent="-171450">
              <a:lnSpc>
                <a:spcPct val="102899"/>
              </a:lnSpc>
              <a:spcBef>
                <a:spcPts val="75"/>
              </a:spcBef>
              <a:buSzPct val="89285"/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PWM</a:t>
            </a:r>
            <a:r>
              <a:rPr sz="1400" spc="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FIFO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can</a:t>
            </a:r>
            <a:r>
              <a:rPr sz="14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only be</a:t>
            </a:r>
            <a:r>
              <a:rPr sz="1400" spc="-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receiver</a:t>
            </a:r>
            <a:r>
              <a:rPr sz="1400" spc="-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or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transmitter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 at</a:t>
            </a:r>
            <a:r>
              <a:rPr sz="1400" spc="-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one</a:t>
            </a:r>
            <a:r>
              <a:rPr sz="1400" spc="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time.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How</a:t>
            </a:r>
            <a:r>
              <a:rPr sz="1400" spc="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to</a:t>
            </a:r>
            <a:r>
              <a:rPr sz="1400" spc="-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coordinate</a:t>
            </a:r>
            <a:r>
              <a:rPr sz="14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when</a:t>
            </a:r>
            <a:r>
              <a:rPr sz="1400" spc="-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to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transmit</a:t>
            </a:r>
            <a:r>
              <a:rPr sz="14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and</a:t>
            </a:r>
            <a:r>
              <a:rPr sz="1400" spc="-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when to</a:t>
            </a:r>
            <a:r>
              <a:rPr sz="1400" spc="-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receive?</a:t>
            </a:r>
            <a:endParaRPr sz="1400">
              <a:latin typeface="Calibri"/>
              <a:cs typeface="Calibri"/>
            </a:endParaRPr>
          </a:p>
          <a:p>
            <a:pPr marL="184150" marR="64769" indent="-171450">
              <a:lnSpc>
                <a:spcPts val="1650"/>
              </a:lnSpc>
              <a:spcBef>
                <a:spcPts val="880"/>
              </a:spcBef>
              <a:buSzPct val="89285"/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Created</a:t>
            </a:r>
            <a:r>
              <a:rPr sz="14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00576F"/>
                </a:solidFill>
                <a:latin typeface="Calibri"/>
                <a:cs typeface="Calibri"/>
              </a:rPr>
              <a:t>hand-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shake</a:t>
            </a:r>
            <a:r>
              <a:rPr sz="1400" spc="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protocol</a:t>
            </a:r>
            <a:r>
              <a:rPr sz="1400" spc="-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using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upper</a:t>
            </a:r>
            <a:r>
              <a:rPr sz="1400" spc="-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two</a:t>
            </a:r>
            <a:r>
              <a:rPr sz="14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bytes</a:t>
            </a:r>
            <a:r>
              <a:rPr sz="1400" spc="-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of </a:t>
            </a:r>
            <a:r>
              <a:rPr sz="1400" spc="-20" dirty="0">
                <a:solidFill>
                  <a:srgbClr val="00576F"/>
                </a:solidFill>
                <a:latin typeface="Calibri"/>
                <a:cs typeface="Calibri"/>
              </a:rPr>
              <a:t>TOD</a:t>
            </a:r>
            <a:r>
              <a:rPr sz="1400" spc="-7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00576F"/>
                </a:solidFill>
                <a:latin typeface="Calibri"/>
                <a:cs typeface="Calibri"/>
              </a:rPr>
              <a:t>as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flag,</a:t>
            </a:r>
            <a:r>
              <a:rPr sz="1400" spc="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PWM</a:t>
            </a:r>
            <a:r>
              <a:rPr sz="14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FIFO</a:t>
            </a:r>
            <a:r>
              <a:rPr sz="1400" spc="-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as</a:t>
            </a:r>
            <a:r>
              <a:rPr sz="1400" spc="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00576F"/>
                </a:solidFill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  <a:p>
            <a:pPr marL="525145" lvl="1" indent="-172085">
              <a:lnSpc>
                <a:spcPct val="100000"/>
              </a:lnSpc>
              <a:spcBef>
                <a:spcPts val="380"/>
              </a:spcBef>
              <a:buSzPct val="89285"/>
              <a:buFont typeface="Arial MT"/>
              <a:buChar char="•"/>
              <a:tabLst>
                <a:tab pos="525145" algn="l"/>
              </a:tabLst>
            </a:pP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Byte[5]</a:t>
            </a:r>
            <a:r>
              <a:rPr sz="1400" spc="-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bit</a:t>
            </a:r>
            <a:r>
              <a:rPr sz="1400" spc="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7</a:t>
            </a:r>
            <a:r>
              <a:rPr sz="1400" spc="-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is</a:t>
            </a:r>
            <a:r>
              <a:rPr sz="14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“user</a:t>
            </a:r>
            <a:r>
              <a:rPr sz="1400" spc="-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TOD”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00576F"/>
                </a:solidFill>
                <a:latin typeface="Calibri"/>
                <a:cs typeface="Calibri"/>
              </a:rPr>
              <a:t>flag</a:t>
            </a:r>
            <a:endParaRPr sz="1400">
              <a:latin typeface="Calibri"/>
              <a:cs typeface="Calibri"/>
            </a:endParaRPr>
          </a:p>
          <a:p>
            <a:pPr marL="525145" marR="173990" lvl="1" indent="-172085">
              <a:lnSpc>
                <a:spcPts val="1660"/>
              </a:lnSpc>
              <a:spcBef>
                <a:spcPts val="495"/>
              </a:spcBef>
              <a:buSzPct val="89285"/>
              <a:buFont typeface="Arial MT"/>
              <a:buChar char="•"/>
              <a:tabLst>
                <a:tab pos="525145" algn="l"/>
              </a:tabLst>
            </a:pP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Byte[5]</a:t>
            </a:r>
            <a:r>
              <a:rPr sz="14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bits</a:t>
            </a:r>
            <a:r>
              <a:rPr sz="1400" spc="-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6:5</a:t>
            </a:r>
            <a:r>
              <a:rPr sz="1400" spc="-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are</a:t>
            </a:r>
            <a:r>
              <a:rPr sz="1400" spc="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handshake</a:t>
            </a:r>
            <a:r>
              <a:rPr sz="1400" spc="-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flag,</a:t>
            </a:r>
            <a:r>
              <a:rPr sz="1400" spc="-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similar</a:t>
            </a:r>
            <a:r>
              <a:rPr sz="1400" spc="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to</a:t>
            </a:r>
            <a:r>
              <a:rPr sz="1400" spc="-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SYN</a:t>
            </a:r>
            <a:r>
              <a:rPr sz="1400" spc="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/</a:t>
            </a:r>
            <a:r>
              <a:rPr sz="14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00576F"/>
                </a:solidFill>
                <a:latin typeface="Calibri"/>
                <a:cs typeface="Calibri"/>
              </a:rPr>
              <a:t>ACK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from</a:t>
            </a:r>
            <a:r>
              <a:rPr sz="1400" spc="-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00576F"/>
                </a:solidFill>
                <a:latin typeface="Calibri"/>
                <a:cs typeface="Calibri"/>
              </a:rPr>
              <a:t>TCP</a:t>
            </a:r>
            <a:endParaRPr sz="1400">
              <a:latin typeface="Calibri"/>
              <a:cs typeface="Calibri"/>
            </a:endParaRPr>
          </a:p>
          <a:p>
            <a:pPr marL="525145" marR="5080" lvl="1" indent="-172085">
              <a:lnSpc>
                <a:spcPts val="1650"/>
              </a:lnSpc>
              <a:spcBef>
                <a:spcPts val="445"/>
              </a:spcBef>
              <a:buSzPct val="89285"/>
              <a:buFont typeface="Arial MT"/>
              <a:buChar char="•"/>
              <a:tabLst>
                <a:tab pos="525145" algn="l"/>
              </a:tabLst>
            </a:pP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Byte[5]</a:t>
            </a:r>
            <a:r>
              <a:rPr sz="1400" spc="-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bit</a:t>
            </a:r>
            <a:r>
              <a:rPr sz="1400" spc="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4</a:t>
            </a:r>
            <a:r>
              <a:rPr sz="1400" spc="-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is</a:t>
            </a:r>
            <a:r>
              <a:rPr sz="14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signal</a:t>
            </a:r>
            <a:r>
              <a:rPr sz="14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from</a:t>
            </a:r>
            <a:r>
              <a:rPr sz="14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00576F"/>
                </a:solidFill>
                <a:latin typeface="Calibri"/>
                <a:cs typeface="Calibri"/>
              </a:rPr>
              <a:t>follower,</a:t>
            </a:r>
            <a:r>
              <a:rPr sz="1400" spc="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telling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leader</a:t>
            </a:r>
            <a:r>
              <a:rPr sz="1400" spc="-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it</a:t>
            </a:r>
            <a:r>
              <a:rPr sz="1400" spc="-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is</a:t>
            </a:r>
            <a:r>
              <a:rPr sz="1400" spc="2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00576F"/>
                </a:solidFill>
                <a:latin typeface="Calibri"/>
                <a:cs typeface="Calibri"/>
              </a:rPr>
              <a:t>now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following</a:t>
            </a:r>
            <a:r>
              <a:rPr sz="1400" spc="-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TOD</a:t>
            </a:r>
            <a:r>
              <a:rPr sz="14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and</a:t>
            </a:r>
            <a:r>
              <a:rPr sz="1400" spc="-5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frequency</a:t>
            </a:r>
            <a:endParaRPr sz="1400">
              <a:latin typeface="Calibri"/>
              <a:cs typeface="Calibri"/>
            </a:endParaRPr>
          </a:p>
          <a:p>
            <a:pPr marL="525145" marR="610870" lvl="1" indent="-172085">
              <a:lnSpc>
                <a:spcPts val="1650"/>
              </a:lnSpc>
              <a:spcBef>
                <a:spcPts val="455"/>
              </a:spcBef>
              <a:buSzPct val="89285"/>
              <a:buFont typeface="Arial MT"/>
              <a:buChar char="•"/>
              <a:tabLst>
                <a:tab pos="525145" algn="l"/>
              </a:tabLst>
            </a:pP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Byte[5]</a:t>
            </a:r>
            <a:r>
              <a:rPr sz="1400" spc="-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bits</a:t>
            </a:r>
            <a:r>
              <a:rPr sz="1400" spc="-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3:0</a:t>
            </a:r>
            <a:r>
              <a:rPr sz="1400" spc="-7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are</a:t>
            </a:r>
            <a:r>
              <a:rPr sz="1400" spc="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Transaction</a:t>
            </a:r>
            <a:r>
              <a:rPr sz="1400" spc="-3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IDs,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 operations</a:t>
            </a:r>
            <a:r>
              <a:rPr sz="1400" spc="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00576F"/>
                </a:solidFill>
                <a:latin typeface="Calibri"/>
                <a:cs typeface="Calibri"/>
              </a:rPr>
              <a:t>to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perform,</a:t>
            </a:r>
            <a:r>
              <a:rPr sz="1400" spc="-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like</a:t>
            </a:r>
            <a:r>
              <a:rPr sz="1400" spc="-6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query</a:t>
            </a:r>
            <a:r>
              <a:rPr sz="1400" spc="-8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input</a:t>
            </a:r>
            <a:r>
              <a:rPr sz="1400" spc="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status,</a:t>
            </a:r>
            <a:r>
              <a:rPr sz="1400" spc="-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query</a:t>
            </a:r>
            <a:r>
              <a:rPr sz="1400" spc="-7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name,</a:t>
            </a:r>
            <a:r>
              <a:rPr sz="1400" spc="-20" dirty="0">
                <a:solidFill>
                  <a:srgbClr val="00576F"/>
                </a:solidFill>
                <a:latin typeface="Calibri"/>
                <a:cs typeface="Calibri"/>
              </a:rPr>
              <a:t> etc.</a:t>
            </a:r>
            <a:endParaRPr sz="1400">
              <a:latin typeface="Calibri"/>
              <a:cs typeface="Calibri"/>
            </a:endParaRPr>
          </a:p>
          <a:p>
            <a:pPr marL="525145" lvl="1" indent="-172085">
              <a:lnSpc>
                <a:spcPct val="100000"/>
              </a:lnSpc>
              <a:spcBef>
                <a:spcPts val="380"/>
              </a:spcBef>
              <a:buSzPct val="89285"/>
              <a:buFont typeface="Arial MT"/>
              <a:buChar char="•"/>
              <a:tabLst>
                <a:tab pos="525145" algn="l"/>
              </a:tabLst>
            </a:pP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Byte[4]</a:t>
            </a:r>
            <a:r>
              <a:rPr sz="1400" spc="-3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is</a:t>
            </a:r>
            <a:r>
              <a:rPr sz="1400" spc="-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random</a:t>
            </a:r>
            <a:r>
              <a:rPr sz="1400" spc="-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byte,</a:t>
            </a:r>
            <a:r>
              <a:rPr sz="1400" spc="-2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collision</a:t>
            </a:r>
            <a:r>
              <a:rPr sz="1400" spc="-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negotiation</a:t>
            </a:r>
            <a:endParaRPr sz="1400">
              <a:latin typeface="Calibri"/>
              <a:cs typeface="Calibri"/>
            </a:endParaRPr>
          </a:p>
          <a:p>
            <a:pPr marL="184150" marR="310515" indent="-171450">
              <a:lnSpc>
                <a:spcPct val="102800"/>
              </a:lnSpc>
              <a:spcBef>
                <a:spcPts val="755"/>
              </a:spcBef>
              <a:buSzPct val="89285"/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TOD</a:t>
            </a:r>
            <a:r>
              <a:rPr sz="1400" spc="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sent</a:t>
            </a:r>
            <a:r>
              <a:rPr sz="1400" spc="-4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every</a:t>
            </a:r>
            <a:r>
              <a:rPr sz="1400" spc="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second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normally</a:t>
            </a:r>
            <a:r>
              <a:rPr sz="1400" spc="1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by</a:t>
            </a:r>
            <a:r>
              <a:rPr sz="1400" spc="-5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DPLL,</a:t>
            </a:r>
            <a:r>
              <a:rPr sz="1400" spc="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creates</a:t>
            </a:r>
            <a:r>
              <a:rPr sz="14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slow</a:t>
            </a:r>
            <a:r>
              <a:rPr sz="1400" spc="-6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00576F"/>
                </a:solidFill>
                <a:latin typeface="Calibri"/>
                <a:cs typeface="Calibri"/>
              </a:rPr>
              <a:t>but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coordinated</a:t>
            </a:r>
            <a:r>
              <a:rPr sz="14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data</a:t>
            </a:r>
            <a:r>
              <a:rPr sz="14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channel to</a:t>
            </a:r>
            <a:r>
              <a:rPr sz="1400" spc="-45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transfer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576F"/>
                </a:solidFill>
                <a:latin typeface="Calibri"/>
                <a:cs typeface="Calibri"/>
              </a:rPr>
              <a:t>128</a:t>
            </a:r>
            <a:r>
              <a:rPr sz="1400" spc="-80" dirty="0">
                <a:solidFill>
                  <a:srgbClr val="00576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576F"/>
                </a:solidFill>
                <a:latin typeface="Calibri"/>
                <a:cs typeface="Calibri"/>
              </a:rPr>
              <a:t>bytes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9495" y="990048"/>
            <a:ext cx="2565828" cy="3621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1756" y="1943459"/>
            <a:ext cx="3428310" cy="6034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1204</Words>
  <Application>Microsoft Office PowerPoint</Application>
  <PresentationFormat>Экран (16:9)</PresentationFormat>
  <Paragraphs>153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Arial MT</vt:lpstr>
      <vt:lpstr>Calibri</vt:lpstr>
      <vt:lpstr>Calibri Light</vt:lpstr>
      <vt:lpstr>Тема Office</vt:lpstr>
      <vt:lpstr>Презентация PowerPoint</vt:lpstr>
      <vt:lpstr>Why New system for Two Way Time Transfer?</vt:lpstr>
      <vt:lpstr>DPLL</vt:lpstr>
      <vt:lpstr>DPLL main building blocks</vt:lpstr>
      <vt:lpstr>TWTT Components</vt:lpstr>
      <vt:lpstr>Frequency transfer</vt:lpstr>
      <vt:lpstr>Time transfer</vt:lpstr>
      <vt:lpstr>Small data transfer</vt:lpstr>
      <vt:lpstr>Small data transfer (cont.)</vt:lpstr>
      <vt:lpstr>What about system level implementation?</vt:lpstr>
      <vt:lpstr>Hardware design</vt:lpstr>
      <vt:lpstr>Time transfer in design</vt:lpstr>
      <vt:lpstr>What about Ethernet? Host?</vt:lpstr>
      <vt:lpstr>Hardware TWTT Results</vt:lpstr>
      <vt:lpstr>Using TWTT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SHIWA</cp:lastModifiedBy>
  <cp:revision>1</cp:revision>
  <dcterms:created xsi:type="dcterms:W3CDTF">2025-05-11T12:22:09Z</dcterms:created>
  <dcterms:modified xsi:type="dcterms:W3CDTF">2025-05-11T12:23:56Z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2024-10-23T00:00:00Z</vt:filetime>
  </property>
  <property fmtid="{D5CDD505-2E9C-101B-9397-08002B2CF9AE}" pid="3" name="LastSaved">
    <vt:filetime>2025-05-11T00:00:00Z</vt:filetime>
  </property>
</Properties>
</file>