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12" d="100"/>
          <a:sy n="112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94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67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440247" y="1748796"/>
            <a:ext cx="6549228" cy="6172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Solución de alta precisión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1494760" y="2465164"/>
            <a:ext cx="6440202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mejorar la eficiencia de sus procesos de negocio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6675806" y="4129088"/>
            <a:ext cx="2182444" cy="728663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6" name="Text 3"/>
          <p:cNvSpPr/>
          <p:nvPr/>
        </p:nvSpPr>
        <p:spPr>
          <a:xfrm>
            <a:off x="6675806" y="4129088"/>
            <a:ext cx="2182444" cy="728663"/>
          </a:xfrm>
          <a:prstGeom prst="rect">
            <a:avLst/>
          </a:prstGeom>
          <a:noFill/>
          <a:ln/>
        </p:spPr>
        <p:txBody>
          <a:bodyPr wrap="none" lIns="212598" tIns="127508" rIns="212598" bIns="127508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</a:t>
            </a:r>
            <a:endParaRPr lang="en-US" sz="27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5BB3D8-5067-498E-AAF8-06EA4AC67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395" y="3967370"/>
            <a:ext cx="1828800" cy="10520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14313"/>
            <a:ext cx="8358188" cy="5486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sincronización precisa del tiempo es un componente esencial en los sistemas digitales modernos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571500" y="1808514"/>
            <a:ext cx="42863" cy="142875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5" name="Text 2"/>
          <p:cNvSpPr/>
          <p:nvPr/>
        </p:nvSpPr>
        <p:spPr>
          <a:xfrm>
            <a:off x="700088" y="1787083"/>
            <a:ext cx="3943350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Las transacciones financieras requieren precisión hasta los microsegundos</a:t>
            </a:r>
            <a:endParaRPr lang="en-US" sz="837" dirty="0"/>
          </a:p>
        </p:txBody>
      </p:sp>
      <p:sp>
        <p:nvSpPr>
          <p:cNvPr id="6" name="Shape 3"/>
          <p:cNvSpPr/>
          <p:nvPr/>
        </p:nvSpPr>
        <p:spPr>
          <a:xfrm>
            <a:off x="571500" y="2236051"/>
            <a:ext cx="42863" cy="142875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7" name="Text 4"/>
          <p:cNvSpPr/>
          <p:nvPr/>
        </p:nvSpPr>
        <p:spPr>
          <a:xfrm>
            <a:off x="700088" y="2214620"/>
            <a:ext cx="3943350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negocio del turismo necesita microsegundos para mejorar la calidad del servicio y evitar problemas de auditoría</a:t>
            </a:r>
            <a:endParaRPr lang="en-US" sz="837" dirty="0"/>
          </a:p>
        </p:txBody>
      </p:sp>
      <p:sp>
        <p:nvSpPr>
          <p:cNvPr id="8" name="Shape 5"/>
          <p:cNvSpPr/>
          <p:nvPr/>
        </p:nvSpPr>
        <p:spPr>
          <a:xfrm>
            <a:off x="571500" y="2663588"/>
            <a:ext cx="42863" cy="142875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9" name="Text 6"/>
          <p:cNvSpPr/>
          <p:nvPr/>
        </p:nvSpPr>
        <p:spPr>
          <a:xfrm>
            <a:off x="700088" y="2642157"/>
            <a:ext cx="3943350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Los sistemas de energía utilizan sincrofasores para monitorear el estado de la red</a:t>
            </a:r>
            <a:endParaRPr lang="en-US" sz="837" dirty="0"/>
          </a:p>
        </p:txBody>
      </p:sp>
      <p:sp>
        <p:nvSpPr>
          <p:cNvPr id="10" name="Shape 7"/>
          <p:cNvSpPr/>
          <p:nvPr/>
        </p:nvSpPr>
        <p:spPr>
          <a:xfrm>
            <a:off x="571500" y="3091125"/>
            <a:ext cx="42863" cy="142875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11" name="Text 8"/>
          <p:cNvSpPr/>
          <p:nvPr/>
        </p:nvSpPr>
        <p:spPr>
          <a:xfrm>
            <a:off x="700088" y="3069693"/>
            <a:ext cx="3454394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Los centros de datos requieren consistencia de marca de tiempo</a:t>
            </a:r>
            <a:endParaRPr lang="en-US" sz="837" dirty="0"/>
          </a:p>
        </p:txBody>
      </p:sp>
      <p:sp>
        <p:nvSpPr>
          <p:cNvPr id="12" name="Shape 9"/>
          <p:cNvSpPr/>
          <p:nvPr/>
        </p:nvSpPr>
        <p:spPr>
          <a:xfrm>
            <a:off x="571500" y="3385832"/>
            <a:ext cx="42863" cy="142875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13" name="Text 10"/>
          <p:cNvSpPr/>
          <p:nvPr/>
        </p:nvSpPr>
        <p:spPr>
          <a:xfrm>
            <a:off x="700088" y="3364401"/>
            <a:ext cx="3943350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Las redes de telecomunicaciones 5G necesitan sincronizar transacciones con precisión de nanosegundos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4857750" y="1787083"/>
            <a:ext cx="407193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precisión de sincronización requerida</a:t>
            </a:r>
            <a:endParaRPr lang="en-US" sz="942" dirty="0"/>
          </a:p>
        </p:txBody>
      </p:sp>
      <p:pic>
        <p:nvPicPr>
          <p:cNvPr id="1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2158558"/>
            <a:ext cx="4071938" cy="1071563"/>
          </a:xfrm>
          <a:prstGeom prst="rect">
            <a:avLst/>
          </a:prstGeom>
        </p:spPr>
      </p:pic>
      <p:sp>
        <p:nvSpPr>
          <p:cNvPr id="16" name="Shape 12"/>
          <p:cNvSpPr/>
          <p:nvPr/>
        </p:nvSpPr>
        <p:spPr>
          <a:xfrm>
            <a:off x="4857750" y="3337277"/>
            <a:ext cx="4071938" cy="431471"/>
          </a:xfrm>
          <a:prstGeom prst="rect">
            <a:avLst/>
          </a:prstGeom>
          <a:solidFill>
            <a:srgbClr val="D4AF37">
              <a:alpha val="10000"/>
            </a:srgbClr>
          </a:solidFill>
          <a:ln/>
        </p:spPr>
      </p:sp>
      <p:sp>
        <p:nvSpPr>
          <p:cNvPr id="17" name="Shape 13"/>
          <p:cNvSpPr/>
          <p:nvPr/>
        </p:nvSpPr>
        <p:spPr>
          <a:xfrm>
            <a:off x="4857750" y="3337277"/>
            <a:ext cx="28575" cy="431471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18" name="Text 14"/>
          <p:cNvSpPr/>
          <p:nvPr/>
        </p:nvSpPr>
        <p:spPr>
          <a:xfrm>
            <a:off x="4857750" y="3337277"/>
            <a:ext cx="4071938" cy="431471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Las soluciones tradicionales se basan en GNSS (GPS, GLONASS, Galileo, BeiDou), lo que crea vulnerabilidad a influencias externas </a:t>
            </a:r>
            <a:endParaRPr lang="en-US" sz="7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14313"/>
            <a:ext cx="835818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 el negocio de viajes, la precisión de la sincronización afecta parámetros clave, incluyendo el nivel de servicio, especialmente para los huéspedes del hotel</a:t>
            </a:r>
            <a:endParaRPr lang="en-US" sz="1688" dirty="0"/>
          </a:p>
        </p:txBody>
      </p:sp>
      <p:sp>
        <p:nvSpPr>
          <p:cNvPr id="4" name="Text 1"/>
          <p:cNvSpPr/>
          <p:nvPr/>
        </p:nvSpPr>
        <p:spPr>
          <a:xfrm>
            <a:off x="571500" y="1128713"/>
            <a:ext cx="4071938" cy="154288"/>
          </a:xfrm>
          <a:prstGeom prst="rect">
            <a:avLst/>
          </a:prstGeom>
          <a:noFill/>
          <a:ln/>
        </p:spPr>
        <p:txBody>
          <a:bodyPr wrap="none" lIns="1021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Inconsistencias operativas</a:t>
            </a:r>
            <a:endParaRPr lang="en-US" sz="942" dirty="0"/>
          </a:p>
        </p:txBody>
      </p:sp>
      <p:sp>
        <p:nvSpPr>
          <p:cNvPr id="5" name="Text 2"/>
          <p:cNvSpPr/>
          <p:nvPr/>
        </p:nvSpPr>
        <p:spPr>
          <a:xfrm>
            <a:off x="700088" y="1340151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Fallos del sistema de TI (PMS, reservas, control de acceso)</a:t>
            </a:r>
            <a:endParaRPr lang="en-US" sz="785" dirty="0"/>
          </a:p>
        </p:txBody>
      </p:sp>
      <p:sp>
        <p:nvSpPr>
          <p:cNvPr id="6" name="Text 3"/>
          <p:cNvSpPr/>
          <p:nvPr/>
        </p:nvSpPr>
        <p:spPr>
          <a:xfrm>
            <a:off x="700088" y="1522316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Interrupción del horario de check-in/check-out</a:t>
            </a:r>
            <a:endParaRPr lang="en-US" sz="785" dirty="0"/>
          </a:p>
        </p:txBody>
      </p:sp>
      <p:sp>
        <p:nvSpPr>
          <p:cNvPr id="7" name="Text 4"/>
          <p:cNvSpPr/>
          <p:nvPr/>
        </p:nvSpPr>
        <p:spPr>
          <a:xfrm>
            <a:off x="700088" y="1704482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Problemas con la coordinación del personal</a:t>
            </a:r>
            <a:endParaRPr lang="en-US" sz="785" dirty="0"/>
          </a:p>
        </p:txBody>
      </p:sp>
      <p:sp>
        <p:nvSpPr>
          <p:cNvPr id="8" name="Text 5"/>
          <p:cNvSpPr/>
          <p:nvPr/>
        </p:nvSpPr>
        <p:spPr>
          <a:xfrm>
            <a:off x="571500" y="2015235"/>
            <a:ext cx="4071938" cy="154288"/>
          </a:xfrm>
          <a:prstGeom prst="rect">
            <a:avLst/>
          </a:prstGeom>
          <a:noFill/>
          <a:ln/>
        </p:spPr>
        <p:txBody>
          <a:bodyPr wrap="none" lIns="1021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Pérdidas financieras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700088" y="2226673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Errores en la facturación y tarificación de servicios</a:t>
            </a:r>
            <a:endParaRPr lang="en-US" sz="785" dirty="0"/>
          </a:p>
        </p:txBody>
      </p:sp>
      <p:sp>
        <p:nvSpPr>
          <p:cNvPr id="10" name="Text 7"/>
          <p:cNvSpPr/>
          <p:nvPr/>
        </p:nvSpPr>
        <p:spPr>
          <a:xfrm>
            <a:off x="700088" y="2408839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Multas y problemas de auditoría</a:t>
            </a:r>
            <a:endParaRPr lang="en-US" sz="785" dirty="0"/>
          </a:p>
        </p:txBody>
      </p:sp>
      <p:sp>
        <p:nvSpPr>
          <p:cNvPr id="11" name="Text 8"/>
          <p:cNvSpPr/>
          <p:nvPr/>
        </p:nvSpPr>
        <p:spPr>
          <a:xfrm>
            <a:off x="571500" y="2719592"/>
            <a:ext cx="4071938" cy="154288"/>
          </a:xfrm>
          <a:prstGeom prst="rect">
            <a:avLst/>
          </a:prstGeom>
          <a:noFill/>
          <a:ln/>
        </p:spPr>
        <p:txBody>
          <a:bodyPr wrap="none" lIns="1021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Reducción del NPS del huésped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700088" y="2931030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Discrepancia horaria en los dispositivos del hotel</a:t>
            </a:r>
            <a:endParaRPr lang="en-US" sz="785" dirty="0"/>
          </a:p>
        </p:txBody>
      </p:sp>
      <p:sp>
        <p:nvSpPr>
          <p:cNvPr id="13" name="Text 10"/>
          <p:cNvSpPr/>
          <p:nvPr/>
        </p:nvSpPr>
        <p:spPr>
          <a:xfrm>
            <a:off x="700088" y="3113196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Retrasos e inconvenientes en la recepción de servicios</a:t>
            </a:r>
            <a:endParaRPr lang="en-US" sz="785" dirty="0"/>
          </a:p>
        </p:txBody>
      </p:sp>
      <p:sp>
        <p:nvSpPr>
          <p:cNvPr id="14" name="Text 11"/>
          <p:cNvSpPr/>
          <p:nvPr/>
        </p:nvSpPr>
        <p:spPr>
          <a:xfrm>
            <a:off x="571500" y="3423949"/>
            <a:ext cx="4071938" cy="154288"/>
          </a:xfrm>
          <a:prstGeom prst="rect">
            <a:avLst/>
          </a:prstGeom>
          <a:noFill/>
          <a:ln/>
        </p:spPr>
        <p:txBody>
          <a:bodyPr wrap="none" lIns="1021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Problemas de seguridad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700088" y="3635387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Registro incorrecto de eventos en sistemas de video</a:t>
            </a:r>
            <a:endParaRPr lang="en-US" sz="785" dirty="0"/>
          </a:p>
        </p:txBody>
      </p:sp>
      <p:sp>
        <p:nvSpPr>
          <p:cNvPr id="16" name="Text 13"/>
          <p:cNvSpPr/>
          <p:nvPr/>
        </p:nvSpPr>
        <p:spPr>
          <a:xfrm>
            <a:off x="700088" y="3817553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Vulnerabilidades en los protocolos de seguridad de la red</a:t>
            </a:r>
            <a:endParaRPr lang="en-US" sz="785" dirty="0"/>
          </a:p>
        </p:txBody>
      </p:sp>
      <p:sp>
        <p:nvSpPr>
          <p:cNvPr id="17" name="Text 14"/>
          <p:cNvSpPr/>
          <p:nvPr/>
        </p:nvSpPr>
        <p:spPr>
          <a:xfrm>
            <a:off x="4857750" y="1128713"/>
            <a:ext cx="407193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Categorización de problemas</a:t>
            </a:r>
            <a:endParaRPr lang="en-US" sz="942" dirty="0"/>
          </a:p>
        </p:txBody>
      </p:sp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1500188"/>
            <a:ext cx="4071938" cy="26271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14313"/>
            <a:ext cx="835818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solución integral de QUANTUM &amp; SHIWA TIME ayuda a tener un negocio efectivo y construir una alta lealtad del huésped</a:t>
            </a:r>
            <a:endParaRPr lang="en-US" sz="1688" dirty="0"/>
          </a:p>
        </p:txBody>
      </p:sp>
      <p:sp>
        <p:nvSpPr>
          <p:cNvPr id="4" name="Text 1"/>
          <p:cNvSpPr/>
          <p:nvPr/>
        </p:nvSpPr>
        <p:spPr>
          <a:xfrm>
            <a:off x="571500" y="1641584"/>
            <a:ext cx="4071938" cy="1542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 Grand Mini</a:t>
            </a:r>
            <a:endParaRPr lang="en-US" sz="942" dirty="0"/>
          </a:p>
        </p:txBody>
      </p:sp>
      <p:sp>
        <p:nvSpPr>
          <p:cNvPr id="5" name="Text 2"/>
          <p:cNvSpPr/>
          <p:nvPr/>
        </p:nvSpPr>
        <p:spPr>
          <a:xfrm>
            <a:off x="571500" y="1853022"/>
            <a:ext cx="4071938" cy="390032"/>
          </a:xfrm>
          <a:prstGeom prst="rect">
            <a:avLst/>
          </a:prstGeom>
          <a:noFill/>
          <a:ln/>
        </p:spPr>
        <p:txBody>
          <a:bodyPr wrap="square" lIns="153035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Servidor compacto de sincronización de tiempo instalado en el hotel. Asegura la sincronización precisa de todos los sistemas internos y dispositivos con el servidor central de ETECSA.</a:t>
            </a:r>
            <a:endParaRPr lang="en-US" sz="732" dirty="0"/>
          </a:p>
        </p:txBody>
      </p:sp>
      <p:sp>
        <p:nvSpPr>
          <p:cNvPr id="6" name="Text 3"/>
          <p:cNvSpPr/>
          <p:nvPr/>
        </p:nvSpPr>
        <p:spPr>
          <a:xfrm>
            <a:off x="571500" y="2350210"/>
            <a:ext cx="4071938" cy="1542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SHIWA TIME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571500" y="2561649"/>
            <a:ext cx="4071938" cy="390032"/>
          </a:xfrm>
          <a:prstGeom prst="rect">
            <a:avLst/>
          </a:prstGeom>
          <a:noFill/>
          <a:ln/>
        </p:spPr>
        <p:txBody>
          <a:bodyPr wrap="square" lIns="153035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Software para la gestión y monitoreo centralizados de todos los servidores Grand Mini instalados. Muestra el estado de sincronización y envía notificaciones sobre problemas.</a:t>
            </a:r>
            <a:endParaRPr lang="en-US" sz="732" dirty="0"/>
          </a:p>
        </p:txBody>
      </p:sp>
      <p:sp>
        <p:nvSpPr>
          <p:cNvPr id="8" name="Text 5"/>
          <p:cNvSpPr/>
          <p:nvPr/>
        </p:nvSpPr>
        <p:spPr>
          <a:xfrm>
            <a:off x="571500" y="3058837"/>
            <a:ext cx="4071938" cy="1542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Servidor central ETECSA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571500" y="3270275"/>
            <a:ext cx="4071938" cy="260021"/>
          </a:xfrm>
          <a:prstGeom prst="rect">
            <a:avLst/>
          </a:prstGeom>
          <a:noFill/>
          <a:ln/>
        </p:spPr>
        <p:txBody>
          <a:bodyPr wrap="square" lIns="153035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servidor central de sincronización en el centro de datos de ETECSA en La Habana proporciona una fuente de tiempo de alta precisión.</a:t>
            </a:r>
            <a:endParaRPr lang="en-US" sz="732" dirty="0"/>
          </a:p>
        </p:txBody>
      </p:sp>
      <p:sp>
        <p:nvSpPr>
          <p:cNvPr id="10" name="Shape 7"/>
          <p:cNvSpPr/>
          <p:nvPr/>
        </p:nvSpPr>
        <p:spPr>
          <a:xfrm>
            <a:off x="4857750" y="1641584"/>
            <a:ext cx="4071938" cy="408589"/>
          </a:xfrm>
          <a:prstGeom prst="rect">
            <a:avLst/>
          </a:prstGeom>
          <a:solidFill>
            <a:srgbClr val="1A4E8C"/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475" y="1781585"/>
            <a:ext cx="128588" cy="128588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157788" y="1727309"/>
            <a:ext cx="2956340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Sincronización precisa</a:t>
            </a:r>
            <a:endParaRPr lang="en-US" sz="732" dirty="0"/>
          </a:p>
        </p:txBody>
      </p:sp>
      <p:sp>
        <p:nvSpPr>
          <p:cNvPr id="13" name="Text 9"/>
          <p:cNvSpPr/>
          <p:nvPr/>
        </p:nvSpPr>
        <p:spPr>
          <a:xfrm>
            <a:off x="5157788" y="1861589"/>
            <a:ext cx="2956340" cy="1028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Sincronización de tiempo de alta precisión en todos los sistemas del hotel</a:t>
            </a:r>
            <a:endParaRPr lang="en-US" sz="628" dirty="0"/>
          </a:p>
        </p:txBody>
      </p:sp>
      <p:sp>
        <p:nvSpPr>
          <p:cNvPr id="14" name="Shape 10"/>
          <p:cNvSpPr/>
          <p:nvPr/>
        </p:nvSpPr>
        <p:spPr>
          <a:xfrm>
            <a:off x="4857750" y="2121610"/>
            <a:ext cx="4071938" cy="408589"/>
          </a:xfrm>
          <a:prstGeom prst="rect">
            <a:avLst/>
          </a:prstGeom>
          <a:solidFill>
            <a:srgbClr val="1A4E8C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475" y="2261611"/>
            <a:ext cx="128588" cy="128588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5157788" y="2207335"/>
            <a:ext cx="2295906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Fiabilidad y seguridad</a:t>
            </a:r>
            <a:endParaRPr lang="en-US" sz="732" dirty="0"/>
          </a:p>
        </p:txBody>
      </p:sp>
      <p:sp>
        <p:nvSpPr>
          <p:cNvPr id="17" name="Text 12"/>
          <p:cNvSpPr/>
          <p:nvPr/>
        </p:nvSpPr>
        <p:spPr>
          <a:xfrm>
            <a:off x="5157788" y="2341615"/>
            <a:ext cx="2295906" cy="1028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Canales de comunicación seguros y monitoreo constante</a:t>
            </a:r>
            <a:endParaRPr lang="en-US" sz="628" dirty="0"/>
          </a:p>
        </p:txBody>
      </p:sp>
      <p:sp>
        <p:nvSpPr>
          <p:cNvPr id="18" name="Shape 13"/>
          <p:cNvSpPr/>
          <p:nvPr/>
        </p:nvSpPr>
        <p:spPr>
          <a:xfrm>
            <a:off x="4857750" y="2601637"/>
            <a:ext cx="4071938" cy="408589"/>
          </a:xfrm>
          <a:prstGeom prst="rect">
            <a:avLst/>
          </a:prstGeom>
          <a:solidFill>
            <a:srgbClr val="1A4E8C"/>
          </a:solidFill>
          <a:ln/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3475" y="2741638"/>
            <a:ext cx="128588" cy="128588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5157788" y="2687362"/>
            <a:ext cx="1636672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Soporte 24/7</a:t>
            </a:r>
            <a:endParaRPr lang="en-US" sz="732" dirty="0"/>
          </a:p>
        </p:txBody>
      </p:sp>
      <p:sp>
        <p:nvSpPr>
          <p:cNvPr id="21" name="Text 15"/>
          <p:cNvSpPr/>
          <p:nvPr/>
        </p:nvSpPr>
        <p:spPr>
          <a:xfrm>
            <a:off x="5157788" y="2821642"/>
            <a:ext cx="1636672" cy="1028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Monitoreo y soporte técnico las 24 horas</a:t>
            </a:r>
            <a:endParaRPr lang="en-US" sz="628" dirty="0"/>
          </a:p>
        </p:txBody>
      </p:sp>
      <p:sp>
        <p:nvSpPr>
          <p:cNvPr id="22" name="Shape 16"/>
          <p:cNvSpPr/>
          <p:nvPr/>
        </p:nvSpPr>
        <p:spPr>
          <a:xfrm>
            <a:off x="4857750" y="3081663"/>
            <a:ext cx="4071938" cy="408589"/>
          </a:xfrm>
          <a:prstGeom prst="rect">
            <a:avLst/>
          </a:prstGeom>
          <a:solidFill>
            <a:srgbClr val="1A4E8C"/>
          </a:solidFill>
          <a:ln/>
        </p:spPr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3475" y="3221664"/>
            <a:ext cx="160734" cy="128588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5189934" y="3167388"/>
            <a:ext cx="2760027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Integración completa</a:t>
            </a:r>
            <a:endParaRPr lang="en-US" sz="732" dirty="0"/>
          </a:p>
        </p:txBody>
      </p:sp>
      <p:sp>
        <p:nvSpPr>
          <p:cNvPr id="25" name="Text 18"/>
          <p:cNvSpPr/>
          <p:nvPr/>
        </p:nvSpPr>
        <p:spPr>
          <a:xfrm>
            <a:off x="5189934" y="3301668"/>
            <a:ext cx="2760027" cy="1028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Soporte para diversos dispositivos: PMS, POS, sistemas de seguridad</a:t>
            </a:r>
            <a:endParaRPr lang="en-US" sz="62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14313"/>
            <a:ext cx="835818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Ofrecemos la arquitectura de servicio que proporciona procesos claros y gestionados con un alto nivel de seguridad</a:t>
            </a:r>
            <a:endParaRPr lang="en-US" sz="1688" dirty="0"/>
          </a:p>
        </p:txBody>
      </p:sp>
      <p:sp>
        <p:nvSpPr>
          <p:cNvPr id="4" name="Shape 1"/>
          <p:cNvSpPr/>
          <p:nvPr/>
        </p:nvSpPr>
        <p:spPr>
          <a:xfrm>
            <a:off x="3679031" y="1014413"/>
            <a:ext cx="2143125" cy="892969"/>
          </a:xfrm>
          <a:prstGeom prst="rect">
            <a:avLst/>
          </a:prstGeom>
          <a:solidFill>
            <a:srgbClr val="1A4E8C"/>
          </a:solidFill>
          <a:ln/>
        </p:spPr>
      </p:sp>
      <p:sp>
        <p:nvSpPr>
          <p:cNvPr id="5" name="Text 2"/>
          <p:cNvSpPr/>
          <p:nvPr/>
        </p:nvSpPr>
        <p:spPr>
          <a:xfrm>
            <a:off x="3764756" y="1100138"/>
            <a:ext cx="1971675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Centro de Datos ETECSA, La Habana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3764756" y="1521619"/>
            <a:ext cx="197167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Servidor central de sincronización y monitoreo con software SHIWA TIME</a:t>
            </a:r>
            <a:endParaRPr lang="en-US" sz="732" dirty="0"/>
          </a:p>
        </p:txBody>
      </p:sp>
      <p:sp>
        <p:nvSpPr>
          <p:cNvPr id="7" name="Shape 4"/>
          <p:cNvSpPr/>
          <p:nvPr/>
        </p:nvSpPr>
        <p:spPr>
          <a:xfrm>
            <a:off x="871538" y="2300288"/>
            <a:ext cx="1071563" cy="607219"/>
          </a:xfrm>
          <a:prstGeom prst="rect">
            <a:avLst/>
          </a:prstGeom>
          <a:solidFill>
            <a:srgbClr val="1A4E8C"/>
          </a:solidFill>
          <a:ln/>
        </p:spPr>
      </p:sp>
      <p:sp>
        <p:nvSpPr>
          <p:cNvPr id="8" name="Text 5"/>
          <p:cNvSpPr/>
          <p:nvPr/>
        </p:nvSpPr>
        <p:spPr>
          <a:xfrm>
            <a:off x="942975" y="2371725"/>
            <a:ext cx="928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Hotel 1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942975" y="2578894"/>
            <a:ext cx="9286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 Grand Mini Server</a:t>
            </a:r>
            <a:endParaRPr lang="en-US" sz="628" dirty="0"/>
          </a:p>
        </p:txBody>
      </p:sp>
      <p:sp>
        <p:nvSpPr>
          <p:cNvPr id="11" name="Shape 8"/>
          <p:cNvSpPr/>
          <p:nvPr/>
        </p:nvSpPr>
        <p:spPr>
          <a:xfrm>
            <a:off x="2543175" y="2300288"/>
            <a:ext cx="1071563" cy="607219"/>
          </a:xfrm>
          <a:prstGeom prst="rect">
            <a:avLst/>
          </a:prstGeom>
          <a:solidFill>
            <a:srgbClr val="1A4E8C"/>
          </a:solidFill>
          <a:ln/>
        </p:spPr>
      </p:sp>
      <p:sp>
        <p:nvSpPr>
          <p:cNvPr id="12" name="Text 9"/>
          <p:cNvSpPr/>
          <p:nvPr/>
        </p:nvSpPr>
        <p:spPr>
          <a:xfrm>
            <a:off x="2614613" y="2371725"/>
            <a:ext cx="928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Hotel 2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2614613" y="2578894"/>
            <a:ext cx="9286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 Grand Mini Server</a:t>
            </a:r>
            <a:endParaRPr lang="en-US" sz="628" dirty="0"/>
          </a:p>
        </p:txBody>
      </p:sp>
      <p:sp>
        <p:nvSpPr>
          <p:cNvPr id="15" name="Shape 12"/>
          <p:cNvSpPr/>
          <p:nvPr/>
        </p:nvSpPr>
        <p:spPr>
          <a:xfrm>
            <a:off x="4214813" y="2300288"/>
            <a:ext cx="1071563" cy="607219"/>
          </a:xfrm>
          <a:prstGeom prst="rect">
            <a:avLst/>
          </a:prstGeom>
          <a:solidFill>
            <a:srgbClr val="1A4E8C"/>
          </a:solidFill>
          <a:ln/>
        </p:spPr>
      </p:sp>
      <p:sp>
        <p:nvSpPr>
          <p:cNvPr id="16" name="Text 13"/>
          <p:cNvSpPr/>
          <p:nvPr/>
        </p:nvSpPr>
        <p:spPr>
          <a:xfrm>
            <a:off x="4286250" y="2371725"/>
            <a:ext cx="928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Hotel 3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4286250" y="2578894"/>
            <a:ext cx="9286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 Grand Mini Server</a:t>
            </a:r>
            <a:endParaRPr lang="en-US" sz="628" dirty="0"/>
          </a:p>
        </p:txBody>
      </p:sp>
      <p:sp>
        <p:nvSpPr>
          <p:cNvPr id="19" name="Shape 16"/>
          <p:cNvSpPr/>
          <p:nvPr/>
        </p:nvSpPr>
        <p:spPr>
          <a:xfrm>
            <a:off x="5886450" y="2300288"/>
            <a:ext cx="1071563" cy="607219"/>
          </a:xfrm>
          <a:prstGeom prst="rect">
            <a:avLst/>
          </a:prstGeom>
          <a:solidFill>
            <a:srgbClr val="1A4E8C"/>
          </a:solidFill>
          <a:ln/>
        </p:spPr>
      </p:sp>
      <p:sp>
        <p:nvSpPr>
          <p:cNvPr id="20" name="Text 17"/>
          <p:cNvSpPr/>
          <p:nvPr/>
        </p:nvSpPr>
        <p:spPr>
          <a:xfrm>
            <a:off x="5957888" y="2371725"/>
            <a:ext cx="928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Hotel 4</a:t>
            </a:r>
            <a:endParaRPr lang="en-US" sz="837" dirty="0"/>
          </a:p>
        </p:txBody>
      </p:sp>
      <p:sp>
        <p:nvSpPr>
          <p:cNvPr id="21" name="Text 18"/>
          <p:cNvSpPr/>
          <p:nvPr/>
        </p:nvSpPr>
        <p:spPr>
          <a:xfrm>
            <a:off x="5957888" y="2578894"/>
            <a:ext cx="9286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 Grand Mini Server</a:t>
            </a:r>
            <a:endParaRPr lang="en-US" sz="628" dirty="0"/>
          </a:p>
        </p:txBody>
      </p:sp>
      <p:sp>
        <p:nvSpPr>
          <p:cNvPr id="23" name="Shape 20"/>
          <p:cNvSpPr/>
          <p:nvPr/>
        </p:nvSpPr>
        <p:spPr>
          <a:xfrm>
            <a:off x="7558088" y="2300288"/>
            <a:ext cx="1071563" cy="607219"/>
          </a:xfrm>
          <a:prstGeom prst="rect">
            <a:avLst/>
          </a:prstGeom>
          <a:solidFill>
            <a:srgbClr val="1A4E8C"/>
          </a:solidFill>
          <a:ln/>
        </p:spPr>
      </p:sp>
      <p:sp>
        <p:nvSpPr>
          <p:cNvPr id="24" name="Text 21"/>
          <p:cNvSpPr/>
          <p:nvPr/>
        </p:nvSpPr>
        <p:spPr>
          <a:xfrm>
            <a:off x="7629525" y="2371725"/>
            <a:ext cx="928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Hotel 5</a:t>
            </a:r>
            <a:endParaRPr lang="en-US" sz="837" dirty="0"/>
          </a:p>
        </p:txBody>
      </p:sp>
      <p:sp>
        <p:nvSpPr>
          <p:cNvPr id="25" name="Text 22"/>
          <p:cNvSpPr/>
          <p:nvPr/>
        </p:nvSpPr>
        <p:spPr>
          <a:xfrm>
            <a:off x="7629525" y="2578894"/>
            <a:ext cx="9286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 Grand Mini Server</a:t>
            </a:r>
            <a:endParaRPr lang="en-US" sz="628" dirty="0"/>
          </a:p>
        </p:txBody>
      </p:sp>
      <p:sp>
        <p:nvSpPr>
          <p:cNvPr id="27" name="Text 24"/>
          <p:cNvSpPr/>
          <p:nvPr/>
        </p:nvSpPr>
        <p:spPr>
          <a:xfrm>
            <a:off x="571500" y="3383957"/>
            <a:ext cx="4071938" cy="154288"/>
          </a:xfrm>
          <a:prstGeom prst="rect">
            <a:avLst/>
          </a:prstGeom>
          <a:noFill/>
          <a:ln/>
        </p:spPr>
        <p:txBody>
          <a:bodyPr wrap="none" lIns="1021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Servidor central ETECSA</a:t>
            </a:r>
            <a:endParaRPr lang="en-US" sz="942" dirty="0"/>
          </a:p>
        </p:txBody>
      </p:sp>
      <p:sp>
        <p:nvSpPr>
          <p:cNvPr id="28" name="Text 25"/>
          <p:cNvSpPr/>
          <p:nvPr/>
        </p:nvSpPr>
        <p:spPr>
          <a:xfrm>
            <a:off x="700088" y="3609683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Fuente de tiempo de alta precisión</a:t>
            </a:r>
            <a:endParaRPr lang="en-US" sz="785" dirty="0"/>
          </a:p>
        </p:txBody>
      </p:sp>
      <p:sp>
        <p:nvSpPr>
          <p:cNvPr id="29" name="Text 26"/>
          <p:cNvSpPr/>
          <p:nvPr/>
        </p:nvSpPr>
        <p:spPr>
          <a:xfrm>
            <a:off x="700088" y="3806136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Monitoreo central de cada servidor Grand Mini</a:t>
            </a:r>
            <a:endParaRPr lang="en-US" sz="785" dirty="0"/>
          </a:p>
        </p:txBody>
      </p:sp>
      <p:sp>
        <p:nvSpPr>
          <p:cNvPr id="30" name="Text 27"/>
          <p:cNvSpPr/>
          <p:nvPr/>
        </p:nvSpPr>
        <p:spPr>
          <a:xfrm>
            <a:off x="700088" y="4002589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Gestión de configuración y actualización</a:t>
            </a:r>
            <a:endParaRPr lang="en-US" sz="785" dirty="0"/>
          </a:p>
        </p:txBody>
      </p:sp>
      <p:sp>
        <p:nvSpPr>
          <p:cNvPr id="31" name="Text 28"/>
          <p:cNvSpPr/>
          <p:nvPr/>
        </p:nvSpPr>
        <p:spPr>
          <a:xfrm>
            <a:off x="700088" y="4199042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Mantenimiento de registros e informes</a:t>
            </a:r>
            <a:endParaRPr lang="en-US" sz="785" dirty="0"/>
          </a:p>
        </p:txBody>
      </p:sp>
      <p:sp>
        <p:nvSpPr>
          <p:cNvPr id="32" name="Text 29"/>
          <p:cNvSpPr/>
          <p:nvPr/>
        </p:nvSpPr>
        <p:spPr>
          <a:xfrm>
            <a:off x="4857750" y="3383957"/>
            <a:ext cx="4071938" cy="154288"/>
          </a:xfrm>
          <a:prstGeom prst="rect">
            <a:avLst/>
          </a:prstGeom>
          <a:noFill/>
          <a:ln/>
        </p:spPr>
        <p:txBody>
          <a:bodyPr wrap="none" lIns="1021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Servidores Grand Mini para hoteles</a:t>
            </a:r>
            <a:endParaRPr lang="en-US" sz="942" dirty="0"/>
          </a:p>
        </p:txBody>
      </p:sp>
      <p:sp>
        <p:nvSpPr>
          <p:cNvPr id="33" name="Text 30"/>
          <p:cNvSpPr/>
          <p:nvPr/>
        </p:nvSpPr>
        <p:spPr>
          <a:xfrm>
            <a:off x="4986338" y="3609683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Sincronización de tiempo</a:t>
            </a:r>
            <a:endParaRPr lang="en-US" sz="785" dirty="0"/>
          </a:p>
        </p:txBody>
      </p:sp>
      <p:sp>
        <p:nvSpPr>
          <p:cNvPr id="34" name="Text 31"/>
          <p:cNvSpPr/>
          <p:nvPr/>
        </p:nvSpPr>
        <p:spPr>
          <a:xfrm>
            <a:off x="4986338" y="3806136"/>
            <a:ext cx="3943350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Soporte para varios dispositivos: PMS, POS, sistemas de seguridad, cerraduras electrónicas</a:t>
            </a:r>
            <a:endParaRPr lang="en-US" sz="785" dirty="0"/>
          </a:p>
        </p:txBody>
      </p:sp>
      <p:sp>
        <p:nvSpPr>
          <p:cNvPr id="35" name="Text 32"/>
          <p:cNvSpPr/>
          <p:nvPr/>
        </p:nvSpPr>
        <p:spPr>
          <a:xfrm>
            <a:off x="4986338" y="4141892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Envío de datos al servidor central</a:t>
            </a:r>
            <a:endParaRPr lang="en-US" sz="785" dirty="0"/>
          </a:p>
        </p:txBody>
      </p:sp>
      <p:sp>
        <p:nvSpPr>
          <p:cNvPr id="36" name="Text 33"/>
          <p:cNvSpPr/>
          <p:nvPr/>
        </p:nvSpPr>
        <p:spPr>
          <a:xfrm>
            <a:off x="4986338" y="4338345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Recuperación automática en caso de fallos</a:t>
            </a:r>
            <a:endParaRPr lang="en-US" sz="78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14313"/>
            <a:ext cx="835818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Las ventajas de Quantum para los sectores más importantes del negocio hotelero</a:t>
            </a:r>
            <a:endParaRPr lang="en-US" sz="1688" dirty="0"/>
          </a:p>
        </p:txBody>
      </p:sp>
      <p:sp>
        <p:nvSpPr>
          <p:cNvPr id="4" name="Shape 1"/>
          <p:cNvSpPr/>
          <p:nvPr/>
        </p:nvSpPr>
        <p:spPr>
          <a:xfrm>
            <a:off x="1190969" y="1564482"/>
            <a:ext cx="3276916" cy="335756"/>
          </a:xfrm>
          <a:prstGeom prst="rect">
            <a:avLst/>
          </a:prstGeom>
          <a:solidFill>
            <a:srgbClr val="1A4E8C"/>
          </a:solidFill>
          <a:ln/>
        </p:spPr>
      </p:sp>
      <p:sp>
        <p:nvSpPr>
          <p:cNvPr id="5" name="Text 2"/>
          <p:cNvSpPr/>
          <p:nvPr/>
        </p:nvSpPr>
        <p:spPr>
          <a:xfrm>
            <a:off x="1190969" y="1564482"/>
            <a:ext cx="3276916" cy="335756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Finanzas</a:t>
            </a:r>
            <a:endParaRPr lang="en-US" sz="942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119" y="2000250"/>
            <a:ext cx="114300" cy="1143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19569" y="1985963"/>
            <a:ext cx="2262727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Facturación precisa y facturación de servicios</a:t>
            </a:r>
            <a:endParaRPr lang="en-US" sz="785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119" y="2210991"/>
            <a:ext cx="114300" cy="1143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419569" y="2196703"/>
            <a:ext cx="220069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Cumplimiento de los requisitos de auditoría</a:t>
            </a:r>
            <a:endParaRPr lang="en-US" sz="785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119" y="2421732"/>
            <a:ext cx="114300" cy="1143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419569" y="2407444"/>
            <a:ext cx="1520977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Rápido retorno de la inversión</a:t>
            </a:r>
            <a:endParaRPr lang="en-US" sz="785" dirty="0"/>
          </a:p>
        </p:txBody>
      </p:sp>
      <p:sp>
        <p:nvSpPr>
          <p:cNvPr id="12" name="Shape 6"/>
          <p:cNvSpPr/>
          <p:nvPr/>
        </p:nvSpPr>
        <p:spPr>
          <a:xfrm>
            <a:off x="1190969" y="2653903"/>
            <a:ext cx="3276916" cy="335756"/>
          </a:xfrm>
          <a:prstGeom prst="rect">
            <a:avLst/>
          </a:prstGeom>
          <a:solidFill>
            <a:srgbClr val="1A4E8C"/>
          </a:solidFill>
          <a:ln/>
        </p:spPr>
      </p:sp>
      <p:sp>
        <p:nvSpPr>
          <p:cNvPr id="13" name="Text 7"/>
          <p:cNvSpPr/>
          <p:nvPr/>
        </p:nvSpPr>
        <p:spPr>
          <a:xfrm>
            <a:off x="1190969" y="2653903"/>
            <a:ext cx="3276916" cy="335756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Aumento del NPS</a:t>
            </a:r>
            <a:endParaRPr lang="en-US" sz="942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119" y="3089672"/>
            <a:ext cx="114300" cy="11430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419569" y="3075385"/>
            <a:ext cx="299116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Tiempo preciso uniforme en todos los dispositivos del hotel</a:t>
            </a:r>
            <a:endParaRPr lang="en-US" sz="785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119" y="3300413"/>
            <a:ext cx="114300" cy="11430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419569" y="3286125"/>
            <a:ext cx="2029327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 demoras en la recepción de servicios</a:t>
            </a:r>
            <a:endParaRPr lang="en-US" sz="785" dirty="0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119" y="3511153"/>
            <a:ext cx="114300" cy="114300"/>
          </a:xfrm>
          <a:prstGeom prst="rect">
            <a:avLst/>
          </a:prstGeom>
        </p:spPr>
      </p:pic>
      <p:sp>
        <p:nvSpPr>
          <p:cNvPr id="19" name="Text 10"/>
          <p:cNvSpPr/>
          <p:nvPr/>
        </p:nvSpPr>
        <p:spPr>
          <a:xfrm>
            <a:off x="1419569" y="3496866"/>
            <a:ext cx="190428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Mayor lealtad y comentarios positivos</a:t>
            </a:r>
            <a:endParaRPr lang="en-US" sz="785" dirty="0"/>
          </a:p>
        </p:txBody>
      </p:sp>
      <p:sp>
        <p:nvSpPr>
          <p:cNvPr id="20" name="Shape 11"/>
          <p:cNvSpPr/>
          <p:nvPr/>
        </p:nvSpPr>
        <p:spPr>
          <a:xfrm>
            <a:off x="4682198" y="1564482"/>
            <a:ext cx="3388258" cy="335756"/>
          </a:xfrm>
          <a:prstGeom prst="rect">
            <a:avLst/>
          </a:prstGeom>
          <a:solidFill>
            <a:srgbClr val="1A4E8C"/>
          </a:solidFill>
          <a:ln/>
        </p:spPr>
      </p:sp>
      <p:sp>
        <p:nvSpPr>
          <p:cNvPr id="21" name="Text 12"/>
          <p:cNvSpPr/>
          <p:nvPr/>
        </p:nvSpPr>
        <p:spPr>
          <a:xfrm>
            <a:off x="4682198" y="1564482"/>
            <a:ext cx="3388258" cy="335756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Operaciones</a:t>
            </a:r>
            <a:endParaRPr lang="en-US" sz="942" dirty="0"/>
          </a:p>
        </p:txBody>
      </p:sp>
      <p:pic>
        <p:nvPicPr>
          <p:cNvPr id="22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9348" y="2000250"/>
            <a:ext cx="114300" cy="114300"/>
          </a:xfrm>
          <a:prstGeom prst="rect">
            <a:avLst/>
          </a:prstGeom>
        </p:spPr>
      </p:pic>
      <p:sp>
        <p:nvSpPr>
          <p:cNvPr id="23" name="Text 13"/>
          <p:cNvSpPr/>
          <p:nvPr/>
        </p:nvSpPr>
        <p:spPr>
          <a:xfrm>
            <a:off x="4910798" y="1985963"/>
            <a:ext cx="269777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Operación ininterrumpida de todos los sistemas de TI</a:t>
            </a:r>
            <a:endParaRPr lang="en-US" sz="785" dirty="0"/>
          </a:p>
        </p:txBody>
      </p:sp>
      <p:pic>
        <p:nvPicPr>
          <p:cNvPr id="24" name="Image 8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9348" y="2210991"/>
            <a:ext cx="114300" cy="114300"/>
          </a:xfrm>
          <a:prstGeom prst="rect">
            <a:avLst/>
          </a:prstGeom>
        </p:spPr>
      </p:pic>
      <p:sp>
        <p:nvSpPr>
          <p:cNvPr id="25" name="Text 14"/>
          <p:cNvSpPr/>
          <p:nvPr/>
        </p:nvSpPr>
        <p:spPr>
          <a:xfrm>
            <a:off x="4910798" y="2196703"/>
            <a:ext cx="2779002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Cumplimiento exacto del horario de check-in/check-out</a:t>
            </a:r>
            <a:endParaRPr lang="en-US" sz="785" dirty="0"/>
          </a:p>
        </p:txBody>
      </p:sp>
      <p:pic>
        <p:nvPicPr>
          <p:cNvPr id="26" name="Image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9348" y="2421732"/>
            <a:ext cx="114300" cy="114300"/>
          </a:xfrm>
          <a:prstGeom prst="rect">
            <a:avLst/>
          </a:prstGeom>
        </p:spPr>
      </p:pic>
      <p:sp>
        <p:nvSpPr>
          <p:cNvPr id="27" name="Text 15"/>
          <p:cNvSpPr/>
          <p:nvPr/>
        </p:nvSpPr>
        <p:spPr>
          <a:xfrm>
            <a:off x="4910798" y="2407444"/>
            <a:ext cx="2306985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Coordinación efectiva del trabajo del personal</a:t>
            </a:r>
            <a:endParaRPr lang="en-US" sz="785" dirty="0"/>
          </a:p>
        </p:txBody>
      </p:sp>
      <p:sp>
        <p:nvSpPr>
          <p:cNvPr id="28" name="Shape 16"/>
          <p:cNvSpPr/>
          <p:nvPr/>
        </p:nvSpPr>
        <p:spPr>
          <a:xfrm>
            <a:off x="4682198" y="2653903"/>
            <a:ext cx="3388258" cy="335756"/>
          </a:xfrm>
          <a:prstGeom prst="rect">
            <a:avLst/>
          </a:prstGeom>
          <a:solidFill>
            <a:srgbClr val="1A4E8C"/>
          </a:solidFill>
          <a:ln/>
        </p:spPr>
      </p:sp>
      <p:sp>
        <p:nvSpPr>
          <p:cNvPr id="29" name="Text 17"/>
          <p:cNvSpPr/>
          <p:nvPr/>
        </p:nvSpPr>
        <p:spPr>
          <a:xfrm>
            <a:off x="4682198" y="2653903"/>
            <a:ext cx="3388258" cy="335756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Mayor seguridad</a:t>
            </a:r>
            <a:endParaRPr lang="en-US" sz="942" dirty="0"/>
          </a:p>
        </p:txBody>
      </p:sp>
      <p:pic>
        <p:nvPicPr>
          <p:cNvPr id="30" name="Image 10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9348" y="3089672"/>
            <a:ext cx="114300" cy="114300"/>
          </a:xfrm>
          <a:prstGeom prst="rect">
            <a:avLst/>
          </a:prstGeom>
        </p:spPr>
      </p:pic>
      <p:sp>
        <p:nvSpPr>
          <p:cNvPr id="31" name="Text 18"/>
          <p:cNvSpPr/>
          <p:nvPr/>
        </p:nvSpPr>
        <p:spPr>
          <a:xfrm>
            <a:off x="4910798" y="3075385"/>
            <a:ext cx="310250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Registro preciso de eventos en los sistemas de videovigilancia</a:t>
            </a:r>
            <a:endParaRPr lang="en-US" sz="785" dirty="0"/>
          </a:p>
        </p:txBody>
      </p:sp>
      <p:pic>
        <p:nvPicPr>
          <p:cNvPr id="32" name="Image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9348" y="3300413"/>
            <a:ext cx="114300" cy="114300"/>
          </a:xfrm>
          <a:prstGeom prst="rect">
            <a:avLst/>
          </a:prstGeom>
        </p:spPr>
      </p:pic>
      <p:sp>
        <p:nvSpPr>
          <p:cNvPr id="33" name="Text 19"/>
          <p:cNvSpPr/>
          <p:nvPr/>
        </p:nvSpPr>
        <p:spPr>
          <a:xfrm>
            <a:off x="4910798" y="3286125"/>
            <a:ext cx="2677092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Abordar las vulnerabilidades en los protocolos de red</a:t>
            </a:r>
            <a:endParaRPr lang="en-US" sz="785" dirty="0"/>
          </a:p>
        </p:txBody>
      </p:sp>
      <p:pic>
        <p:nvPicPr>
          <p:cNvPr id="34" name="Image 1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9348" y="3511153"/>
            <a:ext cx="114300" cy="114300"/>
          </a:xfrm>
          <a:prstGeom prst="rect">
            <a:avLst/>
          </a:prstGeom>
        </p:spPr>
      </p:pic>
      <p:sp>
        <p:nvSpPr>
          <p:cNvPr id="35" name="Text 20"/>
          <p:cNvSpPr/>
          <p:nvPr/>
        </p:nvSpPr>
        <p:spPr>
          <a:xfrm>
            <a:off x="4910798" y="3496866"/>
            <a:ext cx="2557937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Protección confiable de los datos de los huéspedes</a:t>
            </a:r>
            <a:endParaRPr lang="en-US" sz="78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14313"/>
            <a:ext cx="8358188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Incluso una evaluación superficial muestra un efecto obvio en la economía del hotel</a:t>
            </a:r>
            <a:endParaRPr lang="en-US" sz="1575" dirty="0"/>
          </a:p>
        </p:txBody>
      </p:sp>
      <p:sp>
        <p:nvSpPr>
          <p:cNvPr id="4" name="Text 1"/>
          <p:cNvSpPr/>
          <p:nvPr/>
        </p:nvSpPr>
        <p:spPr>
          <a:xfrm>
            <a:off x="673858" y="1351648"/>
            <a:ext cx="4071938" cy="154288"/>
          </a:xfrm>
          <a:prstGeom prst="rect">
            <a:avLst/>
          </a:prstGeom>
          <a:noFill/>
          <a:ln/>
        </p:spPr>
        <p:txBody>
          <a:bodyPr wrap="none" lIns="1021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Menores costos operativos</a:t>
            </a:r>
            <a:endParaRPr lang="en-US" sz="942" dirty="0"/>
          </a:p>
        </p:txBody>
      </p:sp>
      <p:sp>
        <p:nvSpPr>
          <p:cNvPr id="5" name="Text 2"/>
          <p:cNvSpPr/>
          <p:nvPr/>
        </p:nvSpPr>
        <p:spPr>
          <a:xfrm>
            <a:off x="673858" y="1573802"/>
            <a:ext cx="16683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Minimizar errores de facturación:</a:t>
            </a:r>
            <a:endParaRPr lang="en-US" sz="732" dirty="0"/>
          </a:p>
        </p:txBody>
      </p:sp>
      <p:sp>
        <p:nvSpPr>
          <p:cNvPr id="6" name="Text 3"/>
          <p:cNvSpPr/>
          <p:nvPr/>
        </p:nvSpPr>
        <p:spPr>
          <a:xfrm>
            <a:off x="2342175" y="1573802"/>
            <a:ext cx="236550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Ahorro de hasta $1,000 por año para un hotel con </a:t>
            </a:r>
            <a:endParaRPr lang="en-US" sz="732" dirty="0"/>
          </a:p>
        </p:txBody>
      </p:sp>
      <p:sp>
        <p:nvSpPr>
          <p:cNvPr id="7" name="Text 4"/>
          <p:cNvSpPr/>
          <p:nvPr/>
        </p:nvSpPr>
        <p:spPr>
          <a:xfrm>
            <a:off x="673858" y="1703813"/>
            <a:ext cx="235559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 ingreso de $1,000,000 por servicios adicionales </a:t>
            </a:r>
            <a:endParaRPr lang="en-US" sz="732" dirty="0"/>
          </a:p>
        </p:txBody>
      </p:sp>
      <p:sp>
        <p:nvSpPr>
          <p:cNvPr id="8" name="Text 5"/>
          <p:cNvSpPr/>
          <p:nvPr/>
        </p:nvSpPr>
        <p:spPr>
          <a:xfrm>
            <a:off x="673858" y="1905261"/>
            <a:ext cx="179673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Aumentar la eficiencia del personal:</a:t>
            </a:r>
            <a:endParaRPr lang="en-US" sz="732" dirty="0"/>
          </a:p>
        </p:txBody>
      </p:sp>
      <p:sp>
        <p:nvSpPr>
          <p:cNvPr id="9" name="Text 6"/>
          <p:cNvSpPr/>
          <p:nvPr/>
        </p:nvSpPr>
        <p:spPr>
          <a:xfrm>
            <a:off x="2470595" y="1905261"/>
            <a:ext cx="218018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Ahorro de 10 minutos por día por empleado = </a:t>
            </a:r>
            <a:endParaRPr lang="en-US" sz="732" dirty="0"/>
          </a:p>
        </p:txBody>
      </p:sp>
      <p:sp>
        <p:nvSpPr>
          <p:cNvPr id="10" name="Text 7"/>
          <p:cNvSpPr/>
          <p:nvPr/>
        </p:nvSpPr>
        <p:spPr>
          <a:xfrm>
            <a:off x="673858" y="2035271"/>
            <a:ext cx="230148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$30,415 por año para un hotel con 50 empleados </a:t>
            </a:r>
            <a:endParaRPr lang="en-US" sz="732" dirty="0"/>
          </a:p>
        </p:txBody>
      </p:sp>
      <p:sp>
        <p:nvSpPr>
          <p:cNvPr id="11" name="Text 8"/>
          <p:cNvSpPr/>
          <p:nvPr/>
        </p:nvSpPr>
        <p:spPr>
          <a:xfrm>
            <a:off x="673858" y="2236720"/>
            <a:ext cx="289028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Reducción del tiempo de inactividad de los sistemas de TI:</a:t>
            </a:r>
            <a:endParaRPr lang="en-US" sz="732" dirty="0"/>
          </a:p>
        </p:txBody>
      </p:sp>
      <p:sp>
        <p:nvSpPr>
          <p:cNvPr id="12" name="Text 9"/>
          <p:cNvSpPr/>
          <p:nvPr/>
        </p:nvSpPr>
        <p:spPr>
          <a:xfrm>
            <a:off x="3564147" y="2236720"/>
            <a:ext cx="104904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Prevención de 2 fallos </a:t>
            </a:r>
            <a:endParaRPr lang="en-US" sz="732" dirty="0"/>
          </a:p>
        </p:txBody>
      </p:sp>
      <p:sp>
        <p:nvSpPr>
          <p:cNvPr id="13" name="Text 10"/>
          <p:cNvSpPr/>
          <p:nvPr/>
        </p:nvSpPr>
        <p:spPr>
          <a:xfrm>
            <a:off x="673858" y="2366730"/>
            <a:ext cx="120296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por mes = $1,200 por año </a:t>
            </a:r>
            <a:endParaRPr lang="en-US" sz="732" dirty="0"/>
          </a:p>
        </p:txBody>
      </p:sp>
      <p:sp>
        <p:nvSpPr>
          <p:cNvPr id="14" name="Shape 11"/>
          <p:cNvSpPr/>
          <p:nvPr/>
        </p:nvSpPr>
        <p:spPr>
          <a:xfrm>
            <a:off x="673858" y="2571750"/>
            <a:ext cx="4071938" cy="388609"/>
          </a:xfrm>
          <a:prstGeom prst="rect">
            <a:avLst/>
          </a:prstGeom>
          <a:solidFill>
            <a:srgbClr val="D4AF37">
              <a:alpha val="20000"/>
            </a:srgbClr>
          </a:solidFill>
          <a:ln/>
        </p:spPr>
      </p:sp>
      <p:sp>
        <p:nvSpPr>
          <p:cNvPr id="15" name="Shape 12"/>
          <p:cNvSpPr/>
          <p:nvPr/>
        </p:nvSpPr>
        <p:spPr>
          <a:xfrm>
            <a:off x="673858" y="2571750"/>
            <a:ext cx="28575" cy="388609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16" name="Text 13"/>
          <p:cNvSpPr/>
          <p:nvPr/>
        </p:nvSpPr>
        <p:spPr>
          <a:xfrm>
            <a:off x="673858" y="2571750"/>
            <a:ext cx="4071938" cy="388609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$32,615 de beneficio adicional / $6,000 de tarifa de servicios por año = ROI 5.4 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673858" y="3138953"/>
            <a:ext cx="4071938" cy="154288"/>
          </a:xfrm>
          <a:prstGeom prst="rect">
            <a:avLst/>
          </a:prstGeom>
          <a:noFill/>
          <a:ln/>
        </p:spPr>
        <p:txBody>
          <a:bodyPr wrap="none" lIns="1021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Aumento de ingresos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673858" y="3361107"/>
            <a:ext cx="192144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Optimización del tiempo de check-out:</a:t>
            </a:r>
            <a:endParaRPr lang="en-US" sz="732" dirty="0"/>
          </a:p>
        </p:txBody>
      </p:sp>
      <p:sp>
        <p:nvSpPr>
          <p:cNvPr id="19" name="Text 16"/>
          <p:cNvSpPr/>
          <p:nvPr/>
        </p:nvSpPr>
        <p:spPr>
          <a:xfrm>
            <a:off x="2595304" y="3361107"/>
            <a:ext cx="197795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$1,520 por habitación por año = $152,000 </a:t>
            </a:r>
            <a:endParaRPr lang="en-US" sz="732" dirty="0"/>
          </a:p>
        </p:txBody>
      </p:sp>
      <p:sp>
        <p:nvSpPr>
          <p:cNvPr id="20" name="Text 17"/>
          <p:cNvSpPr/>
          <p:nvPr/>
        </p:nvSpPr>
        <p:spPr>
          <a:xfrm>
            <a:off x="673858" y="3491117"/>
            <a:ext cx="164710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un hotel con 100 habitaciones </a:t>
            </a:r>
            <a:endParaRPr lang="en-US" sz="732" dirty="0"/>
          </a:p>
        </p:txBody>
      </p:sp>
      <p:sp>
        <p:nvSpPr>
          <p:cNvPr id="21" name="Text 18"/>
          <p:cNvSpPr/>
          <p:nvPr/>
        </p:nvSpPr>
        <p:spPr>
          <a:xfrm>
            <a:off x="673858" y="3692566"/>
            <a:ext cx="189415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Mejora de la satisfacción del huésped:</a:t>
            </a:r>
            <a:endParaRPr lang="en-US" sz="732" dirty="0"/>
          </a:p>
        </p:txBody>
      </p:sp>
      <p:sp>
        <p:nvSpPr>
          <p:cNvPr id="22" name="Text 19"/>
          <p:cNvSpPr/>
          <p:nvPr/>
        </p:nvSpPr>
        <p:spPr>
          <a:xfrm>
            <a:off x="2568012" y="3692566"/>
            <a:ext cx="200396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1% de aumento en la ocupación = $36,500 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673858" y="3822576"/>
            <a:ext cx="204088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por año para un hotel con 100 habitaciones 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4960108" y="1351648"/>
            <a:ext cx="40719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Impacto en las ganancias ($ M)</a:t>
            </a:r>
            <a:endParaRPr lang="en-US" sz="837" dirty="0"/>
          </a:p>
        </p:txBody>
      </p:sp>
      <p:pic>
        <p:nvPicPr>
          <p:cNvPr id="2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108" y="1594536"/>
            <a:ext cx="4071938" cy="1285875"/>
          </a:xfrm>
          <a:prstGeom prst="rect">
            <a:avLst/>
          </a:prstGeom>
        </p:spPr>
      </p:pic>
      <p:sp>
        <p:nvSpPr>
          <p:cNvPr id="26" name="Text 22"/>
          <p:cNvSpPr/>
          <p:nvPr/>
        </p:nvSpPr>
        <p:spPr>
          <a:xfrm>
            <a:off x="4960108" y="3094723"/>
            <a:ext cx="40719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Impacto en los ingresos ($ M)</a:t>
            </a:r>
            <a:endParaRPr lang="en-US" sz="837" dirty="0"/>
          </a:p>
        </p:txBody>
      </p:sp>
      <p:pic>
        <p:nvPicPr>
          <p:cNvPr id="2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108" y="3337611"/>
            <a:ext cx="4071938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14313"/>
            <a:ext cx="8358188" cy="2400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Sus inversiones trabajan para la efectividad del negocio con un ROI rápido y alto</a:t>
            </a:r>
            <a:endParaRPr lang="en-US" sz="1575" dirty="0"/>
          </a:p>
        </p:txBody>
      </p:sp>
      <p:sp>
        <p:nvSpPr>
          <p:cNvPr id="4" name="Shape 1"/>
          <p:cNvSpPr/>
          <p:nvPr/>
        </p:nvSpPr>
        <p:spPr>
          <a:xfrm>
            <a:off x="625078" y="1697338"/>
            <a:ext cx="4036219" cy="557213"/>
          </a:xfrm>
          <a:prstGeom prst="rect">
            <a:avLst/>
          </a:prstGeom>
          <a:solidFill>
            <a:srgbClr val="1A4E8C"/>
          </a:solidFill>
          <a:ln/>
        </p:spPr>
      </p:sp>
      <p:sp>
        <p:nvSpPr>
          <p:cNvPr id="5" name="Text 2"/>
          <p:cNvSpPr/>
          <p:nvPr/>
        </p:nvSpPr>
        <p:spPr>
          <a:xfrm>
            <a:off x="732234" y="1804494"/>
            <a:ext cx="382190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Centro de Datos ETECSA, La Habana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732234" y="1997376"/>
            <a:ext cx="382190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Servidor central de sincronización y monitoreo con software SHIWA TIME</a:t>
            </a:r>
            <a:endParaRPr lang="en-US" sz="732" dirty="0"/>
          </a:p>
        </p:txBody>
      </p:sp>
      <p:sp>
        <p:nvSpPr>
          <p:cNvPr id="7" name="Shape 4"/>
          <p:cNvSpPr/>
          <p:nvPr/>
        </p:nvSpPr>
        <p:spPr>
          <a:xfrm>
            <a:off x="625078" y="2361707"/>
            <a:ext cx="1964531" cy="407194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8" name="Text 5"/>
          <p:cNvSpPr/>
          <p:nvPr/>
        </p:nvSpPr>
        <p:spPr>
          <a:xfrm>
            <a:off x="732234" y="2468863"/>
            <a:ext cx="175021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Compra de equipos</a:t>
            </a:r>
            <a:endParaRPr lang="en-US" sz="942" dirty="0"/>
          </a:p>
        </p:txBody>
      </p:sp>
      <p:sp>
        <p:nvSpPr>
          <p:cNvPr id="9" name="Shape 6"/>
          <p:cNvSpPr/>
          <p:nvPr/>
        </p:nvSpPr>
        <p:spPr>
          <a:xfrm>
            <a:off x="2696766" y="2361707"/>
            <a:ext cx="1964531" cy="407194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10" name="Text 7"/>
          <p:cNvSpPr/>
          <p:nvPr/>
        </p:nvSpPr>
        <p:spPr>
          <a:xfrm>
            <a:off x="2803922" y="2468863"/>
            <a:ext cx="175021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Provisión de servicios</a:t>
            </a:r>
            <a:endParaRPr lang="en-US" sz="942" dirty="0"/>
          </a:p>
        </p:txBody>
      </p:sp>
      <p:sp>
        <p:nvSpPr>
          <p:cNvPr id="11" name="Shape 8"/>
          <p:cNvSpPr/>
          <p:nvPr/>
        </p:nvSpPr>
        <p:spPr>
          <a:xfrm>
            <a:off x="625078" y="2876057"/>
            <a:ext cx="357188" cy="357188"/>
          </a:xfrm>
          <a:prstGeom prst="rect">
            <a:avLst/>
          </a:prstGeom>
          <a:solidFill>
            <a:srgbClr val="1A4E8C"/>
          </a:solidFill>
          <a:ln/>
        </p:spPr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22" y="2997501"/>
            <a:ext cx="114300" cy="114300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1089422" y="2893916"/>
            <a:ext cx="253859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Hotel 1</a:t>
            </a:r>
            <a:endParaRPr lang="en-US" sz="837" dirty="0"/>
          </a:p>
        </p:txBody>
      </p:sp>
      <p:sp>
        <p:nvSpPr>
          <p:cNvPr id="14" name="Text 10"/>
          <p:cNvSpPr/>
          <p:nvPr/>
        </p:nvSpPr>
        <p:spPr>
          <a:xfrm>
            <a:off x="1089422" y="3065366"/>
            <a:ext cx="253859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 Grand Mini Server</a:t>
            </a:r>
            <a:endParaRPr lang="en-US" sz="732" dirty="0"/>
          </a:p>
        </p:txBody>
      </p:sp>
      <p:sp>
        <p:nvSpPr>
          <p:cNvPr id="15" name="Shape 11"/>
          <p:cNvSpPr/>
          <p:nvPr/>
        </p:nvSpPr>
        <p:spPr>
          <a:xfrm>
            <a:off x="3628020" y="2897488"/>
            <a:ext cx="273639" cy="314325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16" name="Text 12"/>
          <p:cNvSpPr/>
          <p:nvPr/>
        </p:nvSpPr>
        <p:spPr>
          <a:xfrm>
            <a:off x="3628020" y="2897488"/>
            <a:ext cx="273639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$0</a:t>
            </a:r>
            <a:endParaRPr lang="en-US" sz="837" dirty="0"/>
          </a:p>
        </p:txBody>
      </p:sp>
      <p:sp>
        <p:nvSpPr>
          <p:cNvPr id="17" name="Shape 13"/>
          <p:cNvSpPr/>
          <p:nvPr/>
        </p:nvSpPr>
        <p:spPr>
          <a:xfrm>
            <a:off x="3973097" y="2897488"/>
            <a:ext cx="688200" cy="314325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18" name="Text 14"/>
          <p:cNvSpPr/>
          <p:nvPr/>
        </p:nvSpPr>
        <p:spPr>
          <a:xfrm>
            <a:off x="3973097" y="2897488"/>
            <a:ext cx="688200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$500/mes</a:t>
            </a:r>
            <a:endParaRPr lang="en-US" sz="837" dirty="0"/>
          </a:p>
        </p:txBody>
      </p:sp>
      <p:sp>
        <p:nvSpPr>
          <p:cNvPr id="19" name="Shape 15"/>
          <p:cNvSpPr/>
          <p:nvPr/>
        </p:nvSpPr>
        <p:spPr>
          <a:xfrm>
            <a:off x="625078" y="3410292"/>
            <a:ext cx="357188" cy="357188"/>
          </a:xfrm>
          <a:prstGeom prst="rect">
            <a:avLst/>
          </a:prstGeom>
          <a:solidFill>
            <a:srgbClr val="1A4E8C"/>
          </a:solidFill>
          <a:ln/>
        </p:spPr>
      </p:sp>
      <p:pic>
        <p:nvPicPr>
          <p:cNvPr id="2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22" y="3531736"/>
            <a:ext cx="114300" cy="114300"/>
          </a:xfrm>
          <a:prstGeom prst="rect">
            <a:avLst/>
          </a:prstGeom>
        </p:spPr>
      </p:pic>
      <p:sp>
        <p:nvSpPr>
          <p:cNvPr id="21" name="Text 16"/>
          <p:cNvSpPr/>
          <p:nvPr/>
        </p:nvSpPr>
        <p:spPr>
          <a:xfrm>
            <a:off x="1089422" y="3428151"/>
            <a:ext cx="253859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Hotel 2</a:t>
            </a:r>
            <a:endParaRPr lang="en-US" sz="837" dirty="0"/>
          </a:p>
        </p:txBody>
      </p:sp>
      <p:sp>
        <p:nvSpPr>
          <p:cNvPr id="22" name="Text 17"/>
          <p:cNvSpPr/>
          <p:nvPr/>
        </p:nvSpPr>
        <p:spPr>
          <a:xfrm>
            <a:off x="1089422" y="3599601"/>
            <a:ext cx="253859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 Grand Mini Server</a:t>
            </a:r>
            <a:endParaRPr lang="en-US" sz="732" dirty="0"/>
          </a:p>
        </p:txBody>
      </p:sp>
      <p:sp>
        <p:nvSpPr>
          <p:cNvPr id="23" name="Shape 18"/>
          <p:cNvSpPr/>
          <p:nvPr/>
        </p:nvSpPr>
        <p:spPr>
          <a:xfrm>
            <a:off x="3628020" y="3431723"/>
            <a:ext cx="273639" cy="314325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24" name="Text 19"/>
          <p:cNvSpPr/>
          <p:nvPr/>
        </p:nvSpPr>
        <p:spPr>
          <a:xfrm>
            <a:off x="3628020" y="3431723"/>
            <a:ext cx="273639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$0</a:t>
            </a:r>
            <a:endParaRPr lang="en-US" sz="837" dirty="0"/>
          </a:p>
        </p:txBody>
      </p:sp>
      <p:sp>
        <p:nvSpPr>
          <p:cNvPr id="25" name="Shape 20"/>
          <p:cNvSpPr/>
          <p:nvPr/>
        </p:nvSpPr>
        <p:spPr>
          <a:xfrm>
            <a:off x="3973097" y="3431723"/>
            <a:ext cx="688200" cy="314325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26" name="Text 21"/>
          <p:cNvSpPr/>
          <p:nvPr/>
        </p:nvSpPr>
        <p:spPr>
          <a:xfrm>
            <a:off x="3973097" y="3431723"/>
            <a:ext cx="688200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$500/mes</a:t>
            </a:r>
            <a:endParaRPr lang="en-US" sz="837" dirty="0"/>
          </a:p>
        </p:txBody>
      </p:sp>
      <p:sp>
        <p:nvSpPr>
          <p:cNvPr id="27" name="Shape 22"/>
          <p:cNvSpPr/>
          <p:nvPr/>
        </p:nvSpPr>
        <p:spPr>
          <a:xfrm>
            <a:off x="4947047" y="1697338"/>
            <a:ext cx="4036219" cy="839391"/>
          </a:xfrm>
          <a:prstGeom prst="rect">
            <a:avLst/>
          </a:prstGeom>
          <a:solidFill>
            <a:srgbClr val="F5F5F5"/>
          </a:solidFill>
          <a:ln/>
        </p:spPr>
      </p:sp>
      <p:pic>
        <p:nvPicPr>
          <p:cNvPr id="2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203" y="1833069"/>
            <a:ext cx="107156" cy="107156"/>
          </a:xfrm>
          <a:prstGeom prst="rect">
            <a:avLst/>
          </a:prstGeom>
        </p:spPr>
      </p:pic>
      <p:sp>
        <p:nvSpPr>
          <p:cNvPr id="29" name="Text 23"/>
          <p:cNvSpPr/>
          <p:nvPr/>
        </p:nvSpPr>
        <p:spPr>
          <a:xfrm>
            <a:off x="5232797" y="1804494"/>
            <a:ext cx="905052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Huéspedes felices</a:t>
            </a:r>
            <a:endParaRPr lang="en-US" sz="785" dirty="0"/>
          </a:p>
        </p:txBody>
      </p:sp>
      <p:pic>
        <p:nvPicPr>
          <p:cNvPr id="3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0875" y="1833069"/>
            <a:ext cx="107156" cy="107156"/>
          </a:xfrm>
          <a:prstGeom prst="rect">
            <a:avLst/>
          </a:prstGeom>
        </p:spPr>
      </p:pic>
      <p:sp>
        <p:nvSpPr>
          <p:cNvPr id="31" name="Text 24"/>
          <p:cNvSpPr/>
          <p:nvPr/>
        </p:nvSpPr>
        <p:spPr>
          <a:xfrm>
            <a:off x="7179469" y="1804494"/>
            <a:ext cx="784082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Protección 24/7</a:t>
            </a:r>
            <a:endParaRPr lang="en-US" sz="785" dirty="0"/>
          </a:p>
        </p:txBody>
      </p:sp>
      <p:pic>
        <p:nvPicPr>
          <p:cNvPr id="3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4203" y="2065241"/>
            <a:ext cx="80367" cy="107156"/>
          </a:xfrm>
          <a:prstGeom prst="rect">
            <a:avLst/>
          </a:prstGeom>
        </p:spPr>
      </p:pic>
      <p:sp>
        <p:nvSpPr>
          <p:cNvPr id="33" name="Text 25"/>
          <p:cNvSpPr/>
          <p:nvPr/>
        </p:nvSpPr>
        <p:spPr>
          <a:xfrm>
            <a:off x="5206008" y="2036666"/>
            <a:ext cx="1132005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Facturación impecable</a:t>
            </a:r>
            <a:endParaRPr lang="en-US" sz="785" dirty="0"/>
          </a:p>
        </p:txBody>
      </p:sp>
      <p:pic>
        <p:nvPicPr>
          <p:cNvPr id="34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0875" y="2065241"/>
            <a:ext cx="133945" cy="107156"/>
          </a:xfrm>
          <a:prstGeom prst="rect">
            <a:avLst/>
          </a:prstGeom>
        </p:spPr>
      </p:pic>
      <p:sp>
        <p:nvSpPr>
          <p:cNvPr id="35" name="Text 26"/>
          <p:cNvSpPr/>
          <p:nvPr/>
        </p:nvSpPr>
        <p:spPr>
          <a:xfrm>
            <a:off x="7206258" y="2036666"/>
            <a:ext cx="1136833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Personal más eficiente</a:t>
            </a:r>
            <a:endParaRPr lang="en-US" sz="785" dirty="0"/>
          </a:p>
        </p:txBody>
      </p:sp>
      <p:pic>
        <p:nvPicPr>
          <p:cNvPr id="36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4203" y="2297413"/>
            <a:ext cx="107156" cy="107156"/>
          </a:xfrm>
          <a:prstGeom prst="rect">
            <a:avLst/>
          </a:prstGeom>
        </p:spPr>
      </p:pic>
      <p:sp>
        <p:nvSpPr>
          <p:cNvPr id="37" name="Text 27"/>
          <p:cNvSpPr/>
          <p:nvPr/>
        </p:nvSpPr>
        <p:spPr>
          <a:xfrm>
            <a:off x="5232797" y="2268838"/>
            <a:ext cx="770158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Tiempo preciso</a:t>
            </a:r>
            <a:endParaRPr lang="en-US" sz="785" dirty="0"/>
          </a:p>
        </p:txBody>
      </p:sp>
      <p:pic>
        <p:nvPicPr>
          <p:cNvPr id="38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00875" y="2297413"/>
            <a:ext cx="94655" cy="107156"/>
          </a:xfrm>
          <a:prstGeom prst="rect">
            <a:avLst/>
          </a:prstGeom>
        </p:spPr>
      </p:pic>
      <p:sp>
        <p:nvSpPr>
          <p:cNvPr id="39" name="Text 28"/>
          <p:cNvSpPr/>
          <p:nvPr/>
        </p:nvSpPr>
        <p:spPr>
          <a:xfrm>
            <a:off x="7166967" y="2268838"/>
            <a:ext cx="1329072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Sistemas de reserva claros</a:t>
            </a:r>
            <a:endParaRPr lang="en-US" sz="785" dirty="0"/>
          </a:p>
        </p:txBody>
      </p:sp>
      <p:sp>
        <p:nvSpPr>
          <p:cNvPr id="40" name="Shape 29"/>
          <p:cNvSpPr/>
          <p:nvPr/>
        </p:nvSpPr>
        <p:spPr>
          <a:xfrm>
            <a:off x="4947047" y="2643885"/>
            <a:ext cx="4036219" cy="692944"/>
          </a:xfrm>
          <a:prstGeom prst="rect">
            <a:avLst/>
          </a:prstGeom>
          <a:solidFill>
            <a:srgbClr val="1A4E8C">
              <a:alpha val="10000"/>
            </a:srgbClr>
          </a:solidFill>
          <a:ln/>
        </p:spPr>
      </p:sp>
      <p:sp>
        <p:nvSpPr>
          <p:cNvPr id="41" name="Text 30"/>
          <p:cNvSpPr/>
          <p:nvPr/>
        </p:nvSpPr>
        <p:spPr>
          <a:xfrm>
            <a:off x="5054203" y="2751041"/>
            <a:ext cx="38219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ROI 5.4</a:t>
            </a:r>
            <a:endParaRPr lang="en-US" sz="1238" dirty="0"/>
          </a:p>
        </p:txBody>
      </p:sp>
      <p:sp>
        <p:nvSpPr>
          <p:cNvPr id="42" name="Text 31"/>
          <p:cNvSpPr/>
          <p:nvPr/>
        </p:nvSpPr>
        <p:spPr>
          <a:xfrm>
            <a:off x="5054203" y="3058222"/>
            <a:ext cx="38219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$32,615 de beneficio adicional / $6,000 de tarifa de servicios por año</a:t>
            </a:r>
            <a:endParaRPr lang="en-US" sz="83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2557518" y="1119811"/>
            <a:ext cx="4028935" cy="1215833"/>
          </a:xfrm>
          <a:prstGeom prst="rect">
            <a:avLst/>
          </a:prstGeom>
          <a:solidFill>
            <a:srgbClr val="1A4E8C">
              <a:alpha val="9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843268" y="1334123"/>
            <a:ext cx="3457435" cy="44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1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</a:t>
            </a:r>
            <a:endParaRPr lang="en-US" sz="3150" dirty="0"/>
          </a:p>
        </p:txBody>
      </p:sp>
      <p:sp>
        <p:nvSpPr>
          <p:cNvPr id="5" name="Text 2"/>
          <p:cNvSpPr/>
          <p:nvPr/>
        </p:nvSpPr>
        <p:spPr>
          <a:xfrm>
            <a:off x="2843268" y="1881318"/>
            <a:ext cx="3457435" cy="2400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575" b="1" dirty="0">
                <a:solidFill>
                  <a:srgbClr val="D4AF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Precisión que trabaja para su éxito</a:t>
            </a:r>
            <a:endParaRPr lang="en-US" sz="1575" dirty="0"/>
          </a:p>
        </p:txBody>
      </p:sp>
      <p:sp>
        <p:nvSpPr>
          <p:cNvPr id="6" name="Shape 3"/>
          <p:cNvSpPr/>
          <p:nvPr/>
        </p:nvSpPr>
        <p:spPr>
          <a:xfrm>
            <a:off x="1214438" y="2692831"/>
            <a:ext cx="1571625" cy="1003697"/>
          </a:xfrm>
          <a:prstGeom prst="rect">
            <a:avLst/>
          </a:prstGeom>
          <a:solidFill>
            <a:srgbClr val="1A4E8C">
              <a:alpha val="10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1214438" y="2692831"/>
            <a:ext cx="35719" cy="1003697"/>
          </a:xfrm>
          <a:prstGeom prst="rect">
            <a:avLst/>
          </a:prstGeom>
          <a:solidFill>
            <a:srgbClr val="D4AF37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8" y="2851779"/>
            <a:ext cx="200025" cy="20002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321594" y="3171462"/>
            <a:ext cx="1357313" cy="4179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Sincronización precisa para operaciones eficientes</a:t>
            </a:r>
            <a:endParaRPr lang="en-US" sz="785" dirty="0"/>
          </a:p>
        </p:txBody>
      </p:sp>
      <p:sp>
        <p:nvSpPr>
          <p:cNvPr id="10" name="Shape 6"/>
          <p:cNvSpPr/>
          <p:nvPr/>
        </p:nvSpPr>
        <p:spPr>
          <a:xfrm>
            <a:off x="2928938" y="2692831"/>
            <a:ext cx="1571625" cy="1003697"/>
          </a:xfrm>
          <a:prstGeom prst="rect">
            <a:avLst/>
          </a:prstGeom>
          <a:solidFill>
            <a:srgbClr val="1A4E8C">
              <a:alpha val="10000"/>
            </a:srgbClr>
          </a:solidFill>
          <a:ln/>
        </p:spPr>
      </p:sp>
      <p:sp>
        <p:nvSpPr>
          <p:cNvPr id="11" name="Shape 7"/>
          <p:cNvSpPr/>
          <p:nvPr/>
        </p:nvSpPr>
        <p:spPr>
          <a:xfrm>
            <a:off x="2928938" y="2692831"/>
            <a:ext cx="35719" cy="1003697"/>
          </a:xfrm>
          <a:prstGeom prst="rect">
            <a:avLst/>
          </a:prstGeom>
          <a:solidFill>
            <a:srgbClr val="D4AF37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738" y="2851779"/>
            <a:ext cx="200025" cy="20002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036094" y="3171462"/>
            <a:ext cx="135731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ROI rápido y significativo</a:t>
            </a:r>
            <a:endParaRPr lang="en-US" sz="785" dirty="0"/>
          </a:p>
        </p:txBody>
      </p:sp>
      <p:sp>
        <p:nvSpPr>
          <p:cNvPr id="14" name="Shape 9"/>
          <p:cNvSpPr/>
          <p:nvPr/>
        </p:nvSpPr>
        <p:spPr>
          <a:xfrm>
            <a:off x="4643438" y="2692831"/>
            <a:ext cx="1571625" cy="1003697"/>
          </a:xfrm>
          <a:prstGeom prst="rect">
            <a:avLst/>
          </a:prstGeom>
          <a:solidFill>
            <a:srgbClr val="1A4E8C">
              <a:alpha val="10000"/>
            </a:srgbClr>
          </a:solidFill>
          <a:ln/>
        </p:spPr>
      </p:sp>
      <p:sp>
        <p:nvSpPr>
          <p:cNvPr id="15" name="Shape 10"/>
          <p:cNvSpPr/>
          <p:nvPr/>
        </p:nvSpPr>
        <p:spPr>
          <a:xfrm>
            <a:off x="4643438" y="2692831"/>
            <a:ext cx="35719" cy="1003697"/>
          </a:xfrm>
          <a:prstGeom prst="rect">
            <a:avLst/>
          </a:prstGeom>
          <a:solidFill>
            <a:srgbClr val="D4AF37"/>
          </a:solidFill>
          <a:ln/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238" y="2851779"/>
            <a:ext cx="200025" cy="200025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4750594" y="3171462"/>
            <a:ext cx="1357313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Mayor satisfacción del huésped</a:t>
            </a:r>
            <a:endParaRPr lang="en-US" sz="785" dirty="0"/>
          </a:p>
        </p:txBody>
      </p:sp>
      <p:sp>
        <p:nvSpPr>
          <p:cNvPr id="18" name="Shape 12"/>
          <p:cNvSpPr/>
          <p:nvPr/>
        </p:nvSpPr>
        <p:spPr>
          <a:xfrm>
            <a:off x="6357938" y="2692831"/>
            <a:ext cx="1571625" cy="1003697"/>
          </a:xfrm>
          <a:prstGeom prst="rect">
            <a:avLst/>
          </a:prstGeom>
          <a:solidFill>
            <a:srgbClr val="1A4E8C">
              <a:alpha val="10000"/>
            </a:srgbClr>
          </a:solidFill>
          <a:ln/>
        </p:spPr>
      </p:sp>
      <p:sp>
        <p:nvSpPr>
          <p:cNvPr id="19" name="Shape 13"/>
          <p:cNvSpPr/>
          <p:nvPr/>
        </p:nvSpPr>
        <p:spPr>
          <a:xfrm>
            <a:off x="6357938" y="2692831"/>
            <a:ext cx="35719" cy="1003697"/>
          </a:xfrm>
          <a:prstGeom prst="rect">
            <a:avLst/>
          </a:prstGeom>
          <a:solidFill>
            <a:srgbClr val="D4AF37"/>
          </a:solidFill>
          <a:ln/>
        </p:spPr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3738" y="2851779"/>
            <a:ext cx="200025" cy="200025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6465094" y="3171462"/>
            <a:ext cx="1357313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Seguridad y fiabilidad mejoradas</a:t>
            </a:r>
            <a:endParaRPr lang="en-US" sz="78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913</Words>
  <Application>Microsoft Office PowerPoint</Application>
  <PresentationFormat>Экран (16:9)</PresentationFormat>
  <Paragraphs>138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Noto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Миронов Вячеслав</cp:lastModifiedBy>
  <cp:revision>2</cp:revision>
  <dcterms:created xsi:type="dcterms:W3CDTF">2025-07-13T15:15:19Z</dcterms:created>
  <dcterms:modified xsi:type="dcterms:W3CDTF">2025-07-13T15:38:36Z</dcterms:modified>
</cp:coreProperties>
</file>