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77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071938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525791"/>
            <a:ext cx="857250" cy="8572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71600" y="1725941"/>
            <a:ext cx="6472238" cy="12344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Quantum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1371600" y="3131809"/>
            <a:ext cx="647223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 в обеспечении надежной синхронизации времени для бизнеса</a:t>
            </a:r>
            <a:endParaRPr lang="en-US" sz="20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463" y="4486275"/>
            <a:ext cx="642938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4620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Бизнес-риски и их минимизация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114800" cy="1060066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914400"/>
            <a:ext cx="28575" cy="1060066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014413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650" y="1000125"/>
            <a:ext cx="152357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Финансовые потери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371475" y="1228725"/>
            <a:ext cx="40147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Неточная синхронизация ведет к упущенной выгоде и штрафам за несоответствие регуляторным требованиям.</a:t>
            </a:r>
            <a:endParaRPr lang="en-US" sz="1238" dirty="0"/>
          </a:p>
        </p:txBody>
      </p:sp>
      <p:sp>
        <p:nvSpPr>
          <p:cNvPr id="9" name="Shape 5"/>
          <p:cNvSpPr/>
          <p:nvPr/>
        </p:nvSpPr>
        <p:spPr>
          <a:xfrm>
            <a:off x="285750" y="206019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285750" y="206019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2160203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8650" y="2145916"/>
            <a:ext cx="15326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Операционные сбои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371475" y="237451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Потеря синхронизации может парализовать работу распределенных систем и сетей.</a:t>
            </a:r>
            <a:endParaRPr lang="en-US" sz="1238" dirty="0"/>
          </a:p>
        </p:txBody>
      </p:sp>
      <p:sp>
        <p:nvSpPr>
          <p:cNvPr id="14" name="Shape 9"/>
          <p:cNvSpPr/>
          <p:nvPr/>
        </p:nvSpPr>
        <p:spPr>
          <a:xfrm>
            <a:off x="285750" y="2985976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285750" y="2985976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3085988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28650" y="3071701"/>
            <a:ext cx="153786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Регуляторные риски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371475" y="3300301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Несоблюдение требований (MiFID II, FINRA) может привести к штрафам и потере лицензий.</a:t>
            </a:r>
            <a:endParaRPr lang="en-US" sz="1238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588" y="674303"/>
            <a:ext cx="4114800" cy="1571625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4743450" y="2600325"/>
            <a:ext cx="4114800" cy="244584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1" name="Text 14"/>
          <p:cNvSpPr/>
          <p:nvPr/>
        </p:nvSpPr>
        <p:spPr>
          <a:xfrm>
            <a:off x="4857750" y="2714625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Как Quantum минимизирует риски</a:t>
            </a:r>
            <a:endParaRPr lang="en-US" sz="1125" dirty="0"/>
          </a:p>
        </p:txBody>
      </p:sp>
      <p:sp>
        <p:nvSpPr>
          <p:cNvPr id="22" name="Text 15"/>
          <p:cNvSpPr/>
          <p:nvPr/>
        </p:nvSpPr>
        <p:spPr>
          <a:xfrm>
            <a:off x="5029200" y="3021806"/>
            <a:ext cx="263439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архитектура</a:t>
            </a:r>
            <a:endParaRPr lang="en-US" sz="1238" dirty="0"/>
          </a:p>
        </p:txBody>
      </p:sp>
      <p:sp>
        <p:nvSpPr>
          <p:cNvPr id="23" name="Text 16"/>
          <p:cNvSpPr/>
          <p:nvPr/>
        </p:nvSpPr>
        <p:spPr>
          <a:xfrm>
            <a:off x="5029200" y="3082911"/>
            <a:ext cx="3406341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устраняет зависимость от одного источника</a:t>
            </a:r>
            <a:endParaRPr lang="en-US" sz="1238" dirty="0"/>
          </a:p>
        </p:txBody>
      </p:sp>
      <p:sp>
        <p:nvSpPr>
          <p:cNvPr id="24" name="Text 17"/>
          <p:cNvSpPr/>
          <p:nvPr/>
        </p:nvSpPr>
        <p:spPr>
          <a:xfrm>
            <a:off x="5029200" y="3518967"/>
            <a:ext cx="150615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Обнаружение атак</a:t>
            </a:r>
            <a:endParaRPr lang="en-US" sz="1238" dirty="0"/>
          </a:p>
        </p:txBody>
      </p:sp>
      <p:sp>
        <p:nvSpPr>
          <p:cNvPr id="25" name="Text 18"/>
          <p:cNvSpPr/>
          <p:nvPr/>
        </p:nvSpPr>
        <p:spPr>
          <a:xfrm>
            <a:off x="5029200" y="3586042"/>
            <a:ext cx="3115094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защищает от помех и подмены сигналов</a:t>
            </a:r>
            <a:endParaRPr lang="en-US" sz="1238" dirty="0"/>
          </a:p>
        </p:txBody>
      </p:sp>
      <p:sp>
        <p:nvSpPr>
          <p:cNvPr id="26" name="Text 19"/>
          <p:cNvSpPr/>
          <p:nvPr/>
        </p:nvSpPr>
        <p:spPr>
          <a:xfrm>
            <a:off x="5029200" y="3927723"/>
            <a:ext cx="145581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Режим "Holdover"</a:t>
            </a:r>
            <a:endParaRPr lang="en-US" sz="1238" dirty="0"/>
          </a:p>
        </p:txBody>
      </p:sp>
      <p:sp>
        <p:nvSpPr>
          <p:cNvPr id="27" name="Text 20"/>
          <p:cNvSpPr/>
          <p:nvPr/>
        </p:nvSpPr>
        <p:spPr>
          <a:xfrm>
            <a:off x="5029200" y="4016127"/>
            <a:ext cx="3669683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обеспечивает непрерывность операций</a:t>
            </a:r>
            <a:endParaRPr lang="en-US" sz="1238" dirty="0"/>
          </a:p>
        </p:txBody>
      </p:sp>
      <p:sp>
        <p:nvSpPr>
          <p:cNvPr id="28" name="Text 21"/>
          <p:cNvSpPr/>
          <p:nvPr/>
        </p:nvSpPr>
        <p:spPr>
          <a:xfrm>
            <a:off x="5029200" y="4469197"/>
            <a:ext cx="151961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Безопасность NTS</a:t>
            </a:r>
            <a:endParaRPr lang="en-US" sz="1238" dirty="0"/>
          </a:p>
        </p:txBody>
      </p:sp>
      <p:sp>
        <p:nvSpPr>
          <p:cNvPr id="29" name="Text 22"/>
          <p:cNvSpPr/>
          <p:nvPr/>
        </p:nvSpPr>
        <p:spPr>
          <a:xfrm>
            <a:off x="5029200" y="4513287"/>
            <a:ext cx="3712908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предотвращает манипуляции с данными</a:t>
            </a:r>
            <a:endParaRPr lang="en-US" sz="1238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931866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Преимущества решений Quantum для бизнеса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14400"/>
            <a:ext cx="4114800" cy="22860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3314700"/>
            <a:ext cx="4114800" cy="114579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00050" y="3429000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Экономическая эффективность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571500" y="368617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расходов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571500" y="3906180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Предотвращение финансовых потерь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571500" y="412618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производительности систем</a:t>
            </a:r>
            <a:endParaRPr lang="en-US" sz="1238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942975"/>
            <a:ext cx="228600" cy="2286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86350" y="914400"/>
            <a:ext cx="38433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Надежность и устойчивость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5086350" y="1143000"/>
            <a:ext cx="384333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синхронизация и активная защита от угроз обеспечивают бесперебойную работу критически важных систем.</a:t>
            </a:r>
            <a:endParaRPr lang="en-US" sz="1238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2295516"/>
            <a:ext cx="285750" cy="2286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43500" y="2266941"/>
            <a:ext cx="37861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нормативным требованиям</a:t>
            </a:r>
            <a:endParaRPr lang="en-US" sz="1125" dirty="0"/>
          </a:p>
        </p:txBody>
      </p:sp>
      <p:sp>
        <p:nvSpPr>
          <p:cNvPr id="15" name="Text 9"/>
          <p:cNvSpPr/>
          <p:nvPr/>
        </p:nvSpPr>
        <p:spPr>
          <a:xfrm>
            <a:off x="5143500" y="2495541"/>
            <a:ext cx="37861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Полное соответствие регуляторным стандартам (MiFID II, FINRA, CAT, ITU-T, NERC CIP) с аудируемыми временными метками.</a:t>
            </a:r>
            <a:endParaRPr lang="en-US" sz="1238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648056"/>
            <a:ext cx="200025" cy="2286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057775" y="3619481"/>
            <a:ext cx="38719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Масштабируемость и гибкость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5057775" y="3848081"/>
            <a:ext cx="3871913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архитектура, поддержка различных протоколов и применимость в разных средах для адаптации к растущим потребностям бизнеса.</a:t>
            </a:r>
            <a:endParaRPr lang="en-US" sz="1238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Примеры успешных проектов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028700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28700"/>
            <a:ext cx="151045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Финансовый сектор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400050" y="1440134"/>
            <a:ext cx="4057650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Латиноамериканская </a:t>
            </a:r>
            <a:r>
              <a:rPr lang="en-US" sz="1238" dirty="0" err="1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биржа</a:t>
            </a: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внедрила решение Quantum для обеспечения соответствия MiFID II и защиты от помех и подмены сигналов GNSS.</a:t>
            </a:r>
            <a:endParaRPr lang="en-US" sz="1238" dirty="0"/>
          </a:p>
        </p:txBody>
      </p:sp>
      <p:sp>
        <p:nvSpPr>
          <p:cNvPr id="8" name="Shape 4"/>
          <p:cNvSpPr/>
          <p:nvPr/>
        </p:nvSpPr>
        <p:spPr>
          <a:xfrm>
            <a:off x="400050" y="2251621"/>
            <a:ext cx="2076710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400050" y="2251621"/>
            <a:ext cx="214814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регуляторным требованиям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2533910" y="2251621"/>
            <a:ext cx="1635361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2533910" y="2251621"/>
            <a:ext cx="170679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рисков</a:t>
            </a:r>
            <a:endParaRPr lang="en-US" sz="788" dirty="0"/>
          </a:p>
        </p:txBody>
      </p:sp>
      <p:sp>
        <p:nvSpPr>
          <p:cNvPr id="12" name="Shape 8"/>
          <p:cNvSpPr/>
          <p:nvPr/>
        </p:nvSpPr>
        <p:spPr>
          <a:xfrm>
            <a:off x="4643438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1028700"/>
            <a:ext cx="225028" cy="20002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068491" y="1028700"/>
            <a:ext cx="143195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Телекоммуникации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4757738" y="1285875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Оператор мобильной связи использовал Quantum для синхронизации базовых станций 5G с наносекундной точностью в условиях плотной городской застройки.</a:t>
            </a:r>
            <a:endParaRPr lang="en-US" sz="1238" dirty="0"/>
          </a:p>
        </p:txBody>
      </p:sp>
      <p:sp>
        <p:nvSpPr>
          <p:cNvPr id="16" name="Shape 11"/>
          <p:cNvSpPr/>
          <p:nvPr/>
        </p:nvSpPr>
        <p:spPr>
          <a:xfrm>
            <a:off x="4757738" y="2031616"/>
            <a:ext cx="1889773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4722018" y="2031616"/>
            <a:ext cx="1961211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Оптимальная производительность 5G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6704661" y="2031616"/>
            <a:ext cx="174943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9" name="Text 14"/>
          <p:cNvSpPr/>
          <p:nvPr/>
        </p:nvSpPr>
        <p:spPr>
          <a:xfrm>
            <a:off x="6704661" y="2031616"/>
            <a:ext cx="182087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затрат на обслуживание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285750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3071813"/>
            <a:ext cx="150019" cy="20002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635794" y="3071813"/>
            <a:ext cx="8719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Энергетика</a:t>
            </a:r>
            <a:endParaRPr lang="en-US" sz="1125" dirty="0"/>
          </a:p>
        </p:txBody>
      </p:sp>
      <p:sp>
        <p:nvSpPr>
          <p:cNvPr id="23" name="Text 17"/>
          <p:cNvSpPr/>
          <p:nvPr/>
        </p:nvSpPr>
        <p:spPr>
          <a:xfrm>
            <a:off x="400050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Энергетическая компания внедрила Quantum для синхронизации синхрофазоров (PMU) в умной сети, критически важных для мониторинга и управления.</a:t>
            </a:r>
            <a:endParaRPr lang="en-US" sz="1238" dirty="0"/>
          </a:p>
        </p:txBody>
      </p:sp>
      <p:sp>
        <p:nvSpPr>
          <p:cNvPr id="24" name="Shape 18"/>
          <p:cNvSpPr/>
          <p:nvPr/>
        </p:nvSpPr>
        <p:spPr>
          <a:xfrm>
            <a:off x="400050" y="4074728"/>
            <a:ext cx="14821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5" name="Text 19"/>
          <p:cNvSpPr/>
          <p:nvPr/>
        </p:nvSpPr>
        <p:spPr>
          <a:xfrm>
            <a:off x="400050" y="4074728"/>
            <a:ext cx="15535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Повышение надежности сети</a:t>
            </a:r>
            <a:endParaRPr lang="en-US" sz="788" dirty="0"/>
          </a:p>
        </p:txBody>
      </p:sp>
      <p:sp>
        <p:nvSpPr>
          <p:cNvPr id="26" name="Shape 20"/>
          <p:cNvSpPr/>
          <p:nvPr/>
        </p:nvSpPr>
        <p:spPr>
          <a:xfrm>
            <a:off x="1939305" y="4074728"/>
            <a:ext cx="131461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7" name="Text 21"/>
          <p:cNvSpPr/>
          <p:nvPr/>
        </p:nvSpPr>
        <p:spPr>
          <a:xfrm>
            <a:off x="1939305" y="4074728"/>
            <a:ext cx="138605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управления</a:t>
            </a:r>
            <a:endParaRPr lang="en-US" sz="788" dirty="0"/>
          </a:p>
        </p:txBody>
      </p:sp>
      <p:sp>
        <p:nvSpPr>
          <p:cNvPr id="28" name="Shape 22"/>
          <p:cNvSpPr/>
          <p:nvPr/>
        </p:nvSpPr>
        <p:spPr>
          <a:xfrm>
            <a:off x="4643438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38" y="3071813"/>
            <a:ext cx="200025" cy="20002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5043488" y="3071813"/>
            <a:ext cx="19897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Центры обработки данных</a:t>
            </a:r>
            <a:endParaRPr lang="en-US" sz="1125" dirty="0"/>
          </a:p>
        </p:txBody>
      </p:sp>
      <p:sp>
        <p:nvSpPr>
          <p:cNvPr id="31" name="Text 24"/>
          <p:cNvSpPr/>
          <p:nvPr/>
        </p:nvSpPr>
        <p:spPr>
          <a:xfrm>
            <a:off x="4757738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Глобальный провайдер облачных услуг интегрировал Quantum для обеспечения целостности данных и согласованности в распределенных ЦОД.</a:t>
            </a:r>
            <a:endParaRPr lang="en-US" sz="1238" dirty="0"/>
          </a:p>
        </p:txBody>
      </p:sp>
      <p:sp>
        <p:nvSpPr>
          <p:cNvPr id="32" name="Shape 25"/>
          <p:cNvSpPr/>
          <p:nvPr/>
        </p:nvSpPr>
        <p:spPr>
          <a:xfrm>
            <a:off x="4757738" y="4074728"/>
            <a:ext cx="15246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3" name="Text 26"/>
          <p:cNvSpPr/>
          <p:nvPr/>
        </p:nvSpPr>
        <p:spPr>
          <a:xfrm>
            <a:off x="4757738" y="4074728"/>
            <a:ext cx="15960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Гарантия целостности данных</a:t>
            </a:r>
            <a:endParaRPr lang="en-US" sz="788" dirty="0"/>
          </a:p>
        </p:txBody>
      </p:sp>
      <p:sp>
        <p:nvSpPr>
          <p:cNvPr id="34" name="Shape 27"/>
          <p:cNvSpPr/>
          <p:nvPr/>
        </p:nvSpPr>
        <p:spPr>
          <a:xfrm>
            <a:off x="6339492" y="4074728"/>
            <a:ext cx="1466199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5" name="Text 28"/>
          <p:cNvSpPr/>
          <p:nvPr/>
        </p:nvSpPr>
        <p:spPr>
          <a:xfrm>
            <a:off x="6339492" y="4074728"/>
            <a:ext cx="153763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Упрощение аудита и отладки</a:t>
            </a:r>
            <a:endParaRPr lang="en-US" sz="788" dirty="0"/>
          </a:p>
        </p:txBody>
      </p:sp>
      <p:pic>
        <p:nvPicPr>
          <p:cNvPr id="3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Партнерство с SHIWA NETWORK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14400"/>
            <a:ext cx="41862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Ценностное предложение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85750" y="1200150"/>
            <a:ext cx="4186238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предлагает не просто оборудование, а комплексное решение проблемы надежной синхронизации времени с учетом современных угроз и требований бизнеса.</a:t>
            </a:r>
            <a:endParaRPr lang="en-US" sz="123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194471"/>
            <a:ext cx="4114800" cy="200025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743450" y="91440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4743450" y="91440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1000125"/>
            <a:ext cx="200025" cy="2000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14925" y="1000125"/>
            <a:ext cx="208474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Техническая поддержка 24/7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4829175" y="122872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Круглосуточная поддержка с гарантированным временем реакции и решения проблем.</a:t>
            </a:r>
            <a:endParaRPr lang="en-US" sz="1238" dirty="0"/>
          </a:p>
        </p:txBody>
      </p:sp>
      <p:sp>
        <p:nvSpPr>
          <p:cNvPr id="12" name="Shape 7"/>
          <p:cNvSpPr/>
          <p:nvPr/>
        </p:nvSpPr>
        <p:spPr>
          <a:xfrm>
            <a:off x="4743450" y="186876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3" name="Shape 8"/>
          <p:cNvSpPr/>
          <p:nvPr/>
        </p:nvSpPr>
        <p:spPr>
          <a:xfrm>
            <a:off x="4743450" y="186876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954485"/>
            <a:ext cx="250031" cy="20002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164931" y="1954485"/>
            <a:ext cx="206005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Индивидуальная настройка</a:t>
            </a:r>
            <a:endParaRPr lang="en-US" sz="1125" dirty="0"/>
          </a:p>
        </p:txBody>
      </p:sp>
      <p:sp>
        <p:nvSpPr>
          <p:cNvPr id="16" name="Text 10"/>
          <p:cNvSpPr/>
          <p:nvPr/>
        </p:nvSpPr>
        <p:spPr>
          <a:xfrm>
            <a:off x="4829175" y="218308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Адаптация решений под конкретные потребности и инфраструктуру клиента.</a:t>
            </a:r>
            <a:endParaRPr lang="en-US" sz="1238" dirty="0"/>
          </a:p>
        </p:txBody>
      </p:sp>
      <p:sp>
        <p:nvSpPr>
          <p:cNvPr id="17" name="Shape 11"/>
          <p:cNvSpPr/>
          <p:nvPr/>
        </p:nvSpPr>
        <p:spPr>
          <a:xfrm>
            <a:off x="4743450" y="282312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8" name="Shape 12"/>
          <p:cNvSpPr/>
          <p:nvPr/>
        </p:nvSpPr>
        <p:spPr>
          <a:xfrm>
            <a:off x="4743450" y="282312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2908846"/>
            <a:ext cx="250031" cy="20002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164931" y="2908846"/>
            <a:ext cx="155984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Обучение персонала</a:t>
            </a:r>
            <a:endParaRPr lang="en-US" sz="1125" dirty="0"/>
          </a:p>
        </p:txBody>
      </p:sp>
      <p:sp>
        <p:nvSpPr>
          <p:cNvPr id="21" name="Text 14"/>
          <p:cNvSpPr/>
          <p:nvPr/>
        </p:nvSpPr>
        <p:spPr>
          <a:xfrm>
            <a:off x="4829175" y="313744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Комплексные программы обучения для технических специалистов клиента.</a:t>
            </a:r>
            <a:endParaRPr lang="en-US" sz="1238" dirty="0"/>
          </a:p>
        </p:txBody>
      </p:sp>
      <p:sp>
        <p:nvSpPr>
          <p:cNvPr id="22" name="Shape 15"/>
          <p:cNvSpPr/>
          <p:nvPr/>
        </p:nvSpPr>
        <p:spPr>
          <a:xfrm>
            <a:off x="4743450" y="377748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23" name="Shape 16"/>
          <p:cNvSpPr/>
          <p:nvPr/>
        </p:nvSpPr>
        <p:spPr>
          <a:xfrm>
            <a:off x="4743450" y="377748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863206"/>
            <a:ext cx="200025" cy="20002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114925" y="3863206"/>
            <a:ext cx="18294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Регулярные обновления</a:t>
            </a:r>
            <a:endParaRPr lang="en-US" sz="1125" dirty="0"/>
          </a:p>
        </p:txBody>
      </p:sp>
      <p:sp>
        <p:nvSpPr>
          <p:cNvPr id="26" name="Text 18"/>
          <p:cNvSpPr/>
          <p:nvPr/>
        </p:nvSpPr>
        <p:spPr>
          <a:xfrm>
            <a:off x="4829175" y="409180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Постоянное совершенствование защиты от новых угроз и соответствие меняющимся стандартам.</a:t>
            </a:r>
            <a:endParaRPr lang="en-US" sz="1238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149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143375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42900" y="342900"/>
            <a:ext cx="85296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Заключение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342900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57200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57200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Решения SHIWA NETWORK Quantum обеспечивают надежную синхронизацию времени как основу для стабильной работы критически важных бизнес-систем.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657725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4772025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Защита инвестиций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4772025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 и регулярные обновления гарантируют долгосрочную актуальность решений в условиях меняющихся угроз и требований.</a:t>
            </a:r>
            <a:endParaRPr lang="en-US" sz="13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925" y="2632762"/>
            <a:ext cx="1200150" cy="800100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378619" y="3629025"/>
            <a:ext cx="8458200" cy="12858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514350" y="3743325"/>
            <a:ext cx="8186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Свяжитесь с нами</a:t>
            </a:r>
            <a:endParaRPr lang="en-US" sz="1125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33" y="4271962"/>
            <a:ext cx="171450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102714" y="4223319"/>
            <a:ext cx="1989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info@shiwa-network.com</a:t>
            </a:r>
            <a:endParaRPr lang="en-US" sz="135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4100513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886325" y="4082363"/>
            <a:ext cx="1418658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+7 (911) 116-02-49</a:t>
            </a:r>
            <a:endParaRPr lang="en-US" sz="135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150" y="4471988"/>
            <a:ext cx="128588" cy="17145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43463" y="4429125"/>
            <a:ext cx="255001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Москва, Инновационный центр</a:t>
            </a:r>
            <a:endParaRPr lang="en-US" sz="135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80060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419</Words>
  <Application>Microsoft Office PowerPoint</Application>
  <PresentationFormat>Экран (16:9)</PresentationFormat>
  <Paragraphs>72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Миронов Вячеслав</cp:lastModifiedBy>
  <cp:revision>7</cp:revision>
  <dcterms:created xsi:type="dcterms:W3CDTF">2025-06-29T20:12:43Z</dcterms:created>
  <dcterms:modified xsi:type="dcterms:W3CDTF">2025-07-07T09:44:04Z</dcterms:modified>
</cp:coreProperties>
</file>