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7" r:id="rId8"/>
    <p:sldId id="266" r:id="rId9"/>
    <p:sldId id="262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583517-1FC6-403C-A9A0-BCC8E183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89A4C-127E-4F80-9E81-37BF19C74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8EC0C3-5AD5-4ADA-91F3-97E94D9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9BA567-D059-4636-A23C-A81887D2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B8EA6-42BC-4EAC-B475-6C7B9FDD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3542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D44FF-253E-41B9-BC7E-002DDC28C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E16500F-402F-482C-96DD-5F6E19E21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E45A93-8280-4A0A-9436-2635FA51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322D96-4F1B-4127-9AF8-C318DE29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032148-BBF5-416E-B16D-41BFE077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660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13A9EF4-DB97-4DA7-BF20-6A1A216D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61AE26-38D8-4494-B042-476A39DF7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AF79EF-EE0E-4A33-80DB-853E2B7A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631EB6-A8E1-40E3-AE25-A3576F7E0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413F23-3F2F-4B54-9DA4-1A0A7BA6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28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82C964-7B03-4F53-B587-FACE20E53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A97443-7FA0-4D73-B7F9-9F276695B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4486F7-DD89-4D95-A151-B88763AA8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4F5640-3BEB-4906-A728-77082BB81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4AA6C8-5FDA-41EB-B40F-B0BF035E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933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5AF99-F6E2-414F-9CC2-F8C8C71C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3CB5F2-EB67-4B68-939B-C7DC94B84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0450C8-3A4E-4754-967F-AE17A813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AFA4A2-80CF-4406-8D0E-0DC73769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AC7676-DECB-40E8-BD8A-B321F7C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4872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16631B-5579-4553-947A-A9F830E3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B49598-2CC1-4FF7-8D11-5E1ACC4C8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5361B3-5153-4618-A5A4-C4B32A210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7BBD01-E0F9-4338-9E0A-F980AC902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B8B57-8505-4E77-BE9D-9EDE3A7F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C44620-3AC8-4DB7-B01F-BA167F876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9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696D8-4F8C-4732-9C3B-A4AD55FED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699037-3B13-4DFB-9DC9-2D76D93BA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0C247D-9157-4FE6-B017-2C2462320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7D7568-0E6C-4C89-A040-79291E5C0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A4B2B6-7ACD-4F6B-AE24-588CCE90CA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95E6927-38DA-439E-88AA-72677965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8D8F027-F97F-4B76-8DEB-9B5397CA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332646-BCBD-4199-AA67-7D71573A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69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8EC6F-2E08-41AB-BF08-C67DB5CF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9D39CC-49C6-4C3A-95A4-269DCE4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3EA88C-55AE-4A49-93BD-527EF971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BF27AF-72CD-4A03-961E-67B6ADAE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2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C97F71-8247-4442-B3ED-10D5B5343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D0B6225-72B2-4EE9-8AC8-23310B40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367FEF-E5BD-4033-BE1A-A8464497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05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3C674D-4275-43B7-ADAE-7698F0F5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7D5A2A-7E58-4247-AFDE-9B54849AA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64E226D-D3DC-49D9-8FAF-CC4CE8316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8939A6-3637-405F-8253-35595358F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5D3939-157E-4B00-8C29-DDAA4EC6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1A3167-EB0F-4011-B869-17624C79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07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6A783F-194D-41AD-8B4A-A0B081315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C112939-34EC-4B2E-9BE5-504EB092A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4E1FA1C-989B-4F3F-B7C9-394E715AA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C9FA12-4ABE-4122-A379-2E510227E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A3CCB-8CA1-41D4-A7CF-3855F363E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A628EA-8A24-41C4-9FB9-4636F48E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98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7FFC7-7FF4-4A00-9DD2-5A8D647FB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4594-F67B-4C8F-AAAD-50C39F091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959426-75B0-4DE0-B900-D3FBCFCB0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17746-9EDC-42BB-9930-B75EC2116B98}" type="datetimeFigureOut">
              <a:rPr lang="ru-RU" smtClean="0"/>
              <a:t>16.11.2024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F47379-E973-4CED-AED6-BA51B2058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BE0F-4E63-4137-A183-93CC4AEA3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29315-3FC7-4DEC-9685-5415CB92C5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58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0BE38-96B1-4128-A2F0-1BB9B7EB4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8177" y="1708246"/>
            <a:ext cx="9915646" cy="2387600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cap="all" dirty="0">
                <a:effectLst/>
                <a:latin typeface="wfont_39ad6e_33aea89a2865424994966508773fdbf1"/>
              </a:rPr>
              <a:t>Программное обеспечение для высокоточной синхронизации</a:t>
            </a:r>
            <a:br>
              <a:rPr lang="ru-RU" b="1" i="0" u="none" strike="noStrike" cap="all" dirty="0">
                <a:effectLst/>
                <a:latin typeface="wfont_39ad6e_33aea89a2865424994966508773fdbf1"/>
              </a:rPr>
            </a:br>
            <a:r>
              <a:rPr lang="en-GB" b="1" i="0" u="none" strike="noStrike" cap="all" dirty="0">
                <a:effectLst/>
                <a:latin typeface="wfont_39ad6e_33aea89a2865424994966508773fdbf1"/>
              </a:rPr>
              <a:t>SHIWA Time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4FCA1-AF3F-4C2B-A2C4-92E5183E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046" y="4423841"/>
            <a:ext cx="9144000" cy="1655762"/>
          </a:xfrm>
        </p:spPr>
        <p:txBody>
          <a:bodyPr/>
          <a:lstStyle/>
          <a:p>
            <a:r>
              <a:rPr lang="ru-RU" dirty="0"/>
              <a:t>Масштабная синхронизация в Windows и Linux</a:t>
            </a:r>
          </a:p>
          <a:p>
            <a:r>
              <a:rPr lang="ru-RU" b="0" i="0" cap="all" dirty="0">
                <a:effectLst/>
                <a:latin typeface="wfont_e588a2_e7097d7db2b34843a31400aec2089b83"/>
              </a:rPr>
              <a:t>Экономит время и быстро развертывается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930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Программное обеспечение сервера времени Timebeat">
            <a:extLst>
              <a:ext uri="{FF2B5EF4-FFF2-40B4-BE49-F238E27FC236}">
                <a16:creationId xmlns:a16="http://schemas.microsoft.com/office/drawing/2014/main" id="{6D348A75-A45C-4C6E-A63C-79DDA592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610" y="3791545"/>
            <a:ext cx="5813869" cy="275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64FCA1-AF3F-4C2B-A2C4-92E5183E0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151" y="1835843"/>
            <a:ext cx="11273742" cy="1770509"/>
          </a:xfrm>
        </p:spPr>
        <p:txBody>
          <a:bodyPr>
            <a:normAutofit fontScale="92500" lnSpcReduction="20000"/>
          </a:bodyPr>
          <a:lstStyle/>
          <a:p>
            <a:r>
              <a:rPr lang="ru-RU" b="0" i="0" cap="all" dirty="0">
                <a:effectLst/>
                <a:latin typeface="+mj-lt"/>
              </a:rPr>
              <a:t>Масштабируемое, отказоустойчивое и точное</a:t>
            </a:r>
            <a:r>
              <a:rPr lang="en-GB" b="0" i="0" cap="all" dirty="0">
                <a:effectLst/>
                <a:latin typeface="+mj-lt"/>
              </a:rPr>
              <a:t> </a:t>
            </a:r>
            <a:r>
              <a:rPr lang="ru-RU" b="0" i="0" cap="all" dirty="0">
                <a:effectLst/>
                <a:latin typeface="+mj-lt"/>
              </a:rPr>
              <a:t>Программное обеспечение </a:t>
            </a:r>
            <a:r>
              <a:rPr lang="en-GB" b="0" i="0" cap="all" dirty="0">
                <a:effectLst/>
                <a:latin typeface="+mj-lt"/>
              </a:rPr>
              <a:t>SHIWA TIME</a:t>
            </a:r>
            <a:r>
              <a:rPr lang="ru-RU" b="0" i="0" cap="all" dirty="0">
                <a:effectLst/>
                <a:latin typeface="+mj-lt"/>
              </a:rPr>
              <a:t> упрощает синхронизацию для критически важных отраслей без ущерба для производительности или функций. </a:t>
            </a:r>
            <a:endParaRPr lang="en-GB" b="0" i="0" cap="all" dirty="0">
              <a:effectLst/>
              <a:latin typeface="+mj-lt"/>
            </a:endParaRPr>
          </a:p>
          <a:p>
            <a:r>
              <a:rPr lang="ru-RU" b="0" i="0" cap="all" dirty="0">
                <a:effectLst/>
                <a:latin typeface="+mj-lt"/>
              </a:rPr>
              <a:t>программное обеспечение </a:t>
            </a:r>
            <a:r>
              <a:rPr lang="en-GB" b="0" i="0" cap="all" dirty="0">
                <a:effectLst/>
                <a:latin typeface="+mj-lt"/>
              </a:rPr>
              <a:t>SHIWA Time</a:t>
            </a:r>
            <a:r>
              <a:rPr lang="ru-RU" b="0" i="0" cap="all" dirty="0">
                <a:effectLst/>
                <a:latin typeface="+mj-lt"/>
              </a:rPr>
              <a:t> — идеальный инструмент для синхронизации с использованием PTP (протокол точного времени), NTP (протокол сетевого времени) или частоты (1PPS или </a:t>
            </a:r>
            <a:r>
              <a:rPr lang="ru-RU" b="0" i="0" cap="all" dirty="0" err="1">
                <a:effectLst/>
                <a:latin typeface="+mj-lt"/>
              </a:rPr>
              <a:t>др</a:t>
            </a:r>
            <a:r>
              <a:rPr lang="en-GB" cap="all" dirty="0">
                <a:latin typeface="+mj-lt"/>
              </a:rPr>
              <a:t>.</a:t>
            </a:r>
            <a:r>
              <a:rPr lang="ru-RU" b="0" i="0" cap="all" dirty="0">
                <a:effectLst/>
                <a:latin typeface="+mj-lt"/>
              </a:rPr>
              <a:t>)</a:t>
            </a:r>
          </a:p>
          <a:p>
            <a:endParaRPr lang="ru-RU" b="0" i="0" cap="all" dirty="0">
              <a:effectLst/>
              <a:latin typeface="wfont_e588a2_e7097d7db2b34843a31400aec2089b83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3E4B890-5880-4BB1-A35D-6F141BADC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133" y="312517"/>
            <a:ext cx="10251733" cy="1523326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Простое в развертывании,</a:t>
            </a:r>
            <a:br>
              <a:rPr lang="ru-RU" b="1" i="0" u="none" strike="noStrike" cap="all" dirty="0">
                <a:solidFill>
                  <a:srgbClr val="0084FF"/>
                </a:solidFill>
                <a:effectLst/>
                <a:latin typeface="wfont_39ad6e_33aea89a2865424994966508773fdbf1"/>
              </a:rPr>
            </a:br>
            <a:r>
              <a:rPr lang="ru-RU" b="1" i="0" u="none" strike="noStrike" cap="all" dirty="0">
                <a:solidFill>
                  <a:srgbClr val="0084FF"/>
                </a:solidFill>
                <a:effectLst/>
                <a:latin typeface="wfont_39ad6e_33aea89a2865424994966508773fdbf1"/>
              </a:rPr>
              <a:t>еще проще в обслуживании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0318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СИСТЕМА </a:t>
            </a:r>
            <a:r>
              <a:rPr lang="en-US" sz="4000" b="1" cap="all" dirty="0" err="1">
                <a:solidFill>
                  <a:srgbClr val="C39A49"/>
                </a:solidFill>
                <a:latin typeface="wfont_39ad6e_33aea89a2865424994966508773fdbf1"/>
              </a:rPr>
              <a:t>vGMC</a:t>
            </a:r>
            <a:endParaRPr lang="ru-RU" sz="4000" b="1" cap="all" dirty="0">
              <a:solidFill>
                <a:srgbClr val="C39A49"/>
              </a:solidFill>
              <a:latin typeface="wfont_39ad6e_33aea89a2865424994966508773fdbf1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064" y="1964129"/>
            <a:ext cx="740297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Положите конец выгоранию портов коммутаторов и простоям из-за технического обслуживания. </a:t>
            </a:r>
            <a:r>
              <a:rPr lang="ru-RU" dirty="0" err="1"/>
              <a:t>vGMC</a:t>
            </a:r>
            <a:r>
              <a:rPr lang="ru-RU" dirty="0"/>
              <a:t> — это первая многопользовательская система распределения часов, которая не только защищает данные клиентов, но и позволяет подключать и отключать несколько каналов PTP без перезапуска главного устройства. Создавайте несколько каналов PTP с помощью шаблонных конфигураций с помощью одной простой команды. Оптимизируйте развертывание PTP с помощью многопользовательской системы распределения </a:t>
            </a:r>
            <a:r>
              <a:rPr lang="en-GB" dirty="0" err="1"/>
              <a:t>ShiwaTime</a:t>
            </a:r>
            <a:r>
              <a:rPr lang="ru-RU" dirty="0"/>
              <a:t>.</a:t>
            </a:r>
          </a:p>
        </p:txBody>
      </p:sp>
      <p:pic>
        <p:nvPicPr>
          <p:cNvPr id="2050" name="Picture 2" descr="Проверка Timebeat UTC">
            <a:extLst>
              <a:ext uri="{FF2B5EF4-FFF2-40B4-BE49-F238E27FC236}">
                <a16:creationId xmlns:a16="http://schemas.microsoft.com/office/drawing/2014/main" id="{11C85225-D83C-4F11-802F-D0152E678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039" y="1448423"/>
            <a:ext cx="4309639" cy="417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987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Проверка по </a:t>
            </a:r>
            <a:r>
              <a:rPr lang="en-US" sz="4000" b="1" cap="all" dirty="0">
                <a:solidFill>
                  <a:srgbClr val="C39A49"/>
                </a:solidFill>
                <a:latin typeface="wfont_39ad6e_33aea89a2865424994966508773fdbf1"/>
              </a:rPr>
              <a:t>UTC</a:t>
            </a:r>
            <a:endParaRPr lang="ru-RU" sz="4000" b="1" cap="all" dirty="0">
              <a:solidFill>
                <a:srgbClr val="C39A49"/>
              </a:solidFill>
              <a:latin typeface="wfont_39ad6e_33aea89a2865424994966508773fdbf1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794328"/>
            <a:ext cx="679434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Слишком часто в системах синхронизации отсутствует надлежащий мониторинг, чтобы убедиться, что время действительно соответствует текущему. Наша система проверки UTC использует надёжные методы синхронизации часов и аналитику для предоставления подробных отчётов по запросу. Большинство систем проверяют правильность UTC на месте и не имеют возможности непрерывного мониторинга. Наша система работает круглосуточно и без выходных, не требуя дополнительного оборудования или участия инженера.</a:t>
            </a:r>
          </a:p>
        </p:txBody>
      </p:sp>
      <p:pic>
        <p:nvPicPr>
          <p:cNvPr id="3074" name="Picture 2" descr="Служба проверки Timebeat UTC">
            <a:extLst>
              <a:ext uri="{FF2B5EF4-FFF2-40B4-BE49-F238E27FC236}">
                <a16:creationId xmlns:a16="http://schemas.microsoft.com/office/drawing/2014/main" id="{14D84BF4-BA22-450D-B7A3-9C3AB0782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964" y="1690688"/>
            <a:ext cx="4773339" cy="453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89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47" y="184443"/>
            <a:ext cx="7048319" cy="1325563"/>
          </a:xfrm>
        </p:spPr>
        <p:txBody>
          <a:bodyPr/>
          <a:lstStyle/>
          <a:p>
            <a:r>
              <a:rPr lang="en-US" sz="4000" b="1" cap="all" dirty="0">
                <a:solidFill>
                  <a:srgbClr val="C39A49"/>
                </a:solidFill>
                <a:latin typeface="wfont_39ad6e_33aea89a2865424994966508773fdbf1"/>
              </a:rPr>
              <a:t>PTP + </a:t>
            </a:r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Квадратная сетка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832849"/>
            <a:ext cx="679434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Традиционные деревья распределения PTP имеют несколько точек отказа и подвержены асимметрии. Система на основе ячеистой сети создаёт часовую группу, которая синхронизируется на основе консенсуса. Благодаря консенсусу PTP+ может анализировать и устранять асимметрию в сети, обеспечивая более точную синхронизацию и стабильность. PTP+S повышает отказоустойчивость и надёжность синхронизации PTP, и, что самое важное, это по-прежнему стандартный IEEE1588 одноадресный PTP, поэтому он работает в облачных, локальных и гибридных средах.</a:t>
            </a:r>
          </a:p>
        </p:txBody>
      </p:sp>
      <p:pic>
        <p:nvPicPr>
          <p:cNvPr id="4098" name="Picture 2" descr="PTP Timebeat + В квадрате ">
            <a:extLst>
              <a:ext uri="{FF2B5EF4-FFF2-40B4-BE49-F238E27FC236}">
                <a16:creationId xmlns:a16="http://schemas.microsoft.com/office/drawing/2014/main" id="{857AA0C4-14D9-446B-B3A2-5D5086990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524" y="1832849"/>
            <a:ext cx="4651756" cy="463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327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82782" cy="1325563"/>
          </a:xfrm>
        </p:spPr>
        <p:txBody>
          <a:bodyPr/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Классический PTP: только из одного источника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303" y="1931506"/>
            <a:ext cx="679434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Ключевая проблема модели распределения на основе граничных часов заключается в том, что время не поступает из центральной точки, которую можно легко контролировать. Вместо этого каждый граничный час становится потенциальным источником ошибки.​</a:t>
            </a:r>
          </a:p>
          <a:p>
            <a:r>
              <a:rPr lang="ru-RU" dirty="0"/>
              <a:t>Каждая точка повышает вероятность ошибки, каждый кабель между этими точками повышает вероятность ошибки.</a:t>
            </a:r>
          </a:p>
          <a:p>
            <a:r>
              <a:rPr lang="ru-RU" dirty="0"/>
              <a:t>До тех пор, пока время, отсчитываемое каждым граничным тактовым генератором, не контролируется путём сравнения с несколькими независимыми источниками, существует вероятность того, что ошибка в системе останется незамеченной..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2C9A656-47E8-46ED-9DFC-FEFC0281F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06" y="2696902"/>
            <a:ext cx="4837597" cy="2820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82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9" y="365125"/>
            <a:ext cx="11196337" cy="1325563"/>
          </a:xfrm>
        </p:spPr>
        <p:txBody>
          <a:bodyPr>
            <a:normAutofit fontScale="90000"/>
          </a:bodyPr>
          <a:lstStyle/>
          <a:p>
            <a:pPr algn="l" fontAlgn="base"/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Точное сетевое время благодаря</a:t>
            </a:r>
            <a:b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</a:br>
            <a:r>
              <a:rPr lang="ru-RU" b="1" i="0" u="none" strike="noStrike" cap="all" dirty="0">
                <a:solidFill>
                  <a:srgbClr val="C39A49"/>
                </a:solidFill>
                <a:effectLst/>
                <a:latin typeface="wfont_39ad6e_33aea89a2865424994966508773fdbf1"/>
              </a:rPr>
              <a:t>синхронизации из нескольких источников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60" y="2268890"/>
            <a:ext cx="679434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Если каждый узел может автоматически настраиваться на получение времени из лучших доступных источников и распределять время между другими источниками без какого-либо вмешательства, а передача данных практически не прерывается, то в результате можно получить несколько полезных функций:</a:t>
            </a:r>
          </a:p>
          <a:p>
            <a:r>
              <a:rPr lang="ru-RU" dirty="0"/>
              <a:t>По мере передачи данных от узла к узлу расстояние до корня увеличивается с каждым переходом</a:t>
            </a:r>
          </a:p>
          <a:p>
            <a:r>
              <a:rPr lang="ru-RU" dirty="0"/>
              <a:t>Совокупная ошибка источника используется для определения стоимости перехода</a:t>
            </a:r>
          </a:p>
          <a:p>
            <a:r>
              <a:rPr lang="ru-RU" dirty="0"/>
              <a:t>Кроме того, могут быть добавлены статические затраты на переход</a:t>
            </a:r>
          </a:p>
          <a:p>
            <a:r>
              <a:rPr lang="ru-RU" dirty="0"/>
              <a:t>Такой подход гарантирует, что мы сформируем ориентированный ациклический граф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9D089C4-C62A-40FD-893C-B70BDD05A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9" y="2268890"/>
            <a:ext cx="4915141" cy="4191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69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19" y="365125"/>
            <a:ext cx="11196337" cy="1325563"/>
          </a:xfrm>
        </p:spPr>
        <p:txBody>
          <a:bodyPr>
            <a:normAutofit fontScale="90000"/>
          </a:bodyPr>
          <a:lstStyle/>
          <a:p>
            <a:r>
              <a:rPr lang="ru-RU" sz="4000" b="1" cap="all" dirty="0">
                <a:solidFill>
                  <a:srgbClr val="C39A49"/>
                </a:solidFill>
                <a:latin typeface="wfont_39ad6e_33aea89a2865424994966508773fdbf1"/>
              </a:rPr>
              <a:t>Разумное, не требующее усилий распределение времени для обеспечения безупречной точности сети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7660" y="2268890"/>
            <a:ext cx="6794340" cy="4351338"/>
          </a:xfrm>
        </p:spPr>
        <p:txBody>
          <a:bodyPr>
            <a:normAutofit/>
          </a:bodyPr>
          <a:lstStyle/>
          <a:p>
            <a:pPr algn="l" fontAlgn="base"/>
            <a:r>
              <a:rPr lang="en-GB" b="0" i="0" dirty="0" err="1">
                <a:effectLst/>
                <a:latin typeface="madefor-text"/>
              </a:rPr>
              <a:t>Shiwa</a:t>
            </a:r>
            <a:r>
              <a:rPr lang="en-GB" b="0" i="0" dirty="0">
                <a:effectLst/>
                <a:latin typeface="madefor-text"/>
              </a:rPr>
              <a:t> Time</a:t>
            </a:r>
            <a:r>
              <a:rPr lang="ru-RU" b="0" i="0" dirty="0">
                <a:effectLst/>
                <a:latin typeface="madefor-text"/>
              </a:rPr>
              <a:t> использует гораздо более надёжный подход, позволяя отдельным узлам сети сравнивать время, полученное от: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Существующей сети распределения граничных часов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Из независимого источника времени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madefor-text"/>
              </a:rPr>
              <a:t>И с других узлов сети.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C670F1-88C7-46F4-8E7E-DF8E8CAE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19" y="2384385"/>
            <a:ext cx="4598016" cy="35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576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DF16D-299A-4906-834C-9D0E0FCA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cap="all" dirty="0">
                <a:latin typeface="wfont_e588a2_e7097d7db2b34843a31400aec2089b83"/>
              </a:rPr>
              <a:t>ОБОРУДОВАНИЕ ДЛЯ РАБОТЫ В РЕЖИМЕ РЕАЛЬНОГО ВРЕМЕНИ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FED50D-3C65-4083-A0C9-7C12DD4E4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959" y="1794328"/>
            <a:ext cx="7002684" cy="4351338"/>
          </a:xfrm>
        </p:spPr>
        <p:txBody>
          <a:bodyPr>
            <a:normAutofit/>
          </a:bodyPr>
          <a:lstStyle/>
          <a:p>
            <a:r>
              <a:rPr lang="ru-RU" dirty="0"/>
              <a:t>РАСКРОЙТЕ ВОЗМОЖНОСТИ </a:t>
            </a:r>
            <a:r>
              <a:rPr lang="en-US" dirty="0"/>
              <a:t>PCIe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37039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</TotalTime>
  <Words>538</Words>
  <Application>Microsoft Office PowerPoint</Application>
  <PresentationFormat>Широкоэкранный</PresentationFormat>
  <Paragraphs>29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madefor-text</vt:lpstr>
      <vt:lpstr>wfont_39ad6e_33aea89a2865424994966508773fdbf1</vt:lpstr>
      <vt:lpstr>wfont_e588a2_e7097d7db2b34843a31400aec2089b83</vt:lpstr>
      <vt:lpstr>Тема Office</vt:lpstr>
      <vt:lpstr>Программное обеспечение для высокоточной синхронизации SHIWA Time</vt:lpstr>
      <vt:lpstr>Простое в развертывании, еще проще в обслуживании</vt:lpstr>
      <vt:lpstr>СИСТЕМА vGMC</vt:lpstr>
      <vt:lpstr>Проверка по UTC</vt:lpstr>
      <vt:lpstr>PTP + Квадратная сетка</vt:lpstr>
      <vt:lpstr>Классический PTP: только из одного источника</vt:lpstr>
      <vt:lpstr>Точное сетевое время благодаря синхронизации из нескольких источников</vt:lpstr>
      <vt:lpstr>Разумное, не требующее усилий распределение времени для обеспечения безупречной точности сети</vt:lpstr>
      <vt:lpstr>ОБОРУДОВАНИЕ ДЛЯ РАБОТЫ В РЕЖИМЕ РЕАЛЬНОГО ВРЕМЕНИ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сервера времени</dc:title>
  <dc:creator>Миронов Вячеслав</dc:creator>
  <cp:lastModifiedBy>Миронов Вячеслав</cp:lastModifiedBy>
  <cp:revision>4</cp:revision>
  <dcterms:created xsi:type="dcterms:W3CDTF">2024-11-12T07:32:47Z</dcterms:created>
  <dcterms:modified xsi:type="dcterms:W3CDTF">2024-11-16T22:15:10Z</dcterms:modified>
</cp:coreProperties>
</file>