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9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0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1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2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5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8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timistic Display" panose="020B0604020202020204" charset="0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="" r:id="rId31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image" Target="../media/image9.png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image" Target="../media/image8.png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image" Target="../media/image7.jpeg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notesSlide" Target="../notesSlides/notesSlide10.xml"/><Relationship Id="rId28" Type="http://schemas.openxmlformats.org/officeDocument/2006/relationships/image" Target="../media/image3.png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12.jpe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5.xml"/><Relationship Id="rId7" Type="http://schemas.openxmlformats.org/officeDocument/2006/relationships/image" Target="../media/image14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6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tags" Target="../tags/tag266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42" Type="http://schemas.openxmlformats.org/officeDocument/2006/relationships/tags" Target="../tags/tag269.xml"/><Relationship Id="rId47" Type="http://schemas.openxmlformats.org/officeDocument/2006/relationships/image" Target="../media/image3.png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40" Type="http://schemas.openxmlformats.org/officeDocument/2006/relationships/tags" Target="../tags/tag26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4" Type="http://schemas.openxmlformats.org/officeDocument/2006/relationships/tags" Target="../tags/tag271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43" Type="http://schemas.openxmlformats.org/officeDocument/2006/relationships/tags" Target="../tags/tag270.xml"/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46" Type="http://schemas.openxmlformats.org/officeDocument/2006/relationships/notesSlide" Target="../notesSlides/notesSlide16.xml"/><Relationship Id="rId20" Type="http://schemas.openxmlformats.org/officeDocument/2006/relationships/tags" Target="../tags/tag247.xml"/><Relationship Id="rId41" Type="http://schemas.openxmlformats.org/officeDocument/2006/relationships/tags" Target="../tags/tag26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47" Type="http://schemas.openxmlformats.org/officeDocument/2006/relationships/tags" Target="../tags/tag320.xml"/><Relationship Id="rId50" Type="http://schemas.openxmlformats.org/officeDocument/2006/relationships/tags" Target="../tags/tag323.xml"/><Relationship Id="rId55" Type="http://schemas.openxmlformats.org/officeDocument/2006/relationships/notesSlide" Target="../notesSlides/notesSlide17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tags" Target="../tags/tag318.xml"/><Relationship Id="rId53" Type="http://schemas.openxmlformats.org/officeDocument/2006/relationships/tags" Target="../tags/tag326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52" Type="http://schemas.openxmlformats.org/officeDocument/2006/relationships/tags" Target="../tags/tag325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48" Type="http://schemas.openxmlformats.org/officeDocument/2006/relationships/tags" Target="../tags/tag321.xml"/><Relationship Id="rId56" Type="http://schemas.openxmlformats.org/officeDocument/2006/relationships/image" Target="../media/image3.png"/><Relationship Id="rId8" Type="http://schemas.openxmlformats.org/officeDocument/2006/relationships/tags" Target="../tags/tag281.xml"/><Relationship Id="rId51" Type="http://schemas.openxmlformats.org/officeDocument/2006/relationships/tags" Target="../tags/tag324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46" Type="http://schemas.openxmlformats.org/officeDocument/2006/relationships/tags" Target="../tags/tag319.xml"/><Relationship Id="rId20" Type="http://schemas.openxmlformats.org/officeDocument/2006/relationships/tags" Target="../tags/tag293.xml"/><Relationship Id="rId41" Type="http://schemas.openxmlformats.org/officeDocument/2006/relationships/tags" Target="../tags/tag314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49" Type="http://schemas.openxmlformats.org/officeDocument/2006/relationships/tags" Target="../tags/tag3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5.xml"/><Relationship Id="rId7" Type="http://schemas.openxmlformats.org/officeDocument/2006/relationships/image" Target="../media/image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image" Target="../media/image3.png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image" Target="../media/image3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image" Target="../media/image4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notesSlide" Target="../notesSlides/notesSlide8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1.xml"/><Relationship Id="rId3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6.jpe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5.jpe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3.png"/><Relationship Id="rId5" Type="http://schemas.openxmlformats.org/officeDocument/2006/relationships/tags" Target="../tags/tag174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73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30831" y="400147"/>
            <a:ext cx="43211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Эксперимент</a:t>
            </a:r>
            <a:endParaRPr dirty="0"/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3315534"/>
            <a:chOff x="83250" y="746000"/>
            <a:chExt cx="8908351" cy="4394150"/>
          </a:xfrm>
        </p:grpSpPr>
        <p:sp>
          <p:nvSpPr>
            <p:cNvPr id="412" name="Google Shape;412;p12"/>
            <p:cNvSpPr/>
            <p:nvPr>
              <p:custDataLst>
                <p:tags r:id="rId5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6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>
              <p:custDataLst>
                <p:tags r:id="rId7"/>
              </p:custDataLst>
            </p:nvPr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>
              <p:custDataLst>
                <p:tags r:id="rId8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9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0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1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2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3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4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5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6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7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8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19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0"/>
              </p:custDataLst>
            </p:nvPr>
          </p:nvSpPr>
          <p:spPr>
            <a:xfrm>
              <a:off x="131215" y="4405964"/>
              <a:ext cx="2210785" cy="734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</a:t>
              </a:r>
              <a:r>
                <a:rPr sz="2400" dirty="0" err="1">
                  <a:latin typeface="Optimistic Display"/>
                  <a:ea typeface="Optimistic Display"/>
                  <a:cs typeface="Optimistic Display"/>
                  <a:sym typeface="Optimistic Display"/>
                </a:rPr>
                <a:t>идеале</a:t>
              </a: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!</a:t>
              </a:r>
              <a:endParaRPr sz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1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 dirty="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D8A65E-87B4-45E7-8E8A-86098752CDA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520196" y="2940984"/>
            <a:ext cx="579975" cy="7728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51584" y="260574"/>
            <a:ext cx="83529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 и </a:t>
            </a:r>
            <a:r>
              <a:rPr dirty="0" err="1"/>
              <a:t>стабильности</a:t>
            </a:r>
            <a:endParaRPr dirty="0"/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Вариация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5560" y="3806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погрешности</a:t>
            </a:r>
            <a:r>
              <a:rPr dirty="0"/>
              <a:t>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5640" y="4221087"/>
            <a:ext cx="3743478" cy="95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7608" y="2636911"/>
            <a:ext cx="4031510" cy="7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Сознательная</a:t>
            </a:r>
            <a:r>
              <a:rPr dirty="0"/>
              <a:t> </a:t>
            </a:r>
            <a:r>
              <a:rPr dirty="0" err="1"/>
              <a:t>температура</a:t>
            </a:r>
            <a:endParaRPr dirty="0"/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334314" y="1690688"/>
            <a:ext cx="1631949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cxnSpLocks/>
            <a:stCxn id="566" idx="2"/>
          </p:cNvCxnSpPr>
          <p:nvPr>
            <p:custDataLst>
              <p:tags r:id="rId23"/>
            </p:custDataLst>
          </p:nvPr>
        </p:nvCxnSpPr>
        <p:spPr>
          <a:xfrm>
            <a:off x="3150289" y="2229703"/>
            <a:ext cx="16423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363013E-499C-4678-AD79-A982BD2EEC9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5400000">
            <a:off x="1704953" y="948374"/>
            <a:ext cx="845917" cy="1127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4885010" y="1296766"/>
            <a:ext cx="1666122" cy="88481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cxnSpLocks/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17407" y="2181578"/>
            <a:ext cx="664" cy="3665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1FBA1E7-9610-4361-B082-6E9A888AD6FA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5400000">
            <a:off x="4173072" y="764898"/>
            <a:ext cx="994033" cy="13246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Мотивация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Параллельно</a:t>
            </a:r>
            <a:r>
              <a:rPr dirty="0"/>
              <a:t> с </a:t>
            </a:r>
            <a:r>
              <a:rPr dirty="0" err="1"/>
              <a:t>серийными</a:t>
            </a:r>
            <a:r>
              <a:rPr dirty="0"/>
              <a:t> </a:t>
            </a:r>
            <a:r>
              <a:rPr dirty="0" err="1"/>
              <a:t>трубопроводами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запоздалости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Разоблачение</a:t>
            </a:r>
            <a:r>
              <a:rPr dirty="0"/>
              <a:t> [</a:t>
            </a:r>
            <a:r>
              <a:rPr dirty="0" err="1"/>
              <a:t>компонентов</a:t>
            </a:r>
            <a:r>
              <a:rPr dirty="0"/>
              <a:t>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Сингл ошибки времени - процесс оценки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Текущее состояние определяется путем прокручивания прошлых наблюдений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Сенсорная информация, такая как мониторинг температуры, может улучшить оценку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и точность должны определяться и рассчитываться отдельно.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Общий</a:t>
            </a:r>
            <a:r>
              <a:rPr dirty="0"/>
              <a:t> </a:t>
            </a:r>
            <a:r>
              <a:rPr dirty="0" err="1"/>
              <a:t>обзор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PT </a:t>
            </a:r>
            <a:r>
              <a:rPr dirty="0" err="1"/>
              <a:t>передает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[</a:t>
            </a:r>
            <a:r>
              <a:rPr dirty="0" err="1"/>
              <a:t>как</a:t>
            </a:r>
            <a:r>
              <a:rPr dirty="0"/>
              <a:t>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оценить</a:t>
            </a:r>
            <a:r>
              <a:rPr dirty="0"/>
              <a:t>/ </a:t>
            </a:r>
            <a:r>
              <a:rPr dirty="0" err="1"/>
              <a:t>предугадать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ошибка</a:t>
            </a:r>
            <a:r>
              <a:rPr dirty="0"/>
              <a:t> </a:t>
            </a:r>
            <a:r>
              <a:rPr dirty="0" err="1"/>
              <a:t>связана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погрешность</a:t>
            </a:r>
            <a:r>
              <a:rPr dirty="0"/>
              <a:t>, </a:t>
            </a:r>
            <a:r>
              <a:rPr dirty="0" err="1"/>
              <a:t>связанную</a:t>
            </a:r>
            <a:r>
              <a:rPr dirty="0"/>
              <a:t> с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сервисом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разделены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; </a:t>
            </a:r>
            <a:r>
              <a:rPr dirty="0" err="1"/>
              <a:t>точность</a:t>
            </a:r>
            <a:r>
              <a:rPr dirty="0"/>
              <a:t> и </a:t>
            </a:r>
            <a:r>
              <a:rPr dirty="0" err="1"/>
              <a:t>точность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разнице</a:t>
            </a:r>
            <a:r>
              <a:rPr dirty="0"/>
              <a:t> в </a:t>
            </a:r>
            <a:r>
              <a:rPr dirty="0" err="1"/>
              <a:t>величине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, </a:t>
            </a:r>
            <a:r>
              <a:rPr dirty="0" err="1"/>
              <a:t>выраженной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основывается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соглашении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dirty="0" err="1"/>
              <a:t>коллегами</a:t>
            </a:r>
            <a:endParaRPr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</a:t>
            </a:r>
            <a:r>
              <a:rPr dirty="0" err="1"/>
              <a:t>требуются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(p1, p2, p3,... </a:t>
            </a:r>
            <a:r>
              <a:rPr dirty="0" err="1"/>
              <a:t>pn</a:t>
            </a:r>
            <a:r>
              <a:rPr dirty="0"/>
              <a:t>),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ближе</a:t>
            </a:r>
            <a:r>
              <a:rPr dirty="0"/>
              <a:t> </a:t>
            </a:r>
            <a:r>
              <a:rPr dirty="0" err="1"/>
              <a:t>сблизить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ними</a:t>
            </a:r>
            <a:r>
              <a:rPr dirty="0"/>
              <a:t>.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pi </a:t>
            </a:r>
            <a:r>
              <a:rPr dirty="0" err="1"/>
              <a:t>скорректированные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peri A(t)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 </a:t>
            </a:r>
            <a:r>
              <a:rPr dirty="0" err="1"/>
              <a:t>аппаратных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He(t)</a:t>
            </a:r>
            <a:r>
              <a:rPr dirty="0" err="1"/>
              <a:t>i</a:t>
            </a:r>
            <a:r>
              <a:rPr dirty="0"/>
              <a:t> и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pri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в pi </a:t>
            </a:r>
            <a:r>
              <a:rPr dirty="0" err="1"/>
              <a:t>корректирует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априта</a:t>
            </a:r>
            <a:r>
              <a:rPr dirty="0"/>
              <a:t> и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самым</a:t>
            </a:r>
            <a:r>
              <a:rPr dirty="0"/>
              <a:t> </a:t>
            </a:r>
            <a:r>
              <a:rPr dirty="0" err="1"/>
              <a:t>изменяет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A(t)</a:t>
            </a:r>
            <a:r>
              <a:rPr dirty="0" err="1"/>
              <a:t>i</a:t>
            </a:r>
            <a:endParaRPr baseline="-250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Ошибочная</a:t>
            </a:r>
            <a:r>
              <a:rPr dirty="0"/>
              <a:t> </a:t>
            </a:r>
            <a:r>
              <a:rPr dirty="0" err="1"/>
              <a:t>граница</a:t>
            </a:r>
            <a:r>
              <a:rPr dirty="0"/>
              <a:t> γ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достижения</a:t>
            </a:r>
            <a:r>
              <a:rPr dirty="0"/>
              <a:t> ΔA(t)</a:t>
            </a:r>
            <a:r>
              <a:rPr dirty="0" err="1"/>
              <a:t>i</a:t>
            </a:r>
            <a:r>
              <a:rPr dirty="0"/>
              <a:t>-AC(t)j &gt; ≤ ___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любого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и j, </a:t>
            </a:r>
            <a:r>
              <a:rPr dirty="0" err="1"/>
              <a:t>представляющих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</a:t>
            </a:r>
            <a:r>
              <a:rPr dirty="0" err="1"/>
              <a:t>pri</a:t>
            </a:r>
            <a:r>
              <a:rPr dirty="0"/>
              <a:t> и </a:t>
            </a:r>
            <a:r>
              <a:rPr dirty="0" err="1"/>
              <a:t>pj</a:t>
            </a:r>
            <a:endParaRPr baseline="-25000"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ри</a:t>
            </a:r>
            <a:r>
              <a:rPr dirty="0"/>
              <a:t>, </a:t>
            </a:r>
            <a:r>
              <a:rPr dirty="0" err="1"/>
              <a:t>участвующего</a:t>
            </a:r>
            <a:r>
              <a:rPr dirty="0"/>
              <a:t> в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,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крайней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Δ(1-1) /n ) </a:t>
            </a:r>
            <a:r>
              <a:rPr dirty="0" err="1"/>
              <a:t>где</a:t>
            </a:r>
            <a:r>
              <a:rPr dirty="0"/>
              <a:t> β - </a:t>
            </a:r>
            <a:r>
              <a:rPr dirty="0" err="1"/>
              <a:t>неопределенность</a:t>
            </a:r>
            <a:r>
              <a:rPr dirty="0"/>
              <a:t> в </a:t>
            </a:r>
            <a:r>
              <a:rPr dirty="0" err="1"/>
              <a:t>задержке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[</a:t>
            </a:r>
            <a:r>
              <a:rPr dirty="0" err="1"/>
              <a:t>Lundelius</a:t>
            </a:r>
            <a:r>
              <a:rPr dirty="0"/>
              <a:t> and </a:t>
            </a:r>
            <a:r>
              <a:rPr dirty="0" err="1"/>
              <a:t>Linch</a:t>
            </a:r>
            <a:r>
              <a:rPr dirty="0"/>
              <a:t> 84]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/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Задача сверки сети</a:t>
            </a:r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Synchronizing Clocks in the Network over the noisy process of timing the packets.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Estimated difference between the physical clocks of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as estimated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endParaRPr lang="en-US" b="0" dirty="0">
              <a:effectLst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True difference between a process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the Time Server (or reference)</a:t>
            </a:r>
            <a:endParaRPr lang="en-US" b="0" dirty="0">
              <a:effectLst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≤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= |(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)| </a:t>
            </a:r>
            <a:endParaRPr lang="en-US" b="0" dirty="0">
              <a:effectLst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(1/n)|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 ≤ (1/n)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 |((Δ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 </a:t>
            </a:r>
            <a:endParaRPr lang="en-US" b="0" dirty="0">
              <a:effectLst/>
            </a:endParaRPr>
          </a:p>
          <a:p>
            <a:pPr indent="-228600" algn="just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≤ (1/n) (2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ε/2 +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n-2)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ε) = 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концом</a:t>
            </a:r>
            <a:r>
              <a:rPr dirty="0"/>
              <a:t> </a:t>
            </a:r>
            <a:r>
              <a:rPr dirty="0" err="1"/>
              <a:t>узла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sp>
        <p:nvSpPr>
          <p:cNvPr id="321" name="Google Shape;321;p9"/>
          <p:cNvSpPr txBox="1"/>
          <p:nvPr>
            <p:custDataLst>
              <p:tags r:id="rId2"/>
            </p:custDataLst>
          </p:nvPr>
        </p:nvSpPr>
        <p:spPr>
          <a:xfrm>
            <a:off x="1113996" y="3199952"/>
            <a:ext cx="35084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22" name="Google Shape;322;p9"/>
          <p:cNvSpPr/>
          <p:nvPr>
            <p:custDataLst>
              <p:tags r:id="rId3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4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5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6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7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8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9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0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1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2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3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4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5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7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8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19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0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1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2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3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4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5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6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7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8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29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0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1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 dirty="0"/>
          </a:p>
        </p:txBody>
      </p:sp>
      <p:sp>
        <p:nvSpPr>
          <p:cNvPr id="351" name="Google Shape;351;p9"/>
          <p:cNvSpPr/>
          <p:nvPr>
            <p:custDataLst>
              <p:tags r:id="rId32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3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009C92-E9C4-47BC-893E-04ADEAD010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5400000">
            <a:off x="1233474" y="1404207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991286" y="1709736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A085362-0B9F-41EA-AEF2-4EA57527B61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5400000">
            <a:off x="1209174" y="2329173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1CD5F2-A4D8-49FB-BF88-03AEC1E053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468781" y="544225"/>
            <a:ext cx="3254315" cy="4336581"/>
          </a:xfrm>
          <a:prstGeom prst="rect">
            <a:avLst/>
          </a:prstGeom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2"/>
            </p:custDataLst>
          </p:nvPr>
        </p:nvSpPr>
        <p:spPr>
          <a:xfrm>
            <a:off x="5886643" y="3966216"/>
            <a:ext cx="1874705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99" name="Google Shape;399;p11"/>
          <p:cNvSpPr/>
          <p:nvPr>
            <p:custDataLst>
              <p:tags r:id="rId3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4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5"/>
            </p:custDataLst>
          </p:nvPr>
        </p:nvSpPr>
        <p:spPr>
          <a:xfrm>
            <a:off x="4418723" y="1706069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6"/>
            </p:custDataLst>
          </p:nvPr>
        </p:nvSpPr>
        <p:spPr>
          <a:xfrm>
            <a:off x="4096940" y="2918518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7"/>
            </p:custDataLst>
          </p:nvPr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892</Words>
  <Application>Microsoft Office PowerPoint</Application>
  <PresentationFormat>Широкоэкранный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Optimistic Display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Вячеслав Миронов</cp:lastModifiedBy>
  <cp:revision>7</cp:revision>
  <dcterms:created xsi:type="dcterms:W3CDTF">2022-06-28T23:08:02Z</dcterms:created>
  <dcterms:modified xsi:type="dcterms:W3CDTF">2024-06-05T11:52:13Z</dcterms:modified>
</cp:coreProperties>
</file>