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5" r:id="rId17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50E59-03D0-4E6E-B0F6-CB393199A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D6766-FA73-41F4-94D0-A751C7D79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AE4C5-44F8-4D87-99AF-AED86D43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830FFE-F58F-4A9B-B0A5-BA13EDAC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05CBDA-5551-4BE7-B8C9-D0C9FA6F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28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98EDF-3AE7-4DF0-8730-5E621003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D7B497-E479-463A-8352-035EB745B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B63267-4EAB-4F70-A280-1B34FC58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7233AE-F79F-49A9-A521-7F25113C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C20B89-E0BD-46F7-8DE7-A5F36342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21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78D592-B7EF-4B71-B0D4-56F1D0D39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CE010C-D3D5-4940-9A8E-9D17208BD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A98158-ABC4-4112-B7F3-1A45BDB2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786503-DAF9-44BC-B93C-6C99BD3F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DBA1BE-9A41-4156-AB53-363AAD20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786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055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6FC28-E268-4275-809B-6433C5D2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C5EE0-59AD-4254-930B-98F24624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1C90D2-9660-4FAD-8767-172DBB16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079A96-3B82-45DC-85C6-349727D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CE59DF-32FF-418D-BDEE-35DCBC0C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55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FA5FF-6A94-44D4-8BEC-C560FD84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9D7C01-90C2-4774-BE8E-29040E28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D5F6CA-CC0A-4ABF-8D2D-E17B0EC8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05E1E-4A20-427F-B54B-DA3F0184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FAC32B-BF16-43C2-8394-AE39D7CF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87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CBEEF-D00C-429E-BEAE-22546022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A3E5AF-068E-4229-A13A-C5B92FCA3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BC2547-BE5C-4C10-8F23-0D4209C82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5E382-4E0C-42E7-9298-0E333095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2B700B-8D0F-480F-BF44-742FE710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A46A67-91AE-4C60-BF02-AA5F3364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64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895AE-6151-455E-876D-CF353B8B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737AB-53F5-4BC6-9AB6-0C8D3C2D3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2EBD82-9503-4E55-B900-D1CBCA60C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FB912D-D9B5-452F-A96C-5466923A1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D2C4F2-6622-4ADB-8B65-F071A9E84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080354-9895-4532-95D2-5CA4F30F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62BEF2-3BA1-4A1B-A496-F8DF54F2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340188-B600-4CE8-BEE7-2FBBBA9C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04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2CC88-D1DC-473F-9E78-1C094B78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25D42C-8C0B-4445-B79A-F38AD9B5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FDBA5E-F576-4837-B85B-DA2EE97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475202-99A5-4578-9024-080DF19E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20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FA10BD-9B47-4176-9E95-59D423EE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ECB9E3-9030-48E6-AC56-95A8A824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9D860B-3CC8-4683-A320-38AC81E3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89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5F84B-BE70-43C6-905E-D16C1850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1A6660-71F5-4792-A457-CAF7F48A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D01C38-4E73-4428-AEB6-F8D61F0FB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9F2E84-7E60-4B97-BD76-CC0D5578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C3A610-CDC3-402D-BE36-2A075AF3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BBA188-1B5D-49D9-9A8F-3171EC10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2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A63AF-9223-423F-8293-7755B493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51CFD1-A772-4148-B6EA-853B2FC7F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956D77-DDCB-4BFA-B1F8-4D6B534A9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F60646-12E8-4574-9589-72D614BA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958573-5700-4E8B-BF9B-3F9B7D43B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12FCAD-F66E-4445-934F-1C5DC7DB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77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D67CB-4C10-4FD9-97CE-99463D93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E74F5A-3BA2-4D1F-AEA5-D44D28FE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9FF291-2859-4884-B0ED-7675233F9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4E56BA-1D9D-4723-B788-0CFD32ED2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B2922A-5297-451A-9108-CC0B20903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44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8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g"/><Relationship Id="rId5" Type="http://schemas.openxmlformats.org/officeDocument/2006/relationships/image" Target="../media/image62.jpg"/><Relationship Id="rId4" Type="http://schemas.openxmlformats.org/officeDocument/2006/relationships/image" Target="../media/image61.png"/><Relationship Id="rId9" Type="http://schemas.openxmlformats.org/officeDocument/2006/relationships/image" Target="../media/image6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209800"/>
            <a:ext cx="7527925" cy="1819088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 marR="5080" indent="130175" algn="ctr">
              <a:lnSpc>
                <a:spcPts val="4390"/>
              </a:lnSpc>
              <a:spcBef>
                <a:spcPts val="985"/>
              </a:spcBef>
            </a:pPr>
            <a:r>
              <a:rPr lang="ru-RU" sz="4400" spc="185" dirty="0">
                <a:latin typeface="Arial MT"/>
                <a:cs typeface="Arial MT"/>
              </a:rPr>
              <a:t>Пространственно-временная синхронизация на пикосекундном уровне</a:t>
            </a:r>
            <a:endParaRPr sz="4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4080" y="640334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462" y="1787240"/>
            <a:ext cx="8609172" cy="47499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4946" y="228091"/>
            <a:ext cx="5895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spc="15" dirty="0"/>
              <a:t>Демо вариации позиции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8818035" y="637590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400" y="853441"/>
            <a:ext cx="6934200" cy="450123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50"/>
              </a:spcBef>
              <a:tabLst>
                <a:tab pos="548005" algn="l"/>
              </a:tabLst>
            </a:pPr>
            <a:r>
              <a:rPr sz="2800" dirty="0">
                <a:latin typeface="Calibri"/>
                <a:cs typeface="Calibri"/>
              </a:rPr>
              <a:t>P	</a:t>
            </a:r>
            <a:r>
              <a:rPr sz="2800" spc="-20" dirty="0">
                <a:latin typeface="Calibri"/>
                <a:cs typeface="Calibri"/>
              </a:rPr>
              <a:t>=(ΔT</a:t>
            </a:r>
            <a:r>
              <a:rPr sz="2850" spc="-30" baseline="-17543" dirty="0">
                <a:latin typeface="Calibri"/>
                <a:cs typeface="Calibri"/>
              </a:rPr>
              <a:t>G</a:t>
            </a:r>
            <a:r>
              <a:rPr sz="2850" spc="247" baseline="-1754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 </a:t>
            </a:r>
            <a:r>
              <a:rPr sz="2800" spc="-10" dirty="0">
                <a:latin typeface="Calibri"/>
                <a:cs typeface="Calibri"/>
              </a:rPr>
              <a:t>ΔT</a:t>
            </a:r>
            <a:r>
              <a:rPr sz="2850" spc="-15" baseline="-17543" dirty="0">
                <a:latin typeface="Calibri"/>
                <a:cs typeface="Calibri"/>
              </a:rPr>
              <a:t>J</a:t>
            </a:r>
            <a:r>
              <a:rPr sz="2800" spc="-10" dirty="0">
                <a:latin typeface="Calibri"/>
                <a:cs typeface="Calibri"/>
              </a:rPr>
              <a:t>)/2</a:t>
            </a:r>
            <a:r>
              <a:rPr sz="2400" spc="-10" dirty="0">
                <a:latin typeface="MS PGothic"/>
                <a:cs typeface="MS PGothic"/>
              </a:rPr>
              <a:t>（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-10" dirty="0">
                <a:latin typeface="MS PGothic"/>
                <a:cs typeface="MS PGothic"/>
              </a:rPr>
              <a:t>＝</a:t>
            </a:r>
            <a:r>
              <a:rPr lang="ru-RU" sz="2400" spc="-10" dirty="0">
                <a:latin typeface="Calibri"/>
                <a:cs typeface="Calibri"/>
              </a:rPr>
              <a:t> Сумма обоих измерений</a:t>
            </a:r>
            <a:endParaRPr sz="2400" dirty="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1356" y="1292859"/>
            <a:ext cx="522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latin typeface="Calibri"/>
                <a:cs typeface="Calibri"/>
              </a:rPr>
              <a:t>T</a:t>
            </a:r>
            <a:r>
              <a:rPr sz="2850" spc="-75" baseline="-17543" dirty="0">
                <a:latin typeface="Calibri"/>
                <a:cs typeface="Calibri"/>
              </a:rPr>
              <a:t>J</a:t>
            </a:r>
            <a:r>
              <a:rPr sz="2850" spc="307" baseline="-1754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50" spc="-67" baseline="-17543" dirty="0">
                <a:latin typeface="Calibri"/>
                <a:cs typeface="Calibri"/>
              </a:rPr>
              <a:t>G</a:t>
            </a:r>
            <a:r>
              <a:rPr sz="2850" spc="277" baseline="-17543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=(ΔT</a:t>
            </a:r>
            <a:r>
              <a:rPr sz="2850" spc="-30" baseline="-17543" dirty="0">
                <a:latin typeface="Calibri"/>
                <a:cs typeface="Calibri"/>
              </a:rPr>
              <a:t>G</a:t>
            </a:r>
            <a:r>
              <a:rPr sz="2850" spc="277" baseline="-1754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ΔT</a:t>
            </a:r>
            <a:r>
              <a:rPr sz="2850" spc="-30" baseline="-17543" dirty="0">
                <a:latin typeface="Calibri"/>
                <a:cs typeface="Calibri"/>
              </a:rPr>
              <a:t>J</a:t>
            </a:r>
            <a:r>
              <a:rPr sz="2800" spc="-20" dirty="0">
                <a:latin typeface="Calibri"/>
                <a:cs typeface="Calibri"/>
              </a:rPr>
              <a:t>)/2</a:t>
            </a:r>
            <a:r>
              <a:rPr sz="2400" spc="-20" dirty="0">
                <a:latin typeface="MS PGothic"/>
                <a:cs typeface="MS PGothic"/>
              </a:rPr>
              <a:t>（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30" baseline="-17361" dirty="0">
                <a:latin typeface="Calibri"/>
                <a:cs typeface="Calibri"/>
              </a:rPr>
              <a:t>J</a:t>
            </a:r>
            <a:r>
              <a:rPr sz="2400" spc="-20" dirty="0">
                <a:latin typeface="Calibri"/>
                <a:cs typeface="Calibri"/>
              </a:rPr>
              <a:t>-T</a:t>
            </a:r>
            <a:r>
              <a:rPr sz="2400" spc="-30" baseline="-17361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=Difference</a:t>
            </a:r>
            <a:r>
              <a:rPr sz="2400" spc="-20" dirty="0">
                <a:latin typeface="MS PGothic"/>
                <a:cs typeface="MS PGothic"/>
              </a:rPr>
              <a:t>）</a:t>
            </a:r>
            <a:endParaRPr sz="2400" dirty="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67039"/>
            <a:ext cx="6806528" cy="106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lang="ru-RU" sz="3600" spc="15" dirty="0"/>
              <a:t>Пример 1</a:t>
            </a:r>
            <a:br>
              <a:rPr lang="ru-RU" sz="3600" spc="15" dirty="0"/>
            </a:br>
            <a:r>
              <a:rPr lang="ru-RU" sz="3600" spc="15" dirty="0"/>
              <a:t>Мониторинг инфраструктуры</a:t>
            </a:r>
            <a:endParaRPr sz="36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76" y="1198473"/>
            <a:ext cx="2258731" cy="36071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 rotWithShape="1">
          <a:blip r:embed="rId3" cstate="print"/>
          <a:srcRect t="19455"/>
          <a:stretch/>
        </p:blipFill>
        <p:spPr>
          <a:xfrm>
            <a:off x="2589493" y="1727295"/>
            <a:ext cx="6412734" cy="29053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4611" y="1425955"/>
            <a:ext cx="21132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dirty="0">
                <a:latin typeface="Lucida Sans Unicode"/>
                <a:cs typeface="Lucida Sans Unicode"/>
              </a:rPr>
              <a:t>Небольшой наклон здания</a:t>
            </a:r>
            <a:endParaRPr sz="1800" dirty="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79849"/>
              </p:ext>
            </p:extLst>
          </p:nvPr>
        </p:nvGraphicFramePr>
        <p:xfrm>
          <a:off x="161122" y="4957739"/>
          <a:ext cx="8841105" cy="185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1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issue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Wi-Wi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provides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90805" marR="262890">
                        <a:lnSpc>
                          <a:spcPct val="99600"/>
                        </a:lnSpc>
                        <a:spcBef>
                          <a:spcPts val="180"/>
                        </a:spcBef>
                      </a:pPr>
                      <a:r>
                        <a:rPr lang="ru-RU" sz="2400" spc="-15" dirty="0">
                          <a:latin typeface="+mn-lt"/>
                          <a:cs typeface="Calibri"/>
                        </a:rPr>
                        <a:t>Не существует другого способа отследить небольшое изменение расстояния (мм) в долгосрочной перспективе.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431800">
                        <a:lnSpc>
                          <a:spcPct val="100699"/>
                        </a:lnSpc>
                        <a:spcBef>
                          <a:spcPts val="145"/>
                        </a:spcBef>
                      </a:pPr>
                      <a:r>
                        <a:rPr lang="ru-RU" sz="2000" b="1" spc="-5" dirty="0">
                          <a:latin typeface="+mn-lt"/>
                          <a:cs typeface="Calibri"/>
                        </a:rPr>
                        <a:t>Дешевая и удобная система контроля расстояния</a:t>
                      </a:r>
                    </a:p>
                    <a:p>
                      <a:pPr marL="90805" marR="431800">
                        <a:lnSpc>
                          <a:spcPct val="100699"/>
                        </a:lnSpc>
                        <a:spcBef>
                          <a:spcPts val="145"/>
                        </a:spcBef>
                      </a:pPr>
                      <a:r>
                        <a:rPr lang="ru-RU" sz="2000" b="1" spc="-5" dirty="0">
                          <a:latin typeface="+mn-lt"/>
                          <a:cs typeface="Calibri"/>
                        </a:rPr>
                        <a:t>отклонение с точностью до 1 мм</a:t>
                      </a:r>
                      <a:endParaRPr sz="1400" baseline="6944" dirty="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5326"/>
            <a:ext cx="9136987" cy="51535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76200"/>
            <a:ext cx="6172200" cy="1213794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algn="ctr">
              <a:lnSpc>
                <a:spcPts val="4420"/>
              </a:lnSpc>
              <a:spcBef>
                <a:spcPts val="565"/>
              </a:spcBef>
            </a:pPr>
            <a:r>
              <a:rPr lang="ru-RU" sz="4000" spc="-45" dirty="0"/>
              <a:t>7 модулей синхронизированы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818035" y="637590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262" y="1825625"/>
            <a:ext cx="7735886" cy="43513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7296148" cy="1199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595"/>
              </a:lnSpc>
              <a:spcBef>
                <a:spcPts val="100"/>
              </a:spcBef>
            </a:pPr>
            <a:r>
              <a:rPr lang="ru-RU" sz="4000" spc="20" dirty="0"/>
              <a:t>Пример 2</a:t>
            </a:r>
            <a:br>
              <a:rPr lang="ru-RU" sz="4000" spc="20" dirty="0"/>
            </a:br>
            <a:r>
              <a:rPr lang="ru-RU" sz="4000" spc="20" dirty="0"/>
              <a:t>Изменение положения в 2D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818035" y="637590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4948" y="189746"/>
            <a:ext cx="44786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5" dirty="0" err="1"/>
              <a:t>Qantum-Pcie</a:t>
            </a:r>
            <a:r>
              <a:rPr lang="en-US" sz="4000" spc="5" dirty="0"/>
              <a:t> </a:t>
            </a:r>
            <a:r>
              <a:rPr sz="4000" spc="15" dirty="0"/>
              <a:t>×Wi-Wi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07390" y="4017771"/>
            <a:ext cx="7551420" cy="84510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800" spc="160" dirty="0">
                <a:latin typeface="Lucida Sans Unicode"/>
                <a:cs typeface="Lucida Sans Unicode"/>
              </a:rPr>
              <a:t>Мы только начали пытаться вписать модуль </a:t>
            </a:r>
            <a:r>
              <a:rPr lang="ru-RU" sz="2800" spc="160" dirty="0" err="1">
                <a:latin typeface="Lucida Sans Unicode"/>
                <a:cs typeface="Lucida Sans Unicode"/>
              </a:rPr>
              <a:t>Wi-Wi</a:t>
            </a:r>
            <a:r>
              <a:rPr lang="ru-RU" sz="2800" spc="160" dirty="0">
                <a:latin typeface="Lucida Sans Unicode"/>
                <a:cs typeface="Lucida Sans Unicode"/>
              </a:rPr>
              <a:t> в форм-фактор.</a:t>
            </a: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8035" y="637590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0583" y="977635"/>
            <a:ext cx="7386320" cy="3002915"/>
            <a:chOff x="870583" y="977635"/>
            <a:chExt cx="7386320" cy="30029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5819" y="977635"/>
              <a:ext cx="4360712" cy="30028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77561" y="1480699"/>
              <a:ext cx="1273810" cy="640080"/>
            </a:xfrm>
            <a:custGeom>
              <a:avLst/>
              <a:gdLst/>
              <a:ahLst/>
              <a:cxnLst/>
              <a:rect l="l" t="t" r="r" b="b"/>
              <a:pathLst>
                <a:path w="1273809" h="640080">
                  <a:moveTo>
                    <a:pt x="0" y="0"/>
                  </a:moveTo>
                  <a:lnTo>
                    <a:pt x="1273812" y="0"/>
                  </a:lnTo>
                  <a:lnTo>
                    <a:pt x="1273812" y="639649"/>
                  </a:lnTo>
                  <a:lnTo>
                    <a:pt x="0" y="63964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583" y="1147231"/>
              <a:ext cx="2028009" cy="26780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98592" y="1147232"/>
              <a:ext cx="2679065" cy="350520"/>
            </a:xfrm>
            <a:custGeom>
              <a:avLst/>
              <a:gdLst/>
              <a:ahLst/>
              <a:cxnLst/>
              <a:rect l="l" t="t" r="r" b="b"/>
              <a:pathLst>
                <a:path w="2679065" h="350519">
                  <a:moveTo>
                    <a:pt x="2678969" y="35003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8592" y="2120347"/>
              <a:ext cx="2679065" cy="1704975"/>
            </a:xfrm>
            <a:custGeom>
              <a:avLst/>
              <a:gdLst/>
              <a:ahLst/>
              <a:cxnLst/>
              <a:rect l="l" t="t" r="r" b="b"/>
              <a:pathLst>
                <a:path w="2679065" h="1704975">
                  <a:moveTo>
                    <a:pt x="2678969" y="0"/>
                  </a:moveTo>
                  <a:lnTo>
                    <a:pt x="0" y="1704980"/>
                  </a:lnTo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9728" y="1800523"/>
              <a:ext cx="657628" cy="55836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39728" y="1800523"/>
              <a:ext cx="657860" cy="558800"/>
            </a:xfrm>
            <a:custGeom>
              <a:avLst/>
              <a:gdLst/>
              <a:ahLst/>
              <a:cxnLst/>
              <a:rect l="l" t="t" r="r" b="b"/>
              <a:pathLst>
                <a:path w="657860" h="558800">
                  <a:moveTo>
                    <a:pt x="0" y="139591"/>
                  </a:moveTo>
                  <a:lnTo>
                    <a:pt x="378448" y="139591"/>
                  </a:lnTo>
                  <a:lnTo>
                    <a:pt x="378448" y="0"/>
                  </a:lnTo>
                  <a:lnTo>
                    <a:pt x="657630" y="279182"/>
                  </a:lnTo>
                  <a:lnTo>
                    <a:pt x="378448" y="558364"/>
                  </a:lnTo>
                  <a:lnTo>
                    <a:pt x="378448" y="418772"/>
                  </a:lnTo>
                  <a:lnTo>
                    <a:pt x="0" y="418772"/>
                  </a:lnTo>
                  <a:lnTo>
                    <a:pt x="0" y="139591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841" y="283065"/>
            <a:ext cx="38912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spc="155" dirty="0"/>
              <a:t>Стандартизация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752600"/>
            <a:ext cx="8596630" cy="2412968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1300" marR="5080" indent="-228600">
              <a:lnSpc>
                <a:spcPct val="708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000" spc="150" dirty="0">
                <a:latin typeface="Lucida Sans Unicode"/>
                <a:cs typeface="Lucida Sans Unicode"/>
              </a:rPr>
              <a:t>Мы работаем над глобальным сотрудничеством в области синхронизации пространства и времени.</a:t>
            </a:r>
          </a:p>
          <a:p>
            <a:pPr marL="241300" marR="5080" indent="-228600">
              <a:lnSpc>
                <a:spcPct val="708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000" spc="150" dirty="0">
                <a:latin typeface="Lucida Sans Unicode"/>
                <a:cs typeface="Lucida Sans Unicode"/>
              </a:rPr>
              <a:t>«Беспроводная пространственно-временная синхронизация» входит в число будущих технологических тенденций IMT 2030.</a:t>
            </a:r>
            <a:endParaRPr lang="en-US" sz="2000" spc="150" dirty="0">
              <a:latin typeface="Lucida Sans Unicode"/>
              <a:cs typeface="Lucida Sans Unicode"/>
            </a:endParaRPr>
          </a:p>
          <a:p>
            <a:pPr marL="241300" marR="5080" indent="-228600">
              <a:lnSpc>
                <a:spcPct val="708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000" dirty="0">
                <a:latin typeface="Lucida Sans Unicode"/>
                <a:cs typeface="Lucida Sans Unicode"/>
              </a:rPr>
              <a:t>Введение Область применения</a:t>
            </a:r>
          </a:p>
          <a:p>
            <a:pPr marL="241300" marR="5080" indent="-228600">
              <a:lnSpc>
                <a:spcPct val="708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000" dirty="0">
                <a:latin typeface="Lucida Sans Unicode"/>
                <a:cs typeface="Lucida Sans Unicode"/>
              </a:rPr>
              <a:t>Соответствующие документы МСЭ-R</a:t>
            </a:r>
          </a:p>
          <a:p>
            <a:pPr marL="241300" marR="5080" indent="-228600">
              <a:lnSpc>
                <a:spcPct val="708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000" dirty="0">
                <a:latin typeface="Lucida Sans Unicode"/>
                <a:cs typeface="Lucida Sans Unicode"/>
              </a:rPr>
              <a:t>Обзор новых услуг и приложений</a:t>
            </a:r>
            <a:endParaRPr sz="20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4348" y="17362"/>
            <a:ext cx="811717" cy="9403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8256" y="1447800"/>
            <a:ext cx="1860754" cy="22975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122096"/>
            <a:ext cx="564845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spc="165" dirty="0"/>
              <a:t>Краткое содержание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98315" y="1027684"/>
            <a:ext cx="7833995" cy="5014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8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160" dirty="0">
                <a:latin typeface="Lucida Sans Unicode"/>
                <a:cs typeface="Lucida Sans Unicode"/>
              </a:rPr>
              <a:t>Мы продемонстрировали осуществимость и</a:t>
            </a:r>
          </a:p>
          <a:p>
            <a:pPr marL="241300" indent="-228600">
              <a:lnSpc>
                <a:spcPts val="318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160" dirty="0">
                <a:latin typeface="Lucida Sans Unicode"/>
                <a:cs typeface="Lucida Sans Unicode"/>
              </a:rPr>
              <a:t>экономическая эффективность</a:t>
            </a:r>
          </a:p>
          <a:p>
            <a:pPr marL="241300" indent="-228600">
              <a:lnSpc>
                <a:spcPts val="318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160" dirty="0">
                <a:latin typeface="Lucida Sans Unicode"/>
                <a:cs typeface="Lucida Sans Unicode"/>
              </a:rPr>
              <a:t>«Пространственно-временная синхронизация»</a:t>
            </a:r>
          </a:p>
          <a:p>
            <a:pPr marL="241300" indent="-228600">
              <a:lnSpc>
                <a:spcPts val="318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160" dirty="0">
                <a:latin typeface="Lucida Sans Unicode"/>
                <a:cs typeface="Lucida Sans Unicode"/>
              </a:rPr>
              <a:t>модуль.</a:t>
            </a:r>
          </a:p>
          <a:p>
            <a:pPr marL="241300" indent="-228600">
              <a:lnSpc>
                <a:spcPts val="318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160" dirty="0">
                <a:latin typeface="Lucida Sans Unicode"/>
                <a:cs typeface="Lucida Sans Unicode"/>
              </a:rPr>
              <a:t>Небольшие, недорогие модули с низким энергопотреблением необходимы для реализации синхронизации пространства-времени.</a:t>
            </a:r>
          </a:p>
          <a:p>
            <a:pPr marL="241300" indent="-228600">
              <a:lnSpc>
                <a:spcPts val="318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160" dirty="0">
                <a:latin typeface="Lucida Sans Unicode"/>
                <a:cs typeface="Lucida Sans Unicode"/>
              </a:rPr>
              <a:t>Мы стремимся внести свой вклад в решение Data Center </a:t>
            </a:r>
            <a:r>
              <a:rPr lang="ru-RU" sz="2400" spc="160" dirty="0" err="1">
                <a:latin typeface="Lucida Sans Unicode"/>
                <a:cs typeface="Lucida Sans Unicode"/>
              </a:rPr>
              <a:t>Timing</a:t>
            </a:r>
            <a:r>
              <a:rPr lang="ru-RU" sz="2400" spc="160" dirty="0">
                <a:latin typeface="Lucida Sans Unicode"/>
                <a:cs typeface="Lucida Sans Unicode"/>
              </a:rPr>
              <a:t>.</a:t>
            </a:r>
          </a:p>
          <a:p>
            <a:pPr marL="241300" indent="-228600">
              <a:lnSpc>
                <a:spcPts val="318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160" dirty="0">
                <a:latin typeface="Lucida Sans Unicode"/>
                <a:cs typeface="Lucida Sans Unicode"/>
              </a:rPr>
              <a:t>Мы ищем международное сотрудничество.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8035" y="637590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3383" y="1164336"/>
            <a:ext cx="1624583" cy="18348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1376" y="1164336"/>
            <a:ext cx="2609087" cy="18348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5311" y="1182624"/>
            <a:ext cx="1539239" cy="18166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35756" y="2519171"/>
            <a:ext cx="1293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35" dirty="0">
                <a:solidFill>
                  <a:srgbClr val="0033CC"/>
                </a:solidFill>
                <a:latin typeface="Microsoft YaHei UI"/>
                <a:cs typeface="Microsoft YaHei UI"/>
              </a:rPr>
              <a:t>Oscillator</a:t>
            </a:r>
            <a:endParaRPr sz="2000">
              <a:latin typeface="Microsoft YaHei UI"/>
              <a:cs typeface="Microsoft YaHei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22136" y="191515"/>
            <a:ext cx="6101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4" dirty="0"/>
              <a:t>Japan</a:t>
            </a:r>
            <a:r>
              <a:rPr sz="3600" spc="75" dirty="0"/>
              <a:t> </a:t>
            </a:r>
            <a:r>
              <a:rPr sz="3600" spc="45" dirty="0"/>
              <a:t>Standard</a:t>
            </a:r>
            <a:r>
              <a:rPr sz="3600" spc="70" dirty="0"/>
              <a:t> </a:t>
            </a:r>
            <a:r>
              <a:rPr sz="3600" spc="5" dirty="0"/>
              <a:t>Time</a:t>
            </a:r>
            <a:r>
              <a:rPr sz="3600" spc="70" dirty="0"/>
              <a:t> </a:t>
            </a:r>
            <a:r>
              <a:rPr sz="3600" spc="330" dirty="0"/>
              <a:t>(JST)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6900360" y="17764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1802" y="17764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6370" y="177647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4729" y="1776476"/>
            <a:ext cx="2288540" cy="99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+</a:t>
            </a:r>
          </a:p>
          <a:p>
            <a:pPr marL="12700">
              <a:lnSpc>
                <a:spcPct val="100000"/>
              </a:lnSpc>
              <a:spcBef>
                <a:spcPts val="2565"/>
              </a:spcBef>
              <a:tabLst>
                <a:tab pos="1127760" algn="l"/>
              </a:tabLst>
            </a:pPr>
            <a:r>
              <a:rPr sz="1800" b="1" spc="40" dirty="0">
                <a:solidFill>
                  <a:srgbClr val="0000B4"/>
                </a:solidFill>
                <a:latin typeface="Microsoft YaHei UI"/>
                <a:cs typeface="Microsoft YaHei UI"/>
              </a:rPr>
              <a:t>Counter	</a:t>
            </a:r>
            <a:r>
              <a:rPr sz="1800" b="1" spc="125" dirty="0">
                <a:solidFill>
                  <a:srgbClr val="0000B4"/>
                </a:solidFill>
                <a:latin typeface="Microsoft YaHei UI"/>
                <a:cs typeface="Microsoft YaHei UI"/>
              </a:rPr>
              <a:t>+</a:t>
            </a:r>
            <a:r>
              <a:rPr sz="1800" b="1" spc="5" dirty="0">
                <a:solidFill>
                  <a:srgbClr val="0000B4"/>
                </a:solidFill>
                <a:latin typeface="Microsoft YaHei UI"/>
                <a:cs typeface="Microsoft YaHei UI"/>
              </a:rPr>
              <a:t> </a:t>
            </a:r>
            <a:r>
              <a:rPr sz="1800" b="1" spc="35" dirty="0">
                <a:solidFill>
                  <a:srgbClr val="0000B4"/>
                </a:solidFill>
                <a:latin typeface="Microsoft YaHei UI"/>
                <a:cs typeface="Microsoft YaHei UI"/>
              </a:rPr>
              <a:t>Display</a:t>
            </a:r>
            <a:endParaRPr sz="1800" dirty="0">
              <a:latin typeface="Microsoft YaHei UI"/>
              <a:cs typeface="Microsoft YaHei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59440" y="2587244"/>
            <a:ext cx="1323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0" dirty="0">
                <a:solidFill>
                  <a:srgbClr val="0000B4"/>
                </a:solidFill>
                <a:latin typeface="Microsoft YaHei UI"/>
                <a:cs typeface="Microsoft YaHei UI"/>
              </a:rPr>
              <a:t>S</a:t>
            </a:r>
            <a:r>
              <a:rPr sz="1200" b="1" spc="65" dirty="0">
                <a:solidFill>
                  <a:srgbClr val="0000B4"/>
                </a:solidFill>
                <a:latin typeface="Microsoft YaHei UI"/>
                <a:cs typeface="Microsoft YaHei UI"/>
              </a:rPr>
              <a:t>y</a:t>
            </a:r>
            <a:r>
              <a:rPr sz="1200" b="1" spc="30" dirty="0">
                <a:solidFill>
                  <a:srgbClr val="0000B4"/>
                </a:solidFill>
                <a:latin typeface="Microsoft YaHei UI"/>
                <a:cs typeface="Microsoft YaHei UI"/>
              </a:rPr>
              <a:t>n</a:t>
            </a:r>
            <a:r>
              <a:rPr sz="1200" b="1" spc="40" dirty="0">
                <a:solidFill>
                  <a:srgbClr val="0000B4"/>
                </a:solidFill>
                <a:latin typeface="Microsoft YaHei UI"/>
                <a:cs typeface="Microsoft YaHei UI"/>
              </a:rPr>
              <a:t>c</a:t>
            </a:r>
            <a:r>
              <a:rPr sz="1200" b="1" spc="35" dirty="0">
                <a:solidFill>
                  <a:srgbClr val="0000B4"/>
                </a:solidFill>
                <a:latin typeface="Microsoft YaHei UI"/>
                <a:cs typeface="Microsoft YaHei UI"/>
              </a:rPr>
              <a:t>h</a:t>
            </a:r>
            <a:r>
              <a:rPr sz="1200" b="1" spc="50" dirty="0">
                <a:solidFill>
                  <a:srgbClr val="0000B4"/>
                </a:solidFill>
                <a:latin typeface="Microsoft YaHei UI"/>
                <a:cs typeface="Microsoft YaHei UI"/>
              </a:rPr>
              <a:t>r</a:t>
            </a:r>
            <a:r>
              <a:rPr sz="1200" b="1" spc="-15" dirty="0">
                <a:solidFill>
                  <a:srgbClr val="0000B4"/>
                </a:solidFill>
                <a:latin typeface="Microsoft YaHei UI"/>
                <a:cs typeface="Microsoft YaHei UI"/>
              </a:rPr>
              <a:t>o</a:t>
            </a:r>
            <a:r>
              <a:rPr sz="1200" b="1" spc="30" dirty="0">
                <a:solidFill>
                  <a:srgbClr val="0000B4"/>
                </a:solidFill>
                <a:latin typeface="Microsoft YaHei UI"/>
                <a:cs typeface="Microsoft YaHei UI"/>
              </a:rPr>
              <a:t>n</a:t>
            </a:r>
            <a:r>
              <a:rPr sz="1200" b="1" spc="5" dirty="0">
                <a:solidFill>
                  <a:srgbClr val="0000B4"/>
                </a:solidFill>
                <a:latin typeface="Microsoft YaHei UI"/>
                <a:cs typeface="Microsoft YaHei UI"/>
              </a:rPr>
              <a:t>i</a:t>
            </a:r>
            <a:r>
              <a:rPr sz="1200" b="1" spc="55" dirty="0">
                <a:solidFill>
                  <a:srgbClr val="0000B4"/>
                </a:solidFill>
                <a:latin typeface="Microsoft YaHei UI"/>
                <a:cs typeface="Microsoft YaHei UI"/>
              </a:rPr>
              <a:t>z</a:t>
            </a:r>
            <a:r>
              <a:rPr sz="1200" b="1" spc="50" dirty="0">
                <a:solidFill>
                  <a:srgbClr val="0000B4"/>
                </a:solidFill>
                <a:latin typeface="Microsoft YaHei UI"/>
                <a:cs typeface="Microsoft YaHei UI"/>
              </a:rPr>
              <a:t>a</a:t>
            </a:r>
            <a:r>
              <a:rPr sz="1200" b="1" spc="10" dirty="0">
                <a:solidFill>
                  <a:srgbClr val="0000B4"/>
                </a:solidFill>
                <a:latin typeface="Microsoft YaHei UI"/>
                <a:cs typeface="Microsoft YaHei UI"/>
              </a:rPr>
              <a:t>t</a:t>
            </a:r>
            <a:r>
              <a:rPr sz="1200" b="1" spc="5" dirty="0">
                <a:solidFill>
                  <a:srgbClr val="0000B4"/>
                </a:solidFill>
                <a:latin typeface="Microsoft YaHei UI"/>
                <a:cs typeface="Microsoft YaHei UI"/>
              </a:rPr>
              <a:t>i</a:t>
            </a:r>
            <a:r>
              <a:rPr sz="1200" b="1" spc="-15" dirty="0">
                <a:solidFill>
                  <a:srgbClr val="0000B4"/>
                </a:solidFill>
                <a:latin typeface="Microsoft YaHei UI"/>
                <a:cs typeface="Microsoft YaHei UI"/>
              </a:rPr>
              <a:t>o</a:t>
            </a:r>
            <a:r>
              <a:rPr sz="1200" b="1" spc="35" dirty="0">
                <a:solidFill>
                  <a:srgbClr val="0000B4"/>
                </a:solidFill>
                <a:latin typeface="Microsoft YaHei UI"/>
                <a:cs typeface="Microsoft YaHei UI"/>
              </a:rPr>
              <a:t>n</a:t>
            </a:r>
            <a:endParaRPr sz="1200">
              <a:latin typeface="Microsoft YaHei UI"/>
              <a:cs typeface="Microsoft YaHei U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7639" y="3819144"/>
            <a:ext cx="2749550" cy="2118360"/>
            <a:chOff x="167639" y="3819144"/>
            <a:chExt cx="2749550" cy="21183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527" y="4897391"/>
              <a:ext cx="1319133" cy="10396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2310" y="4897391"/>
              <a:ext cx="1171726" cy="10313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639" y="3819144"/>
              <a:ext cx="2749296" cy="103631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72680" y="5976620"/>
            <a:ext cx="941069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Cs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Atomic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4159" y="5967476"/>
            <a:ext cx="120205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Sr </a:t>
            </a:r>
            <a:r>
              <a:rPr sz="1800" spc="-10" dirty="0">
                <a:latin typeface="Calibri"/>
                <a:cs typeface="Calibri"/>
              </a:rPr>
              <a:t>Optical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Atomic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6478" y="3907231"/>
            <a:ext cx="2025650" cy="6858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600" b="1" spc="30" dirty="0">
                <a:solidFill>
                  <a:srgbClr val="0033CC"/>
                </a:solidFill>
                <a:latin typeface="Microsoft YaHei UI"/>
                <a:cs typeface="Microsoft YaHei UI"/>
              </a:rPr>
              <a:t>Ultimate</a:t>
            </a:r>
            <a:r>
              <a:rPr sz="1600" b="1" spc="35" dirty="0">
                <a:solidFill>
                  <a:srgbClr val="0033CC"/>
                </a:solidFill>
                <a:latin typeface="Microsoft YaHei UI"/>
                <a:cs typeface="Microsoft YaHei UI"/>
              </a:rPr>
              <a:t> </a:t>
            </a:r>
            <a:r>
              <a:rPr sz="1600" b="1" spc="25" dirty="0">
                <a:solidFill>
                  <a:srgbClr val="0033CC"/>
                </a:solidFill>
                <a:latin typeface="Microsoft YaHei UI"/>
                <a:cs typeface="Microsoft YaHei UI"/>
              </a:rPr>
              <a:t>Oscillator</a:t>
            </a:r>
            <a:endParaRPr sz="1600" dirty="0">
              <a:latin typeface="Microsoft YaHei UI"/>
              <a:cs typeface="Microsoft YaHei UI"/>
            </a:endParaRPr>
          </a:p>
          <a:p>
            <a:pPr marL="37465">
              <a:lnSpc>
                <a:spcPct val="100000"/>
              </a:lnSpc>
              <a:spcBef>
                <a:spcPts val="484"/>
              </a:spcBef>
            </a:pPr>
            <a:r>
              <a:rPr sz="2000" b="1" spc="40" dirty="0">
                <a:solidFill>
                  <a:srgbClr val="0033CC"/>
                </a:solidFill>
                <a:latin typeface="Microsoft YaHei UI"/>
                <a:cs typeface="Microsoft YaHei UI"/>
              </a:rPr>
              <a:t>(Atomic</a:t>
            </a:r>
            <a:r>
              <a:rPr sz="2000" b="1" spc="25" dirty="0">
                <a:solidFill>
                  <a:srgbClr val="0033CC"/>
                </a:solidFill>
                <a:latin typeface="Microsoft YaHei UI"/>
                <a:cs typeface="Microsoft YaHei UI"/>
              </a:rPr>
              <a:t> </a:t>
            </a:r>
            <a:r>
              <a:rPr sz="2000" b="1" spc="60" dirty="0">
                <a:solidFill>
                  <a:srgbClr val="0033CC"/>
                </a:solidFill>
                <a:latin typeface="Microsoft YaHei UI"/>
                <a:cs typeface="Microsoft YaHei UI"/>
              </a:rPr>
              <a:t>clock)</a:t>
            </a:r>
            <a:endParaRPr sz="2000" dirty="0">
              <a:latin typeface="Microsoft YaHei UI"/>
              <a:cs typeface="Microsoft YaHei U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16223" y="3819144"/>
            <a:ext cx="2749296" cy="102412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547559" y="3930396"/>
            <a:ext cx="2284095" cy="8763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1270" algn="ctr">
              <a:lnSpc>
                <a:spcPct val="89500"/>
              </a:lnSpc>
              <a:spcBef>
                <a:spcPts val="350"/>
              </a:spcBef>
            </a:pPr>
            <a:r>
              <a:rPr sz="2000" b="1" spc="45" dirty="0">
                <a:solidFill>
                  <a:srgbClr val="0033CC"/>
                </a:solidFill>
                <a:latin typeface="Microsoft YaHei UI"/>
                <a:cs typeface="Microsoft YaHei UI"/>
              </a:rPr>
              <a:t>Generation </a:t>
            </a:r>
            <a:r>
              <a:rPr sz="2000" b="1" spc="55" dirty="0">
                <a:solidFill>
                  <a:srgbClr val="0033CC"/>
                </a:solidFill>
                <a:latin typeface="Microsoft YaHei UI"/>
                <a:cs typeface="Microsoft YaHei UI"/>
              </a:rPr>
              <a:t>and </a:t>
            </a:r>
            <a:r>
              <a:rPr sz="2000" b="1" spc="60" dirty="0">
                <a:solidFill>
                  <a:srgbClr val="0033CC"/>
                </a:solidFill>
                <a:latin typeface="Microsoft YaHei UI"/>
                <a:cs typeface="Microsoft YaHei UI"/>
              </a:rPr>
              <a:t> </a:t>
            </a:r>
            <a:r>
              <a:rPr sz="2000" b="1" spc="50" dirty="0">
                <a:solidFill>
                  <a:srgbClr val="0033CC"/>
                </a:solidFill>
                <a:latin typeface="Microsoft YaHei UI"/>
                <a:cs typeface="Microsoft YaHei UI"/>
              </a:rPr>
              <a:t>Dissemination</a:t>
            </a:r>
            <a:r>
              <a:rPr sz="2000" b="1" spc="-20" dirty="0">
                <a:solidFill>
                  <a:srgbClr val="0033CC"/>
                </a:solidFill>
                <a:latin typeface="Microsoft YaHei UI"/>
                <a:cs typeface="Microsoft YaHei UI"/>
              </a:rPr>
              <a:t> </a:t>
            </a:r>
            <a:r>
              <a:rPr sz="2000" b="1" spc="-25" dirty="0">
                <a:solidFill>
                  <a:srgbClr val="0033CC"/>
                </a:solidFill>
                <a:latin typeface="Microsoft YaHei UI"/>
                <a:cs typeface="Microsoft YaHei UI"/>
              </a:rPr>
              <a:t>of </a:t>
            </a:r>
            <a:r>
              <a:rPr sz="2000" b="1" spc="-580" dirty="0">
                <a:solidFill>
                  <a:srgbClr val="0033CC"/>
                </a:solidFill>
                <a:latin typeface="Microsoft YaHei UI"/>
                <a:cs typeface="Microsoft YaHei UI"/>
              </a:rPr>
              <a:t> </a:t>
            </a:r>
            <a:r>
              <a:rPr sz="2000" b="1" spc="80" dirty="0">
                <a:solidFill>
                  <a:srgbClr val="0033CC"/>
                </a:solidFill>
                <a:latin typeface="Microsoft YaHei UI"/>
                <a:cs typeface="Microsoft YaHei UI"/>
              </a:rPr>
              <a:t>JST</a:t>
            </a:r>
            <a:endParaRPr sz="2000">
              <a:latin typeface="Microsoft YaHei UI"/>
              <a:cs typeface="Microsoft YaHei U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16623" y="3819144"/>
            <a:ext cx="2447544" cy="97231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641210" y="4139846"/>
            <a:ext cx="2198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5" dirty="0">
                <a:solidFill>
                  <a:srgbClr val="0033CC"/>
                </a:solidFill>
                <a:latin typeface="Microsoft YaHei UI"/>
                <a:cs typeface="Microsoft YaHei UI"/>
              </a:rPr>
              <a:t>Synchronization</a:t>
            </a:r>
            <a:endParaRPr sz="2000" dirty="0">
              <a:latin typeface="Microsoft YaHei UI"/>
              <a:cs typeface="Microsoft YaHei U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84623" y="4897744"/>
            <a:ext cx="2526030" cy="1092835"/>
            <a:chOff x="3384623" y="4897744"/>
            <a:chExt cx="2526030" cy="109283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46424" y="4914563"/>
              <a:ext cx="1164214" cy="10758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84623" y="4897744"/>
              <a:ext cx="1329110" cy="1053752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6153612" y="4959022"/>
            <a:ext cx="2934970" cy="979805"/>
            <a:chOff x="6153612" y="4959022"/>
            <a:chExt cx="2934970" cy="979805"/>
          </a:xfrm>
        </p:grpSpPr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53612" y="4959022"/>
              <a:ext cx="1408626" cy="97963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06258" y="5084102"/>
              <a:ext cx="880744" cy="160655"/>
            </a:xfrm>
            <a:custGeom>
              <a:avLst/>
              <a:gdLst/>
              <a:ahLst/>
              <a:cxnLst/>
              <a:rect l="l" t="t" r="r" b="b"/>
              <a:pathLst>
                <a:path w="880745" h="160654">
                  <a:moveTo>
                    <a:pt x="73469" y="119849"/>
                  </a:moveTo>
                  <a:lnTo>
                    <a:pt x="40932" y="119849"/>
                  </a:lnTo>
                  <a:lnTo>
                    <a:pt x="64566" y="106057"/>
                  </a:lnTo>
                  <a:lnTo>
                    <a:pt x="65722" y="101650"/>
                  </a:lnTo>
                  <a:lnTo>
                    <a:pt x="61722" y="94780"/>
                  </a:lnTo>
                  <a:lnTo>
                    <a:pt x="57302" y="93624"/>
                  </a:lnTo>
                  <a:lnTo>
                    <a:pt x="30264" y="109397"/>
                  </a:lnTo>
                  <a:lnTo>
                    <a:pt x="30264" y="126072"/>
                  </a:lnTo>
                  <a:lnTo>
                    <a:pt x="30264" y="128028"/>
                  </a:lnTo>
                  <a:lnTo>
                    <a:pt x="28587" y="127050"/>
                  </a:lnTo>
                  <a:lnTo>
                    <a:pt x="30264" y="126072"/>
                  </a:lnTo>
                  <a:lnTo>
                    <a:pt x="30264" y="109397"/>
                  </a:lnTo>
                  <a:lnTo>
                    <a:pt x="0" y="127050"/>
                  </a:lnTo>
                  <a:lnTo>
                    <a:pt x="57302" y="160489"/>
                  </a:lnTo>
                  <a:lnTo>
                    <a:pt x="61722" y="159321"/>
                  </a:lnTo>
                  <a:lnTo>
                    <a:pt x="65722" y="152450"/>
                  </a:lnTo>
                  <a:lnTo>
                    <a:pt x="64566" y="148043"/>
                  </a:lnTo>
                  <a:lnTo>
                    <a:pt x="40932" y="134251"/>
                  </a:lnTo>
                  <a:lnTo>
                    <a:pt x="73469" y="134251"/>
                  </a:lnTo>
                  <a:lnTo>
                    <a:pt x="73469" y="119849"/>
                  </a:lnTo>
                  <a:close/>
                </a:path>
                <a:path w="880745" h="160654">
                  <a:moveTo>
                    <a:pt x="131089" y="119849"/>
                  </a:moveTo>
                  <a:lnTo>
                    <a:pt x="87884" y="119849"/>
                  </a:lnTo>
                  <a:lnTo>
                    <a:pt x="87884" y="134251"/>
                  </a:lnTo>
                  <a:lnTo>
                    <a:pt x="131089" y="134251"/>
                  </a:lnTo>
                  <a:lnTo>
                    <a:pt x="131089" y="119849"/>
                  </a:lnTo>
                  <a:close/>
                </a:path>
                <a:path w="880745" h="160654">
                  <a:moveTo>
                    <a:pt x="188709" y="119849"/>
                  </a:moveTo>
                  <a:lnTo>
                    <a:pt x="145491" y="119849"/>
                  </a:lnTo>
                  <a:lnTo>
                    <a:pt x="145491" y="134251"/>
                  </a:lnTo>
                  <a:lnTo>
                    <a:pt x="188709" y="134251"/>
                  </a:lnTo>
                  <a:lnTo>
                    <a:pt x="188709" y="119849"/>
                  </a:lnTo>
                  <a:close/>
                </a:path>
                <a:path w="880745" h="160654">
                  <a:moveTo>
                    <a:pt x="246316" y="119849"/>
                  </a:moveTo>
                  <a:lnTo>
                    <a:pt x="203111" y="119849"/>
                  </a:lnTo>
                  <a:lnTo>
                    <a:pt x="203111" y="134251"/>
                  </a:lnTo>
                  <a:lnTo>
                    <a:pt x="246316" y="134251"/>
                  </a:lnTo>
                  <a:lnTo>
                    <a:pt x="246316" y="119849"/>
                  </a:lnTo>
                  <a:close/>
                </a:path>
                <a:path w="880745" h="160654">
                  <a:moveTo>
                    <a:pt x="303936" y="119849"/>
                  </a:moveTo>
                  <a:lnTo>
                    <a:pt x="260731" y="119849"/>
                  </a:lnTo>
                  <a:lnTo>
                    <a:pt x="260731" y="134251"/>
                  </a:lnTo>
                  <a:lnTo>
                    <a:pt x="303936" y="134251"/>
                  </a:lnTo>
                  <a:lnTo>
                    <a:pt x="303936" y="119849"/>
                  </a:lnTo>
                  <a:close/>
                </a:path>
                <a:path w="880745" h="160654">
                  <a:moveTo>
                    <a:pt x="361556" y="119849"/>
                  </a:moveTo>
                  <a:lnTo>
                    <a:pt x="318338" y="119849"/>
                  </a:lnTo>
                  <a:lnTo>
                    <a:pt x="318338" y="134251"/>
                  </a:lnTo>
                  <a:lnTo>
                    <a:pt x="361556" y="134251"/>
                  </a:lnTo>
                  <a:lnTo>
                    <a:pt x="361556" y="119849"/>
                  </a:lnTo>
                  <a:close/>
                </a:path>
                <a:path w="880745" h="160654">
                  <a:moveTo>
                    <a:pt x="419163" y="119849"/>
                  </a:moveTo>
                  <a:lnTo>
                    <a:pt x="375958" y="119849"/>
                  </a:lnTo>
                  <a:lnTo>
                    <a:pt x="375958" y="134251"/>
                  </a:lnTo>
                  <a:lnTo>
                    <a:pt x="419163" y="134251"/>
                  </a:lnTo>
                  <a:lnTo>
                    <a:pt x="419163" y="119849"/>
                  </a:lnTo>
                  <a:close/>
                </a:path>
                <a:path w="880745" h="160654">
                  <a:moveTo>
                    <a:pt x="476783" y="119849"/>
                  </a:moveTo>
                  <a:lnTo>
                    <a:pt x="433578" y="119849"/>
                  </a:lnTo>
                  <a:lnTo>
                    <a:pt x="433578" y="134251"/>
                  </a:lnTo>
                  <a:lnTo>
                    <a:pt x="476783" y="134251"/>
                  </a:lnTo>
                  <a:lnTo>
                    <a:pt x="476783" y="119849"/>
                  </a:lnTo>
                  <a:close/>
                </a:path>
                <a:path w="880745" h="160654">
                  <a:moveTo>
                    <a:pt x="534403" y="119849"/>
                  </a:moveTo>
                  <a:lnTo>
                    <a:pt x="491185" y="119849"/>
                  </a:lnTo>
                  <a:lnTo>
                    <a:pt x="491185" y="134251"/>
                  </a:lnTo>
                  <a:lnTo>
                    <a:pt x="534403" y="134251"/>
                  </a:lnTo>
                  <a:lnTo>
                    <a:pt x="534403" y="119849"/>
                  </a:lnTo>
                  <a:close/>
                </a:path>
                <a:path w="880745" h="160654">
                  <a:moveTo>
                    <a:pt x="592010" y="119849"/>
                  </a:moveTo>
                  <a:lnTo>
                    <a:pt x="548805" y="119849"/>
                  </a:lnTo>
                  <a:lnTo>
                    <a:pt x="548805" y="134251"/>
                  </a:lnTo>
                  <a:lnTo>
                    <a:pt x="592010" y="134251"/>
                  </a:lnTo>
                  <a:lnTo>
                    <a:pt x="592010" y="119849"/>
                  </a:lnTo>
                  <a:close/>
                </a:path>
                <a:path w="880745" h="160654">
                  <a:moveTo>
                    <a:pt x="649630" y="119849"/>
                  </a:moveTo>
                  <a:lnTo>
                    <a:pt x="606425" y="119849"/>
                  </a:lnTo>
                  <a:lnTo>
                    <a:pt x="606425" y="134251"/>
                  </a:lnTo>
                  <a:lnTo>
                    <a:pt x="649630" y="134251"/>
                  </a:lnTo>
                  <a:lnTo>
                    <a:pt x="649630" y="119849"/>
                  </a:lnTo>
                  <a:close/>
                </a:path>
                <a:path w="880745" h="160654">
                  <a:moveTo>
                    <a:pt x="707250" y="119849"/>
                  </a:moveTo>
                  <a:lnTo>
                    <a:pt x="664032" y="119849"/>
                  </a:lnTo>
                  <a:lnTo>
                    <a:pt x="664032" y="134251"/>
                  </a:lnTo>
                  <a:lnTo>
                    <a:pt x="707250" y="134251"/>
                  </a:lnTo>
                  <a:lnTo>
                    <a:pt x="707250" y="119849"/>
                  </a:lnTo>
                  <a:close/>
                </a:path>
                <a:path w="880745" h="160654">
                  <a:moveTo>
                    <a:pt x="764857" y="119849"/>
                  </a:moveTo>
                  <a:lnTo>
                    <a:pt x="721652" y="119849"/>
                  </a:lnTo>
                  <a:lnTo>
                    <a:pt x="721652" y="134251"/>
                  </a:lnTo>
                  <a:lnTo>
                    <a:pt x="764857" y="134251"/>
                  </a:lnTo>
                  <a:lnTo>
                    <a:pt x="764857" y="119849"/>
                  </a:lnTo>
                  <a:close/>
                </a:path>
                <a:path w="880745" h="160654">
                  <a:moveTo>
                    <a:pt x="822477" y="119849"/>
                  </a:moveTo>
                  <a:lnTo>
                    <a:pt x="779272" y="119849"/>
                  </a:lnTo>
                  <a:lnTo>
                    <a:pt x="779272" y="134251"/>
                  </a:lnTo>
                  <a:lnTo>
                    <a:pt x="822477" y="134251"/>
                  </a:lnTo>
                  <a:lnTo>
                    <a:pt x="822477" y="119849"/>
                  </a:lnTo>
                  <a:close/>
                </a:path>
                <a:path w="880745" h="160654">
                  <a:moveTo>
                    <a:pt x="880097" y="119849"/>
                  </a:moveTo>
                  <a:lnTo>
                    <a:pt x="836879" y="119849"/>
                  </a:lnTo>
                  <a:lnTo>
                    <a:pt x="836879" y="134251"/>
                  </a:lnTo>
                  <a:lnTo>
                    <a:pt x="880097" y="134251"/>
                  </a:lnTo>
                  <a:lnTo>
                    <a:pt x="880097" y="119849"/>
                  </a:lnTo>
                  <a:close/>
                </a:path>
                <a:path w="880745" h="160654">
                  <a:moveTo>
                    <a:pt x="880122" y="33426"/>
                  </a:moveTo>
                  <a:lnTo>
                    <a:pt x="822820" y="0"/>
                  </a:lnTo>
                  <a:lnTo>
                    <a:pt x="818400" y="1155"/>
                  </a:lnTo>
                  <a:lnTo>
                    <a:pt x="814400" y="8026"/>
                  </a:lnTo>
                  <a:lnTo>
                    <a:pt x="815555" y="12433"/>
                  </a:lnTo>
                  <a:lnTo>
                    <a:pt x="839190" y="26225"/>
                  </a:lnTo>
                  <a:lnTo>
                    <a:pt x="25" y="26225"/>
                  </a:lnTo>
                  <a:lnTo>
                    <a:pt x="25" y="40627"/>
                  </a:lnTo>
                  <a:lnTo>
                    <a:pt x="839190" y="40627"/>
                  </a:lnTo>
                  <a:lnTo>
                    <a:pt x="815555" y="54419"/>
                  </a:lnTo>
                  <a:lnTo>
                    <a:pt x="814400" y="58826"/>
                  </a:lnTo>
                  <a:lnTo>
                    <a:pt x="818400" y="65697"/>
                  </a:lnTo>
                  <a:lnTo>
                    <a:pt x="822820" y="66852"/>
                  </a:lnTo>
                  <a:lnTo>
                    <a:pt x="867778" y="40627"/>
                  </a:lnTo>
                  <a:lnTo>
                    <a:pt x="880122" y="334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82205" y="5074310"/>
              <a:ext cx="518541" cy="8498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69702" y="5074310"/>
              <a:ext cx="518540" cy="849832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433912" y="5943091"/>
            <a:ext cx="107061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libri"/>
                <a:cs typeface="Calibri"/>
              </a:rPr>
              <a:t>Gene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ti</a:t>
            </a:r>
            <a:r>
              <a:rPr sz="1800" dirty="0">
                <a:latin typeface="Calibri"/>
                <a:cs typeface="Calibri"/>
              </a:rPr>
              <a:t>on  of</a:t>
            </a:r>
            <a:r>
              <a:rPr sz="1800" spc="-5" dirty="0">
                <a:latin typeface="Calibri"/>
                <a:cs typeface="Calibri"/>
              </a:rPr>
              <a:t> JST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84468" y="6135116"/>
            <a:ext cx="1101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Radio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86517" y="6113779"/>
            <a:ext cx="76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TFT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88758" y="6116828"/>
            <a:ext cx="553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Calibri"/>
                <a:cs typeface="Calibri"/>
              </a:rPr>
              <a:t>W</a:t>
            </a:r>
            <a:r>
              <a:rPr sz="1800" b="1" spc="-10" dirty="0">
                <a:latin typeface="Calibri"/>
                <a:cs typeface="Calibri"/>
              </a:rPr>
              <a:t>i</a:t>
            </a:r>
            <a:r>
              <a:rPr sz="1800" b="1" spc="5" dirty="0">
                <a:latin typeface="Calibri"/>
                <a:cs typeface="Calibri"/>
              </a:rPr>
              <a:t>Wi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6136" y="3200400"/>
            <a:ext cx="8631936" cy="74676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796474" y="3258821"/>
            <a:ext cx="81339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spc="65" dirty="0">
                <a:solidFill>
                  <a:srgbClr val="FFC000"/>
                </a:solidFill>
                <a:latin typeface="Microsoft YaHei UI"/>
                <a:cs typeface="Microsoft YaHei UI"/>
              </a:rPr>
              <a:t>Группа стандартов пространства-времени</a:t>
            </a:r>
            <a:endParaRPr sz="2400" dirty="0">
              <a:latin typeface="Microsoft YaHei UI"/>
              <a:cs typeface="Microsoft YaHei U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293015" y="1336442"/>
            <a:ext cx="1088798" cy="108879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240376" y="1264404"/>
            <a:ext cx="1194795" cy="1248294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523563" y="878555"/>
            <a:ext cx="8204834" cy="2431415"/>
            <a:chOff x="523563" y="878555"/>
            <a:chExt cx="8204834" cy="2431415"/>
          </a:xfrm>
        </p:grpSpPr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3563" y="878555"/>
              <a:ext cx="878659" cy="243097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66519" y="1758622"/>
              <a:ext cx="661812" cy="77052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70194" y="1321745"/>
              <a:ext cx="942200" cy="111723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15435" y="1367482"/>
              <a:ext cx="942200" cy="1117233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895822" y="63759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77528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-25" dirty="0"/>
              <a:t>Пространственно-временная синхронизация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582328" y="4394707"/>
            <a:ext cx="5084894" cy="192552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ru-RU" sz="2400" b="1" spc="65" dirty="0">
                <a:latin typeface="Microsoft YaHei UI"/>
                <a:cs typeface="Microsoft YaHei UI"/>
              </a:rPr>
              <a:t>Пространственно-временная синхронизация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ru-RU" sz="2400" spc="-25" dirty="0">
                <a:latin typeface="Lucida Sans Unicode"/>
                <a:cs typeface="Lucida Sans Unicode"/>
              </a:rPr>
              <a:t>Позволяет всем устройствам использовать универсальные часы через беспроводную связь.</a:t>
            </a:r>
            <a:endParaRPr sz="24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56460"/>
            <a:ext cx="3845194" cy="4101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5681" y="2425736"/>
            <a:ext cx="4529668" cy="20392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3012" y="1067308"/>
            <a:ext cx="8234210" cy="1933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>
                <a:latin typeface="Calibri"/>
                <a:cs typeface="Calibri"/>
              </a:rPr>
              <a:t>Наше определение: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>
                <a:latin typeface="Calibri"/>
                <a:cs typeface="Calibri"/>
              </a:rPr>
              <a:t>Пространственно-временная синхронизация — это коллективное состояние, в котором часы всех устройств синхронизированы, а взаимное расположение является общим</a:t>
            </a:r>
            <a:r>
              <a:rPr lang="ru-RU" sz="2800" spc="-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95822" y="63759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30148" y="-38599"/>
            <a:ext cx="91440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0580" algn="ctr">
              <a:lnSpc>
                <a:spcPct val="100000"/>
              </a:lnSpc>
              <a:spcBef>
                <a:spcPts val="100"/>
              </a:spcBef>
            </a:pPr>
            <a:r>
              <a:rPr lang="ru-RU" sz="3200" spc="30" dirty="0"/>
              <a:t>Путь к пространственно-временной синхронизации</a:t>
            </a:r>
            <a:endParaRPr sz="32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895822" y="63759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47886" y="829104"/>
            <a:ext cx="5170170" cy="5981700"/>
            <a:chOff x="2083862" y="876293"/>
            <a:chExt cx="5170170" cy="5981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3862" y="876293"/>
              <a:ext cx="5169871" cy="59817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10663" y="4497298"/>
              <a:ext cx="2069464" cy="996950"/>
            </a:xfrm>
            <a:custGeom>
              <a:avLst/>
              <a:gdLst/>
              <a:ahLst/>
              <a:cxnLst/>
              <a:rect l="l" t="t" r="r" b="b"/>
              <a:pathLst>
                <a:path w="2069464" h="996950">
                  <a:moveTo>
                    <a:pt x="996594" y="498297"/>
                  </a:moveTo>
                  <a:lnTo>
                    <a:pt x="994308" y="450316"/>
                  </a:lnTo>
                  <a:lnTo>
                    <a:pt x="987602" y="403606"/>
                  </a:lnTo>
                  <a:lnTo>
                    <a:pt x="976693" y="358406"/>
                  </a:lnTo>
                  <a:lnTo>
                    <a:pt x="961758" y="314921"/>
                  </a:lnTo>
                  <a:lnTo>
                    <a:pt x="943038" y="273342"/>
                  </a:lnTo>
                  <a:lnTo>
                    <a:pt x="920737" y="233895"/>
                  </a:lnTo>
                  <a:lnTo>
                    <a:pt x="895045" y="196786"/>
                  </a:lnTo>
                  <a:lnTo>
                    <a:pt x="866190" y="162217"/>
                  </a:lnTo>
                  <a:lnTo>
                    <a:pt x="834377" y="130403"/>
                  </a:lnTo>
                  <a:lnTo>
                    <a:pt x="799807" y="101549"/>
                  </a:lnTo>
                  <a:lnTo>
                    <a:pt x="762698" y="75857"/>
                  </a:lnTo>
                  <a:lnTo>
                    <a:pt x="723239" y="53555"/>
                  </a:lnTo>
                  <a:lnTo>
                    <a:pt x="681672" y="34836"/>
                  </a:lnTo>
                  <a:lnTo>
                    <a:pt x="638175" y="19900"/>
                  </a:lnTo>
                  <a:lnTo>
                    <a:pt x="592975" y="8991"/>
                  </a:lnTo>
                  <a:lnTo>
                    <a:pt x="546277" y="2286"/>
                  </a:lnTo>
                  <a:lnTo>
                    <a:pt x="498297" y="0"/>
                  </a:lnTo>
                  <a:lnTo>
                    <a:pt x="450303" y="2286"/>
                  </a:lnTo>
                  <a:lnTo>
                    <a:pt x="403606" y="8991"/>
                  </a:lnTo>
                  <a:lnTo>
                    <a:pt x="358406" y="19900"/>
                  </a:lnTo>
                  <a:lnTo>
                    <a:pt x="314909" y="34836"/>
                  </a:lnTo>
                  <a:lnTo>
                    <a:pt x="273342" y="53555"/>
                  </a:lnTo>
                  <a:lnTo>
                    <a:pt x="233895" y="75857"/>
                  </a:lnTo>
                  <a:lnTo>
                    <a:pt x="196786" y="101549"/>
                  </a:lnTo>
                  <a:lnTo>
                    <a:pt x="162204" y="130403"/>
                  </a:lnTo>
                  <a:lnTo>
                    <a:pt x="130390" y="162217"/>
                  </a:lnTo>
                  <a:lnTo>
                    <a:pt x="101536" y="196786"/>
                  </a:lnTo>
                  <a:lnTo>
                    <a:pt x="75857" y="233895"/>
                  </a:lnTo>
                  <a:lnTo>
                    <a:pt x="53543" y="273342"/>
                  </a:lnTo>
                  <a:lnTo>
                    <a:pt x="34823" y="314921"/>
                  </a:lnTo>
                  <a:lnTo>
                    <a:pt x="19900" y="358406"/>
                  </a:lnTo>
                  <a:lnTo>
                    <a:pt x="8978" y="403606"/>
                  </a:lnTo>
                  <a:lnTo>
                    <a:pt x="2273" y="450316"/>
                  </a:lnTo>
                  <a:lnTo>
                    <a:pt x="0" y="498297"/>
                  </a:lnTo>
                  <a:lnTo>
                    <a:pt x="2273" y="546290"/>
                  </a:lnTo>
                  <a:lnTo>
                    <a:pt x="8978" y="592988"/>
                  </a:lnTo>
                  <a:lnTo>
                    <a:pt x="19900" y="638187"/>
                  </a:lnTo>
                  <a:lnTo>
                    <a:pt x="34823" y="681672"/>
                  </a:lnTo>
                  <a:lnTo>
                    <a:pt x="53543" y="723252"/>
                  </a:lnTo>
                  <a:lnTo>
                    <a:pt x="75857" y="762698"/>
                  </a:lnTo>
                  <a:lnTo>
                    <a:pt x="101536" y="799807"/>
                  </a:lnTo>
                  <a:lnTo>
                    <a:pt x="130390" y="834377"/>
                  </a:lnTo>
                  <a:lnTo>
                    <a:pt x="162204" y="866203"/>
                  </a:lnTo>
                  <a:lnTo>
                    <a:pt x="196786" y="895057"/>
                  </a:lnTo>
                  <a:lnTo>
                    <a:pt x="233895" y="920737"/>
                  </a:lnTo>
                  <a:lnTo>
                    <a:pt x="273342" y="943051"/>
                  </a:lnTo>
                  <a:lnTo>
                    <a:pt x="314909" y="961771"/>
                  </a:lnTo>
                  <a:lnTo>
                    <a:pt x="358406" y="976693"/>
                  </a:lnTo>
                  <a:lnTo>
                    <a:pt x="403606" y="987615"/>
                  </a:lnTo>
                  <a:lnTo>
                    <a:pt x="450303" y="994321"/>
                  </a:lnTo>
                  <a:lnTo>
                    <a:pt x="498297" y="996594"/>
                  </a:lnTo>
                  <a:lnTo>
                    <a:pt x="546277" y="994321"/>
                  </a:lnTo>
                  <a:lnTo>
                    <a:pt x="592975" y="987615"/>
                  </a:lnTo>
                  <a:lnTo>
                    <a:pt x="638175" y="976693"/>
                  </a:lnTo>
                  <a:lnTo>
                    <a:pt x="681672" y="961771"/>
                  </a:lnTo>
                  <a:lnTo>
                    <a:pt x="723239" y="943051"/>
                  </a:lnTo>
                  <a:lnTo>
                    <a:pt x="762698" y="920737"/>
                  </a:lnTo>
                  <a:lnTo>
                    <a:pt x="799807" y="895057"/>
                  </a:lnTo>
                  <a:lnTo>
                    <a:pt x="834377" y="866203"/>
                  </a:lnTo>
                  <a:lnTo>
                    <a:pt x="866190" y="834377"/>
                  </a:lnTo>
                  <a:lnTo>
                    <a:pt x="895045" y="799807"/>
                  </a:lnTo>
                  <a:lnTo>
                    <a:pt x="920737" y="762698"/>
                  </a:lnTo>
                  <a:lnTo>
                    <a:pt x="943038" y="723252"/>
                  </a:lnTo>
                  <a:lnTo>
                    <a:pt x="961758" y="681672"/>
                  </a:lnTo>
                  <a:lnTo>
                    <a:pt x="976693" y="638187"/>
                  </a:lnTo>
                  <a:lnTo>
                    <a:pt x="987602" y="592988"/>
                  </a:lnTo>
                  <a:lnTo>
                    <a:pt x="994308" y="546290"/>
                  </a:lnTo>
                  <a:lnTo>
                    <a:pt x="996594" y="498297"/>
                  </a:lnTo>
                  <a:close/>
                </a:path>
                <a:path w="2069464" h="996950">
                  <a:moveTo>
                    <a:pt x="2068855" y="498297"/>
                  </a:moveTo>
                  <a:lnTo>
                    <a:pt x="2062035" y="456082"/>
                  </a:lnTo>
                  <a:lnTo>
                    <a:pt x="2043074" y="419417"/>
                  </a:lnTo>
                  <a:lnTo>
                    <a:pt x="2014169" y="390499"/>
                  </a:lnTo>
                  <a:lnTo>
                    <a:pt x="1977504" y="371538"/>
                  </a:lnTo>
                  <a:lnTo>
                    <a:pt x="1935289" y="364731"/>
                  </a:lnTo>
                  <a:lnTo>
                    <a:pt x="1893062" y="371538"/>
                  </a:lnTo>
                  <a:lnTo>
                    <a:pt x="1856409" y="390499"/>
                  </a:lnTo>
                  <a:lnTo>
                    <a:pt x="1827491" y="419417"/>
                  </a:lnTo>
                  <a:lnTo>
                    <a:pt x="1808530" y="456082"/>
                  </a:lnTo>
                  <a:lnTo>
                    <a:pt x="1801723" y="498297"/>
                  </a:lnTo>
                  <a:lnTo>
                    <a:pt x="1808530" y="540512"/>
                  </a:lnTo>
                  <a:lnTo>
                    <a:pt x="1827491" y="577176"/>
                  </a:lnTo>
                  <a:lnTo>
                    <a:pt x="1856409" y="606094"/>
                  </a:lnTo>
                  <a:lnTo>
                    <a:pt x="1893062" y="625055"/>
                  </a:lnTo>
                  <a:lnTo>
                    <a:pt x="1935289" y="631863"/>
                  </a:lnTo>
                  <a:lnTo>
                    <a:pt x="1977504" y="625055"/>
                  </a:lnTo>
                  <a:lnTo>
                    <a:pt x="2014169" y="606094"/>
                  </a:lnTo>
                  <a:lnTo>
                    <a:pt x="2043074" y="577176"/>
                  </a:lnTo>
                  <a:lnTo>
                    <a:pt x="2062035" y="540512"/>
                  </a:lnTo>
                  <a:lnTo>
                    <a:pt x="2068855" y="49829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7259" y="4995591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805131" y="0"/>
                  </a:moveTo>
                  <a:lnTo>
                    <a:pt x="0" y="1"/>
                  </a:lnTo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10355" y="2578049"/>
              <a:ext cx="2020570" cy="996950"/>
            </a:xfrm>
            <a:custGeom>
              <a:avLst/>
              <a:gdLst/>
              <a:ahLst/>
              <a:cxnLst/>
              <a:rect l="l" t="t" r="r" b="b"/>
              <a:pathLst>
                <a:path w="2020570" h="996950">
                  <a:moveTo>
                    <a:pt x="267119" y="498297"/>
                  </a:moveTo>
                  <a:lnTo>
                    <a:pt x="260311" y="456082"/>
                  </a:lnTo>
                  <a:lnTo>
                    <a:pt x="241350" y="419417"/>
                  </a:lnTo>
                  <a:lnTo>
                    <a:pt x="212432" y="390499"/>
                  </a:lnTo>
                  <a:lnTo>
                    <a:pt x="175780" y="371538"/>
                  </a:lnTo>
                  <a:lnTo>
                    <a:pt x="133553" y="364731"/>
                  </a:lnTo>
                  <a:lnTo>
                    <a:pt x="91338" y="371538"/>
                  </a:lnTo>
                  <a:lnTo>
                    <a:pt x="54673" y="390499"/>
                  </a:lnTo>
                  <a:lnTo>
                    <a:pt x="25768" y="419417"/>
                  </a:lnTo>
                  <a:lnTo>
                    <a:pt x="6807" y="456082"/>
                  </a:lnTo>
                  <a:lnTo>
                    <a:pt x="0" y="498297"/>
                  </a:lnTo>
                  <a:lnTo>
                    <a:pt x="6807" y="540512"/>
                  </a:lnTo>
                  <a:lnTo>
                    <a:pt x="25768" y="577176"/>
                  </a:lnTo>
                  <a:lnTo>
                    <a:pt x="54673" y="606094"/>
                  </a:lnTo>
                  <a:lnTo>
                    <a:pt x="91338" y="625055"/>
                  </a:lnTo>
                  <a:lnTo>
                    <a:pt x="133553" y="631863"/>
                  </a:lnTo>
                  <a:lnTo>
                    <a:pt x="175780" y="625055"/>
                  </a:lnTo>
                  <a:lnTo>
                    <a:pt x="212432" y="606094"/>
                  </a:lnTo>
                  <a:lnTo>
                    <a:pt x="241350" y="577176"/>
                  </a:lnTo>
                  <a:lnTo>
                    <a:pt x="260311" y="540512"/>
                  </a:lnTo>
                  <a:lnTo>
                    <a:pt x="267119" y="498297"/>
                  </a:lnTo>
                  <a:close/>
                </a:path>
                <a:path w="2020570" h="996950">
                  <a:moveTo>
                    <a:pt x="2020506" y="498297"/>
                  </a:moveTo>
                  <a:lnTo>
                    <a:pt x="2018220" y="450303"/>
                  </a:lnTo>
                  <a:lnTo>
                    <a:pt x="2011514" y="403606"/>
                  </a:lnTo>
                  <a:lnTo>
                    <a:pt x="2000605" y="358406"/>
                  </a:lnTo>
                  <a:lnTo>
                    <a:pt x="1985683" y="314921"/>
                  </a:lnTo>
                  <a:lnTo>
                    <a:pt x="1966963" y="273342"/>
                  </a:lnTo>
                  <a:lnTo>
                    <a:pt x="1944649" y="233895"/>
                  </a:lnTo>
                  <a:lnTo>
                    <a:pt x="1918970" y="196786"/>
                  </a:lnTo>
                  <a:lnTo>
                    <a:pt x="1890102" y="162217"/>
                  </a:lnTo>
                  <a:lnTo>
                    <a:pt x="1858289" y="130403"/>
                  </a:lnTo>
                  <a:lnTo>
                    <a:pt x="1823720" y="101536"/>
                  </a:lnTo>
                  <a:lnTo>
                    <a:pt x="1786610" y="75857"/>
                  </a:lnTo>
                  <a:lnTo>
                    <a:pt x="1747164" y="53543"/>
                  </a:lnTo>
                  <a:lnTo>
                    <a:pt x="1705584" y="34823"/>
                  </a:lnTo>
                  <a:lnTo>
                    <a:pt x="1662099" y="19900"/>
                  </a:lnTo>
                  <a:lnTo>
                    <a:pt x="1616900" y="8991"/>
                  </a:lnTo>
                  <a:lnTo>
                    <a:pt x="1570202" y="2286"/>
                  </a:lnTo>
                  <a:lnTo>
                    <a:pt x="1522209" y="0"/>
                  </a:lnTo>
                  <a:lnTo>
                    <a:pt x="1474216" y="2286"/>
                  </a:lnTo>
                  <a:lnTo>
                    <a:pt x="1427518" y="8991"/>
                  </a:lnTo>
                  <a:lnTo>
                    <a:pt x="1382318" y="19900"/>
                  </a:lnTo>
                  <a:lnTo>
                    <a:pt x="1338834" y="34823"/>
                  </a:lnTo>
                  <a:lnTo>
                    <a:pt x="1297254" y="53543"/>
                  </a:lnTo>
                  <a:lnTo>
                    <a:pt x="1257808" y="75857"/>
                  </a:lnTo>
                  <a:lnTo>
                    <a:pt x="1220698" y="101536"/>
                  </a:lnTo>
                  <a:lnTo>
                    <a:pt x="1186129" y="130403"/>
                  </a:lnTo>
                  <a:lnTo>
                    <a:pt x="1154303" y="162217"/>
                  </a:lnTo>
                  <a:lnTo>
                    <a:pt x="1125448" y="196786"/>
                  </a:lnTo>
                  <a:lnTo>
                    <a:pt x="1099769" y="233895"/>
                  </a:lnTo>
                  <a:lnTo>
                    <a:pt x="1077455" y="273342"/>
                  </a:lnTo>
                  <a:lnTo>
                    <a:pt x="1058735" y="314921"/>
                  </a:lnTo>
                  <a:lnTo>
                    <a:pt x="1043813" y="358406"/>
                  </a:lnTo>
                  <a:lnTo>
                    <a:pt x="1032891" y="403606"/>
                  </a:lnTo>
                  <a:lnTo>
                    <a:pt x="1026198" y="450303"/>
                  </a:lnTo>
                  <a:lnTo>
                    <a:pt x="1023912" y="498297"/>
                  </a:lnTo>
                  <a:lnTo>
                    <a:pt x="1026198" y="546290"/>
                  </a:lnTo>
                  <a:lnTo>
                    <a:pt x="1032891" y="592988"/>
                  </a:lnTo>
                  <a:lnTo>
                    <a:pt x="1043813" y="638187"/>
                  </a:lnTo>
                  <a:lnTo>
                    <a:pt x="1058735" y="681672"/>
                  </a:lnTo>
                  <a:lnTo>
                    <a:pt x="1077455" y="723252"/>
                  </a:lnTo>
                  <a:lnTo>
                    <a:pt x="1099769" y="762698"/>
                  </a:lnTo>
                  <a:lnTo>
                    <a:pt x="1125448" y="799807"/>
                  </a:lnTo>
                  <a:lnTo>
                    <a:pt x="1154303" y="834377"/>
                  </a:lnTo>
                  <a:lnTo>
                    <a:pt x="1186129" y="866203"/>
                  </a:lnTo>
                  <a:lnTo>
                    <a:pt x="1220698" y="895057"/>
                  </a:lnTo>
                  <a:lnTo>
                    <a:pt x="1257808" y="920737"/>
                  </a:lnTo>
                  <a:lnTo>
                    <a:pt x="1297254" y="943051"/>
                  </a:lnTo>
                  <a:lnTo>
                    <a:pt x="1338834" y="961771"/>
                  </a:lnTo>
                  <a:lnTo>
                    <a:pt x="1382318" y="976693"/>
                  </a:lnTo>
                  <a:lnTo>
                    <a:pt x="1427518" y="987615"/>
                  </a:lnTo>
                  <a:lnTo>
                    <a:pt x="1474216" y="994308"/>
                  </a:lnTo>
                  <a:lnTo>
                    <a:pt x="1522209" y="996594"/>
                  </a:lnTo>
                  <a:lnTo>
                    <a:pt x="1570202" y="994308"/>
                  </a:lnTo>
                  <a:lnTo>
                    <a:pt x="1616900" y="987615"/>
                  </a:lnTo>
                  <a:lnTo>
                    <a:pt x="1662099" y="976693"/>
                  </a:lnTo>
                  <a:lnTo>
                    <a:pt x="1705584" y="961771"/>
                  </a:lnTo>
                  <a:lnTo>
                    <a:pt x="1747164" y="943051"/>
                  </a:lnTo>
                  <a:lnTo>
                    <a:pt x="1786610" y="920737"/>
                  </a:lnTo>
                  <a:lnTo>
                    <a:pt x="1823720" y="895057"/>
                  </a:lnTo>
                  <a:lnTo>
                    <a:pt x="1858289" y="866203"/>
                  </a:lnTo>
                  <a:lnTo>
                    <a:pt x="1890102" y="834377"/>
                  </a:lnTo>
                  <a:lnTo>
                    <a:pt x="1918970" y="799807"/>
                  </a:lnTo>
                  <a:lnTo>
                    <a:pt x="1944649" y="762698"/>
                  </a:lnTo>
                  <a:lnTo>
                    <a:pt x="1966963" y="723252"/>
                  </a:lnTo>
                  <a:lnTo>
                    <a:pt x="1985683" y="681672"/>
                  </a:lnTo>
                  <a:lnTo>
                    <a:pt x="2000605" y="638187"/>
                  </a:lnTo>
                  <a:lnTo>
                    <a:pt x="2011514" y="592988"/>
                  </a:lnTo>
                  <a:lnTo>
                    <a:pt x="2018220" y="546290"/>
                  </a:lnTo>
                  <a:lnTo>
                    <a:pt x="2020506" y="49829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77483" y="3076342"/>
              <a:ext cx="756920" cy="0"/>
            </a:xfrm>
            <a:custGeom>
              <a:avLst/>
              <a:gdLst/>
              <a:ahLst/>
              <a:cxnLst/>
              <a:rect l="l" t="t" r="r" b="b"/>
              <a:pathLst>
                <a:path w="756920">
                  <a:moveTo>
                    <a:pt x="756790" y="0"/>
                  </a:moveTo>
                  <a:lnTo>
                    <a:pt x="0" y="1"/>
                  </a:lnTo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34273" y="3595185"/>
              <a:ext cx="996950" cy="396240"/>
            </a:xfrm>
            <a:custGeom>
              <a:avLst/>
              <a:gdLst/>
              <a:ahLst/>
              <a:cxnLst/>
              <a:rect l="l" t="t" r="r" b="b"/>
              <a:pathLst>
                <a:path w="996950" h="396239">
                  <a:moveTo>
                    <a:pt x="930583" y="0"/>
                  </a:moveTo>
                  <a:lnTo>
                    <a:pt x="66008" y="0"/>
                  </a:lnTo>
                  <a:lnTo>
                    <a:pt x="40314" y="5187"/>
                  </a:lnTo>
                  <a:lnTo>
                    <a:pt x="19333" y="19333"/>
                  </a:lnTo>
                  <a:lnTo>
                    <a:pt x="5187" y="40315"/>
                  </a:lnTo>
                  <a:lnTo>
                    <a:pt x="0" y="66009"/>
                  </a:lnTo>
                  <a:lnTo>
                    <a:pt x="0" y="330037"/>
                  </a:lnTo>
                  <a:lnTo>
                    <a:pt x="5187" y="355731"/>
                  </a:lnTo>
                  <a:lnTo>
                    <a:pt x="19333" y="376713"/>
                  </a:lnTo>
                  <a:lnTo>
                    <a:pt x="40314" y="390859"/>
                  </a:lnTo>
                  <a:lnTo>
                    <a:pt x="66008" y="396046"/>
                  </a:lnTo>
                  <a:lnTo>
                    <a:pt x="930583" y="396046"/>
                  </a:lnTo>
                  <a:lnTo>
                    <a:pt x="956277" y="390859"/>
                  </a:lnTo>
                  <a:lnTo>
                    <a:pt x="977259" y="376713"/>
                  </a:lnTo>
                  <a:lnTo>
                    <a:pt x="991405" y="355731"/>
                  </a:lnTo>
                  <a:lnTo>
                    <a:pt x="996593" y="330037"/>
                  </a:lnTo>
                  <a:lnTo>
                    <a:pt x="996593" y="66009"/>
                  </a:lnTo>
                  <a:lnTo>
                    <a:pt x="991405" y="40315"/>
                  </a:lnTo>
                  <a:lnTo>
                    <a:pt x="977259" y="19333"/>
                  </a:lnTo>
                  <a:lnTo>
                    <a:pt x="956277" y="5187"/>
                  </a:lnTo>
                  <a:lnTo>
                    <a:pt x="93058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99194" y="2700020"/>
            <a:ext cx="66675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ts val="2130"/>
              </a:lnSpc>
              <a:spcBef>
                <a:spcPts val="100"/>
              </a:spcBef>
            </a:pPr>
            <a:r>
              <a:rPr lang="ru-RU" sz="1800" spc="-10" dirty="0">
                <a:solidFill>
                  <a:srgbClr val="FFFFFF"/>
                </a:solidFill>
                <a:latin typeface="Calibri"/>
                <a:cs typeface="Calibri"/>
              </a:rPr>
              <a:t>ШАГ</a:t>
            </a:r>
            <a:endParaRPr sz="1800" dirty="0">
              <a:latin typeface="Calibri"/>
              <a:cs typeface="Calibri"/>
            </a:endParaRPr>
          </a:p>
          <a:p>
            <a:pPr marL="152400">
              <a:lnSpc>
                <a:spcPts val="3329"/>
              </a:lnSpc>
            </a:pP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65"/>
              </a:spcBef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〜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2035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7130" y="2405309"/>
            <a:ext cx="2630805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lang="ru-RU" sz="1800" spc="-10" dirty="0">
                <a:latin typeface="Calibri"/>
                <a:cs typeface="Calibri"/>
              </a:rPr>
              <a:t>Инфраструктура для</a:t>
            </a:r>
          </a:p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lang="ru-RU" sz="1800" spc="-10" dirty="0">
                <a:latin typeface="Calibri"/>
                <a:cs typeface="Calibri"/>
              </a:rPr>
              <a:t>Пространственно-временная синхронизация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2617" y="3337092"/>
            <a:ext cx="2630805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ru-RU" sz="1200" spc="10" dirty="0">
                <a:latin typeface="Lucida Sans Unicode"/>
                <a:cs typeface="Lucida Sans Unicode"/>
              </a:rPr>
              <a:t>Справочные базовые станции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ru-RU" sz="1200" spc="10" dirty="0">
                <a:latin typeface="Lucida Sans Unicode"/>
                <a:cs typeface="Lucida Sans Unicode"/>
              </a:rPr>
              <a:t>Координаты положения</a:t>
            </a:r>
            <a:endParaRPr sz="1200" dirty="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10667" y="879604"/>
            <a:ext cx="1735455" cy="1413510"/>
            <a:chOff x="2310667" y="879604"/>
            <a:chExt cx="1735455" cy="1413510"/>
          </a:xfrm>
        </p:grpSpPr>
        <p:sp>
          <p:nvSpPr>
            <p:cNvPr id="15" name="object 15"/>
            <p:cNvSpPr/>
            <p:nvPr/>
          </p:nvSpPr>
          <p:spPr>
            <a:xfrm>
              <a:off x="3778844" y="1244337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5" h="267334">
                  <a:moveTo>
                    <a:pt x="133564" y="0"/>
                  </a:moveTo>
                  <a:lnTo>
                    <a:pt x="91347" y="6809"/>
                  </a:lnTo>
                  <a:lnTo>
                    <a:pt x="54683" y="25769"/>
                  </a:lnTo>
                  <a:lnTo>
                    <a:pt x="25770" y="54682"/>
                  </a:lnTo>
                  <a:lnTo>
                    <a:pt x="6809" y="91346"/>
                  </a:lnTo>
                  <a:lnTo>
                    <a:pt x="0" y="133563"/>
                  </a:lnTo>
                  <a:lnTo>
                    <a:pt x="6809" y="175779"/>
                  </a:lnTo>
                  <a:lnTo>
                    <a:pt x="25770" y="212444"/>
                  </a:lnTo>
                  <a:lnTo>
                    <a:pt x="54683" y="241357"/>
                  </a:lnTo>
                  <a:lnTo>
                    <a:pt x="91347" y="260318"/>
                  </a:lnTo>
                  <a:lnTo>
                    <a:pt x="133564" y="267127"/>
                  </a:lnTo>
                  <a:lnTo>
                    <a:pt x="175781" y="260318"/>
                  </a:lnTo>
                  <a:lnTo>
                    <a:pt x="212445" y="241357"/>
                  </a:lnTo>
                  <a:lnTo>
                    <a:pt x="241358" y="212444"/>
                  </a:lnTo>
                  <a:lnTo>
                    <a:pt x="260318" y="175779"/>
                  </a:lnTo>
                  <a:lnTo>
                    <a:pt x="267127" y="133563"/>
                  </a:lnTo>
                  <a:lnTo>
                    <a:pt x="260318" y="91346"/>
                  </a:lnTo>
                  <a:lnTo>
                    <a:pt x="241358" y="54682"/>
                  </a:lnTo>
                  <a:lnTo>
                    <a:pt x="212445" y="25769"/>
                  </a:lnTo>
                  <a:lnTo>
                    <a:pt x="175781" y="6809"/>
                  </a:lnTo>
                  <a:lnTo>
                    <a:pt x="13356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10667" y="879604"/>
              <a:ext cx="996950" cy="996950"/>
            </a:xfrm>
            <a:custGeom>
              <a:avLst/>
              <a:gdLst/>
              <a:ahLst/>
              <a:cxnLst/>
              <a:rect l="l" t="t" r="r" b="b"/>
              <a:pathLst>
                <a:path w="996950" h="996950">
                  <a:moveTo>
                    <a:pt x="498295" y="0"/>
                  </a:moveTo>
                  <a:lnTo>
                    <a:pt x="450306" y="2281"/>
                  </a:lnTo>
                  <a:lnTo>
                    <a:pt x="403608" y="8985"/>
                  </a:lnTo>
                  <a:lnTo>
                    <a:pt x="358408" y="19903"/>
                  </a:lnTo>
                  <a:lnTo>
                    <a:pt x="314917" y="34826"/>
                  </a:lnTo>
                  <a:lnTo>
                    <a:pt x="273344" y="53546"/>
                  </a:lnTo>
                  <a:lnTo>
                    <a:pt x="233896" y="75853"/>
                  </a:lnTo>
                  <a:lnTo>
                    <a:pt x="196782" y="101540"/>
                  </a:lnTo>
                  <a:lnTo>
                    <a:pt x="162213" y="130396"/>
                  </a:lnTo>
                  <a:lnTo>
                    <a:pt x="130395" y="162213"/>
                  </a:lnTo>
                  <a:lnTo>
                    <a:pt x="101539" y="196783"/>
                  </a:lnTo>
                  <a:lnTo>
                    <a:pt x="75853" y="233897"/>
                  </a:lnTo>
                  <a:lnTo>
                    <a:pt x="53546" y="273345"/>
                  </a:lnTo>
                  <a:lnTo>
                    <a:pt x="34826" y="314919"/>
                  </a:lnTo>
                  <a:lnTo>
                    <a:pt x="19903" y="358410"/>
                  </a:lnTo>
                  <a:lnTo>
                    <a:pt x="8985" y="403609"/>
                  </a:lnTo>
                  <a:lnTo>
                    <a:pt x="2281" y="450307"/>
                  </a:lnTo>
                  <a:lnTo>
                    <a:pt x="0" y="498297"/>
                  </a:lnTo>
                  <a:lnTo>
                    <a:pt x="2281" y="546286"/>
                  </a:lnTo>
                  <a:lnTo>
                    <a:pt x="8985" y="592985"/>
                  </a:lnTo>
                  <a:lnTo>
                    <a:pt x="19903" y="638184"/>
                  </a:lnTo>
                  <a:lnTo>
                    <a:pt x="34826" y="681675"/>
                  </a:lnTo>
                  <a:lnTo>
                    <a:pt x="53546" y="723249"/>
                  </a:lnTo>
                  <a:lnTo>
                    <a:pt x="75853" y="762696"/>
                  </a:lnTo>
                  <a:lnTo>
                    <a:pt x="101539" y="799810"/>
                  </a:lnTo>
                  <a:lnTo>
                    <a:pt x="130395" y="834379"/>
                  </a:lnTo>
                  <a:lnTo>
                    <a:pt x="162213" y="866197"/>
                  </a:lnTo>
                  <a:lnTo>
                    <a:pt x="196782" y="895053"/>
                  </a:lnTo>
                  <a:lnTo>
                    <a:pt x="233896" y="920739"/>
                  </a:lnTo>
                  <a:lnTo>
                    <a:pt x="273344" y="943047"/>
                  </a:lnTo>
                  <a:lnTo>
                    <a:pt x="314917" y="961766"/>
                  </a:lnTo>
                  <a:lnTo>
                    <a:pt x="358408" y="976690"/>
                  </a:lnTo>
                  <a:lnTo>
                    <a:pt x="403608" y="987608"/>
                  </a:lnTo>
                  <a:lnTo>
                    <a:pt x="450306" y="994312"/>
                  </a:lnTo>
                  <a:lnTo>
                    <a:pt x="498295" y="996593"/>
                  </a:lnTo>
                  <a:lnTo>
                    <a:pt x="546285" y="994312"/>
                  </a:lnTo>
                  <a:lnTo>
                    <a:pt x="592983" y="987608"/>
                  </a:lnTo>
                  <a:lnTo>
                    <a:pt x="638183" y="976690"/>
                  </a:lnTo>
                  <a:lnTo>
                    <a:pt x="681674" y="961766"/>
                  </a:lnTo>
                  <a:lnTo>
                    <a:pt x="723248" y="943047"/>
                  </a:lnTo>
                  <a:lnTo>
                    <a:pt x="762696" y="920739"/>
                  </a:lnTo>
                  <a:lnTo>
                    <a:pt x="799809" y="895053"/>
                  </a:lnTo>
                  <a:lnTo>
                    <a:pt x="834379" y="866197"/>
                  </a:lnTo>
                  <a:lnTo>
                    <a:pt x="866196" y="834379"/>
                  </a:lnTo>
                  <a:lnTo>
                    <a:pt x="895052" y="799810"/>
                  </a:lnTo>
                  <a:lnTo>
                    <a:pt x="920739" y="762696"/>
                  </a:lnTo>
                  <a:lnTo>
                    <a:pt x="943046" y="723249"/>
                  </a:lnTo>
                  <a:lnTo>
                    <a:pt x="961766" y="681675"/>
                  </a:lnTo>
                  <a:lnTo>
                    <a:pt x="976689" y="638184"/>
                  </a:lnTo>
                  <a:lnTo>
                    <a:pt x="987608" y="592985"/>
                  </a:lnTo>
                  <a:lnTo>
                    <a:pt x="994312" y="546286"/>
                  </a:lnTo>
                  <a:lnTo>
                    <a:pt x="996593" y="498297"/>
                  </a:lnTo>
                  <a:lnTo>
                    <a:pt x="994312" y="450307"/>
                  </a:lnTo>
                  <a:lnTo>
                    <a:pt x="987608" y="403609"/>
                  </a:lnTo>
                  <a:lnTo>
                    <a:pt x="976689" y="358410"/>
                  </a:lnTo>
                  <a:lnTo>
                    <a:pt x="961766" y="314919"/>
                  </a:lnTo>
                  <a:lnTo>
                    <a:pt x="943046" y="273345"/>
                  </a:lnTo>
                  <a:lnTo>
                    <a:pt x="920739" y="233897"/>
                  </a:lnTo>
                  <a:lnTo>
                    <a:pt x="895052" y="196783"/>
                  </a:lnTo>
                  <a:lnTo>
                    <a:pt x="866196" y="162213"/>
                  </a:lnTo>
                  <a:lnTo>
                    <a:pt x="834379" y="130396"/>
                  </a:lnTo>
                  <a:lnTo>
                    <a:pt x="799809" y="101540"/>
                  </a:lnTo>
                  <a:lnTo>
                    <a:pt x="762696" y="75853"/>
                  </a:lnTo>
                  <a:lnTo>
                    <a:pt x="723248" y="53546"/>
                  </a:lnTo>
                  <a:lnTo>
                    <a:pt x="681674" y="34826"/>
                  </a:lnTo>
                  <a:lnTo>
                    <a:pt x="638183" y="19903"/>
                  </a:lnTo>
                  <a:lnTo>
                    <a:pt x="592983" y="8985"/>
                  </a:lnTo>
                  <a:lnTo>
                    <a:pt x="546285" y="2281"/>
                  </a:lnTo>
                  <a:lnTo>
                    <a:pt x="498295" y="0"/>
                  </a:lnTo>
                  <a:close/>
                </a:path>
              </a:pathLst>
            </a:custGeom>
            <a:solidFill>
              <a:srgbClr val="2F5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7260" y="1377900"/>
              <a:ext cx="471805" cy="0"/>
            </a:xfrm>
            <a:custGeom>
              <a:avLst/>
              <a:gdLst/>
              <a:ahLst/>
              <a:cxnLst/>
              <a:rect l="l" t="t" r="r" b="b"/>
              <a:pathLst>
                <a:path w="471804">
                  <a:moveTo>
                    <a:pt x="0" y="1"/>
                  </a:moveTo>
                  <a:lnTo>
                    <a:pt x="471585" y="0"/>
                  </a:lnTo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10667" y="1896746"/>
              <a:ext cx="996950" cy="396240"/>
            </a:xfrm>
            <a:custGeom>
              <a:avLst/>
              <a:gdLst/>
              <a:ahLst/>
              <a:cxnLst/>
              <a:rect l="l" t="t" r="r" b="b"/>
              <a:pathLst>
                <a:path w="996950" h="396239">
                  <a:moveTo>
                    <a:pt x="930583" y="0"/>
                  </a:moveTo>
                  <a:lnTo>
                    <a:pt x="66008" y="0"/>
                  </a:lnTo>
                  <a:lnTo>
                    <a:pt x="40314" y="5187"/>
                  </a:lnTo>
                  <a:lnTo>
                    <a:pt x="19333" y="19333"/>
                  </a:lnTo>
                  <a:lnTo>
                    <a:pt x="5187" y="40314"/>
                  </a:lnTo>
                  <a:lnTo>
                    <a:pt x="0" y="66008"/>
                  </a:lnTo>
                  <a:lnTo>
                    <a:pt x="0" y="330037"/>
                  </a:lnTo>
                  <a:lnTo>
                    <a:pt x="5187" y="355731"/>
                  </a:lnTo>
                  <a:lnTo>
                    <a:pt x="19333" y="376712"/>
                  </a:lnTo>
                  <a:lnTo>
                    <a:pt x="40314" y="390859"/>
                  </a:lnTo>
                  <a:lnTo>
                    <a:pt x="66008" y="396046"/>
                  </a:lnTo>
                  <a:lnTo>
                    <a:pt x="930583" y="396046"/>
                  </a:lnTo>
                  <a:lnTo>
                    <a:pt x="956277" y="390859"/>
                  </a:lnTo>
                  <a:lnTo>
                    <a:pt x="977259" y="376712"/>
                  </a:lnTo>
                  <a:lnTo>
                    <a:pt x="991405" y="355731"/>
                  </a:lnTo>
                  <a:lnTo>
                    <a:pt x="996593" y="330037"/>
                  </a:lnTo>
                  <a:lnTo>
                    <a:pt x="996593" y="66008"/>
                  </a:lnTo>
                  <a:lnTo>
                    <a:pt x="991405" y="40314"/>
                  </a:lnTo>
                  <a:lnTo>
                    <a:pt x="977259" y="19333"/>
                  </a:lnTo>
                  <a:lnTo>
                    <a:pt x="956277" y="5187"/>
                  </a:lnTo>
                  <a:lnTo>
                    <a:pt x="930583" y="0"/>
                  </a:lnTo>
                  <a:close/>
                </a:path>
              </a:pathLst>
            </a:custGeom>
            <a:solidFill>
              <a:srgbClr val="2F5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75588" y="1002283"/>
            <a:ext cx="66675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ts val="2130"/>
              </a:lnSpc>
              <a:spcBef>
                <a:spcPts val="100"/>
              </a:spcBef>
            </a:pPr>
            <a:r>
              <a:rPr lang="ru-RU" sz="1800" spc="-10" dirty="0">
                <a:solidFill>
                  <a:srgbClr val="FFFFFF"/>
                </a:solidFill>
                <a:latin typeface="Calibri"/>
                <a:cs typeface="Calibri"/>
              </a:rPr>
              <a:t>ШАГ</a:t>
            </a:r>
            <a:endParaRPr sz="1800" dirty="0">
              <a:latin typeface="Calibri"/>
              <a:cs typeface="Calibri"/>
            </a:endParaRPr>
          </a:p>
          <a:p>
            <a:pPr marL="152400">
              <a:lnSpc>
                <a:spcPts val="3329"/>
              </a:lnSpc>
            </a:pP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〜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2040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639" y="1478957"/>
            <a:ext cx="2351405" cy="1210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7875" marR="5080" indent="-697865">
              <a:lnSpc>
                <a:spcPct val="100000"/>
              </a:lnSpc>
              <a:spcBef>
                <a:spcPts val="100"/>
              </a:spcBef>
            </a:pPr>
            <a:r>
              <a:rPr lang="ru-RU" sz="1200" spc="-45" dirty="0">
                <a:latin typeface="Verdana"/>
                <a:cs typeface="Verdana"/>
              </a:rPr>
              <a:t>Запуск сервиса</a:t>
            </a: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ru-RU" sz="1200" spc="-45" dirty="0">
                <a:latin typeface="Verdana"/>
                <a:cs typeface="Verdana"/>
              </a:rPr>
              <a:t>Верхний уровень синхронизации ST: аутентификация, безопасность, конфиденциальность.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10667" y="5521895"/>
            <a:ext cx="996950" cy="396240"/>
          </a:xfrm>
          <a:custGeom>
            <a:avLst/>
            <a:gdLst/>
            <a:ahLst/>
            <a:cxnLst/>
            <a:rect l="l" t="t" r="r" b="b"/>
            <a:pathLst>
              <a:path w="996950" h="396239">
                <a:moveTo>
                  <a:pt x="930583" y="0"/>
                </a:moveTo>
                <a:lnTo>
                  <a:pt x="66008" y="0"/>
                </a:lnTo>
                <a:lnTo>
                  <a:pt x="40314" y="5187"/>
                </a:lnTo>
                <a:lnTo>
                  <a:pt x="19333" y="19333"/>
                </a:lnTo>
                <a:lnTo>
                  <a:pt x="5187" y="40314"/>
                </a:lnTo>
                <a:lnTo>
                  <a:pt x="0" y="66008"/>
                </a:lnTo>
                <a:lnTo>
                  <a:pt x="0" y="330037"/>
                </a:lnTo>
                <a:lnTo>
                  <a:pt x="5187" y="355731"/>
                </a:lnTo>
                <a:lnTo>
                  <a:pt x="19333" y="376713"/>
                </a:lnTo>
                <a:lnTo>
                  <a:pt x="40314" y="390859"/>
                </a:lnTo>
                <a:lnTo>
                  <a:pt x="66008" y="396046"/>
                </a:lnTo>
                <a:lnTo>
                  <a:pt x="930583" y="396046"/>
                </a:lnTo>
                <a:lnTo>
                  <a:pt x="956277" y="390859"/>
                </a:lnTo>
                <a:lnTo>
                  <a:pt x="977259" y="376713"/>
                </a:lnTo>
                <a:lnTo>
                  <a:pt x="991405" y="355731"/>
                </a:lnTo>
                <a:lnTo>
                  <a:pt x="996593" y="330037"/>
                </a:lnTo>
                <a:lnTo>
                  <a:pt x="996593" y="66008"/>
                </a:lnTo>
                <a:lnTo>
                  <a:pt x="991405" y="40314"/>
                </a:lnTo>
                <a:lnTo>
                  <a:pt x="977259" y="19333"/>
                </a:lnTo>
                <a:lnTo>
                  <a:pt x="956277" y="5187"/>
                </a:lnTo>
                <a:lnTo>
                  <a:pt x="93058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75588" y="4620259"/>
            <a:ext cx="666750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ts val="2130"/>
              </a:lnSpc>
              <a:spcBef>
                <a:spcPts val="100"/>
              </a:spcBef>
            </a:pPr>
            <a:r>
              <a:rPr lang="ru-RU" sz="1800" spc="-10" dirty="0">
                <a:solidFill>
                  <a:srgbClr val="FFFFFF"/>
                </a:solidFill>
                <a:latin typeface="Calibri"/>
                <a:cs typeface="Calibri"/>
              </a:rPr>
              <a:t>ШАГ</a:t>
            </a:r>
            <a:endParaRPr sz="1800" dirty="0">
              <a:latin typeface="Calibri"/>
              <a:cs typeface="Calibri"/>
            </a:endParaRPr>
          </a:p>
          <a:p>
            <a:pPr marL="152400">
              <a:lnSpc>
                <a:spcPts val="3329"/>
              </a:lnSpc>
            </a:pP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1400" dirty="0">
                <a:solidFill>
                  <a:srgbClr val="FFFFFF"/>
                </a:solidFill>
                <a:latin typeface="MS PGothic"/>
                <a:cs typeface="MS PGothic"/>
              </a:rPr>
              <a:t>〜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2025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4364" y="3979557"/>
            <a:ext cx="2569015" cy="85151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lang="ru-RU" sz="1800" spc="-5" dirty="0">
                <a:latin typeface="Calibri"/>
                <a:cs typeface="Calibri"/>
              </a:rPr>
              <a:t>Синхронизация времени</a:t>
            </a:r>
          </a:p>
          <a:p>
            <a:pPr marL="351790" indent="-286385">
              <a:lnSpc>
                <a:spcPts val="1645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lang="ru-RU" sz="1400" spc="5" dirty="0">
                <a:latin typeface="Lucida Sans Unicode"/>
                <a:cs typeface="Lucida Sans Unicode"/>
              </a:rPr>
              <a:t>Сеть </a:t>
            </a:r>
            <a:endParaRPr sz="1400" dirty="0">
              <a:latin typeface="Lucida Sans Unicode"/>
              <a:cs typeface="Lucida Sans Unicode"/>
            </a:endParaRPr>
          </a:p>
          <a:p>
            <a:pPr marL="351790" indent="-286385">
              <a:lnSpc>
                <a:spcPts val="1645"/>
              </a:lnSpc>
              <a:buFont typeface="Arial MT"/>
              <a:buChar char="•"/>
              <a:tabLst>
                <a:tab pos="351790" algn="l"/>
                <a:tab pos="352425" algn="l"/>
              </a:tabLst>
            </a:pPr>
            <a:r>
              <a:rPr lang="en-US" sz="1400" dirty="0">
                <a:latin typeface="Lucida Sans Unicode"/>
                <a:cs typeface="Lucida Sans Unicode"/>
              </a:rPr>
              <a:t>Ma</a:t>
            </a:r>
            <a:r>
              <a:rPr lang="ru-RU" sz="1400" dirty="0" err="1">
                <a:latin typeface="Lucida Sans Unicode"/>
                <a:cs typeface="Lucida Sans Unicode"/>
              </a:rPr>
              <a:t>сштабирование</a:t>
            </a:r>
            <a:endParaRPr sz="1400" dirty="0">
              <a:latin typeface="Lucida Sans Unicode"/>
              <a:cs typeface="Lucida Sans Unicode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67134" y="788022"/>
            <a:ext cx="3846435" cy="3942854"/>
            <a:chOff x="5267134" y="788022"/>
            <a:chExt cx="3846435" cy="3942854"/>
          </a:xfrm>
        </p:grpSpPr>
        <p:sp>
          <p:nvSpPr>
            <p:cNvPr id="25" name="object 25"/>
            <p:cNvSpPr/>
            <p:nvPr/>
          </p:nvSpPr>
          <p:spPr>
            <a:xfrm>
              <a:off x="5710349" y="1803353"/>
              <a:ext cx="2371090" cy="153035"/>
            </a:xfrm>
            <a:custGeom>
              <a:avLst/>
              <a:gdLst/>
              <a:ahLst/>
              <a:cxnLst/>
              <a:rect l="l" t="t" r="r" b="b"/>
              <a:pathLst>
                <a:path w="2371090" h="153035">
                  <a:moveTo>
                    <a:pt x="2371065" y="0"/>
                  </a:moveTo>
                  <a:lnTo>
                    <a:pt x="0" y="0"/>
                  </a:lnTo>
                  <a:lnTo>
                    <a:pt x="0" y="152593"/>
                  </a:lnTo>
                  <a:lnTo>
                    <a:pt x="2371065" y="152593"/>
                  </a:lnTo>
                  <a:lnTo>
                    <a:pt x="2371065" y="0"/>
                  </a:lnTo>
                  <a:close/>
                </a:path>
              </a:pathLst>
            </a:custGeom>
            <a:solidFill>
              <a:srgbClr val="F293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10349" y="1644891"/>
              <a:ext cx="2371090" cy="158750"/>
            </a:xfrm>
            <a:custGeom>
              <a:avLst/>
              <a:gdLst/>
              <a:ahLst/>
              <a:cxnLst/>
              <a:rect l="l" t="t" r="r" b="b"/>
              <a:pathLst>
                <a:path w="2371090" h="158750">
                  <a:moveTo>
                    <a:pt x="2371065" y="0"/>
                  </a:moveTo>
                  <a:lnTo>
                    <a:pt x="0" y="0"/>
                  </a:lnTo>
                  <a:lnTo>
                    <a:pt x="0" y="158462"/>
                  </a:lnTo>
                  <a:lnTo>
                    <a:pt x="2371065" y="158462"/>
                  </a:lnTo>
                  <a:lnTo>
                    <a:pt x="2371065" y="0"/>
                  </a:lnTo>
                  <a:close/>
                </a:path>
              </a:pathLst>
            </a:custGeom>
            <a:solidFill>
              <a:srgbClr val="DDAB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10349" y="1492297"/>
              <a:ext cx="2371090" cy="153035"/>
            </a:xfrm>
            <a:custGeom>
              <a:avLst/>
              <a:gdLst/>
              <a:ahLst/>
              <a:cxnLst/>
              <a:rect l="l" t="t" r="r" b="b"/>
              <a:pathLst>
                <a:path w="2371090" h="153035">
                  <a:moveTo>
                    <a:pt x="2371065" y="0"/>
                  </a:moveTo>
                  <a:lnTo>
                    <a:pt x="0" y="0"/>
                  </a:lnTo>
                  <a:lnTo>
                    <a:pt x="0" y="152593"/>
                  </a:lnTo>
                  <a:lnTo>
                    <a:pt x="2371065" y="152593"/>
                  </a:lnTo>
                  <a:lnTo>
                    <a:pt x="2371065" y="0"/>
                  </a:lnTo>
                  <a:close/>
                </a:path>
              </a:pathLst>
            </a:custGeom>
            <a:solidFill>
              <a:srgbClr val="B9A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10349" y="1339704"/>
              <a:ext cx="2371090" cy="153035"/>
            </a:xfrm>
            <a:custGeom>
              <a:avLst/>
              <a:gdLst/>
              <a:ahLst/>
              <a:cxnLst/>
              <a:rect l="l" t="t" r="r" b="b"/>
              <a:pathLst>
                <a:path w="2371090" h="153034">
                  <a:moveTo>
                    <a:pt x="2371065" y="0"/>
                  </a:moveTo>
                  <a:lnTo>
                    <a:pt x="0" y="0"/>
                  </a:lnTo>
                  <a:lnTo>
                    <a:pt x="0" y="152593"/>
                  </a:lnTo>
                  <a:lnTo>
                    <a:pt x="2371065" y="152593"/>
                  </a:lnTo>
                  <a:lnTo>
                    <a:pt x="2371065" y="0"/>
                  </a:lnTo>
                  <a:close/>
                </a:path>
              </a:pathLst>
            </a:custGeom>
            <a:solidFill>
              <a:srgbClr val="9191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10349" y="1187111"/>
              <a:ext cx="2371090" cy="153035"/>
            </a:xfrm>
            <a:custGeom>
              <a:avLst/>
              <a:gdLst/>
              <a:ahLst/>
              <a:cxnLst/>
              <a:rect l="l" t="t" r="r" b="b"/>
              <a:pathLst>
                <a:path w="2371090" h="153034">
                  <a:moveTo>
                    <a:pt x="2371065" y="0"/>
                  </a:moveTo>
                  <a:lnTo>
                    <a:pt x="0" y="0"/>
                  </a:lnTo>
                  <a:lnTo>
                    <a:pt x="0" y="152593"/>
                  </a:lnTo>
                  <a:lnTo>
                    <a:pt x="2371065" y="152593"/>
                  </a:lnTo>
                  <a:lnTo>
                    <a:pt x="2371065" y="0"/>
                  </a:lnTo>
                  <a:close/>
                </a:path>
              </a:pathLst>
            </a:custGeom>
            <a:solidFill>
              <a:srgbClr val="637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10349" y="1028648"/>
              <a:ext cx="2371090" cy="158750"/>
            </a:xfrm>
            <a:custGeom>
              <a:avLst/>
              <a:gdLst/>
              <a:ahLst/>
              <a:cxnLst/>
              <a:rect l="l" t="t" r="r" b="b"/>
              <a:pathLst>
                <a:path w="2371090" h="158750">
                  <a:moveTo>
                    <a:pt x="2371065" y="0"/>
                  </a:moveTo>
                  <a:lnTo>
                    <a:pt x="0" y="0"/>
                  </a:lnTo>
                  <a:lnTo>
                    <a:pt x="0" y="158462"/>
                  </a:lnTo>
                  <a:lnTo>
                    <a:pt x="2371065" y="158462"/>
                  </a:lnTo>
                  <a:lnTo>
                    <a:pt x="2371065" y="0"/>
                  </a:lnTo>
                  <a:close/>
                </a:path>
              </a:pathLst>
            </a:custGeom>
            <a:solidFill>
              <a:srgbClr val="335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10349" y="876055"/>
              <a:ext cx="2371090" cy="153035"/>
            </a:xfrm>
            <a:custGeom>
              <a:avLst/>
              <a:gdLst/>
              <a:ahLst/>
              <a:cxnLst/>
              <a:rect l="l" t="t" r="r" b="b"/>
              <a:pathLst>
                <a:path w="2371090" h="153034">
                  <a:moveTo>
                    <a:pt x="2371065" y="0"/>
                  </a:moveTo>
                  <a:lnTo>
                    <a:pt x="0" y="0"/>
                  </a:lnTo>
                  <a:lnTo>
                    <a:pt x="0" y="152593"/>
                  </a:lnTo>
                  <a:lnTo>
                    <a:pt x="2371065" y="152593"/>
                  </a:lnTo>
                  <a:lnTo>
                    <a:pt x="2371065" y="0"/>
                  </a:lnTo>
                  <a:close/>
                </a:path>
              </a:pathLst>
            </a:custGeom>
            <a:solidFill>
              <a:srgbClr val="1F40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57301" y="905400"/>
              <a:ext cx="2365375" cy="1144905"/>
            </a:xfrm>
            <a:custGeom>
              <a:avLst/>
              <a:gdLst/>
              <a:ahLst/>
              <a:cxnLst/>
              <a:rect l="l" t="t" r="r" b="b"/>
              <a:pathLst>
                <a:path w="2365375" h="1144905">
                  <a:moveTo>
                    <a:pt x="2365197" y="0"/>
                  </a:moveTo>
                  <a:lnTo>
                    <a:pt x="0" y="0"/>
                  </a:lnTo>
                  <a:lnTo>
                    <a:pt x="0" y="1144450"/>
                  </a:lnTo>
                  <a:lnTo>
                    <a:pt x="2365197" y="1144450"/>
                  </a:lnTo>
                  <a:lnTo>
                    <a:pt x="2365197" y="0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3171" y="1697712"/>
              <a:ext cx="258234" cy="2582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0322" y="1697712"/>
              <a:ext cx="264103" cy="25823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9868" y="1392525"/>
              <a:ext cx="393221" cy="55755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434507" y="1926602"/>
              <a:ext cx="2465070" cy="76835"/>
            </a:xfrm>
            <a:custGeom>
              <a:avLst/>
              <a:gdLst/>
              <a:ahLst/>
              <a:cxnLst/>
              <a:rect l="l" t="t" r="r" b="b"/>
              <a:pathLst>
                <a:path w="2465070" h="76835">
                  <a:moveTo>
                    <a:pt x="2426822" y="0"/>
                  </a:moveTo>
                  <a:lnTo>
                    <a:pt x="38146" y="0"/>
                  </a:lnTo>
                  <a:lnTo>
                    <a:pt x="23298" y="2997"/>
                  </a:lnTo>
                  <a:lnTo>
                    <a:pt x="11172" y="11173"/>
                  </a:lnTo>
                  <a:lnTo>
                    <a:pt x="2997" y="23298"/>
                  </a:lnTo>
                  <a:lnTo>
                    <a:pt x="0" y="38148"/>
                  </a:lnTo>
                  <a:lnTo>
                    <a:pt x="2997" y="52997"/>
                  </a:lnTo>
                  <a:lnTo>
                    <a:pt x="11172" y="65122"/>
                  </a:lnTo>
                  <a:lnTo>
                    <a:pt x="23298" y="73298"/>
                  </a:lnTo>
                  <a:lnTo>
                    <a:pt x="38146" y="76296"/>
                  </a:lnTo>
                  <a:lnTo>
                    <a:pt x="2426822" y="76296"/>
                  </a:lnTo>
                  <a:lnTo>
                    <a:pt x="2441671" y="73298"/>
                  </a:lnTo>
                  <a:lnTo>
                    <a:pt x="2453796" y="65122"/>
                  </a:lnTo>
                  <a:lnTo>
                    <a:pt x="2461971" y="52997"/>
                  </a:lnTo>
                  <a:lnTo>
                    <a:pt x="2464969" y="38148"/>
                  </a:lnTo>
                  <a:lnTo>
                    <a:pt x="2461971" y="23298"/>
                  </a:lnTo>
                  <a:lnTo>
                    <a:pt x="2453796" y="11173"/>
                  </a:lnTo>
                  <a:lnTo>
                    <a:pt x="2441671" y="2997"/>
                  </a:lnTo>
                  <a:lnTo>
                    <a:pt x="2426822" y="0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78730" y="1597939"/>
              <a:ext cx="129539" cy="93980"/>
            </a:xfrm>
            <a:custGeom>
              <a:avLst/>
              <a:gdLst/>
              <a:ahLst/>
              <a:cxnLst/>
              <a:rect l="l" t="t" r="r" b="b"/>
              <a:pathLst>
                <a:path w="129540" h="93980">
                  <a:moveTo>
                    <a:pt x="129117" y="0"/>
                  </a:moveTo>
                  <a:lnTo>
                    <a:pt x="0" y="0"/>
                  </a:lnTo>
                  <a:lnTo>
                    <a:pt x="0" y="93903"/>
                  </a:lnTo>
                  <a:lnTo>
                    <a:pt x="129117" y="93903"/>
                  </a:lnTo>
                  <a:lnTo>
                    <a:pt x="129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78730" y="1597939"/>
              <a:ext cx="129539" cy="93980"/>
            </a:xfrm>
            <a:custGeom>
              <a:avLst/>
              <a:gdLst/>
              <a:ahLst/>
              <a:cxnLst/>
              <a:rect l="l" t="t" r="r" b="b"/>
              <a:pathLst>
                <a:path w="129540" h="93980">
                  <a:moveTo>
                    <a:pt x="0" y="0"/>
                  </a:moveTo>
                  <a:lnTo>
                    <a:pt x="129117" y="0"/>
                  </a:lnTo>
                  <a:lnTo>
                    <a:pt x="129117" y="93903"/>
                  </a:lnTo>
                  <a:lnTo>
                    <a:pt x="0" y="93903"/>
                  </a:lnTo>
                  <a:lnTo>
                    <a:pt x="0" y="0"/>
                  </a:lnTo>
                  <a:close/>
                </a:path>
              </a:pathLst>
            </a:custGeom>
            <a:ln w="117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4171" y="1451215"/>
              <a:ext cx="258234" cy="25823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042607" y="1603808"/>
              <a:ext cx="129539" cy="88265"/>
            </a:xfrm>
            <a:custGeom>
              <a:avLst/>
              <a:gdLst/>
              <a:ahLst/>
              <a:cxnLst/>
              <a:rect l="l" t="t" r="r" b="b"/>
              <a:pathLst>
                <a:path w="129540" h="88264">
                  <a:moveTo>
                    <a:pt x="129117" y="0"/>
                  </a:moveTo>
                  <a:lnTo>
                    <a:pt x="0" y="0"/>
                  </a:lnTo>
                  <a:lnTo>
                    <a:pt x="0" y="88034"/>
                  </a:lnTo>
                  <a:lnTo>
                    <a:pt x="129117" y="88034"/>
                  </a:lnTo>
                  <a:lnTo>
                    <a:pt x="129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42607" y="1603809"/>
              <a:ext cx="129539" cy="88265"/>
            </a:xfrm>
            <a:custGeom>
              <a:avLst/>
              <a:gdLst/>
              <a:ahLst/>
              <a:cxnLst/>
              <a:rect l="l" t="t" r="r" b="b"/>
              <a:pathLst>
                <a:path w="129540" h="88264">
                  <a:moveTo>
                    <a:pt x="0" y="0"/>
                  </a:moveTo>
                  <a:lnTo>
                    <a:pt x="129117" y="0"/>
                  </a:lnTo>
                  <a:lnTo>
                    <a:pt x="129117" y="88034"/>
                  </a:lnTo>
                  <a:lnTo>
                    <a:pt x="0" y="88034"/>
                  </a:lnTo>
                  <a:lnTo>
                    <a:pt x="0" y="0"/>
                  </a:lnTo>
                  <a:close/>
                </a:path>
              </a:pathLst>
            </a:custGeom>
            <a:ln w="117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78048" y="1457084"/>
              <a:ext cx="258234" cy="25236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424089" y="1609678"/>
              <a:ext cx="129539" cy="93980"/>
            </a:xfrm>
            <a:custGeom>
              <a:avLst/>
              <a:gdLst/>
              <a:ahLst/>
              <a:cxnLst/>
              <a:rect l="l" t="t" r="r" b="b"/>
              <a:pathLst>
                <a:path w="129540" h="93980">
                  <a:moveTo>
                    <a:pt x="129117" y="0"/>
                  </a:moveTo>
                  <a:lnTo>
                    <a:pt x="0" y="0"/>
                  </a:lnTo>
                  <a:lnTo>
                    <a:pt x="0" y="93903"/>
                  </a:lnTo>
                  <a:lnTo>
                    <a:pt x="129117" y="93903"/>
                  </a:lnTo>
                  <a:lnTo>
                    <a:pt x="129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24089" y="1609678"/>
              <a:ext cx="129539" cy="93980"/>
            </a:xfrm>
            <a:custGeom>
              <a:avLst/>
              <a:gdLst/>
              <a:ahLst/>
              <a:cxnLst/>
              <a:rect l="l" t="t" r="r" b="b"/>
              <a:pathLst>
                <a:path w="129540" h="93980">
                  <a:moveTo>
                    <a:pt x="0" y="0"/>
                  </a:moveTo>
                  <a:lnTo>
                    <a:pt x="129117" y="0"/>
                  </a:lnTo>
                  <a:lnTo>
                    <a:pt x="129117" y="93903"/>
                  </a:lnTo>
                  <a:lnTo>
                    <a:pt x="0" y="93903"/>
                  </a:lnTo>
                  <a:lnTo>
                    <a:pt x="0" y="0"/>
                  </a:lnTo>
                  <a:close/>
                </a:path>
              </a:pathLst>
            </a:custGeom>
            <a:ln w="117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9531" y="1462952"/>
              <a:ext cx="252365" cy="25823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13262" y="1169504"/>
              <a:ext cx="299317" cy="29931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025000" y="131035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2776" y="0"/>
                  </a:moveTo>
                  <a:lnTo>
                    <a:pt x="6569" y="0"/>
                  </a:lnTo>
                  <a:lnTo>
                    <a:pt x="0" y="6569"/>
                  </a:lnTo>
                  <a:lnTo>
                    <a:pt x="0" y="14673"/>
                  </a:lnTo>
                  <a:lnTo>
                    <a:pt x="0" y="22776"/>
                  </a:lnTo>
                  <a:lnTo>
                    <a:pt x="6569" y="29345"/>
                  </a:lnTo>
                  <a:lnTo>
                    <a:pt x="22776" y="29345"/>
                  </a:lnTo>
                  <a:lnTo>
                    <a:pt x="29344" y="22776"/>
                  </a:lnTo>
                  <a:lnTo>
                    <a:pt x="29344" y="6569"/>
                  </a:lnTo>
                  <a:lnTo>
                    <a:pt x="22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25000" y="131035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0" y="14672"/>
                  </a:moveTo>
                  <a:lnTo>
                    <a:pt x="0" y="6569"/>
                  </a:lnTo>
                  <a:lnTo>
                    <a:pt x="6569" y="0"/>
                  </a:lnTo>
                  <a:lnTo>
                    <a:pt x="14672" y="0"/>
                  </a:lnTo>
                  <a:lnTo>
                    <a:pt x="22775" y="0"/>
                  </a:lnTo>
                  <a:lnTo>
                    <a:pt x="29344" y="6569"/>
                  </a:lnTo>
                  <a:lnTo>
                    <a:pt x="29344" y="14672"/>
                  </a:lnTo>
                  <a:lnTo>
                    <a:pt x="29344" y="22775"/>
                  </a:lnTo>
                  <a:lnTo>
                    <a:pt x="22775" y="29344"/>
                  </a:lnTo>
                  <a:lnTo>
                    <a:pt x="14672" y="29344"/>
                  </a:lnTo>
                  <a:lnTo>
                    <a:pt x="6569" y="29344"/>
                  </a:lnTo>
                  <a:lnTo>
                    <a:pt x="0" y="22775"/>
                  </a:lnTo>
                  <a:lnTo>
                    <a:pt x="0" y="14672"/>
                  </a:lnTo>
                  <a:close/>
                </a:path>
              </a:pathLst>
            </a:custGeom>
            <a:ln w="117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53208" y="1181241"/>
              <a:ext cx="299317" cy="29931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570814" y="132209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2776" y="0"/>
                  </a:moveTo>
                  <a:lnTo>
                    <a:pt x="6569" y="0"/>
                  </a:lnTo>
                  <a:lnTo>
                    <a:pt x="0" y="6569"/>
                  </a:lnTo>
                  <a:lnTo>
                    <a:pt x="0" y="14672"/>
                  </a:lnTo>
                  <a:lnTo>
                    <a:pt x="0" y="22776"/>
                  </a:lnTo>
                  <a:lnTo>
                    <a:pt x="6569" y="29344"/>
                  </a:lnTo>
                  <a:lnTo>
                    <a:pt x="22776" y="29344"/>
                  </a:lnTo>
                  <a:lnTo>
                    <a:pt x="29345" y="22776"/>
                  </a:lnTo>
                  <a:lnTo>
                    <a:pt x="29345" y="6569"/>
                  </a:lnTo>
                  <a:lnTo>
                    <a:pt x="22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70814" y="132209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0" y="14672"/>
                  </a:moveTo>
                  <a:lnTo>
                    <a:pt x="0" y="6569"/>
                  </a:lnTo>
                  <a:lnTo>
                    <a:pt x="6569" y="0"/>
                  </a:lnTo>
                  <a:lnTo>
                    <a:pt x="14672" y="0"/>
                  </a:lnTo>
                  <a:lnTo>
                    <a:pt x="22775" y="0"/>
                  </a:lnTo>
                  <a:lnTo>
                    <a:pt x="29344" y="6569"/>
                  </a:lnTo>
                  <a:lnTo>
                    <a:pt x="29344" y="14672"/>
                  </a:lnTo>
                  <a:lnTo>
                    <a:pt x="29344" y="22775"/>
                  </a:lnTo>
                  <a:lnTo>
                    <a:pt x="22775" y="29344"/>
                  </a:lnTo>
                  <a:lnTo>
                    <a:pt x="14672" y="29344"/>
                  </a:lnTo>
                  <a:lnTo>
                    <a:pt x="6569" y="29344"/>
                  </a:lnTo>
                  <a:lnTo>
                    <a:pt x="0" y="22775"/>
                  </a:lnTo>
                  <a:lnTo>
                    <a:pt x="0" y="14672"/>
                  </a:lnTo>
                  <a:close/>
                </a:path>
              </a:pathLst>
            </a:custGeom>
            <a:ln w="117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0522" y="928875"/>
              <a:ext cx="381483" cy="38148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490923" y="114015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27331" y="0"/>
                  </a:moveTo>
                  <a:lnTo>
                    <a:pt x="7882" y="0"/>
                  </a:lnTo>
                  <a:lnTo>
                    <a:pt x="0" y="7882"/>
                  </a:lnTo>
                  <a:lnTo>
                    <a:pt x="0" y="17607"/>
                  </a:lnTo>
                  <a:lnTo>
                    <a:pt x="0" y="27331"/>
                  </a:lnTo>
                  <a:lnTo>
                    <a:pt x="7882" y="35214"/>
                  </a:lnTo>
                  <a:lnTo>
                    <a:pt x="27331" y="35214"/>
                  </a:lnTo>
                  <a:lnTo>
                    <a:pt x="35214" y="27331"/>
                  </a:lnTo>
                  <a:lnTo>
                    <a:pt x="35214" y="7882"/>
                  </a:lnTo>
                  <a:lnTo>
                    <a:pt x="27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13035" y="928875"/>
              <a:ext cx="387352" cy="38148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453435" y="114015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27330" y="0"/>
                  </a:moveTo>
                  <a:lnTo>
                    <a:pt x="7881" y="0"/>
                  </a:lnTo>
                  <a:lnTo>
                    <a:pt x="0" y="7882"/>
                  </a:lnTo>
                  <a:lnTo>
                    <a:pt x="0" y="17607"/>
                  </a:lnTo>
                  <a:lnTo>
                    <a:pt x="0" y="27331"/>
                  </a:lnTo>
                  <a:lnTo>
                    <a:pt x="7881" y="35214"/>
                  </a:lnTo>
                  <a:lnTo>
                    <a:pt x="27330" y="35214"/>
                  </a:lnTo>
                  <a:lnTo>
                    <a:pt x="35213" y="27331"/>
                  </a:lnTo>
                  <a:lnTo>
                    <a:pt x="35213" y="7882"/>
                  </a:lnTo>
                  <a:lnTo>
                    <a:pt x="273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1660" y="1169504"/>
              <a:ext cx="299317" cy="29931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663397" y="1310359"/>
              <a:ext cx="29845" cy="23495"/>
            </a:xfrm>
            <a:custGeom>
              <a:avLst/>
              <a:gdLst/>
              <a:ahLst/>
              <a:cxnLst/>
              <a:rect l="l" t="t" r="r" b="b"/>
              <a:pathLst>
                <a:path w="29845" h="23494">
                  <a:moveTo>
                    <a:pt x="22776" y="0"/>
                  </a:moveTo>
                  <a:lnTo>
                    <a:pt x="6569" y="0"/>
                  </a:lnTo>
                  <a:lnTo>
                    <a:pt x="0" y="5255"/>
                  </a:lnTo>
                  <a:lnTo>
                    <a:pt x="0" y="11738"/>
                  </a:lnTo>
                  <a:lnTo>
                    <a:pt x="0" y="18221"/>
                  </a:lnTo>
                  <a:lnTo>
                    <a:pt x="6569" y="23475"/>
                  </a:lnTo>
                  <a:lnTo>
                    <a:pt x="22776" y="23475"/>
                  </a:lnTo>
                  <a:lnTo>
                    <a:pt x="29345" y="18221"/>
                  </a:lnTo>
                  <a:lnTo>
                    <a:pt x="29345" y="5255"/>
                  </a:lnTo>
                  <a:lnTo>
                    <a:pt x="22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63397" y="1310359"/>
              <a:ext cx="29845" cy="23495"/>
            </a:xfrm>
            <a:custGeom>
              <a:avLst/>
              <a:gdLst/>
              <a:ahLst/>
              <a:cxnLst/>
              <a:rect l="l" t="t" r="r" b="b"/>
              <a:pathLst>
                <a:path w="29845" h="23494">
                  <a:moveTo>
                    <a:pt x="0" y="11737"/>
                  </a:moveTo>
                  <a:lnTo>
                    <a:pt x="0" y="5255"/>
                  </a:lnTo>
                  <a:lnTo>
                    <a:pt x="6569" y="0"/>
                  </a:lnTo>
                  <a:lnTo>
                    <a:pt x="14672" y="0"/>
                  </a:lnTo>
                  <a:lnTo>
                    <a:pt x="22775" y="0"/>
                  </a:lnTo>
                  <a:lnTo>
                    <a:pt x="29344" y="5255"/>
                  </a:lnTo>
                  <a:lnTo>
                    <a:pt x="29344" y="11737"/>
                  </a:lnTo>
                  <a:lnTo>
                    <a:pt x="29344" y="18220"/>
                  </a:lnTo>
                  <a:lnTo>
                    <a:pt x="22775" y="23475"/>
                  </a:lnTo>
                  <a:lnTo>
                    <a:pt x="14672" y="23475"/>
                  </a:lnTo>
                  <a:lnTo>
                    <a:pt x="6569" y="23475"/>
                  </a:lnTo>
                  <a:lnTo>
                    <a:pt x="0" y="18220"/>
                  </a:lnTo>
                  <a:lnTo>
                    <a:pt x="0" y="11737"/>
                  </a:lnTo>
                  <a:close/>
                </a:path>
              </a:pathLst>
            </a:custGeom>
            <a:ln w="117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82548" y="788022"/>
              <a:ext cx="1490980" cy="1210945"/>
            </a:xfrm>
            <a:custGeom>
              <a:avLst/>
              <a:gdLst/>
              <a:ahLst/>
              <a:cxnLst/>
              <a:rect l="l" t="t" r="r" b="b"/>
              <a:pathLst>
                <a:path w="1490979" h="1210945">
                  <a:moveTo>
                    <a:pt x="622109" y="73367"/>
                  </a:moveTo>
                  <a:lnTo>
                    <a:pt x="616343" y="44805"/>
                  </a:lnTo>
                  <a:lnTo>
                    <a:pt x="600621" y="21488"/>
                  </a:lnTo>
                  <a:lnTo>
                    <a:pt x="577303" y="5765"/>
                  </a:lnTo>
                  <a:lnTo>
                    <a:pt x="548754" y="0"/>
                  </a:lnTo>
                  <a:lnTo>
                    <a:pt x="73355" y="0"/>
                  </a:lnTo>
                  <a:lnTo>
                    <a:pt x="44805" y="5765"/>
                  </a:lnTo>
                  <a:lnTo>
                    <a:pt x="21488" y="21488"/>
                  </a:lnTo>
                  <a:lnTo>
                    <a:pt x="5765" y="44805"/>
                  </a:lnTo>
                  <a:lnTo>
                    <a:pt x="0" y="73367"/>
                  </a:lnTo>
                  <a:lnTo>
                    <a:pt x="5765" y="101917"/>
                  </a:lnTo>
                  <a:lnTo>
                    <a:pt x="21488" y="125247"/>
                  </a:lnTo>
                  <a:lnTo>
                    <a:pt x="44805" y="140970"/>
                  </a:lnTo>
                  <a:lnTo>
                    <a:pt x="73355" y="146723"/>
                  </a:lnTo>
                  <a:lnTo>
                    <a:pt x="548754" y="146723"/>
                  </a:lnTo>
                  <a:lnTo>
                    <a:pt x="577303" y="140970"/>
                  </a:lnTo>
                  <a:lnTo>
                    <a:pt x="600621" y="125247"/>
                  </a:lnTo>
                  <a:lnTo>
                    <a:pt x="616343" y="101917"/>
                  </a:lnTo>
                  <a:lnTo>
                    <a:pt x="622109" y="73367"/>
                  </a:lnTo>
                  <a:close/>
                </a:path>
                <a:path w="1490979" h="1210945">
                  <a:moveTo>
                    <a:pt x="1490713" y="1210487"/>
                  </a:moveTo>
                  <a:lnTo>
                    <a:pt x="978941" y="463651"/>
                  </a:lnTo>
                  <a:lnTo>
                    <a:pt x="767168" y="718451"/>
                  </a:lnTo>
                  <a:lnTo>
                    <a:pt x="665708" y="643775"/>
                  </a:lnTo>
                  <a:lnTo>
                    <a:pt x="225831" y="1196581"/>
                  </a:lnTo>
                  <a:lnTo>
                    <a:pt x="250990" y="1210487"/>
                  </a:lnTo>
                  <a:lnTo>
                    <a:pt x="1490713" y="1210487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87056" y="1257538"/>
              <a:ext cx="76297" cy="7629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084350" y="1002238"/>
              <a:ext cx="118110" cy="250825"/>
            </a:xfrm>
            <a:custGeom>
              <a:avLst/>
              <a:gdLst/>
              <a:ahLst/>
              <a:cxnLst/>
              <a:rect l="l" t="t" r="r" b="b"/>
              <a:pathLst>
                <a:path w="118109" h="250825">
                  <a:moveTo>
                    <a:pt x="117905" y="250206"/>
                  </a:moveTo>
                  <a:lnTo>
                    <a:pt x="0" y="0"/>
                  </a:lnTo>
                </a:path>
              </a:pathLst>
            </a:custGeom>
            <a:ln w="5868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107825" y="1084404"/>
              <a:ext cx="82550" cy="175260"/>
            </a:xfrm>
            <a:custGeom>
              <a:avLst/>
              <a:gdLst/>
              <a:ahLst/>
              <a:cxnLst/>
              <a:rect l="l" t="t" r="r" b="b"/>
              <a:pathLst>
                <a:path w="82550" h="175259">
                  <a:moveTo>
                    <a:pt x="82341" y="174735"/>
                  </a:moveTo>
                  <a:lnTo>
                    <a:pt x="0" y="0"/>
                  </a:lnTo>
                </a:path>
              </a:pathLst>
            </a:custGeom>
            <a:ln w="5868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131302" y="1066797"/>
              <a:ext cx="82550" cy="175260"/>
            </a:xfrm>
            <a:custGeom>
              <a:avLst/>
              <a:gdLst/>
              <a:ahLst/>
              <a:cxnLst/>
              <a:rect l="l" t="t" r="r" b="b"/>
              <a:pathLst>
                <a:path w="82550" h="175259">
                  <a:moveTo>
                    <a:pt x="82341" y="174737"/>
                  </a:moveTo>
                  <a:lnTo>
                    <a:pt x="0" y="0"/>
                  </a:lnTo>
                </a:path>
              </a:pathLst>
            </a:custGeom>
            <a:ln w="5868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647102" y="829106"/>
              <a:ext cx="234950" cy="64769"/>
            </a:xfrm>
            <a:custGeom>
              <a:avLst/>
              <a:gdLst/>
              <a:ahLst/>
              <a:cxnLst/>
              <a:rect l="l" t="t" r="r" b="b"/>
              <a:pathLst>
                <a:path w="234950" h="64769">
                  <a:moveTo>
                    <a:pt x="58699" y="32283"/>
                  </a:moveTo>
                  <a:lnTo>
                    <a:pt x="56388" y="19723"/>
                  </a:lnTo>
                  <a:lnTo>
                    <a:pt x="50101" y="9461"/>
                  </a:lnTo>
                  <a:lnTo>
                    <a:pt x="40767" y="2540"/>
                  </a:lnTo>
                  <a:lnTo>
                    <a:pt x="29349" y="0"/>
                  </a:lnTo>
                  <a:lnTo>
                    <a:pt x="17919" y="2540"/>
                  </a:lnTo>
                  <a:lnTo>
                    <a:pt x="8597" y="9461"/>
                  </a:lnTo>
                  <a:lnTo>
                    <a:pt x="2311" y="19723"/>
                  </a:lnTo>
                  <a:lnTo>
                    <a:pt x="0" y="32283"/>
                  </a:lnTo>
                  <a:lnTo>
                    <a:pt x="2311" y="44843"/>
                  </a:lnTo>
                  <a:lnTo>
                    <a:pt x="8597" y="55105"/>
                  </a:lnTo>
                  <a:lnTo>
                    <a:pt x="17919" y="62026"/>
                  </a:lnTo>
                  <a:lnTo>
                    <a:pt x="29349" y="64566"/>
                  </a:lnTo>
                  <a:lnTo>
                    <a:pt x="40767" y="62026"/>
                  </a:lnTo>
                  <a:lnTo>
                    <a:pt x="50101" y="55105"/>
                  </a:lnTo>
                  <a:lnTo>
                    <a:pt x="56388" y="44843"/>
                  </a:lnTo>
                  <a:lnTo>
                    <a:pt x="58699" y="32283"/>
                  </a:lnTo>
                  <a:close/>
                </a:path>
                <a:path w="234950" h="64769">
                  <a:moveTo>
                    <a:pt x="146723" y="32283"/>
                  </a:moveTo>
                  <a:lnTo>
                    <a:pt x="144424" y="19723"/>
                  </a:lnTo>
                  <a:lnTo>
                    <a:pt x="138137" y="9461"/>
                  </a:lnTo>
                  <a:lnTo>
                    <a:pt x="128803" y="2540"/>
                  </a:lnTo>
                  <a:lnTo>
                    <a:pt x="117386" y="0"/>
                  </a:lnTo>
                  <a:lnTo>
                    <a:pt x="105956" y="2540"/>
                  </a:lnTo>
                  <a:lnTo>
                    <a:pt x="96634" y="9461"/>
                  </a:lnTo>
                  <a:lnTo>
                    <a:pt x="90347" y="19723"/>
                  </a:lnTo>
                  <a:lnTo>
                    <a:pt x="88036" y="32283"/>
                  </a:lnTo>
                  <a:lnTo>
                    <a:pt x="90347" y="44843"/>
                  </a:lnTo>
                  <a:lnTo>
                    <a:pt x="96634" y="55105"/>
                  </a:lnTo>
                  <a:lnTo>
                    <a:pt x="105956" y="62026"/>
                  </a:lnTo>
                  <a:lnTo>
                    <a:pt x="117386" y="64566"/>
                  </a:lnTo>
                  <a:lnTo>
                    <a:pt x="128803" y="62026"/>
                  </a:lnTo>
                  <a:lnTo>
                    <a:pt x="138137" y="55105"/>
                  </a:lnTo>
                  <a:lnTo>
                    <a:pt x="144424" y="44843"/>
                  </a:lnTo>
                  <a:lnTo>
                    <a:pt x="146723" y="32283"/>
                  </a:lnTo>
                  <a:close/>
                </a:path>
                <a:path w="234950" h="64769">
                  <a:moveTo>
                    <a:pt x="234759" y="32283"/>
                  </a:moveTo>
                  <a:lnTo>
                    <a:pt x="232460" y="19723"/>
                  </a:lnTo>
                  <a:lnTo>
                    <a:pt x="226161" y="9461"/>
                  </a:lnTo>
                  <a:lnTo>
                    <a:pt x="216839" y="2540"/>
                  </a:lnTo>
                  <a:lnTo>
                    <a:pt x="205422" y="0"/>
                  </a:lnTo>
                  <a:lnTo>
                    <a:pt x="193992" y="2540"/>
                  </a:lnTo>
                  <a:lnTo>
                    <a:pt x="184670" y="9461"/>
                  </a:lnTo>
                  <a:lnTo>
                    <a:pt x="178384" y="19723"/>
                  </a:lnTo>
                  <a:lnTo>
                    <a:pt x="176072" y="32283"/>
                  </a:lnTo>
                  <a:lnTo>
                    <a:pt x="178384" y="44843"/>
                  </a:lnTo>
                  <a:lnTo>
                    <a:pt x="184670" y="55105"/>
                  </a:lnTo>
                  <a:lnTo>
                    <a:pt x="193992" y="62026"/>
                  </a:lnTo>
                  <a:lnTo>
                    <a:pt x="205422" y="64566"/>
                  </a:lnTo>
                  <a:lnTo>
                    <a:pt x="216839" y="62026"/>
                  </a:lnTo>
                  <a:lnTo>
                    <a:pt x="226161" y="55105"/>
                  </a:lnTo>
                  <a:lnTo>
                    <a:pt x="232460" y="44843"/>
                  </a:lnTo>
                  <a:lnTo>
                    <a:pt x="234759" y="32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59759" y="1750533"/>
              <a:ext cx="199545" cy="19954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7911214" y="829104"/>
              <a:ext cx="59055" cy="64769"/>
            </a:xfrm>
            <a:custGeom>
              <a:avLst/>
              <a:gdLst/>
              <a:ahLst/>
              <a:cxnLst/>
              <a:rect l="l" t="t" r="r" b="b"/>
              <a:pathLst>
                <a:path w="59054" h="64769">
                  <a:moveTo>
                    <a:pt x="29344" y="0"/>
                  </a:moveTo>
                  <a:lnTo>
                    <a:pt x="17922" y="2536"/>
                  </a:lnTo>
                  <a:lnTo>
                    <a:pt x="8594" y="9454"/>
                  </a:lnTo>
                  <a:lnTo>
                    <a:pt x="2306" y="19714"/>
                  </a:lnTo>
                  <a:lnTo>
                    <a:pt x="0" y="32278"/>
                  </a:lnTo>
                  <a:lnTo>
                    <a:pt x="2306" y="44843"/>
                  </a:lnTo>
                  <a:lnTo>
                    <a:pt x="8594" y="55103"/>
                  </a:lnTo>
                  <a:lnTo>
                    <a:pt x="17922" y="62021"/>
                  </a:lnTo>
                  <a:lnTo>
                    <a:pt x="29344" y="64557"/>
                  </a:lnTo>
                  <a:lnTo>
                    <a:pt x="40767" y="62021"/>
                  </a:lnTo>
                  <a:lnTo>
                    <a:pt x="50094" y="55103"/>
                  </a:lnTo>
                  <a:lnTo>
                    <a:pt x="56384" y="44843"/>
                  </a:lnTo>
                  <a:lnTo>
                    <a:pt x="58690" y="32278"/>
                  </a:lnTo>
                  <a:lnTo>
                    <a:pt x="56384" y="19714"/>
                  </a:lnTo>
                  <a:lnTo>
                    <a:pt x="50094" y="9454"/>
                  </a:lnTo>
                  <a:lnTo>
                    <a:pt x="40767" y="2536"/>
                  </a:lnTo>
                  <a:lnTo>
                    <a:pt x="29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67134" y="4019676"/>
              <a:ext cx="2289810" cy="711200"/>
            </a:xfrm>
            <a:custGeom>
              <a:avLst/>
              <a:gdLst/>
              <a:ahLst/>
              <a:cxnLst/>
              <a:rect l="l" t="t" r="r" b="b"/>
              <a:pathLst>
                <a:path w="2289809" h="711200">
                  <a:moveTo>
                    <a:pt x="2289492" y="0"/>
                  </a:moveTo>
                  <a:lnTo>
                    <a:pt x="0" y="0"/>
                  </a:lnTo>
                  <a:lnTo>
                    <a:pt x="0" y="571284"/>
                  </a:lnTo>
                  <a:lnTo>
                    <a:pt x="0" y="710831"/>
                  </a:lnTo>
                  <a:lnTo>
                    <a:pt x="2289492" y="710831"/>
                  </a:lnTo>
                  <a:lnTo>
                    <a:pt x="2289492" y="571284"/>
                  </a:lnTo>
                  <a:lnTo>
                    <a:pt x="2289492" y="0"/>
                  </a:lnTo>
                  <a:close/>
                </a:path>
              </a:pathLst>
            </a:custGeom>
            <a:solidFill>
              <a:srgbClr val="DBDB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23759" y="3988059"/>
              <a:ext cx="2289810" cy="711200"/>
            </a:xfrm>
            <a:custGeom>
              <a:avLst/>
              <a:gdLst/>
              <a:ahLst/>
              <a:cxnLst/>
              <a:rect l="l" t="t" r="r" b="b"/>
              <a:pathLst>
                <a:path w="2289809" h="711200">
                  <a:moveTo>
                    <a:pt x="2289488" y="0"/>
                  </a:moveTo>
                  <a:lnTo>
                    <a:pt x="0" y="0"/>
                  </a:lnTo>
                  <a:lnTo>
                    <a:pt x="0" y="710831"/>
                  </a:lnTo>
                  <a:lnTo>
                    <a:pt x="2289488" y="710831"/>
                  </a:lnTo>
                  <a:lnTo>
                    <a:pt x="2289488" y="0"/>
                  </a:lnTo>
                  <a:close/>
                </a:path>
              </a:pathLst>
            </a:custGeom>
            <a:solidFill>
              <a:srgbClr val="E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05417" y="4122700"/>
              <a:ext cx="1621790" cy="539750"/>
            </a:xfrm>
            <a:custGeom>
              <a:avLst/>
              <a:gdLst/>
              <a:ahLst/>
              <a:cxnLst/>
              <a:rect l="l" t="t" r="r" b="b"/>
              <a:pathLst>
                <a:path w="1621790" h="539750">
                  <a:moveTo>
                    <a:pt x="319867" y="0"/>
                  </a:moveTo>
                  <a:lnTo>
                    <a:pt x="0" y="536794"/>
                  </a:lnTo>
                  <a:lnTo>
                    <a:pt x="1621355" y="539234"/>
                  </a:lnTo>
                  <a:lnTo>
                    <a:pt x="1323436" y="424552"/>
                  </a:lnTo>
                  <a:lnTo>
                    <a:pt x="739867" y="246435"/>
                  </a:lnTo>
                  <a:lnTo>
                    <a:pt x="471250" y="2434"/>
                  </a:lnTo>
                  <a:lnTo>
                    <a:pt x="390685" y="73188"/>
                  </a:lnTo>
                  <a:lnTo>
                    <a:pt x="319867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05416" y="4122701"/>
              <a:ext cx="1621790" cy="539750"/>
            </a:xfrm>
            <a:custGeom>
              <a:avLst/>
              <a:gdLst/>
              <a:ahLst/>
              <a:cxnLst/>
              <a:rect l="l" t="t" r="r" b="b"/>
              <a:pathLst>
                <a:path w="1621790" h="539750">
                  <a:moveTo>
                    <a:pt x="0" y="536793"/>
                  </a:moveTo>
                  <a:lnTo>
                    <a:pt x="319867" y="0"/>
                  </a:lnTo>
                  <a:lnTo>
                    <a:pt x="390684" y="73188"/>
                  </a:lnTo>
                  <a:lnTo>
                    <a:pt x="471249" y="2434"/>
                  </a:lnTo>
                  <a:lnTo>
                    <a:pt x="739867" y="246435"/>
                  </a:lnTo>
                  <a:lnTo>
                    <a:pt x="1323436" y="424552"/>
                  </a:lnTo>
                  <a:lnTo>
                    <a:pt x="1621355" y="539233"/>
                  </a:lnTo>
                  <a:lnTo>
                    <a:pt x="0" y="536793"/>
                  </a:lnTo>
                  <a:close/>
                </a:path>
              </a:pathLst>
            </a:custGeom>
            <a:ln w="3175">
              <a:solidFill>
                <a:srgbClr val="B4C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016148" y="4182855"/>
              <a:ext cx="1428115" cy="474980"/>
            </a:xfrm>
            <a:custGeom>
              <a:avLst/>
              <a:gdLst/>
              <a:ahLst/>
              <a:cxnLst/>
              <a:rect l="l" t="t" r="r" b="b"/>
              <a:pathLst>
                <a:path w="1428115" h="474979">
                  <a:moveTo>
                    <a:pt x="281706" y="0"/>
                  </a:moveTo>
                  <a:lnTo>
                    <a:pt x="0" y="472634"/>
                  </a:lnTo>
                  <a:lnTo>
                    <a:pt x="1427826" y="474783"/>
                  </a:lnTo>
                  <a:lnTo>
                    <a:pt x="1165487" y="373807"/>
                  </a:lnTo>
                  <a:lnTo>
                    <a:pt x="651562" y="216974"/>
                  </a:lnTo>
                  <a:lnTo>
                    <a:pt x="415025" y="2148"/>
                  </a:lnTo>
                  <a:lnTo>
                    <a:pt x="344065" y="64452"/>
                  </a:lnTo>
                  <a:lnTo>
                    <a:pt x="281706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016148" y="4182856"/>
              <a:ext cx="1428115" cy="474980"/>
            </a:xfrm>
            <a:custGeom>
              <a:avLst/>
              <a:gdLst/>
              <a:ahLst/>
              <a:cxnLst/>
              <a:rect l="l" t="t" r="r" b="b"/>
              <a:pathLst>
                <a:path w="1428115" h="474979">
                  <a:moveTo>
                    <a:pt x="0" y="472633"/>
                  </a:moveTo>
                  <a:lnTo>
                    <a:pt x="281706" y="0"/>
                  </a:lnTo>
                  <a:lnTo>
                    <a:pt x="344065" y="64451"/>
                  </a:lnTo>
                  <a:lnTo>
                    <a:pt x="415026" y="2148"/>
                  </a:lnTo>
                  <a:lnTo>
                    <a:pt x="651561" y="216973"/>
                  </a:lnTo>
                  <a:lnTo>
                    <a:pt x="1165487" y="373807"/>
                  </a:lnTo>
                  <a:lnTo>
                    <a:pt x="1427826" y="474781"/>
                  </a:lnTo>
                  <a:lnTo>
                    <a:pt x="0" y="472633"/>
                  </a:lnTo>
                  <a:close/>
                </a:path>
              </a:pathLst>
            </a:custGeom>
            <a:ln w="3175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20397" y="4211844"/>
              <a:ext cx="208581" cy="206246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04261" y="4224736"/>
              <a:ext cx="208581" cy="20839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93489" y="4287039"/>
              <a:ext cx="206430" cy="20839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99256" y="4193738"/>
              <a:ext cx="187636" cy="18746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88143" y="4284890"/>
              <a:ext cx="129019" cy="12675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48332" y="4357935"/>
              <a:ext cx="129019" cy="12675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14822" y="4156480"/>
              <a:ext cx="174140" cy="173984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120439" y="4624338"/>
              <a:ext cx="1875155" cy="45720"/>
            </a:xfrm>
            <a:custGeom>
              <a:avLst/>
              <a:gdLst/>
              <a:ahLst/>
              <a:cxnLst/>
              <a:rect l="l" t="t" r="r" b="b"/>
              <a:pathLst>
                <a:path w="1875154" h="45720">
                  <a:moveTo>
                    <a:pt x="1852514" y="0"/>
                  </a:moveTo>
                  <a:lnTo>
                    <a:pt x="22591" y="0"/>
                  </a:lnTo>
                  <a:lnTo>
                    <a:pt x="13800" y="1772"/>
                  </a:lnTo>
                  <a:lnTo>
                    <a:pt x="6618" y="6607"/>
                  </a:lnTo>
                  <a:lnTo>
                    <a:pt x="1775" y="13778"/>
                  </a:lnTo>
                  <a:lnTo>
                    <a:pt x="0" y="22559"/>
                  </a:lnTo>
                  <a:lnTo>
                    <a:pt x="1776" y="31339"/>
                  </a:lnTo>
                  <a:lnTo>
                    <a:pt x="6620" y="38510"/>
                  </a:lnTo>
                  <a:lnTo>
                    <a:pt x="13806" y="43345"/>
                  </a:lnTo>
                  <a:lnTo>
                    <a:pt x="22591" y="45116"/>
                  </a:lnTo>
                  <a:lnTo>
                    <a:pt x="1852492" y="45116"/>
                  </a:lnTo>
                  <a:lnTo>
                    <a:pt x="1861279" y="43343"/>
                  </a:lnTo>
                  <a:lnTo>
                    <a:pt x="1868460" y="38509"/>
                  </a:lnTo>
                  <a:lnTo>
                    <a:pt x="1873302" y="31338"/>
                  </a:lnTo>
                  <a:lnTo>
                    <a:pt x="1875077" y="22556"/>
                  </a:lnTo>
                  <a:lnTo>
                    <a:pt x="1873302" y="13778"/>
                  </a:lnTo>
                  <a:lnTo>
                    <a:pt x="1868462" y="6607"/>
                  </a:lnTo>
                  <a:lnTo>
                    <a:pt x="1861289" y="1772"/>
                  </a:lnTo>
                  <a:lnTo>
                    <a:pt x="1852514" y="0"/>
                  </a:lnTo>
                  <a:close/>
                </a:path>
              </a:pathLst>
            </a:custGeom>
            <a:solidFill>
              <a:srgbClr val="55F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49397" y="4321413"/>
              <a:ext cx="208581" cy="20839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20357" y="4336452"/>
              <a:ext cx="208581" cy="208394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78534" y="4416980"/>
              <a:ext cx="206665" cy="206481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54693" y="4519254"/>
              <a:ext cx="116889" cy="11678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04696" y="4519254"/>
              <a:ext cx="116889" cy="11678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59313" y="4519254"/>
              <a:ext cx="116889" cy="116785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09316" y="4519254"/>
              <a:ext cx="116889" cy="116785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67289" y="4519254"/>
              <a:ext cx="116889" cy="116785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17291" y="4519254"/>
              <a:ext cx="116889" cy="116785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12107" y="4313763"/>
              <a:ext cx="177652" cy="17749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13825" y="4484691"/>
              <a:ext cx="202130" cy="154684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7782737" y="414094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47"/>
                  </a:moveTo>
                  <a:lnTo>
                    <a:pt x="1434" y="11142"/>
                  </a:lnTo>
                  <a:lnTo>
                    <a:pt x="5350" y="5342"/>
                  </a:lnTo>
                  <a:lnTo>
                    <a:pt x="11164" y="1433"/>
                  </a:lnTo>
                  <a:lnTo>
                    <a:pt x="18292" y="0"/>
                  </a:lnTo>
                  <a:lnTo>
                    <a:pt x="25403" y="1433"/>
                  </a:lnTo>
                  <a:lnTo>
                    <a:pt x="31208" y="5342"/>
                  </a:lnTo>
                  <a:lnTo>
                    <a:pt x="35120" y="11142"/>
                  </a:lnTo>
                  <a:lnTo>
                    <a:pt x="36555" y="18247"/>
                  </a:lnTo>
                  <a:lnTo>
                    <a:pt x="35120" y="25368"/>
                  </a:lnTo>
                  <a:lnTo>
                    <a:pt x="31208" y="31176"/>
                  </a:lnTo>
                  <a:lnTo>
                    <a:pt x="25403" y="35089"/>
                  </a:lnTo>
                  <a:lnTo>
                    <a:pt x="18292" y="36522"/>
                  </a:lnTo>
                  <a:lnTo>
                    <a:pt x="11164" y="35089"/>
                  </a:lnTo>
                  <a:lnTo>
                    <a:pt x="5350" y="31176"/>
                  </a:lnTo>
                  <a:lnTo>
                    <a:pt x="1434" y="25368"/>
                  </a:lnTo>
                  <a:lnTo>
                    <a:pt x="0" y="18247"/>
                  </a:lnTo>
                  <a:close/>
                </a:path>
              </a:pathLst>
            </a:custGeom>
            <a:ln w="4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794578" y="4152779"/>
              <a:ext cx="15240" cy="8890"/>
            </a:xfrm>
            <a:custGeom>
              <a:avLst/>
              <a:gdLst/>
              <a:ahLst/>
              <a:cxnLst/>
              <a:rect l="l" t="t" r="r" b="b"/>
              <a:pathLst>
                <a:path w="15240" h="8889">
                  <a:moveTo>
                    <a:pt x="0" y="0"/>
                  </a:moveTo>
                  <a:lnTo>
                    <a:pt x="9174" y="8593"/>
                  </a:lnTo>
                  <a:lnTo>
                    <a:pt x="15052" y="42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64429" y="4263407"/>
              <a:ext cx="34925" cy="36830"/>
            </a:xfrm>
            <a:custGeom>
              <a:avLst/>
              <a:gdLst/>
              <a:ahLst/>
              <a:cxnLst/>
              <a:rect l="l" t="t" r="r" b="b"/>
              <a:pathLst>
                <a:path w="34925" h="36829">
                  <a:moveTo>
                    <a:pt x="0" y="18247"/>
                  </a:moveTo>
                  <a:lnTo>
                    <a:pt x="0" y="8163"/>
                  </a:lnTo>
                  <a:lnTo>
                    <a:pt x="7712" y="0"/>
                  </a:lnTo>
                  <a:lnTo>
                    <a:pt x="17202" y="0"/>
                  </a:lnTo>
                  <a:lnTo>
                    <a:pt x="26692" y="0"/>
                  </a:lnTo>
                  <a:lnTo>
                    <a:pt x="34405" y="8163"/>
                  </a:lnTo>
                  <a:lnTo>
                    <a:pt x="34405" y="18247"/>
                  </a:lnTo>
                  <a:lnTo>
                    <a:pt x="34405" y="28358"/>
                  </a:lnTo>
                  <a:lnTo>
                    <a:pt x="26692" y="36522"/>
                  </a:lnTo>
                  <a:lnTo>
                    <a:pt x="17202" y="36522"/>
                  </a:lnTo>
                  <a:lnTo>
                    <a:pt x="7712" y="36522"/>
                  </a:lnTo>
                  <a:lnTo>
                    <a:pt x="0" y="28358"/>
                  </a:lnTo>
                  <a:lnTo>
                    <a:pt x="0" y="18247"/>
                  </a:lnTo>
                  <a:close/>
                </a:path>
              </a:pathLst>
            </a:custGeom>
            <a:ln w="4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74119" y="4275237"/>
              <a:ext cx="17780" cy="8890"/>
            </a:xfrm>
            <a:custGeom>
              <a:avLst/>
              <a:gdLst/>
              <a:ahLst/>
              <a:cxnLst/>
              <a:rect l="l" t="t" r="r" b="b"/>
              <a:pathLst>
                <a:path w="17779" h="8889">
                  <a:moveTo>
                    <a:pt x="0" y="0"/>
                  </a:moveTo>
                  <a:lnTo>
                    <a:pt x="10493" y="8593"/>
                  </a:lnTo>
                  <a:lnTo>
                    <a:pt x="17202" y="42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488143" y="4302077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29" h="34925">
                  <a:moveTo>
                    <a:pt x="28384" y="0"/>
                  </a:moveTo>
                  <a:lnTo>
                    <a:pt x="8171" y="0"/>
                  </a:lnTo>
                  <a:lnTo>
                    <a:pt x="0" y="7705"/>
                  </a:lnTo>
                  <a:lnTo>
                    <a:pt x="0" y="17186"/>
                  </a:lnTo>
                  <a:lnTo>
                    <a:pt x="0" y="26668"/>
                  </a:lnTo>
                  <a:lnTo>
                    <a:pt x="8171" y="34373"/>
                  </a:lnTo>
                  <a:lnTo>
                    <a:pt x="28384" y="34373"/>
                  </a:lnTo>
                  <a:lnTo>
                    <a:pt x="36555" y="26668"/>
                  </a:lnTo>
                  <a:lnTo>
                    <a:pt x="36555" y="7705"/>
                  </a:lnTo>
                  <a:lnTo>
                    <a:pt x="28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488143" y="4302078"/>
              <a:ext cx="36830" cy="34925"/>
            </a:xfrm>
            <a:custGeom>
              <a:avLst/>
              <a:gdLst/>
              <a:ahLst/>
              <a:cxnLst/>
              <a:rect l="l" t="t" r="r" b="b"/>
              <a:pathLst>
                <a:path w="36829" h="34925">
                  <a:moveTo>
                    <a:pt x="0" y="17187"/>
                  </a:moveTo>
                  <a:lnTo>
                    <a:pt x="0" y="7705"/>
                  </a:lnTo>
                  <a:lnTo>
                    <a:pt x="8171" y="0"/>
                  </a:lnTo>
                  <a:lnTo>
                    <a:pt x="18292" y="0"/>
                  </a:lnTo>
                  <a:lnTo>
                    <a:pt x="28384" y="0"/>
                  </a:lnTo>
                  <a:lnTo>
                    <a:pt x="36555" y="7705"/>
                  </a:lnTo>
                  <a:lnTo>
                    <a:pt x="36555" y="17187"/>
                  </a:lnTo>
                  <a:lnTo>
                    <a:pt x="36555" y="26668"/>
                  </a:lnTo>
                  <a:lnTo>
                    <a:pt x="28384" y="34374"/>
                  </a:lnTo>
                  <a:lnTo>
                    <a:pt x="18292" y="34374"/>
                  </a:lnTo>
                  <a:lnTo>
                    <a:pt x="8171" y="34374"/>
                  </a:lnTo>
                  <a:lnTo>
                    <a:pt x="0" y="26668"/>
                  </a:lnTo>
                  <a:lnTo>
                    <a:pt x="0" y="17187"/>
                  </a:lnTo>
                  <a:close/>
                </a:path>
              </a:pathLst>
            </a:custGeom>
            <a:ln w="4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499984" y="4313908"/>
              <a:ext cx="15240" cy="8890"/>
            </a:xfrm>
            <a:custGeom>
              <a:avLst/>
              <a:gdLst/>
              <a:ahLst/>
              <a:cxnLst/>
              <a:rect l="l" t="t" r="r" b="b"/>
              <a:pathLst>
                <a:path w="15240" h="8889">
                  <a:moveTo>
                    <a:pt x="0" y="0"/>
                  </a:moveTo>
                  <a:lnTo>
                    <a:pt x="9174" y="8593"/>
                  </a:lnTo>
                  <a:lnTo>
                    <a:pt x="15052" y="42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795639" y="445246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91" y="0"/>
                  </a:moveTo>
                  <a:lnTo>
                    <a:pt x="11164" y="1434"/>
                  </a:lnTo>
                  <a:lnTo>
                    <a:pt x="5350" y="5348"/>
                  </a:lnTo>
                  <a:lnTo>
                    <a:pt x="1434" y="11152"/>
                  </a:lnTo>
                  <a:lnTo>
                    <a:pt x="0" y="18261"/>
                  </a:lnTo>
                  <a:lnTo>
                    <a:pt x="1434" y="25369"/>
                  </a:lnTo>
                  <a:lnTo>
                    <a:pt x="5350" y="31173"/>
                  </a:lnTo>
                  <a:lnTo>
                    <a:pt x="11164" y="35087"/>
                  </a:lnTo>
                  <a:lnTo>
                    <a:pt x="18291" y="36522"/>
                  </a:lnTo>
                  <a:lnTo>
                    <a:pt x="25402" y="35087"/>
                  </a:lnTo>
                  <a:lnTo>
                    <a:pt x="31207" y="31173"/>
                  </a:lnTo>
                  <a:lnTo>
                    <a:pt x="35119" y="25369"/>
                  </a:lnTo>
                  <a:lnTo>
                    <a:pt x="36554" y="18261"/>
                  </a:lnTo>
                  <a:lnTo>
                    <a:pt x="35119" y="11152"/>
                  </a:lnTo>
                  <a:lnTo>
                    <a:pt x="31207" y="5348"/>
                  </a:lnTo>
                  <a:lnTo>
                    <a:pt x="25402" y="1434"/>
                  </a:lnTo>
                  <a:lnTo>
                    <a:pt x="182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795639" y="445246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61"/>
                  </a:moveTo>
                  <a:lnTo>
                    <a:pt x="1434" y="11153"/>
                  </a:lnTo>
                  <a:lnTo>
                    <a:pt x="5350" y="5348"/>
                  </a:lnTo>
                  <a:lnTo>
                    <a:pt x="11164" y="1434"/>
                  </a:lnTo>
                  <a:lnTo>
                    <a:pt x="18292" y="0"/>
                  </a:lnTo>
                  <a:lnTo>
                    <a:pt x="25403" y="1434"/>
                  </a:lnTo>
                  <a:lnTo>
                    <a:pt x="31208" y="5348"/>
                  </a:lnTo>
                  <a:lnTo>
                    <a:pt x="35120" y="11153"/>
                  </a:lnTo>
                  <a:lnTo>
                    <a:pt x="36555" y="18261"/>
                  </a:lnTo>
                  <a:lnTo>
                    <a:pt x="35120" y="25369"/>
                  </a:lnTo>
                  <a:lnTo>
                    <a:pt x="31208" y="31174"/>
                  </a:lnTo>
                  <a:lnTo>
                    <a:pt x="25403" y="35087"/>
                  </a:lnTo>
                  <a:lnTo>
                    <a:pt x="18292" y="36522"/>
                  </a:lnTo>
                  <a:lnTo>
                    <a:pt x="11164" y="35087"/>
                  </a:lnTo>
                  <a:lnTo>
                    <a:pt x="5350" y="31174"/>
                  </a:lnTo>
                  <a:lnTo>
                    <a:pt x="1434" y="25369"/>
                  </a:lnTo>
                  <a:lnTo>
                    <a:pt x="0" y="18261"/>
                  </a:lnTo>
                  <a:close/>
                </a:path>
              </a:pathLst>
            </a:custGeom>
            <a:ln w="4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805329" y="4464282"/>
              <a:ext cx="17780" cy="8890"/>
            </a:xfrm>
            <a:custGeom>
              <a:avLst/>
              <a:gdLst/>
              <a:ahLst/>
              <a:cxnLst/>
              <a:rect l="l" t="t" r="r" b="b"/>
              <a:pathLst>
                <a:path w="17779" h="8889">
                  <a:moveTo>
                    <a:pt x="0" y="0"/>
                  </a:moveTo>
                  <a:lnTo>
                    <a:pt x="10493" y="8593"/>
                  </a:lnTo>
                  <a:lnTo>
                    <a:pt x="17202" y="42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54742" y="4441723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18293" y="0"/>
                  </a:moveTo>
                  <a:lnTo>
                    <a:pt x="11164" y="1435"/>
                  </a:lnTo>
                  <a:lnTo>
                    <a:pt x="5350" y="5348"/>
                  </a:lnTo>
                  <a:lnTo>
                    <a:pt x="1434" y="11153"/>
                  </a:lnTo>
                  <a:lnTo>
                    <a:pt x="0" y="18261"/>
                  </a:lnTo>
                  <a:lnTo>
                    <a:pt x="1434" y="25369"/>
                  </a:lnTo>
                  <a:lnTo>
                    <a:pt x="5350" y="31174"/>
                  </a:lnTo>
                  <a:lnTo>
                    <a:pt x="11164" y="35087"/>
                  </a:lnTo>
                  <a:lnTo>
                    <a:pt x="18293" y="36522"/>
                  </a:lnTo>
                  <a:lnTo>
                    <a:pt x="25403" y="35087"/>
                  </a:lnTo>
                  <a:lnTo>
                    <a:pt x="31208" y="31174"/>
                  </a:lnTo>
                  <a:lnTo>
                    <a:pt x="35121" y="25369"/>
                  </a:lnTo>
                  <a:lnTo>
                    <a:pt x="36555" y="18261"/>
                  </a:lnTo>
                  <a:lnTo>
                    <a:pt x="35121" y="11153"/>
                  </a:lnTo>
                  <a:lnTo>
                    <a:pt x="31208" y="5348"/>
                  </a:lnTo>
                  <a:lnTo>
                    <a:pt x="25403" y="1435"/>
                  </a:lnTo>
                  <a:lnTo>
                    <a:pt x="18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154742" y="4441724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18261"/>
                  </a:moveTo>
                  <a:lnTo>
                    <a:pt x="1434" y="11153"/>
                  </a:lnTo>
                  <a:lnTo>
                    <a:pt x="5350" y="5348"/>
                  </a:lnTo>
                  <a:lnTo>
                    <a:pt x="11164" y="1434"/>
                  </a:lnTo>
                  <a:lnTo>
                    <a:pt x="18292" y="0"/>
                  </a:lnTo>
                  <a:lnTo>
                    <a:pt x="25403" y="1434"/>
                  </a:lnTo>
                  <a:lnTo>
                    <a:pt x="31208" y="5348"/>
                  </a:lnTo>
                  <a:lnTo>
                    <a:pt x="35120" y="11153"/>
                  </a:lnTo>
                  <a:lnTo>
                    <a:pt x="36555" y="18261"/>
                  </a:lnTo>
                  <a:lnTo>
                    <a:pt x="35120" y="25369"/>
                  </a:lnTo>
                  <a:lnTo>
                    <a:pt x="31208" y="31174"/>
                  </a:lnTo>
                  <a:lnTo>
                    <a:pt x="25403" y="35087"/>
                  </a:lnTo>
                  <a:lnTo>
                    <a:pt x="18292" y="36522"/>
                  </a:lnTo>
                  <a:lnTo>
                    <a:pt x="11164" y="35087"/>
                  </a:lnTo>
                  <a:lnTo>
                    <a:pt x="5350" y="31174"/>
                  </a:lnTo>
                  <a:lnTo>
                    <a:pt x="1434" y="25369"/>
                  </a:lnTo>
                  <a:lnTo>
                    <a:pt x="0" y="18261"/>
                  </a:lnTo>
                  <a:close/>
                </a:path>
              </a:pathLst>
            </a:custGeom>
            <a:ln w="4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166583" y="4453540"/>
              <a:ext cx="15240" cy="8890"/>
            </a:xfrm>
            <a:custGeom>
              <a:avLst/>
              <a:gdLst/>
              <a:ahLst/>
              <a:cxnLst/>
              <a:rect l="l" t="t" r="r" b="b"/>
              <a:pathLst>
                <a:path w="15240" h="8889">
                  <a:moveTo>
                    <a:pt x="0" y="0"/>
                  </a:moveTo>
                  <a:lnTo>
                    <a:pt x="9174" y="8593"/>
                  </a:lnTo>
                  <a:lnTo>
                    <a:pt x="15052" y="42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528898" y="443742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26692" y="0"/>
                  </a:moveTo>
                  <a:lnTo>
                    <a:pt x="7712" y="0"/>
                  </a:lnTo>
                  <a:lnTo>
                    <a:pt x="0" y="7693"/>
                  </a:lnTo>
                  <a:lnTo>
                    <a:pt x="0" y="17186"/>
                  </a:lnTo>
                  <a:lnTo>
                    <a:pt x="0" y="26680"/>
                  </a:lnTo>
                  <a:lnTo>
                    <a:pt x="7712" y="34375"/>
                  </a:lnTo>
                  <a:lnTo>
                    <a:pt x="26692" y="34375"/>
                  </a:lnTo>
                  <a:lnTo>
                    <a:pt x="34405" y="26680"/>
                  </a:lnTo>
                  <a:lnTo>
                    <a:pt x="34405" y="7693"/>
                  </a:lnTo>
                  <a:lnTo>
                    <a:pt x="26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528898" y="4437427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17187"/>
                  </a:moveTo>
                  <a:lnTo>
                    <a:pt x="0" y="7694"/>
                  </a:lnTo>
                  <a:lnTo>
                    <a:pt x="7712" y="0"/>
                  </a:lnTo>
                  <a:lnTo>
                    <a:pt x="17202" y="0"/>
                  </a:lnTo>
                  <a:lnTo>
                    <a:pt x="26692" y="0"/>
                  </a:lnTo>
                  <a:lnTo>
                    <a:pt x="34405" y="7694"/>
                  </a:lnTo>
                  <a:lnTo>
                    <a:pt x="34405" y="17187"/>
                  </a:lnTo>
                  <a:lnTo>
                    <a:pt x="34405" y="26680"/>
                  </a:lnTo>
                  <a:lnTo>
                    <a:pt x="26692" y="34374"/>
                  </a:lnTo>
                  <a:lnTo>
                    <a:pt x="17202" y="34374"/>
                  </a:lnTo>
                  <a:lnTo>
                    <a:pt x="7712" y="34374"/>
                  </a:lnTo>
                  <a:lnTo>
                    <a:pt x="0" y="26680"/>
                  </a:lnTo>
                  <a:lnTo>
                    <a:pt x="0" y="17187"/>
                  </a:lnTo>
                  <a:close/>
                </a:path>
              </a:pathLst>
            </a:custGeom>
            <a:ln w="4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538588" y="4449243"/>
              <a:ext cx="17780" cy="8890"/>
            </a:xfrm>
            <a:custGeom>
              <a:avLst/>
              <a:gdLst/>
              <a:ahLst/>
              <a:cxnLst/>
              <a:rect l="l" t="t" r="r" b="b"/>
              <a:pathLst>
                <a:path w="17779" h="8889">
                  <a:moveTo>
                    <a:pt x="0" y="0"/>
                  </a:moveTo>
                  <a:lnTo>
                    <a:pt x="10493" y="8593"/>
                  </a:lnTo>
                  <a:lnTo>
                    <a:pt x="17202" y="42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877250" y="4540549"/>
              <a:ext cx="34925" cy="36830"/>
            </a:xfrm>
            <a:custGeom>
              <a:avLst/>
              <a:gdLst/>
              <a:ahLst/>
              <a:cxnLst/>
              <a:rect l="l" t="t" r="r" b="b"/>
              <a:pathLst>
                <a:path w="34925" h="36829">
                  <a:moveTo>
                    <a:pt x="26692" y="0"/>
                  </a:moveTo>
                  <a:lnTo>
                    <a:pt x="7712" y="0"/>
                  </a:lnTo>
                  <a:lnTo>
                    <a:pt x="0" y="8176"/>
                  </a:lnTo>
                  <a:lnTo>
                    <a:pt x="0" y="18261"/>
                  </a:lnTo>
                  <a:lnTo>
                    <a:pt x="0" y="28347"/>
                  </a:lnTo>
                  <a:lnTo>
                    <a:pt x="7712" y="36523"/>
                  </a:lnTo>
                  <a:lnTo>
                    <a:pt x="26692" y="36523"/>
                  </a:lnTo>
                  <a:lnTo>
                    <a:pt x="34405" y="28347"/>
                  </a:lnTo>
                  <a:lnTo>
                    <a:pt x="34405" y="8176"/>
                  </a:lnTo>
                  <a:lnTo>
                    <a:pt x="26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877250" y="4540550"/>
              <a:ext cx="34925" cy="36830"/>
            </a:xfrm>
            <a:custGeom>
              <a:avLst/>
              <a:gdLst/>
              <a:ahLst/>
              <a:cxnLst/>
              <a:rect l="l" t="t" r="r" b="b"/>
              <a:pathLst>
                <a:path w="34925" h="36829">
                  <a:moveTo>
                    <a:pt x="0" y="18261"/>
                  </a:moveTo>
                  <a:lnTo>
                    <a:pt x="0" y="8175"/>
                  </a:lnTo>
                  <a:lnTo>
                    <a:pt x="7712" y="0"/>
                  </a:lnTo>
                  <a:lnTo>
                    <a:pt x="17202" y="0"/>
                  </a:lnTo>
                  <a:lnTo>
                    <a:pt x="26692" y="0"/>
                  </a:lnTo>
                  <a:lnTo>
                    <a:pt x="34405" y="8175"/>
                  </a:lnTo>
                  <a:lnTo>
                    <a:pt x="34405" y="18261"/>
                  </a:lnTo>
                  <a:lnTo>
                    <a:pt x="34405" y="28347"/>
                  </a:lnTo>
                  <a:lnTo>
                    <a:pt x="26692" y="36522"/>
                  </a:lnTo>
                  <a:lnTo>
                    <a:pt x="17202" y="36522"/>
                  </a:lnTo>
                  <a:lnTo>
                    <a:pt x="7712" y="36522"/>
                  </a:lnTo>
                  <a:lnTo>
                    <a:pt x="0" y="28347"/>
                  </a:lnTo>
                  <a:lnTo>
                    <a:pt x="0" y="18261"/>
                  </a:lnTo>
                  <a:close/>
                </a:path>
              </a:pathLst>
            </a:custGeom>
            <a:ln w="4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886940" y="4552366"/>
              <a:ext cx="17780" cy="8890"/>
            </a:xfrm>
            <a:custGeom>
              <a:avLst/>
              <a:gdLst/>
              <a:ahLst/>
              <a:cxnLst/>
              <a:rect l="l" t="t" r="r" b="b"/>
              <a:pathLst>
                <a:path w="17779" h="8889">
                  <a:moveTo>
                    <a:pt x="0" y="0"/>
                  </a:moveTo>
                  <a:lnTo>
                    <a:pt x="10493" y="8593"/>
                  </a:lnTo>
                  <a:lnTo>
                    <a:pt x="17202" y="42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7882857" y="4127332"/>
            <a:ext cx="265430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5" dirty="0">
                <a:latin typeface="MS PGothic"/>
                <a:cs typeface="MS PGothic"/>
              </a:rPr>
              <a:t>搬送ド</a:t>
            </a:r>
            <a:r>
              <a:rPr sz="300" dirty="0">
                <a:latin typeface="MS PGothic"/>
                <a:cs typeface="MS PGothic"/>
              </a:rPr>
              <a:t> </a:t>
            </a:r>
            <a:r>
              <a:rPr sz="300" spc="55" dirty="0">
                <a:latin typeface="MS PGothic"/>
                <a:cs typeface="MS PGothic"/>
              </a:rPr>
              <a:t>ロ</a:t>
            </a:r>
            <a:r>
              <a:rPr sz="300" spc="30" dirty="0">
                <a:latin typeface="MS PGothic"/>
                <a:cs typeface="MS PGothic"/>
              </a:rPr>
              <a:t>ー</a:t>
            </a:r>
            <a:r>
              <a:rPr sz="300" spc="15" dirty="0">
                <a:latin typeface="MS PGothic"/>
                <a:cs typeface="MS PGothic"/>
              </a:rPr>
              <a:t>ン</a:t>
            </a:r>
            <a:endParaRPr sz="300">
              <a:latin typeface="MS PGothic"/>
              <a:cs typeface="MS PGothic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118761" y="4361922"/>
            <a:ext cx="271145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5" dirty="0">
                <a:latin typeface="MS PGothic"/>
                <a:cs typeface="MS PGothic"/>
              </a:rPr>
              <a:t>無人運搬車両</a:t>
            </a:r>
            <a:endParaRPr sz="300">
              <a:latin typeface="MS PGothic"/>
              <a:cs typeface="MS PGothic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396167" y="4417351"/>
            <a:ext cx="256540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5" dirty="0">
                <a:solidFill>
                  <a:srgbClr val="FFFFFF"/>
                </a:solidFill>
                <a:latin typeface="MS PGothic"/>
                <a:cs typeface="MS PGothic"/>
              </a:rPr>
              <a:t>間伐</a:t>
            </a:r>
            <a:r>
              <a:rPr sz="300" spc="55" dirty="0">
                <a:solidFill>
                  <a:srgbClr val="FFFFFF"/>
                </a:solidFill>
                <a:latin typeface="MS PGothic"/>
                <a:cs typeface="MS PGothic"/>
              </a:rPr>
              <a:t>ロ</a:t>
            </a:r>
            <a:r>
              <a:rPr sz="300" spc="30" dirty="0">
                <a:solidFill>
                  <a:srgbClr val="FFFFFF"/>
                </a:solidFill>
                <a:latin typeface="MS PGothic"/>
                <a:cs typeface="MS PGothic"/>
              </a:rPr>
              <a:t>ボ</a:t>
            </a:r>
            <a:r>
              <a:rPr sz="300" spc="15" dirty="0">
                <a:solidFill>
                  <a:srgbClr val="FFFFFF"/>
                </a:solidFill>
                <a:latin typeface="MS PGothic"/>
                <a:cs typeface="MS PGothic"/>
              </a:rPr>
              <a:t>ッ</a:t>
            </a:r>
            <a:r>
              <a:rPr sz="300" spc="-10" dirty="0">
                <a:solidFill>
                  <a:srgbClr val="FFFFFF"/>
                </a:solidFill>
                <a:latin typeface="MS PGothic"/>
                <a:cs typeface="MS PGothic"/>
              </a:rPr>
              <a:t> </a:t>
            </a:r>
            <a:r>
              <a:rPr sz="300" spc="10" dirty="0">
                <a:solidFill>
                  <a:srgbClr val="FFFFFF"/>
                </a:solidFill>
                <a:latin typeface="MS PGothic"/>
                <a:cs typeface="MS PGothic"/>
              </a:rPr>
              <a:t>ト</a:t>
            </a:r>
            <a:endParaRPr sz="300">
              <a:latin typeface="MS PGothic"/>
              <a:cs typeface="MS PGothic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663280" y="4324468"/>
            <a:ext cx="265430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15" dirty="0">
                <a:latin typeface="MS PGothic"/>
                <a:cs typeface="MS PGothic"/>
              </a:rPr>
              <a:t>搬送ド</a:t>
            </a:r>
            <a:r>
              <a:rPr sz="300" dirty="0">
                <a:latin typeface="MS PGothic"/>
                <a:cs typeface="MS PGothic"/>
              </a:rPr>
              <a:t> </a:t>
            </a:r>
            <a:r>
              <a:rPr sz="300" spc="55" dirty="0">
                <a:latin typeface="MS PGothic"/>
                <a:cs typeface="MS PGothic"/>
              </a:rPr>
              <a:t>ロ</a:t>
            </a:r>
            <a:r>
              <a:rPr sz="300" spc="30" dirty="0">
                <a:latin typeface="MS PGothic"/>
                <a:cs typeface="MS PGothic"/>
              </a:rPr>
              <a:t>ー</a:t>
            </a:r>
            <a:r>
              <a:rPr sz="300" spc="15" dirty="0">
                <a:latin typeface="MS PGothic"/>
                <a:cs typeface="MS PGothic"/>
              </a:rPr>
              <a:t>ン</a:t>
            </a:r>
            <a:endParaRPr sz="300">
              <a:latin typeface="MS PGothic"/>
              <a:cs typeface="MS PGothic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853597" y="4461393"/>
            <a:ext cx="261620" cy="7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" spc="20" dirty="0">
                <a:latin typeface="MS PGothic"/>
                <a:cs typeface="MS PGothic"/>
              </a:rPr>
              <a:t>無</a:t>
            </a:r>
            <a:r>
              <a:rPr sz="300" spc="15" dirty="0">
                <a:latin typeface="MS PGothic"/>
                <a:cs typeface="MS PGothic"/>
              </a:rPr>
              <a:t>人</a:t>
            </a:r>
            <a:r>
              <a:rPr sz="300" spc="10" dirty="0">
                <a:latin typeface="MS PGothic"/>
                <a:cs typeface="MS PGothic"/>
              </a:rPr>
              <a:t>ト</a:t>
            </a:r>
            <a:r>
              <a:rPr sz="300" spc="20" dirty="0">
                <a:latin typeface="MS PGothic"/>
                <a:cs typeface="MS PGothic"/>
              </a:rPr>
              <a:t> </a:t>
            </a:r>
            <a:r>
              <a:rPr sz="300" spc="75" dirty="0">
                <a:latin typeface="MS PGothic"/>
                <a:cs typeface="MS PGothic"/>
              </a:rPr>
              <a:t>ラク</a:t>
            </a:r>
            <a:r>
              <a:rPr sz="300" spc="15" dirty="0">
                <a:latin typeface="MS PGothic"/>
                <a:cs typeface="MS PGothic"/>
              </a:rPr>
              <a:t>タ</a:t>
            </a:r>
            <a:endParaRPr sz="300">
              <a:latin typeface="MS PGothic"/>
              <a:cs typeface="MS PGothic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303316" y="4083834"/>
            <a:ext cx="534670" cy="150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95"/>
              </a:spcBef>
            </a:pPr>
            <a:r>
              <a:rPr sz="400" dirty="0">
                <a:latin typeface="MS PGothic"/>
                <a:cs typeface="MS PGothic"/>
              </a:rPr>
              <a:t>同期</a:t>
            </a:r>
            <a:r>
              <a:rPr sz="400" spc="55" dirty="0">
                <a:latin typeface="MS PGothic"/>
                <a:cs typeface="MS PGothic"/>
              </a:rPr>
              <a:t>ロ</a:t>
            </a:r>
            <a:r>
              <a:rPr sz="400" spc="20" dirty="0">
                <a:latin typeface="MS PGothic"/>
                <a:cs typeface="MS PGothic"/>
              </a:rPr>
              <a:t>ボ</a:t>
            </a:r>
            <a:r>
              <a:rPr sz="400" spc="5" dirty="0">
                <a:latin typeface="MS PGothic"/>
                <a:cs typeface="MS PGothic"/>
              </a:rPr>
              <a:t>ッ</a:t>
            </a:r>
            <a:r>
              <a:rPr sz="400" spc="-20" dirty="0">
                <a:latin typeface="MS PGothic"/>
                <a:cs typeface="MS PGothic"/>
              </a:rPr>
              <a:t> </a:t>
            </a:r>
            <a:r>
              <a:rPr sz="400" spc="5" dirty="0">
                <a:latin typeface="MS PGothic"/>
                <a:cs typeface="MS PGothic"/>
              </a:rPr>
              <a:t>ト</a:t>
            </a:r>
            <a:r>
              <a:rPr sz="400" spc="15" dirty="0">
                <a:latin typeface="MS PGothic"/>
                <a:cs typeface="MS PGothic"/>
              </a:rPr>
              <a:t> </a:t>
            </a:r>
            <a:r>
              <a:rPr sz="400" dirty="0">
                <a:latin typeface="MS PGothic"/>
                <a:cs typeface="MS PGothic"/>
              </a:rPr>
              <a:t>群</a:t>
            </a:r>
            <a:r>
              <a:rPr sz="400" spc="25" dirty="0">
                <a:latin typeface="MS PGothic"/>
                <a:cs typeface="MS PGothic"/>
              </a:rPr>
              <a:t>に</a:t>
            </a:r>
            <a:r>
              <a:rPr sz="400" spc="55" dirty="0">
                <a:latin typeface="MS PGothic"/>
                <a:cs typeface="MS PGothic"/>
              </a:rPr>
              <a:t>よ</a:t>
            </a:r>
            <a:r>
              <a:rPr sz="400" dirty="0">
                <a:latin typeface="MS PGothic"/>
                <a:cs typeface="MS PGothic"/>
              </a:rPr>
              <a:t>る 協調作業</a:t>
            </a:r>
            <a:endParaRPr sz="400">
              <a:latin typeface="MS PGothic"/>
              <a:cs typeface="MS PGothic"/>
            </a:endParaRPr>
          </a:p>
        </p:txBody>
      </p:sp>
      <p:pic>
        <p:nvPicPr>
          <p:cNvPr id="117" name="object 11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363084" y="4002232"/>
            <a:ext cx="1700763" cy="654138"/>
          </a:xfrm>
          <a:prstGeom prst="rect">
            <a:avLst/>
          </a:prstGeom>
        </p:spPr>
      </p:pic>
      <p:sp>
        <p:nvSpPr>
          <p:cNvPr id="118" name="object 118"/>
          <p:cNvSpPr txBox="1"/>
          <p:nvPr/>
        </p:nvSpPr>
        <p:spPr>
          <a:xfrm>
            <a:off x="6258797" y="4669837"/>
            <a:ext cx="57023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15" dirty="0">
                <a:latin typeface="MS UI Gothic"/>
                <a:cs typeface="MS UI Gothic"/>
              </a:rPr>
              <a:t>分散化さ</a:t>
            </a:r>
            <a:r>
              <a:rPr sz="300" spc="10" dirty="0">
                <a:latin typeface="MS UI Gothic"/>
                <a:cs typeface="MS UI Gothic"/>
              </a:rPr>
              <a:t>れ</a:t>
            </a:r>
            <a:r>
              <a:rPr sz="300" spc="45" dirty="0">
                <a:latin typeface="MS UI Gothic"/>
                <a:cs typeface="MS UI Gothic"/>
              </a:rPr>
              <a:t>た</a:t>
            </a:r>
            <a:r>
              <a:rPr sz="300" spc="55" dirty="0">
                <a:latin typeface="MS UI Gothic"/>
                <a:cs typeface="MS UI Gothic"/>
              </a:rPr>
              <a:t>マ</a:t>
            </a:r>
            <a:r>
              <a:rPr sz="300" spc="10" dirty="0">
                <a:latin typeface="MS UI Gothic"/>
                <a:cs typeface="MS UI Gothic"/>
              </a:rPr>
              <a:t>イ</a:t>
            </a:r>
            <a:r>
              <a:rPr sz="300" spc="40" dirty="0">
                <a:latin typeface="MS UI Gothic"/>
                <a:cs typeface="MS UI Gothic"/>
              </a:rPr>
              <a:t>ク</a:t>
            </a:r>
            <a:r>
              <a:rPr sz="300" spc="10" dirty="0">
                <a:latin typeface="MS UI Gothic"/>
                <a:cs typeface="MS UI Gothic"/>
              </a:rPr>
              <a:t>ロ</a:t>
            </a:r>
            <a:r>
              <a:rPr sz="300" spc="5" dirty="0">
                <a:latin typeface="MS UI Gothic"/>
                <a:cs typeface="MS UI Gothic"/>
              </a:rPr>
              <a:t>水力発電機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704859" y="4281714"/>
            <a:ext cx="452755" cy="116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340"/>
              </a:lnSpc>
              <a:spcBef>
                <a:spcPts val="135"/>
              </a:spcBef>
            </a:pPr>
            <a:r>
              <a:rPr sz="300" spc="15" dirty="0">
                <a:latin typeface="MS UI Gothic"/>
                <a:cs typeface="MS UI Gothic"/>
              </a:rPr>
              <a:t>分散化さ</a:t>
            </a:r>
            <a:r>
              <a:rPr sz="300" spc="10" dirty="0">
                <a:latin typeface="MS UI Gothic"/>
                <a:cs typeface="MS UI Gothic"/>
              </a:rPr>
              <a:t>れ</a:t>
            </a:r>
            <a:r>
              <a:rPr sz="300" spc="45" dirty="0">
                <a:latin typeface="MS UI Gothic"/>
                <a:cs typeface="MS UI Gothic"/>
              </a:rPr>
              <a:t>た</a:t>
            </a:r>
            <a:r>
              <a:rPr sz="300" spc="55" dirty="0">
                <a:latin typeface="MS UI Gothic"/>
                <a:cs typeface="MS UI Gothic"/>
              </a:rPr>
              <a:t>マ</a:t>
            </a:r>
            <a:r>
              <a:rPr sz="300" spc="10" dirty="0">
                <a:latin typeface="MS UI Gothic"/>
                <a:cs typeface="MS UI Gothic"/>
              </a:rPr>
              <a:t>イ</a:t>
            </a:r>
            <a:r>
              <a:rPr sz="300" spc="40" dirty="0">
                <a:latin typeface="MS UI Gothic"/>
                <a:cs typeface="MS UI Gothic"/>
              </a:rPr>
              <a:t>ク</a:t>
            </a:r>
            <a:r>
              <a:rPr sz="300" spc="10" dirty="0">
                <a:latin typeface="MS UI Gothic"/>
                <a:cs typeface="MS UI Gothic"/>
              </a:rPr>
              <a:t>ロ</a:t>
            </a:r>
            <a:r>
              <a:rPr sz="300" spc="5" dirty="0">
                <a:latin typeface="MS UI Gothic"/>
                <a:cs typeface="MS UI Gothic"/>
              </a:rPr>
              <a:t>水路 </a:t>
            </a:r>
            <a:r>
              <a:rPr sz="300" spc="30" dirty="0">
                <a:latin typeface="MS UI Gothic"/>
                <a:cs typeface="MS UI Gothic"/>
              </a:rPr>
              <a:t>と</a:t>
            </a:r>
            <a:r>
              <a:rPr sz="300" spc="20" dirty="0">
                <a:latin typeface="MS UI Gothic"/>
                <a:cs typeface="MS UI Gothic"/>
              </a:rPr>
              <a:t>ス</a:t>
            </a:r>
            <a:r>
              <a:rPr sz="300" spc="55" dirty="0">
                <a:latin typeface="MS UI Gothic"/>
                <a:cs typeface="MS UI Gothic"/>
              </a:rPr>
              <a:t>マ</a:t>
            </a:r>
            <a:r>
              <a:rPr sz="300" spc="35" dirty="0">
                <a:latin typeface="MS UI Gothic"/>
                <a:cs typeface="MS UI Gothic"/>
              </a:rPr>
              <a:t>ー</a:t>
            </a:r>
            <a:r>
              <a:rPr sz="300" spc="-35" dirty="0">
                <a:latin typeface="MS UI Gothic"/>
                <a:cs typeface="MS UI Gothic"/>
              </a:rPr>
              <a:t>ト</a:t>
            </a:r>
            <a:r>
              <a:rPr sz="300" spc="5" dirty="0">
                <a:latin typeface="MS UI Gothic"/>
                <a:cs typeface="MS UI Gothic"/>
              </a:rPr>
              <a:t>水門</a:t>
            </a:r>
            <a:endParaRPr sz="300">
              <a:latin typeface="MS UI Gothic"/>
              <a:cs typeface="MS UI Gothic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440584" y="4098555"/>
            <a:ext cx="42672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100"/>
              </a:spcBef>
            </a:pPr>
            <a:r>
              <a:rPr sz="350" spc="40" dirty="0">
                <a:latin typeface="MS UI Gothic"/>
                <a:cs typeface="MS UI Gothic"/>
              </a:rPr>
              <a:t>ネ</a:t>
            </a:r>
            <a:r>
              <a:rPr sz="350" spc="60" dirty="0">
                <a:latin typeface="MS UI Gothic"/>
                <a:cs typeface="MS UI Gothic"/>
              </a:rPr>
              <a:t>ッ</a:t>
            </a:r>
            <a:r>
              <a:rPr sz="350" spc="-35" dirty="0">
                <a:latin typeface="MS UI Gothic"/>
                <a:cs typeface="MS UI Gothic"/>
              </a:rPr>
              <a:t>ト</a:t>
            </a:r>
            <a:r>
              <a:rPr sz="350" spc="50" dirty="0">
                <a:latin typeface="MS UI Gothic"/>
                <a:cs typeface="MS UI Gothic"/>
              </a:rPr>
              <a:t>ワー</a:t>
            </a:r>
            <a:r>
              <a:rPr sz="350" spc="60" dirty="0">
                <a:latin typeface="MS UI Gothic"/>
                <a:cs typeface="MS UI Gothic"/>
              </a:rPr>
              <a:t>ク</a:t>
            </a:r>
            <a:r>
              <a:rPr sz="350" spc="40" dirty="0">
                <a:latin typeface="MS UI Gothic"/>
                <a:cs typeface="MS UI Gothic"/>
              </a:rPr>
              <a:t>化され</a:t>
            </a:r>
            <a:r>
              <a:rPr sz="350" spc="45" dirty="0">
                <a:latin typeface="MS UI Gothic"/>
                <a:cs typeface="MS UI Gothic"/>
              </a:rPr>
              <a:t>た </a:t>
            </a:r>
            <a:r>
              <a:rPr sz="350" spc="35" dirty="0">
                <a:latin typeface="MS UI Gothic"/>
                <a:cs typeface="MS UI Gothic"/>
              </a:rPr>
              <a:t>治水</a:t>
            </a:r>
            <a:r>
              <a:rPr sz="350" spc="20" dirty="0">
                <a:latin typeface="MS UI Gothic"/>
                <a:cs typeface="MS UI Gothic"/>
              </a:rPr>
              <a:t>ネ</a:t>
            </a:r>
            <a:r>
              <a:rPr sz="350" spc="60" dirty="0">
                <a:latin typeface="MS UI Gothic"/>
                <a:cs typeface="MS UI Gothic"/>
              </a:rPr>
              <a:t>ッ</a:t>
            </a:r>
            <a:r>
              <a:rPr sz="350" spc="-35" dirty="0">
                <a:latin typeface="MS UI Gothic"/>
                <a:cs typeface="MS UI Gothic"/>
              </a:rPr>
              <a:t>ト</a:t>
            </a:r>
            <a:r>
              <a:rPr sz="350" spc="50" dirty="0">
                <a:latin typeface="MS UI Gothic"/>
                <a:cs typeface="MS UI Gothic"/>
              </a:rPr>
              <a:t>ワー</a:t>
            </a:r>
            <a:r>
              <a:rPr sz="350" spc="60" dirty="0">
                <a:latin typeface="MS UI Gothic"/>
                <a:cs typeface="MS UI Gothic"/>
              </a:rPr>
              <a:t>ク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223021" y="4054945"/>
            <a:ext cx="3683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0" spc="15" dirty="0">
                <a:latin typeface="MS UI Gothic"/>
                <a:cs typeface="MS UI Gothic"/>
              </a:rPr>
              <a:t>雨雲観察</a:t>
            </a:r>
            <a:r>
              <a:rPr sz="300" spc="5" dirty="0">
                <a:latin typeface="MS UI Gothic"/>
                <a:cs typeface="MS UI Gothic"/>
              </a:rPr>
              <a:t>と豪雨予想</a:t>
            </a:r>
            <a:endParaRPr sz="300">
              <a:latin typeface="MS UI Gothic"/>
              <a:cs typeface="MS UI Gothic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0" y="5678311"/>
            <a:ext cx="3412490" cy="1011555"/>
            <a:chOff x="0" y="5678311"/>
            <a:chExt cx="3412490" cy="1011555"/>
          </a:xfrm>
        </p:grpSpPr>
        <p:sp>
          <p:nvSpPr>
            <p:cNvPr id="123" name="object 123"/>
            <p:cNvSpPr/>
            <p:nvPr/>
          </p:nvSpPr>
          <p:spPr>
            <a:xfrm>
              <a:off x="476046" y="5678322"/>
              <a:ext cx="2936875" cy="991235"/>
            </a:xfrm>
            <a:custGeom>
              <a:avLst/>
              <a:gdLst/>
              <a:ahLst/>
              <a:cxnLst/>
              <a:rect l="l" t="t" r="r" b="b"/>
              <a:pathLst>
                <a:path w="2936875" h="991234">
                  <a:moveTo>
                    <a:pt x="2936265" y="631520"/>
                  </a:moveTo>
                  <a:lnTo>
                    <a:pt x="2927172" y="586460"/>
                  </a:lnTo>
                  <a:lnTo>
                    <a:pt x="2902356" y="549668"/>
                  </a:lnTo>
                  <a:lnTo>
                    <a:pt x="2865564" y="524865"/>
                  </a:lnTo>
                  <a:lnTo>
                    <a:pt x="2820517" y="515772"/>
                  </a:lnTo>
                  <a:lnTo>
                    <a:pt x="2814675" y="516953"/>
                  </a:lnTo>
                  <a:lnTo>
                    <a:pt x="2829699" y="495058"/>
                  </a:lnTo>
                  <a:lnTo>
                    <a:pt x="2838793" y="450786"/>
                  </a:lnTo>
                  <a:lnTo>
                    <a:pt x="2829699" y="406527"/>
                  </a:lnTo>
                  <a:lnTo>
                    <a:pt x="2804896" y="370382"/>
                  </a:lnTo>
                  <a:lnTo>
                    <a:pt x="2768104" y="346011"/>
                  </a:lnTo>
                  <a:lnTo>
                    <a:pt x="2723045" y="337070"/>
                  </a:lnTo>
                  <a:lnTo>
                    <a:pt x="2677998" y="346011"/>
                  </a:lnTo>
                  <a:lnTo>
                    <a:pt x="2650833" y="364007"/>
                  </a:lnTo>
                  <a:lnTo>
                    <a:pt x="2617457" y="357378"/>
                  </a:lnTo>
                  <a:lnTo>
                    <a:pt x="2572397" y="366318"/>
                  </a:lnTo>
                  <a:lnTo>
                    <a:pt x="2535618" y="390690"/>
                  </a:lnTo>
                  <a:lnTo>
                    <a:pt x="2510802" y="426834"/>
                  </a:lnTo>
                  <a:lnTo>
                    <a:pt x="2501709" y="471093"/>
                  </a:lnTo>
                  <a:lnTo>
                    <a:pt x="2503551" y="480072"/>
                  </a:lnTo>
                  <a:lnTo>
                    <a:pt x="2462746" y="488149"/>
                  </a:lnTo>
                  <a:lnTo>
                    <a:pt x="2449563" y="496874"/>
                  </a:lnTo>
                  <a:lnTo>
                    <a:pt x="2443886" y="468680"/>
                  </a:lnTo>
                  <a:lnTo>
                    <a:pt x="2419070" y="431901"/>
                  </a:lnTo>
                  <a:lnTo>
                    <a:pt x="2386050" y="409638"/>
                  </a:lnTo>
                  <a:lnTo>
                    <a:pt x="2387993" y="400024"/>
                  </a:lnTo>
                  <a:lnTo>
                    <a:pt x="2378900" y="354977"/>
                  </a:lnTo>
                  <a:lnTo>
                    <a:pt x="2354097" y="318185"/>
                  </a:lnTo>
                  <a:lnTo>
                    <a:pt x="2317305" y="293382"/>
                  </a:lnTo>
                  <a:lnTo>
                    <a:pt x="2272258" y="284276"/>
                  </a:lnTo>
                  <a:lnTo>
                    <a:pt x="2271179" y="284505"/>
                  </a:lnTo>
                  <a:lnTo>
                    <a:pt x="2268817" y="281038"/>
                  </a:lnTo>
                  <a:lnTo>
                    <a:pt x="2243747" y="264439"/>
                  </a:lnTo>
                  <a:lnTo>
                    <a:pt x="2245855" y="253822"/>
                  </a:lnTo>
                  <a:lnTo>
                    <a:pt x="2236914" y="208762"/>
                  </a:lnTo>
                  <a:lnTo>
                    <a:pt x="2212543" y="171983"/>
                  </a:lnTo>
                  <a:lnTo>
                    <a:pt x="2176399" y="147167"/>
                  </a:lnTo>
                  <a:lnTo>
                    <a:pt x="2132139" y="138074"/>
                  </a:lnTo>
                  <a:lnTo>
                    <a:pt x="2112378" y="142138"/>
                  </a:lnTo>
                  <a:lnTo>
                    <a:pt x="2077694" y="118745"/>
                  </a:lnTo>
                  <a:lnTo>
                    <a:pt x="2032647" y="109651"/>
                  </a:lnTo>
                  <a:lnTo>
                    <a:pt x="2029523" y="110286"/>
                  </a:lnTo>
                  <a:lnTo>
                    <a:pt x="2021674" y="70688"/>
                  </a:lnTo>
                  <a:lnTo>
                    <a:pt x="1997303" y="33896"/>
                  </a:lnTo>
                  <a:lnTo>
                    <a:pt x="1961159" y="9093"/>
                  </a:lnTo>
                  <a:lnTo>
                    <a:pt x="1916899" y="0"/>
                  </a:lnTo>
                  <a:lnTo>
                    <a:pt x="1872627" y="9093"/>
                  </a:lnTo>
                  <a:lnTo>
                    <a:pt x="1836483" y="33896"/>
                  </a:lnTo>
                  <a:lnTo>
                    <a:pt x="1831657" y="41186"/>
                  </a:lnTo>
                  <a:lnTo>
                    <a:pt x="1825904" y="37363"/>
                  </a:lnTo>
                  <a:lnTo>
                    <a:pt x="1780844" y="28422"/>
                  </a:lnTo>
                  <a:lnTo>
                    <a:pt x="1735797" y="37363"/>
                  </a:lnTo>
                  <a:lnTo>
                    <a:pt x="1699006" y="61734"/>
                  </a:lnTo>
                  <a:lnTo>
                    <a:pt x="1682254" y="86144"/>
                  </a:lnTo>
                  <a:lnTo>
                    <a:pt x="1680527" y="77571"/>
                  </a:lnTo>
                  <a:lnTo>
                    <a:pt x="1656156" y="41427"/>
                  </a:lnTo>
                  <a:lnTo>
                    <a:pt x="1620012" y="17056"/>
                  </a:lnTo>
                  <a:lnTo>
                    <a:pt x="1575752" y="8115"/>
                  </a:lnTo>
                  <a:lnTo>
                    <a:pt x="1531493" y="17056"/>
                  </a:lnTo>
                  <a:lnTo>
                    <a:pt x="1495348" y="41427"/>
                  </a:lnTo>
                  <a:lnTo>
                    <a:pt x="1470977" y="77571"/>
                  </a:lnTo>
                  <a:lnTo>
                    <a:pt x="1462036" y="121831"/>
                  </a:lnTo>
                  <a:lnTo>
                    <a:pt x="1464221" y="132664"/>
                  </a:lnTo>
                  <a:lnTo>
                    <a:pt x="1446606" y="158788"/>
                  </a:lnTo>
                  <a:lnTo>
                    <a:pt x="1441437" y="184416"/>
                  </a:lnTo>
                  <a:lnTo>
                    <a:pt x="1427899" y="175437"/>
                  </a:lnTo>
                  <a:lnTo>
                    <a:pt x="1382852" y="166509"/>
                  </a:lnTo>
                  <a:lnTo>
                    <a:pt x="1337792" y="175437"/>
                  </a:lnTo>
                  <a:lnTo>
                    <a:pt x="1301000" y="199809"/>
                  </a:lnTo>
                  <a:lnTo>
                    <a:pt x="1276197" y="235953"/>
                  </a:lnTo>
                  <a:lnTo>
                    <a:pt x="1267104" y="280225"/>
                  </a:lnTo>
                  <a:lnTo>
                    <a:pt x="1276197" y="324485"/>
                  </a:lnTo>
                  <a:lnTo>
                    <a:pt x="1276413" y="324815"/>
                  </a:lnTo>
                  <a:lnTo>
                    <a:pt x="1236637" y="316776"/>
                  </a:lnTo>
                  <a:lnTo>
                    <a:pt x="1191590" y="325869"/>
                  </a:lnTo>
                  <a:lnTo>
                    <a:pt x="1154798" y="350672"/>
                  </a:lnTo>
                  <a:lnTo>
                    <a:pt x="1129995" y="387464"/>
                  </a:lnTo>
                  <a:lnTo>
                    <a:pt x="1120902" y="432511"/>
                  </a:lnTo>
                  <a:lnTo>
                    <a:pt x="1124051" y="448183"/>
                  </a:lnTo>
                  <a:lnTo>
                    <a:pt x="1106309" y="451764"/>
                  </a:lnTo>
                  <a:lnTo>
                    <a:pt x="1069517" y="476567"/>
                  </a:lnTo>
                  <a:lnTo>
                    <a:pt x="1065174" y="483006"/>
                  </a:lnTo>
                  <a:lnTo>
                    <a:pt x="1043330" y="468007"/>
                  </a:lnTo>
                  <a:lnTo>
                    <a:pt x="999058" y="458914"/>
                  </a:lnTo>
                  <a:lnTo>
                    <a:pt x="954798" y="468007"/>
                  </a:lnTo>
                  <a:lnTo>
                    <a:pt x="918654" y="492810"/>
                  </a:lnTo>
                  <a:lnTo>
                    <a:pt x="894283" y="529602"/>
                  </a:lnTo>
                  <a:lnTo>
                    <a:pt x="887069" y="565937"/>
                  </a:lnTo>
                  <a:lnTo>
                    <a:pt x="869518" y="569544"/>
                  </a:lnTo>
                  <a:lnTo>
                    <a:pt x="860132" y="575983"/>
                  </a:lnTo>
                  <a:lnTo>
                    <a:pt x="844321" y="565315"/>
                  </a:lnTo>
                  <a:lnTo>
                    <a:pt x="800061" y="556387"/>
                  </a:lnTo>
                  <a:lnTo>
                    <a:pt x="755802" y="565315"/>
                  </a:lnTo>
                  <a:lnTo>
                    <a:pt x="735469" y="579031"/>
                  </a:lnTo>
                  <a:lnTo>
                    <a:pt x="718019" y="553135"/>
                  </a:lnTo>
                  <a:lnTo>
                    <a:pt x="681875" y="528764"/>
                  </a:lnTo>
                  <a:lnTo>
                    <a:pt x="651090" y="522566"/>
                  </a:lnTo>
                  <a:lnTo>
                    <a:pt x="648982" y="512114"/>
                  </a:lnTo>
                  <a:lnTo>
                    <a:pt x="624611" y="475970"/>
                  </a:lnTo>
                  <a:lnTo>
                    <a:pt x="588467" y="451599"/>
                  </a:lnTo>
                  <a:lnTo>
                    <a:pt x="544207" y="442671"/>
                  </a:lnTo>
                  <a:lnTo>
                    <a:pt x="511365" y="449300"/>
                  </a:lnTo>
                  <a:lnTo>
                    <a:pt x="506844" y="426834"/>
                  </a:lnTo>
                  <a:lnTo>
                    <a:pt x="482473" y="390690"/>
                  </a:lnTo>
                  <a:lnTo>
                    <a:pt x="446328" y="366318"/>
                  </a:lnTo>
                  <a:lnTo>
                    <a:pt x="402056" y="357378"/>
                  </a:lnTo>
                  <a:lnTo>
                    <a:pt x="357797" y="366318"/>
                  </a:lnTo>
                  <a:lnTo>
                    <a:pt x="321652" y="390690"/>
                  </a:lnTo>
                  <a:lnTo>
                    <a:pt x="297281" y="426834"/>
                  </a:lnTo>
                  <a:lnTo>
                    <a:pt x="291693" y="454494"/>
                  </a:lnTo>
                  <a:lnTo>
                    <a:pt x="286943" y="447548"/>
                  </a:lnTo>
                  <a:lnTo>
                    <a:pt x="250151" y="423176"/>
                  </a:lnTo>
                  <a:lnTo>
                    <a:pt x="205092" y="414235"/>
                  </a:lnTo>
                  <a:lnTo>
                    <a:pt x="160045" y="423176"/>
                  </a:lnTo>
                  <a:lnTo>
                    <a:pt x="123253" y="447548"/>
                  </a:lnTo>
                  <a:lnTo>
                    <a:pt x="98450" y="483692"/>
                  </a:lnTo>
                  <a:lnTo>
                    <a:pt x="89954" y="524954"/>
                  </a:lnTo>
                  <a:lnTo>
                    <a:pt x="70688" y="528764"/>
                  </a:lnTo>
                  <a:lnTo>
                    <a:pt x="33909" y="553135"/>
                  </a:lnTo>
                  <a:lnTo>
                    <a:pt x="9093" y="589280"/>
                  </a:lnTo>
                  <a:lnTo>
                    <a:pt x="0" y="633539"/>
                  </a:lnTo>
                  <a:lnTo>
                    <a:pt x="9093" y="677811"/>
                  </a:lnTo>
                  <a:lnTo>
                    <a:pt x="33909" y="713955"/>
                  </a:lnTo>
                  <a:lnTo>
                    <a:pt x="70688" y="738327"/>
                  </a:lnTo>
                  <a:lnTo>
                    <a:pt x="115747" y="747255"/>
                  </a:lnTo>
                  <a:lnTo>
                    <a:pt x="160794" y="738327"/>
                  </a:lnTo>
                  <a:lnTo>
                    <a:pt x="197586" y="713955"/>
                  </a:lnTo>
                  <a:lnTo>
                    <a:pt x="203466" y="705383"/>
                  </a:lnTo>
                  <a:lnTo>
                    <a:pt x="212001" y="718019"/>
                  </a:lnTo>
                  <a:lnTo>
                    <a:pt x="248145" y="742378"/>
                  </a:lnTo>
                  <a:lnTo>
                    <a:pt x="292404" y="751319"/>
                  </a:lnTo>
                  <a:lnTo>
                    <a:pt x="336677" y="742378"/>
                  </a:lnTo>
                  <a:lnTo>
                    <a:pt x="369900" y="719988"/>
                  </a:lnTo>
                  <a:lnTo>
                    <a:pt x="403707" y="742378"/>
                  </a:lnTo>
                  <a:lnTo>
                    <a:pt x="448767" y="751319"/>
                  </a:lnTo>
                  <a:lnTo>
                    <a:pt x="493814" y="742378"/>
                  </a:lnTo>
                  <a:lnTo>
                    <a:pt x="530606" y="718019"/>
                  </a:lnTo>
                  <a:lnTo>
                    <a:pt x="545401" y="696468"/>
                  </a:lnTo>
                  <a:lnTo>
                    <a:pt x="557199" y="713955"/>
                  </a:lnTo>
                  <a:lnTo>
                    <a:pt x="593356" y="738327"/>
                  </a:lnTo>
                  <a:lnTo>
                    <a:pt x="637616" y="747255"/>
                  </a:lnTo>
                  <a:lnTo>
                    <a:pt x="681875" y="738327"/>
                  </a:lnTo>
                  <a:lnTo>
                    <a:pt x="702195" y="724623"/>
                  </a:lnTo>
                  <a:lnTo>
                    <a:pt x="719658" y="750506"/>
                  </a:lnTo>
                  <a:lnTo>
                    <a:pt x="755802" y="774877"/>
                  </a:lnTo>
                  <a:lnTo>
                    <a:pt x="800061" y="783805"/>
                  </a:lnTo>
                  <a:lnTo>
                    <a:pt x="844321" y="774877"/>
                  </a:lnTo>
                  <a:lnTo>
                    <a:pt x="851166" y="770255"/>
                  </a:lnTo>
                  <a:lnTo>
                    <a:pt x="869518" y="782840"/>
                  </a:lnTo>
                  <a:lnTo>
                    <a:pt x="913777" y="791933"/>
                  </a:lnTo>
                  <a:lnTo>
                    <a:pt x="958037" y="782840"/>
                  </a:lnTo>
                  <a:lnTo>
                    <a:pt x="980782" y="767232"/>
                  </a:lnTo>
                  <a:lnTo>
                    <a:pt x="1003528" y="782840"/>
                  </a:lnTo>
                  <a:lnTo>
                    <a:pt x="1047800" y="791933"/>
                  </a:lnTo>
                  <a:lnTo>
                    <a:pt x="1092060" y="782840"/>
                  </a:lnTo>
                  <a:lnTo>
                    <a:pt x="1128204" y="758037"/>
                  </a:lnTo>
                  <a:lnTo>
                    <a:pt x="1131481" y="753097"/>
                  </a:lnTo>
                  <a:lnTo>
                    <a:pt x="1137958" y="762685"/>
                  </a:lnTo>
                  <a:lnTo>
                    <a:pt x="1174102" y="787057"/>
                  </a:lnTo>
                  <a:lnTo>
                    <a:pt x="1218361" y="795997"/>
                  </a:lnTo>
                  <a:lnTo>
                    <a:pt x="1262634" y="787057"/>
                  </a:lnTo>
                  <a:lnTo>
                    <a:pt x="1297559" y="763511"/>
                  </a:lnTo>
                  <a:lnTo>
                    <a:pt x="1332496" y="787057"/>
                  </a:lnTo>
                  <a:lnTo>
                    <a:pt x="1376756" y="795997"/>
                  </a:lnTo>
                  <a:lnTo>
                    <a:pt x="1382356" y="794867"/>
                  </a:lnTo>
                  <a:lnTo>
                    <a:pt x="1385849" y="811822"/>
                  </a:lnTo>
                  <a:lnTo>
                    <a:pt x="1410652" y="847979"/>
                  </a:lnTo>
                  <a:lnTo>
                    <a:pt x="1447444" y="872337"/>
                  </a:lnTo>
                  <a:lnTo>
                    <a:pt x="1492504" y="881278"/>
                  </a:lnTo>
                  <a:lnTo>
                    <a:pt x="1510855" y="877646"/>
                  </a:lnTo>
                  <a:lnTo>
                    <a:pt x="1519872" y="921486"/>
                  </a:lnTo>
                  <a:lnTo>
                    <a:pt x="1544675" y="957630"/>
                  </a:lnTo>
                  <a:lnTo>
                    <a:pt x="1581467" y="982002"/>
                  </a:lnTo>
                  <a:lnTo>
                    <a:pt x="1626514" y="990930"/>
                  </a:lnTo>
                  <a:lnTo>
                    <a:pt x="1671574" y="982002"/>
                  </a:lnTo>
                  <a:lnTo>
                    <a:pt x="1708365" y="957630"/>
                  </a:lnTo>
                  <a:lnTo>
                    <a:pt x="1733169" y="921486"/>
                  </a:lnTo>
                  <a:lnTo>
                    <a:pt x="1742262" y="877214"/>
                  </a:lnTo>
                  <a:lnTo>
                    <a:pt x="1733169" y="832954"/>
                  </a:lnTo>
                  <a:lnTo>
                    <a:pt x="1708365" y="796810"/>
                  </a:lnTo>
                  <a:lnTo>
                    <a:pt x="1671574" y="772439"/>
                  </a:lnTo>
                  <a:lnTo>
                    <a:pt x="1626514" y="763498"/>
                  </a:lnTo>
                  <a:lnTo>
                    <a:pt x="1608150" y="767143"/>
                  </a:lnTo>
                  <a:lnTo>
                    <a:pt x="1599145" y="723303"/>
                  </a:lnTo>
                  <a:lnTo>
                    <a:pt x="1574342" y="687158"/>
                  </a:lnTo>
                  <a:lnTo>
                    <a:pt x="1537550" y="662787"/>
                  </a:lnTo>
                  <a:lnTo>
                    <a:pt x="1530159" y="661327"/>
                  </a:lnTo>
                  <a:lnTo>
                    <a:pt x="1542453" y="653034"/>
                  </a:lnTo>
                  <a:lnTo>
                    <a:pt x="1566811" y="616889"/>
                  </a:lnTo>
                  <a:lnTo>
                    <a:pt x="1575752" y="572630"/>
                  </a:lnTo>
                  <a:lnTo>
                    <a:pt x="1566811" y="528370"/>
                  </a:lnTo>
                  <a:lnTo>
                    <a:pt x="1542453" y="492213"/>
                  </a:lnTo>
                  <a:lnTo>
                    <a:pt x="1533436" y="486156"/>
                  </a:lnTo>
                  <a:lnTo>
                    <a:pt x="1559509" y="491401"/>
                  </a:lnTo>
                  <a:lnTo>
                    <a:pt x="1603768" y="482473"/>
                  </a:lnTo>
                  <a:lnTo>
                    <a:pt x="1639912" y="458101"/>
                  </a:lnTo>
                  <a:lnTo>
                    <a:pt x="1664284" y="421957"/>
                  </a:lnTo>
                  <a:lnTo>
                    <a:pt x="1673225" y="377685"/>
                  </a:lnTo>
                  <a:lnTo>
                    <a:pt x="1664284" y="333425"/>
                  </a:lnTo>
                  <a:lnTo>
                    <a:pt x="1652104" y="315379"/>
                  </a:lnTo>
                  <a:lnTo>
                    <a:pt x="1670812" y="327977"/>
                  </a:lnTo>
                  <a:lnTo>
                    <a:pt x="1715871" y="337070"/>
                  </a:lnTo>
                  <a:lnTo>
                    <a:pt x="1760918" y="327977"/>
                  </a:lnTo>
                  <a:lnTo>
                    <a:pt x="1797088" y="303606"/>
                  </a:lnTo>
                  <a:lnTo>
                    <a:pt x="1833257" y="327977"/>
                  </a:lnTo>
                  <a:lnTo>
                    <a:pt x="1878317" y="337070"/>
                  </a:lnTo>
                  <a:lnTo>
                    <a:pt x="1923364" y="327977"/>
                  </a:lnTo>
                  <a:lnTo>
                    <a:pt x="1952459" y="308368"/>
                  </a:lnTo>
                  <a:lnTo>
                    <a:pt x="1987588" y="332041"/>
                  </a:lnTo>
                  <a:lnTo>
                    <a:pt x="2032647" y="341134"/>
                  </a:lnTo>
                  <a:lnTo>
                    <a:pt x="2053564" y="336918"/>
                  </a:lnTo>
                  <a:lnTo>
                    <a:pt x="2073440" y="350570"/>
                  </a:lnTo>
                  <a:lnTo>
                    <a:pt x="2080323" y="405701"/>
                  </a:lnTo>
                  <a:lnTo>
                    <a:pt x="2105126" y="441845"/>
                  </a:lnTo>
                  <a:lnTo>
                    <a:pt x="2141918" y="466217"/>
                  </a:lnTo>
                  <a:lnTo>
                    <a:pt x="2185708" y="474916"/>
                  </a:lnTo>
                  <a:lnTo>
                    <a:pt x="2190407" y="481863"/>
                  </a:lnTo>
                  <a:lnTo>
                    <a:pt x="2223414" y="504139"/>
                  </a:lnTo>
                  <a:lnTo>
                    <a:pt x="2221484" y="513740"/>
                  </a:lnTo>
                  <a:lnTo>
                    <a:pt x="2230577" y="558787"/>
                  </a:lnTo>
                  <a:lnTo>
                    <a:pt x="2255393" y="595579"/>
                  </a:lnTo>
                  <a:lnTo>
                    <a:pt x="2265527" y="602424"/>
                  </a:lnTo>
                  <a:lnTo>
                    <a:pt x="2259444" y="606526"/>
                  </a:lnTo>
                  <a:lnTo>
                    <a:pt x="2234641" y="643318"/>
                  </a:lnTo>
                  <a:lnTo>
                    <a:pt x="2225548" y="688378"/>
                  </a:lnTo>
                  <a:lnTo>
                    <a:pt x="2233574" y="728154"/>
                  </a:lnTo>
                  <a:lnTo>
                    <a:pt x="2215019" y="731824"/>
                  </a:lnTo>
                  <a:lnTo>
                    <a:pt x="2178227" y="756196"/>
                  </a:lnTo>
                  <a:lnTo>
                    <a:pt x="2153424" y="792340"/>
                  </a:lnTo>
                  <a:lnTo>
                    <a:pt x="2144318" y="836612"/>
                  </a:lnTo>
                  <a:lnTo>
                    <a:pt x="2153424" y="880872"/>
                  </a:lnTo>
                  <a:lnTo>
                    <a:pt x="2178227" y="917016"/>
                  </a:lnTo>
                  <a:lnTo>
                    <a:pt x="2215019" y="941387"/>
                  </a:lnTo>
                  <a:lnTo>
                    <a:pt x="2260066" y="950315"/>
                  </a:lnTo>
                  <a:lnTo>
                    <a:pt x="2305126" y="941387"/>
                  </a:lnTo>
                  <a:lnTo>
                    <a:pt x="2341918" y="917016"/>
                  </a:lnTo>
                  <a:lnTo>
                    <a:pt x="2366721" y="880872"/>
                  </a:lnTo>
                  <a:lnTo>
                    <a:pt x="2375814" y="836612"/>
                  </a:lnTo>
                  <a:lnTo>
                    <a:pt x="2368029" y="798728"/>
                  </a:lnTo>
                  <a:lnTo>
                    <a:pt x="2386342" y="795020"/>
                  </a:lnTo>
                  <a:lnTo>
                    <a:pt x="2423134" y="770216"/>
                  </a:lnTo>
                  <a:lnTo>
                    <a:pt x="2447937" y="733425"/>
                  </a:lnTo>
                  <a:lnTo>
                    <a:pt x="2456040" y="693280"/>
                  </a:lnTo>
                  <a:lnTo>
                    <a:pt x="2462746" y="697712"/>
                  </a:lnTo>
                  <a:lnTo>
                    <a:pt x="2507805" y="706653"/>
                  </a:lnTo>
                  <a:lnTo>
                    <a:pt x="2552852" y="697712"/>
                  </a:lnTo>
                  <a:lnTo>
                    <a:pt x="2584958" y="676452"/>
                  </a:lnTo>
                  <a:lnTo>
                    <a:pt x="2617076" y="697712"/>
                  </a:lnTo>
                  <a:lnTo>
                    <a:pt x="2662136" y="706653"/>
                  </a:lnTo>
                  <a:lnTo>
                    <a:pt x="2707182" y="697712"/>
                  </a:lnTo>
                  <a:lnTo>
                    <a:pt x="2721648" y="688124"/>
                  </a:lnTo>
                  <a:lnTo>
                    <a:pt x="2738678" y="713359"/>
                  </a:lnTo>
                  <a:lnTo>
                    <a:pt x="2775458" y="738162"/>
                  </a:lnTo>
                  <a:lnTo>
                    <a:pt x="2820517" y="747255"/>
                  </a:lnTo>
                  <a:lnTo>
                    <a:pt x="2865564" y="738162"/>
                  </a:lnTo>
                  <a:lnTo>
                    <a:pt x="2902356" y="713359"/>
                  </a:lnTo>
                  <a:lnTo>
                    <a:pt x="2927172" y="676567"/>
                  </a:lnTo>
                  <a:lnTo>
                    <a:pt x="2936265" y="631520"/>
                  </a:lnTo>
                  <a:close/>
                </a:path>
              </a:pathLst>
            </a:custGeom>
            <a:solidFill>
              <a:srgbClr val="4A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24909" y="6096617"/>
              <a:ext cx="592937" cy="592937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37563" y="6137229"/>
              <a:ext cx="263979" cy="272101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48216" y="6255004"/>
              <a:ext cx="186815" cy="190877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0" y="6275310"/>
              <a:ext cx="130852" cy="158387"/>
            </a:xfrm>
            <a:prstGeom prst="rect">
              <a:avLst/>
            </a:prstGeom>
          </p:spPr>
        </p:pic>
      </p:grpSp>
      <p:sp>
        <p:nvSpPr>
          <p:cNvPr id="128" name="object 128"/>
          <p:cNvSpPr txBox="1"/>
          <p:nvPr/>
        </p:nvSpPr>
        <p:spPr>
          <a:xfrm>
            <a:off x="126222" y="5887223"/>
            <a:ext cx="518159" cy="29210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019"/>
              </a:lnSpc>
              <a:spcBef>
                <a:spcPts val="180"/>
              </a:spcBef>
            </a:pPr>
            <a:r>
              <a:rPr sz="900" spc="-20" dirty="0">
                <a:latin typeface="Calibri"/>
                <a:cs typeface="Calibri"/>
              </a:rPr>
              <a:t>C</a:t>
            </a:r>
            <a:r>
              <a:rPr sz="900" spc="-25" dirty="0">
                <a:latin typeface="Calibri"/>
                <a:cs typeface="Calibri"/>
              </a:rPr>
              <a:t>o</a:t>
            </a:r>
            <a:r>
              <a:rPr sz="900" spc="-30" dirty="0">
                <a:latin typeface="Calibri"/>
                <a:cs typeface="Calibri"/>
              </a:rPr>
              <a:t>r</a:t>
            </a:r>
            <a:r>
              <a:rPr sz="900" spc="-5" dirty="0">
                <a:latin typeface="Calibri"/>
                <a:cs typeface="Calibri"/>
              </a:rPr>
              <a:t>e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20" dirty="0">
                <a:latin typeface="Calibri"/>
                <a:cs typeface="Calibri"/>
              </a:rPr>
              <a:t>C</a:t>
            </a:r>
            <a:r>
              <a:rPr sz="900" spc="-15" dirty="0">
                <a:latin typeface="Calibri"/>
                <a:cs typeface="Calibri"/>
              </a:rPr>
              <a:t>l</a:t>
            </a:r>
            <a:r>
              <a:rPr sz="900" spc="-25" dirty="0">
                <a:latin typeface="Calibri"/>
                <a:cs typeface="Calibri"/>
              </a:rPr>
              <a:t>o</a:t>
            </a:r>
            <a:r>
              <a:rPr sz="900" spc="-20" dirty="0">
                <a:latin typeface="Calibri"/>
                <a:cs typeface="Calibri"/>
              </a:rPr>
              <a:t>u</a:t>
            </a:r>
            <a:r>
              <a:rPr sz="900" spc="-5" dirty="0">
                <a:latin typeface="Calibri"/>
                <a:cs typeface="Calibri"/>
              </a:rPr>
              <a:t>d  </a:t>
            </a:r>
            <a:r>
              <a:rPr sz="900" spc="-15" dirty="0">
                <a:latin typeface="Calibri"/>
                <a:cs typeface="Calibri"/>
              </a:rPr>
              <a:t>Server</a:t>
            </a:r>
            <a:endParaRPr sz="900" dirty="0">
              <a:latin typeface="Calibri"/>
              <a:cs typeface="Calibri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45264" y="5731507"/>
            <a:ext cx="6523990" cy="1037590"/>
            <a:chOff x="94301" y="5714862"/>
            <a:chExt cx="6523990" cy="1037590"/>
          </a:xfrm>
        </p:grpSpPr>
        <p:pic>
          <p:nvPicPr>
            <p:cNvPr id="130" name="object 1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4301" y="6230637"/>
              <a:ext cx="190877" cy="190877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2076" y="6234698"/>
              <a:ext cx="186815" cy="18681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5790" y="6234698"/>
              <a:ext cx="190877" cy="186815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41213" y="6222514"/>
              <a:ext cx="442672" cy="162448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19907" y="6027576"/>
              <a:ext cx="186815" cy="186815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989948" y="6080372"/>
              <a:ext cx="158387" cy="158387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14197" y="6275310"/>
              <a:ext cx="154326" cy="154326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1806" y="5759536"/>
              <a:ext cx="190877" cy="186815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934032" y="5796087"/>
              <a:ext cx="154326" cy="154326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14256" y="5714862"/>
              <a:ext cx="308652" cy="312713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471994" y="6417453"/>
              <a:ext cx="1116965" cy="40640"/>
            </a:xfrm>
            <a:custGeom>
              <a:avLst/>
              <a:gdLst/>
              <a:ahLst/>
              <a:cxnLst/>
              <a:rect l="l" t="t" r="r" b="b"/>
              <a:pathLst>
                <a:path w="1116965" h="40639">
                  <a:moveTo>
                    <a:pt x="0" y="0"/>
                  </a:moveTo>
                  <a:lnTo>
                    <a:pt x="42720" y="11603"/>
                  </a:lnTo>
                  <a:lnTo>
                    <a:pt x="48881" y="13360"/>
                  </a:lnTo>
                  <a:lnTo>
                    <a:pt x="54699" y="16311"/>
                  </a:lnTo>
                  <a:lnTo>
                    <a:pt x="61029" y="17405"/>
                  </a:lnTo>
                  <a:lnTo>
                    <a:pt x="91383" y="21422"/>
                  </a:lnTo>
                  <a:lnTo>
                    <a:pt x="126825" y="24620"/>
                  </a:lnTo>
                  <a:lnTo>
                    <a:pt x="161408" y="27111"/>
                  </a:lnTo>
                  <a:lnTo>
                    <a:pt x="189190" y="29008"/>
                  </a:lnTo>
                  <a:lnTo>
                    <a:pt x="207462" y="33399"/>
                  </a:lnTo>
                  <a:lnTo>
                    <a:pt x="224734" y="37101"/>
                  </a:lnTo>
                  <a:lnTo>
                    <a:pt x="242543" y="39658"/>
                  </a:lnTo>
                  <a:lnTo>
                    <a:pt x="262425" y="40612"/>
                  </a:lnTo>
                  <a:lnTo>
                    <a:pt x="970364" y="34810"/>
                  </a:lnTo>
                  <a:lnTo>
                    <a:pt x="1116834" y="34810"/>
                  </a:lnTo>
                </a:path>
              </a:pathLst>
            </a:custGeom>
            <a:ln w="60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990888" y="6133168"/>
              <a:ext cx="361448" cy="361448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5621623" y="5755619"/>
              <a:ext cx="996950" cy="996950"/>
            </a:xfrm>
            <a:custGeom>
              <a:avLst/>
              <a:gdLst/>
              <a:ahLst/>
              <a:cxnLst/>
              <a:rect l="l" t="t" r="r" b="b"/>
              <a:pathLst>
                <a:path w="996950" h="996950">
                  <a:moveTo>
                    <a:pt x="498295" y="0"/>
                  </a:moveTo>
                  <a:lnTo>
                    <a:pt x="450306" y="2281"/>
                  </a:lnTo>
                  <a:lnTo>
                    <a:pt x="403608" y="8985"/>
                  </a:lnTo>
                  <a:lnTo>
                    <a:pt x="358408" y="19903"/>
                  </a:lnTo>
                  <a:lnTo>
                    <a:pt x="314917" y="34826"/>
                  </a:lnTo>
                  <a:lnTo>
                    <a:pt x="273344" y="53546"/>
                  </a:lnTo>
                  <a:lnTo>
                    <a:pt x="233896" y="75853"/>
                  </a:lnTo>
                  <a:lnTo>
                    <a:pt x="196782" y="101539"/>
                  </a:lnTo>
                  <a:lnTo>
                    <a:pt x="162213" y="130396"/>
                  </a:lnTo>
                  <a:lnTo>
                    <a:pt x="130395" y="162213"/>
                  </a:lnTo>
                  <a:lnTo>
                    <a:pt x="101539" y="196783"/>
                  </a:lnTo>
                  <a:lnTo>
                    <a:pt x="75853" y="233896"/>
                  </a:lnTo>
                  <a:lnTo>
                    <a:pt x="53546" y="273344"/>
                  </a:lnTo>
                  <a:lnTo>
                    <a:pt x="34826" y="314918"/>
                  </a:lnTo>
                  <a:lnTo>
                    <a:pt x="19903" y="358409"/>
                  </a:lnTo>
                  <a:lnTo>
                    <a:pt x="8985" y="403608"/>
                  </a:lnTo>
                  <a:lnTo>
                    <a:pt x="2281" y="450307"/>
                  </a:lnTo>
                  <a:lnTo>
                    <a:pt x="0" y="498296"/>
                  </a:lnTo>
                  <a:lnTo>
                    <a:pt x="2281" y="546285"/>
                  </a:lnTo>
                  <a:lnTo>
                    <a:pt x="8985" y="592984"/>
                  </a:lnTo>
                  <a:lnTo>
                    <a:pt x="19903" y="638183"/>
                  </a:lnTo>
                  <a:lnTo>
                    <a:pt x="34826" y="681674"/>
                  </a:lnTo>
                  <a:lnTo>
                    <a:pt x="53546" y="723248"/>
                  </a:lnTo>
                  <a:lnTo>
                    <a:pt x="75853" y="762696"/>
                  </a:lnTo>
                  <a:lnTo>
                    <a:pt x="101539" y="799809"/>
                  </a:lnTo>
                  <a:lnTo>
                    <a:pt x="130395" y="834379"/>
                  </a:lnTo>
                  <a:lnTo>
                    <a:pt x="162213" y="866196"/>
                  </a:lnTo>
                  <a:lnTo>
                    <a:pt x="196782" y="895053"/>
                  </a:lnTo>
                  <a:lnTo>
                    <a:pt x="233896" y="920739"/>
                  </a:lnTo>
                  <a:lnTo>
                    <a:pt x="273344" y="943046"/>
                  </a:lnTo>
                  <a:lnTo>
                    <a:pt x="314917" y="961766"/>
                  </a:lnTo>
                  <a:lnTo>
                    <a:pt x="358408" y="976689"/>
                  </a:lnTo>
                  <a:lnTo>
                    <a:pt x="403608" y="987607"/>
                  </a:lnTo>
                  <a:lnTo>
                    <a:pt x="450306" y="994311"/>
                  </a:lnTo>
                  <a:lnTo>
                    <a:pt x="498295" y="996592"/>
                  </a:lnTo>
                  <a:lnTo>
                    <a:pt x="546285" y="994311"/>
                  </a:lnTo>
                  <a:lnTo>
                    <a:pt x="592983" y="987607"/>
                  </a:lnTo>
                  <a:lnTo>
                    <a:pt x="638183" y="976689"/>
                  </a:lnTo>
                  <a:lnTo>
                    <a:pt x="681674" y="961766"/>
                  </a:lnTo>
                  <a:lnTo>
                    <a:pt x="723248" y="943046"/>
                  </a:lnTo>
                  <a:lnTo>
                    <a:pt x="762696" y="920739"/>
                  </a:lnTo>
                  <a:lnTo>
                    <a:pt x="799809" y="895053"/>
                  </a:lnTo>
                  <a:lnTo>
                    <a:pt x="834379" y="866196"/>
                  </a:lnTo>
                  <a:lnTo>
                    <a:pt x="866196" y="834379"/>
                  </a:lnTo>
                  <a:lnTo>
                    <a:pt x="895052" y="799809"/>
                  </a:lnTo>
                  <a:lnTo>
                    <a:pt x="920739" y="762696"/>
                  </a:lnTo>
                  <a:lnTo>
                    <a:pt x="943046" y="723248"/>
                  </a:lnTo>
                  <a:lnTo>
                    <a:pt x="961766" y="681674"/>
                  </a:lnTo>
                  <a:lnTo>
                    <a:pt x="976689" y="638183"/>
                  </a:lnTo>
                  <a:lnTo>
                    <a:pt x="987608" y="592984"/>
                  </a:lnTo>
                  <a:lnTo>
                    <a:pt x="994312" y="546285"/>
                  </a:lnTo>
                  <a:lnTo>
                    <a:pt x="996593" y="498296"/>
                  </a:lnTo>
                  <a:lnTo>
                    <a:pt x="994312" y="450307"/>
                  </a:lnTo>
                  <a:lnTo>
                    <a:pt x="987608" y="403608"/>
                  </a:lnTo>
                  <a:lnTo>
                    <a:pt x="976689" y="358409"/>
                  </a:lnTo>
                  <a:lnTo>
                    <a:pt x="961766" y="314918"/>
                  </a:lnTo>
                  <a:lnTo>
                    <a:pt x="943046" y="273344"/>
                  </a:lnTo>
                  <a:lnTo>
                    <a:pt x="920739" y="233896"/>
                  </a:lnTo>
                  <a:lnTo>
                    <a:pt x="895052" y="196783"/>
                  </a:lnTo>
                  <a:lnTo>
                    <a:pt x="866196" y="162213"/>
                  </a:lnTo>
                  <a:lnTo>
                    <a:pt x="834379" y="130396"/>
                  </a:lnTo>
                  <a:lnTo>
                    <a:pt x="799809" y="101539"/>
                  </a:lnTo>
                  <a:lnTo>
                    <a:pt x="762696" y="75853"/>
                  </a:lnTo>
                  <a:lnTo>
                    <a:pt x="723248" y="53546"/>
                  </a:lnTo>
                  <a:lnTo>
                    <a:pt x="681674" y="34826"/>
                  </a:lnTo>
                  <a:lnTo>
                    <a:pt x="638183" y="19903"/>
                  </a:lnTo>
                  <a:lnTo>
                    <a:pt x="592983" y="8985"/>
                  </a:lnTo>
                  <a:lnTo>
                    <a:pt x="546285" y="2281"/>
                  </a:lnTo>
                  <a:lnTo>
                    <a:pt x="49829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6531007" y="5821529"/>
            <a:ext cx="2458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5" dirty="0">
                <a:latin typeface="Calibri"/>
                <a:cs typeface="Calibri"/>
              </a:rPr>
              <a:t>Неточная синхронизация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6848848" y="6254984"/>
            <a:ext cx="194852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ru-RU" sz="1400" spc="-30" dirty="0">
                <a:latin typeface="Lucida Sans Unicode"/>
                <a:cs typeface="Lucida Sans Unicode"/>
              </a:rPr>
              <a:t>Логические часы</a:t>
            </a:r>
          </a:p>
        </p:txBody>
      </p:sp>
      <p:sp>
        <p:nvSpPr>
          <p:cNvPr id="145" name="object 145"/>
          <p:cNvSpPr txBox="1"/>
          <p:nvPr/>
        </p:nvSpPr>
        <p:spPr>
          <a:xfrm>
            <a:off x="5883889" y="6076188"/>
            <a:ext cx="473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0" y="6115451"/>
            <a:ext cx="5631180" cy="742950"/>
            <a:chOff x="0" y="6115451"/>
            <a:chExt cx="5631180" cy="742950"/>
          </a:xfrm>
        </p:grpSpPr>
        <p:sp>
          <p:nvSpPr>
            <p:cNvPr id="147" name="object 147"/>
            <p:cNvSpPr/>
            <p:nvPr/>
          </p:nvSpPr>
          <p:spPr>
            <a:xfrm>
              <a:off x="4213369" y="6115451"/>
              <a:ext cx="267335" cy="267335"/>
            </a:xfrm>
            <a:custGeom>
              <a:avLst/>
              <a:gdLst/>
              <a:ahLst/>
              <a:cxnLst/>
              <a:rect l="l" t="t" r="r" b="b"/>
              <a:pathLst>
                <a:path w="267335" h="267335">
                  <a:moveTo>
                    <a:pt x="133564" y="0"/>
                  </a:moveTo>
                  <a:lnTo>
                    <a:pt x="91347" y="6809"/>
                  </a:lnTo>
                  <a:lnTo>
                    <a:pt x="54683" y="25770"/>
                  </a:lnTo>
                  <a:lnTo>
                    <a:pt x="25770" y="54682"/>
                  </a:lnTo>
                  <a:lnTo>
                    <a:pt x="6809" y="91347"/>
                  </a:lnTo>
                  <a:lnTo>
                    <a:pt x="0" y="133563"/>
                  </a:lnTo>
                  <a:lnTo>
                    <a:pt x="6809" y="175780"/>
                  </a:lnTo>
                  <a:lnTo>
                    <a:pt x="25770" y="212445"/>
                  </a:lnTo>
                  <a:lnTo>
                    <a:pt x="54683" y="241357"/>
                  </a:lnTo>
                  <a:lnTo>
                    <a:pt x="91347" y="260318"/>
                  </a:lnTo>
                  <a:lnTo>
                    <a:pt x="133564" y="267127"/>
                  </a:lnTo>
                  <a:lnTo>
                    <a:pt x="175781" y="260318"/>
                  </a:lnTo>
                  <a:lnTo>
                    <a:pt x="212445" y="241357"/>
                  </a:lnTo>
                  <a:lnTo>
                    <a:pt x="241358" y="212445"/>
                  </a:lnTo>
                  <a:lnTo>
                    <a:pt x="260318" y="175780"/>
                  </a:lnTo>
                  <a:lnTo>
                    <a:pt x="267127" y="133563"/>
                  </a:lnTo>
                  <a:lnTo>
                    <a:pt x="260318" y="91347"/>
                  </a:lnTo>
                  <a:lnTo>
                    <a:pt x="241358" y="54682"/>
                  </a:lnTo>
                  <a:lnTo>
                    <a:pt x="212445" y="25770"/>
                  </a:lnTo>
                  <a:lnTo>
                    <a:pt x="175781" y="6809"/>
                  </a:lnTo>
                  <a:lnTo>
                    <a:pt x="133564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480498" y="6249015"/>
              <a:ext cx="1141730" cy="5080"/>
            </a:xfrm>
            <a:custGeom>
              <a:avLst/>
              <a:gdLst/>
              <a:ahLst/>
              <a:cxnLst/>
              <a:rect l="l" t="t" r="r" b="b"/>
              <a:pathLst>
                <a:path w="1141729" h="5079">
                  <a:moveTo>
                    <a:pt x="1141125" y="490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0" y="6520081"/>
              <a:ext cx="2393315" cy="338455"/>
            </a:xfrm>
            <a:custGeom>
              <a:avLst/>
              <a:gdLst/>
              <a:ahLst/>
              <a:cxnLst/>
              <a:rect l="l" t="t" r="r" b="b"/>
              <a:pathLst>
                <a:path w="2393315" h="338454">
                  <a:moveTo>
                    <a:pt x="0" y="337918"/>
                  </a:moveTo>
                  <a:lnTo>
                    <a:pt x="0" y="0"/>
                  </a:lnTo>
                  <a:lnTo>
                    <a:pt x="2393218" y="0"/>
                  </a:lnTo>
                  <a:lnTo>
                    <a:pt x="2393218" y="337918"/>
                  </a:lnTo>
                  <a:lnTo>
                    <a:pt x="0" y="3379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63607" y="6526276"/>
            <a:ext cx="307873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spc="-30" dirty="0">
                <a:latin typeface="Verdana"/>
                <a:cs typeface="Verdana"/>
              </a:rPr>
              <a:t>Облачная синхронизация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883889" y="2004059"/>
            <a:ext cx="312838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200" spc="-10" dirty="0">
                <a:latin typeface="Lucida Sans Unicode"/>
                <a:cs typeface="Lucida Sans Unicode"/>
              </a:rPr>
              <a:t>Вертикальный поток людей и вещей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0A16AC2-6AAF-4F8A-A40B-402CB58FA353}"/>
              </a:ext>
            </a:extLst>
          </p:cNvPr>
          <p:cNvSpPr txBox="1"/>
          <p:nvPr/>
        </p:nvSpPr>
        <p:spPr>
          <a:xfrm>
            <a:off x="-544196" y="575937"/>
            <a:ext cx="2626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77875" marR="5080" indent="-697865" algn="ctr">
              <a:lnSpc>
                <a:spcPct val="100000"/>
              </a:lnSpc>
              <a:spcBef>
                <a:spcPts val="100"/>
              </a:spcBef>
            </a:pPr>
            <a:r>
              <a:rPr lang="ru-RU" sz="1800" b="1" spc="-10" dirty="0">
                <a:solidFill>
                  <a:srgbClr val="203864"/>
                </a:solidFill>
                <a:latin typeface="Calibri"/>
                <a:cs typeface="Calibri"/>
              </a:rPr>
              <a:t>Органичное  взаимодействие вещей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86800" y="5435600"/>
            <a:ext cx="220345" cy="1151890"/>
          </a:xfrm>
          <a:custGeom>
            <a:avLst/>
            <a:gdLst/>
            <a:ahLst/>
            <a:cxnLst/>
            <a:rect l="l" t="t" r="r" b="b"/>
            <a:pathLst>
              <a:path w="220345" h="1151890">
                <a:moveTo>
                  <a:pt x="0" y="1151466"/>
                </a:moveTo>
                <a:lnTo>
                  <a:pt x="220132" y="1151466"/>
                </a:lnTo>
                <a:lnTo>
                  <a:pt x="220132" y="0"/>
                </a:lnTo>
                <a:lnTo>
                  <a:pt x="0" y="0"/>
                </a:lnTo>
                <a:lnTo>
                  <a:pt x="0" y="11514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2475" y="60393"/>
            <a:ext cx="6512864" cy="120097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4420"/>
              </a:lnSpc>
              <a:spcBef>
                <a:spcPts val="565"/>
              </a:spcBef>
            </a:pPr>
            <a:r>
              <a:rPr lang="ru-RU" sz="4000" spc="45" dirty="0">
                <a:solidFill>
                  <a:srgbClr val="FF0000"/>
                </a:solidFill>
              </a:rPr>
              <a:t>Беспроводная двусторонняя интерферометрия </a:t>
            </a:r>
            <a:r>
              <a:rPr sz="4000" spc="295" dirty="0"/>
              <a:t>(WiWi)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8344852" y="6421628"/>
            <a:ext cx="90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4025" y="5146657"/>
            <a:ext cx="8235950" cy="1509395"/>
            <a:chOff x="454025" y="5146657"/>
            <a:chExt cx="8235950" cy="15093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9" y="5149832"/>
              <a:ext cx="8229600" cy="15026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200" y="5149832"/>
              <a:ext cx="8229600" cy="1503045"/>
            </a:xfrm>
            <a:custGeom>
              <a:avLst/>
              <a:gdLst/>
              <a:ahLst/>
              <a:cxnLst/>
              <a:rect l="l" t="t" r="r" b="b"/>
              <a:pathLst>
                <a:path w="8229600" h="1503045">
                  <a:moveTo>
                    <a:pt x="0" y="0"/>
                  </a:moveTo>
                  <a:lnTo>
                    <a:pt x="8229600" y="0"/>
                  </a:lnTo>
                  <a:lnTo>
                    <a:pt x="8229600" y="1502686"/>
                  </a:lnTo>
                  <a:lnTo>
                    <a:pt x="0" y="1502686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8930" y="5213565"/>
            <a:ext cx="8671270" cy="136511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876935" algn="just">
              <a:lnSpc>
                <a:spcPct val="100499"/>
              </a:lnSpc>
              <a:spcBef>
                <a:spcPts val="85"/>
              </a:spcBef>
            </a:pPr>
            <a:r>
              <a:rPr lang="ru-RU" sz="2200" spc="-40" dirty="0">
                <a:latin typeface="Calibri"/>
                <a:cs typeface="Calibri"/>
              </a:rPr>
              <a:t>Мы внедрили спутниковую технологию для синхронизации времени (точность пикосекунд) и измерения расстояния (точность в миллиметрах) с чрезвычайно высокой точностью, низкой стоимостью и небольшим размером.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5592" y="2229611"/>
            <a:ext cx="204343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ru-RU" sz="1600" spc="-30" dirty="0">
                <a:latin typeface="Calibri"/>
                <a:cs typeface="Calibri"/>
              </a:rPr>
              <a:t>Двусторонняя спутниковая передача времени и частоты (TWSTFT)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6663" y="1352927"/>
            <a:ext cx="1792605" cy="1125220"/>
            <a:chOff x="116663" y="1352927"/>
            <a:chExt cx="1792605" cy="1125220"/>
          </a:xfrm>
        </p:grpSpPr>
        <p:sp>
          <p:nvSpPr>
            <p:cNvPr id="12" name="object 12"/>
            <p:cNvSpPr/>
            <p:nvPr/>
          </p:nvSpPr>
          <p:spPr>
            <a:xfrm>
              <a:off x="126188" y="1362452"/>
              <a:ext cx="1773555" cy="1106170"/>
            </a:xfrm>
            <a:custGeom>
              <a:avLst/>
              <a:gdLst/>
              <a:ahLst/>
              <a:cxnLst/>
              <a:rect l="l" t="t" r="r" b="b"/>
              <a:pathLst>
                <a:path w="1773555" h="1106170">
                  <a:moveTo>
                    <a:pt x="1628692" y="0"/>
                  </a:moveTo>
                  <a:lnTo>
                    <a:pt x="0" y="287182"/>
                  </a:lnTo>
                  <a:lnTo>
                    <a:pt x="144301" y="1105554"/>
                  </a:lnTo>
                  <a:lnTo>
                    <a:pt x="1772994" y="818372"/>
                  </a:lnTo>
                  <a:lnTo>
                    <a:pt x="1628692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6188" y="1362452"/>
              <a:ext cx="1773555" cy="1106170"/>
            </a:xfrm>
            <a:custGeom>
              <a:avLst/>
              <a:gdLst/>
              <a:ahLst/>
              <a:cxnLst/>
              <a:rect l="l" t="t" r="r" b="b"/>
              <a:pathLst>
                <a:path w="1773555" h="1106170">
                  <a:moveTo>
                    <a:pt x="0" y="287182"/>
                  </a:moveTo>
                  <a:lnTo>
                    <a:pt x="1628692" y="0"/>
                  </a:lnTo>
                  <a:lnTo>
                    <a:pt x="1772993" y="818372"/>
                  </a:lnTo>
                  <a:lnTo>
                    <a:pt x="144301" y="1105554"/>
                  </a:lnTo>
                  <a:lnTo>
                    <a:pt x="0" y="287182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 rot="21000000">
            <a:off x="227807" y="1569968"/>
            <a:ext cx="1478293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ru-RU" sz="2400" spc="-5" dirty="0">
                <a:solidFill>
                  <a:srgbClr val="FFFFFF"/>
                </a:solidFill>
                <a:latin typeface="Calibri"/>
                <a:cs typeface="Calibri"/>
              </a:rPr>
              <a:t>Текущие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21000000">
            <a:off x="295559" y="1910619"/>
            <a:ext cx="1562059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ru-RU" sz="2400" spc="-30" dirty="0">
                <a:solidFill>
                  <a:srgbClr val="FFFFFF"/>
                </a:solidFill>
                <a:latin typeface="Calibri"/>
                <a:cs typeface="Calibri"/>
              </a:rPr>
              <a:t>технологии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81163" y="1478580"/>
            <a:ext cx="2793365" cy="1943735"/>
            <a:chOff x="3181163" y="1478580"/>
            <a:chExt cx="2793365" cy="194373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1163" y="1478580"/>
              <a:ext cx="2792779" cy="13891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9502" y="2832120"/>
              <a:ext cx="569222" cy="59006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4941" y="2814321"/>
              <a:ext cx="569222" cy="59006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754810" y="2083308"/>
            <a:ext cx="2931989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695">
              <a:lnSpc>
                <a:spcPct val="100000"/>
              </a:lnSpc>
              <a:spcBef>
                <a:spcPts val="100"/>
              </a:spcBef>
            </a:pPr>
            <a:r>
              <a:rPr lang="ru-RU" sz="2000" spc="-5" dirty="0">
                <a:latin typeface="Calibri"/>
                <a:cs typeface="Calibri"/>
              </a:rPr>
              <a:t>измерение разницы во времени и времени передачи через</a:t>
            </a:r>
          </a:p>
          <a:p>
            <a:pPr marL="12700" marR="353695">
              <a:lnSpc>
                <a:spcPct val="100000"/>
              </a:lnSpc>
              <a:spcBef>
                <a:spcPts val="100"/>
              </a:spcBef>
            </a:pPr>
            <a:r>
              <a:rPr lang="ru-RU" sz="2000" spc="-5" dirty="0">
                <a:latin typeface="Calibri"/>
                <a:cs typeface="Calibri"/>
              </a:rPr>
              <a:t>спутниковая связь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5592" y="3726179"/>
            <a:ext cx="193548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spc="-5" dirty="0">
                <a:latin typeface="Calibri"/>
                <a:cs typeface="Calibri"/>
              </a:rPr>
              <a:t>Беспроводная двусторонняя интерферометрия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spc="-5" dirty="0">
                <a:latin typeface="Calibri"/>
                <a:cs typeface="Calibri"/>
              </a:rPr>
              <a:t>(</a:t>
            </a:r>
            <a:r>
              <a:rPr lang="en-US" b="1" spc="-5" dirty="0">
                <a:latin typeface="Calibri"/>
                <a:cs typeface="Calibri"/>
              </a:rPr>
              <a:t>Wi-Wi)</a:t>
            </a:r>
            <a:endParaRPr sz="2800" baseline="1424" dirty="0">
              <a:latin typeface="MS PGothic"/>
              <a:cs typeface="MS P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4427" y="3726179"/>
            <a:ext cx="3317173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8519">
              <a:lnSpc>
                <a:spcPct val="100000"/>
              </a:lnSpc>
              <a:spcBef>
                <a:spcPts val="100"/>
              </a:spcBef>
            </a:pPr>
            <a:r>
              <a:rPr lang="ru-RU" sz="2000" spc="-5" dirty="0">
                <a:latin typeface="Calibri"/>
                <a:cs typeface="Calibri"/>
              </a:rPr>
              <a:t>измерение времени и расстояния с помощью</a:t>
            </a:r>
          </a:p>
          <a:p>
            <a:pPr marL="12700" marR="858519">
              <a:lnSpc>
                <a:spcPct val="100000"/>
              </a:lnSpc>
              <a:spcBef>
                <a:spcPts val="100"/>
              </a:spcBef>
            </a:pPr>
            <a:r>
              <a:rPr lang="ru-RU" sz="2000" spc="-5" dirty="0">
                <a:latin typeface="Calibri"/>
                <a:cs typeface="Calibri"/>
              </a:rPr>
              <a:t>беспроводная связь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9405" y="3230941"/>
            <a:ext cx="945515" cy="628015"/>
            <a:chOff x="539405" y="3230941"/>
            <a:chExt cx="945515" cy="628015"/>
          </a:xfrm>
        </p:grpSpPr>
        <p:sp>
          <p:nvSpPr>
            <p:cNvPr id="24" name="object 24"/>
            <p:cNvSpPr/>
            <p:nvPr/>
          </p:nvSpPr>
          <p:spPr>
            <a:xfrm>
              <a:off x="548930" y="3240465"/>
              <a:ext cx="926465" cy="608965"/>
            </a:xfrm>
            <a:custGeom>
              <a:avLst/>
              <a:gdLst/>
              <a:ahLst/>
              <a:cxnLst/>
              <a:rect l="l" t="t" r="r" b="b"/>
              <a:pathLst>
                <a:path w="926465" h="608964">
                  <a:moveTo>
                    <a:pt x="842619" y="0"/>
                  </a:moveTo>
                  <a:lnTo>
                    <a:pt x="0" y="154819"/>
                  </a:lnTo>
                  <a:lnTo>
                    <a:pt x="83427" y="608883"/>
                  </a:lnTo>
                  <a:lnTo>
                    <a:pt x="926047" y="454064"/>
                  </a:lnTo>
                  <a:lnTo>
                    <a:pt x="84261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8930" y="3240466"/>
              <a:ext cx="926465" cy="608965"/>
            </a:xfrm>
            <a:custGeom>
              <a:avLst/>
              <a:gdLst/>
              <a:ahLst/>
              <a:cxnLst/>
              <a:rect l="l" t="t" r="r" b="b"/>
              <a:pathLst>
                <a:path w="926465" h="608964">
                  <a:moveTo>
                    <a:pt x="0" y="154818"/>
                  </a:moveTo>
                  <a:lnTo>
                    <a:pt x="842620" y="0"/>
                  </a:lnTo>
                  <a:lnTo>
                    <a:pt x="926047" y="454064"/>
                  </a:lnTo>
                  <a:lnTo>
                    <a:pt x="83427" y="608883"/>
                  </a:lnTo>
                  <a:lnTo>
                    <a:pt x="0" y="154818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 rot="21000000">
            <a:off x="638841" y="3382318"/>
            <a:ext cx="733693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3600" baseline="1157" dirty="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3600" baseline="1157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41807" y="3736594"/>
            <a:ext cx="2531745" cy="1162685"/>
            <a:chOff x="3141807" y="3736594"/>
            <a:chExt cx="2531745" cy="1162685"/>
          </a:xfrm>
        </p:grpSpPr>
        <p:sp>
          <p:nvSpPr>
            <p:cNvPr id="28" name="object 28"/>
            <p:cNvSpPr/>
            <p:nvPr/>
          </p:nvSpPr>
          <p:spPr>
            <a:xfrm>
              <a:off x="3711321" y="3746830"/>
              <a:ext cx="1335405" cy="265430"/>
            </a:xfrm>
            <a:custGeom>
              <a:avLst/>
              <a:gdLst/>
              <a:ahLst/>
              <a:cxnLst/>
              <a:rect l="l" t="t" r="r" b="b"/>
              <a:pathLst>
                <a:path w="1335404" h="265429">
                  <a:moveTo>
                    <a:pt x="130403" y="148590"/>
                  </a:moveTo>
                  <a:lnTo>
                    <a:pt x="122440" y="134962"/>
                  </a:lnTo>
                  <a:lnTo>
                    <a:pt x="113703" y="132651"/>
                  </a:lnTo>
                  <a:lnTo>
                    <a:pt x="0" y="198983"/>
                  </a:lnTo>
                  <a:lnTo>
                    <a:pt x="113703" y="265303"/>
                  </a:lnTo>
                  <a:lnTo>
                    <a:pt x="122440" y="263004"/>
                  </a:lnTo>
                  <a:lnTo>
                    <a:pt x="130403" y="249364"/>
                  </a:lnTo>
                  <a:lnTo>
                    <a:pt x="128092" y="240614"/>
                  </a:lnTo>
                  <a:lnTo>
                    <a:pt x="81203" y="213271"/>
                  </a:lnTo>
                  <a:lnTo>
                    <a:pt x="77965" y="211378"/>
                  </a:lnTo>
                  <a:lnTo>
                    <a:pt x="77965" y="213271"/>
                  </a:lnTo>
                  <a:lnTo>
                    <a:pt x="77863" y="211328"/>
                  </a:lnTo>
                  <a:lnTo>
                    <a:pt x="77965" y="186588"/>
                  </a:lnTo>
                  <a:lnTo>
                    <a:pt x="56705" y="198983"/>
                  </a:lnTo>
                  <a:lnTo>
                    <a:pt x="77863" y="186639"/>
                  </a:lnTo>
                  <a:lnTo>
                    <a:pt x="77965" y="184696"/>
                  </a:lnTo>
                  <a:lnTo>
                    <a:pt x="77965" y="186588"/>
                  </a:lnTo>
                  <a:lnTo>
                    <a:pt x="81203" y="184696"/>
                  </a:lnTo>
                  <a:lnTo>
                    <a:pt x="128092" y="157340"/>
                  </a:lnTo>
                  <a:lnTo>
                    <a:pt x="130403" y="148590"/>
                  </a:lnTo>
                  <a:close/>
                </a:path>
                <a:path w="1335404" h="265429">
                  <a:moveTo>
                    <a:pt x="192265" y="184696"/>
                  </a:moveTo>
                  <a:lnTo>
                    <a:pt x="106540" y="184696"/>
                  </a:lnTo>
                  <a:lnTo>
                    <a:pt x="106540" y="213271"/>
                  </a:lnTo>
                  <a:lnTo>
                    <a:pt x="192265" y="213271"/>
                  </a:lnTo>
                  <a:lnTo>
                    <a:pt x="192265" y="184696"/>
                  </a:lnTo>
                  <a:close/>
                </a:path>
                <a:path w="1335404" h="265429">
                  <a:moveTo>
                    <a:pt x="306565" y="184696"/>
                  </a:moveTo>
                  <a:lnTo>
                    <a:pt x="220840" y="184696"/>
                  </a:lnTo>
                  <a:lnTo>
                    <a:pt x="220840" y="213271"/>
                  </a:lnTo>
                  <a:lnTo>
                    <a:pt x="306565" y="213271"/>
                  </a:lnTo>
                  <a:lnTo>
                    <a:pt x="306565" y="184696"/>
                  </a:lnTo>
                  <a:close/>
                </a:path>
                <a:path w="1335404" h="265429">
                  <a:moveTo>
                    <a:pt x="420865" y="184696"/>
                  </a:moveTo>
                  <a:lnTo>
                    <a:pt x="335140" y="184696"/>
                  </a:lnTo>
                  <a:lnTo>
                    <a:pt x="335140" y="213271"/>
                  </a:lnTo>
                  <a:lnTo>
                    <a:pt x="420865" y="213271"/>
                  </a:lnTo>
                  <a:lnTo>
                    <a:pt x="420865" y="184696"/>
                  </a:lnTo>
                  <a:close/>
                </a:path>
                <a:path w="1335404" h="265429">
                  <a:moveTo>
                    <a:pt x="535165" y="184696"/>
                  </a:moveTo>
                  <a:lnTo>
                    <a:pt x="449440" y="184696"/>
                  </a:lnTo>
                  <a:lnTo>
                    <a:pt x="449440" y="213271"/>
                  </a:lnTo>
                  <a:lnTo>
                    <a:pt x="535165" y="213271"/>
                  </a:lnTo>
                  <a:lnTo>
                    <a:pt x="535165" y="184696"/>
                  </a:lnTo>
                  <a:close/>
                </a:path>
                <a:path w="1335404" h="265429">
                  <a:moveTo>
                    <a:pt x="649465" y="184696"/>
                  </a:moveTo>
                  <a:lnTo>
                    <a:pt x="563740" y="184696"/>
                  </a:lnTo>
                  <a:lnTo>
                    <a:pt x="563740" y="213271"/>
                  </a:lnTo>
                  <a:lnTo>
                    <a:pt x="649465" y="213271"/>
                  </a:lnTo>
                  <a:lnTo>
                    <a:pt x="649465" y="184696"/>
                  </a:lnTo>
                  <a:close/>
                </a:path>
                <a:path w="1335404" h="265429">
                  <a:moveTo>
                    <a:pt x="763765" y="184696"/>
                  </a:moveTo>
                  <a:lnTo>
                    <a:pt x="678040" y="184696"/>
                  </a:lnTo>
                  <a:lnTo>
                    <a:pt x="678040" y="213271"/>
                  </a:lnTo>
                  <a:lnTo>
                    <a:pt x="763765" y="213271"/>
                  </a:lnTo>
                  <a:lnTo>
                    <a:pt x="763765" y="184696"/>
                  </a:lnTo>
                  <a:close/>
                </a:path>
                <a:path w="1335404" h="265429">
                  <a:moveTo>
                    <a:pt x="878065" y="184696"/>
                  </a:moveTo>
                  <a:lnTo>
                    <a:pt x="792340" y="184696"/>
                  </a:lnTo>
                  <a:lnTo>
                    <a:pt x="792340" y="213271"/>
                  </a:lnTo>
                  <a:lnTo>
                    <a:pt x="878065" y="213271"/>
                  </a:lnTo>
                  <a:lnTo>
                    <a:pt x="878065" y="184696"/>
                  </a:lnTo>
                  <a:close/>
                </a:path>
                <a:path w="1335404" h="265429">
                  <a:moveTo>
                    <a:pt x="992365" y="184696"/>
                  </a:moveTo>
                  <a:lnTo>
                    <a:pt x="906640" y="184696"/>
                  </a:lnTo>
                  <a:lnTo>
                    <a:pt x="906640" y="213271"/>
                  </a:lnTo>
                  <a:lnTo>
                    <a:pt x="992365" y="213271"/>
                  </a:lnTo>
                  <a:lnTo>
                    <a:pt x="992365" y="184696"/>
                  </a:lnTo>
                  <a:close/>
                </a:path>
                <a:path w="1335404" h="265429">
                  <a:moveTo>
                    <a:pt x="1106665" y="184696"/>
                  </a:moveTo>
                  <a:lnTo>
                    <a:pt x="1020940" y="184696"/>
                  </a:lnTo>
                  <a:lnTo>
                    <a:pt x="1020940" y="213271"/>
                  </a:lnTo>
                  <a:lnTo>
                    <a:pt x="1106665" y="213271"/>
                  </a:lnTo>
                  <a:lnTo>
                    <a:pt x="1106665" y="184696"/>
                  </a:lnTo>
                  <a:close/>
                </a:path>
                <a:path w="1335404" h="265429">
                  <a:moveTo>
                    <a:pt x="1220965" y="184696"/>
                  </a:moveTo>
                  <a:lnTo>
                    <a:pt x="1135240" y="184696"/>
                  </a:lnTo>
                  <a:lnTo>
                    <a:pt x="1135240" y="213271"/>
                  </a:lnTo>
                  <a:lnTo>
                    <a:pt x="1220965" y="213271"/>
                  </a:lnTo>
                  <a:lnTo>
                    <a:pt x="1220965" y="184696"/>
                  </a:lnTo>
                  <a:close/>
                </a:path>
                <a:path w="1335404" h="265429">
                  <a:moveTo>
                    <a:pt x="1335265" y="184696"/>
                  </a:moveTo>
                  <a:lnTo>
                    <a:pt x="1249540" y="184696"/>
                  </a:lnTo>
                  <a:lnTo>
                    <a:pt x="1249540" y="213271"/>
                  </a:lnTo>
                  <a:lnTo>
                    <a:pt x="1335265" y="213271"/>
                  </a:lnTo>
                  <a:lnTo>
                    <a:pt x="1335265" y="184696"/>
                  </a:lnTo>
                  <a:close/>
                </a:path>
                <a:path w="1335404" h="265429">
                  <a:moveTo>
                    <a:pt x="1335328" y="66319"/>
                  </a:moveTo>
                  <a:lnTo>
                    <a:pt x="1221625" y="0"/>
                  </a:lnTo>
                  <a:lnTo>
                    <a:pt x="1212888" y="2298"/>
                  </a:lnTo>
                  <a:lnTo>
                    <a:pt x="1204925" y="15938"/>
                  </a:lnTo>
                  <a:lnTo>
                    <a:pt x="1207236" y="24688"/>
                  </a:lnTo>
                  <a:lnTo>
                    <a:pt x="1254125" y="52031"/>
                  </a:lnTo>
                  <a:lnTo>
                    <a:pt x="63" y="52031"/>
                  </a:lnTo>
                  <a:lnTo>
                    <a:pt x="63" y="80606"/>
                  </a:lnTo>
                  <a:lnTo>
                    <a:pt x="1254125" y="80606"/>
                  </a:lnTo>
                  <a:lnTo>
                    <a:pt x="1207236" y="107962"/>
                  </a:lnTo>
                  <a:lnTo>
                    <a:pt x="1204925" y="116713"/>
                  </a:lnTo>
                  <a:lnTo>
                    <a:pt x="1212888" y="130340"/>
                  </a:lnTo>
                  <a:lnTo>
                    <a:pt x="1221625" y="132651"/>
                  </a:lnTo>
                  <a:lnTo>
                    <a:pt x="1310830" y="80606"/>
                  </a:lnTo>
                  <a:lnTo>
                    <a:pt x="1335328" y="663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1807" y="3736594"/>
              <a:ext cx="709228" cy="116256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4118" y="3736594"/>
              <a:ext cx="709228" cy="1162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-39795"/>
            <a:ext cx="595566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3200" spc="-20" dirty="0"/>
              <a:t>Доказательство принципа</a:t>
            </a:r>
            <a:br>
              <a:rPr lang="ru-RU" sz="3200" spc="-20" dirty="0"/>
            </a:br>
            <a:r>
              <a:rPr sz="3200" spc="20" dirty="0"/>
              <a:t>(2.4GHz</a:t>
            </a:r>
            <a:r>
              <a:rPr sz="3200" spc="50" dirty="0"/>
              <a:t> </a:t>
            </a:r>
            <a:r>
              <a:rPr sz="3200" spc="95" dirty="0"/>
              <a:t>ZigBee)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95822" y="637590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9867" y="918927"/>
            <a:ext cx="6232185" cy="5116642"/>
            <a:chOff x="1529867" y="918927"/>
            <a:chExt cx="6232185" cy="5116642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9867" y="918927"/>
              <a:ext cx="6084265" cy="25481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5130" y="3429000"/>
              <a:ext cx="5946922" cy="26065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4458" y="1657539"/>
            <a:ext cx="2800256" cy="369788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2342" y="5656771"/>
            <a:ext cx="8235950" cy="1019175"/>
            <a:chOff x="452342" y="5656771"/>
            <a:chExt cx="8235950" cy="10191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516" y="5659946"/>
              <a:ext cx="8229600" cy="10122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5517" y="5659946"/>
              <a:ext cx="8229600" cy="1012825"/>
            </a:xfrm>
            <a:custGeom>
              <a:avLst/>
              <a:gdLst/>
              <a:ahLst/>
              <a:cxnLst/>
              <a:rect l="l" t="t" r="r" b="b"/>
              <a:pathLst>
                <a:path w="8229600" h="1012825">
                  <a:moveTo>
                    <a:pt x="0" y="0"/>
                  </a:moveTo>
                  <a:lnTo>
                    <a:pt x="8229600" y="0"/>
                  </a:lnTo>
                  <a:lnTo>
                    <a:pt x="8229600" y="1012296"/>
                  </a:lnTo>
                  <a:lnTo>
                    <a:pt x="0" y="1012296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1113" y="5710310"/>
            <a:ext cx="7982584" cy="84510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400" spc="195" dirty="0">
                <a:latin typeface="Lucida Sans Unicode"/>
                <a:cs typeface="Lucida Sans Unicode"/>
              </a:rPr>
              <a:t>Отказавшись от использования FPGA, мы снизили стоимость и энергопотребление</a:t>
            </a:r>
            <a:r>
              <a:rPr lang="ru-RU" sz="2800" spc="195" dirty="0">
                <a:latin typeface="Lucida Sans Unicode"/>
                <a:cs typeface="Lucida Sans Unicode"/>
              </a:rPr>
              <a:t>.</a:t>
            </a: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452" y="1380591"/>
            <a:ext cx="2237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SDR+Rb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clock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MS PGothic"/>
                <a:cs typeface="MS PGothic"/>
              </a:rPr>
              <a:t>（〜</a:t>
            </a:r>
            <a:r>
              <a:rPr sz="1800" spc="-5" dirty="0">
                <a:latin typeface="Calibri"/>
                <a:cs typeface="Calibri"/>
              </a:rPr>
              <a:t>$10k</a:t>
            </a:r>
            <a:r>
              <a:rPr sz="1800" spc="-5" dirty="0">
                <a:latin typeface="MS PGothic"/>
                <a:cs typeface="MS PGothic"/>
              </a:rPr>
              <a:t>）</a:t>
            </a:r>
            <a:endParaRPr sz="1800" dirty="0">
              <a:latin typeface="MS PGothic"/>
              <a:cs typeface="MS P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7745" y="987044"/>
            <a:ext cx="241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800" spc="-10" dirty="0">
                <a:latin typeface="Calibri"/>
                <a:cs typeface="Calibri"/>
              </a:rPr>
              <a:t>Прототип модуля </a:t>
            </a:r>
            <a:r>
              <a:rPr lang="en-US" sz="1800" spc="-10" dirty="0">
                <a:latin typeface="Calibri"/>
                <a:cs typeface="Calibri"/>
              </a:rPr>
              <a:t>Wi-Wi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99014" y="2382197"/>
            <a:ext cx="1270635" cy="1003935"/>
            <a:chOff x="3799014" y="2382197"/>
            <a:chExt cx="1270635" cy="10039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2189" y="2385372"/>
              <a:ext cx="1264023" cy="9970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02189" y="2385372"/>
              <a:ext cx="1264285" cy="997585"/>
            </a:xfrm>
            <a:custGeom>
              <a:avLst/>
              <a:gdLst/>
              <a:ahLst/>
              <a:cxnLst/>
              <a:rect l="l" t="t" r="r" b="b"/>
              <a:pathLst>
                <a:path w="1264285" h="997585">
                  <a:moveTo>
                    <a:pt x="0" y="249252"/>
                  </a:moveTo>
                  <a:lnTo>
                    <a:pt x="765519" y="249252"/>
                  </a:lnTo>
                  <a:lnTo>
                    <a:pt x="765519" y="0"/>
                  </a:lnTo>
                  <a:lnTo>
                    <a:pt x="1264023" y="498504"/>
                  </a:lnTo>
                  <a:lnTo>
                    <a:pt x="765519" y="997009"/>
                  </a:lnTo>
                  <a:lnTo>
                    <a:pt x="765519" y="747756"/>
                  </a:lnTo>
                  <a:lnTo>
                    <a:pt x="0" y="747756"/>
                  </a:lnTo>
                  <a:lnTo>
                    <a:pt x="0" y="249252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85655" y="3458971"/>
            <a:ext cx="1333500" cy="124489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ru-RU" sz="1600" spc="-10" dirty="0">
                <a:latin typeface="Calibri"/>
                <a:cs typeface="Calibri"/>
              </a:rPr>
              <a:t>низкая стоимость, небольшой размер, низкая мощность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2792" y="1971014"/>
            <a:ext cx="2574290" cy="3188335"/>
            <a:chOff x="332792" y="1971014"/>
            <a:chExt cx="2574290" cy="318833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892" y="1971014"/>
              <a:ext cx="1574800" cy="118109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0624" y="4252179"/>
              <a:ext cx="821165" cy="9068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792" y="3282509"/>
              <a:ext cx="2573867" cy="4861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63603" y="4498340"/>
            <a:ext cx="793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Rb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clock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24776" y="3780028"/>
            <a:ext cx="19126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/>
                <a:cs typeface="Calibri"/>
              </a:rPr>
              <a:t>Software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defined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radio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835" y="2812796"/>
            <a:ext cx="26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7845" y="1914512"/>
            <a:ext cx="3542665" cy="2338070"/>
            <a:chOff x="97845" y="1914512"/>
            <a:chExt cx="3542665" cy="2338070"/>
          </a:xfrm>
        </p:grpSpPr>
        <p:sp>
          <p:nvSpPr>
            <p:cNvPr id="21" name="object 21"/>
            <p:cNvSpPr/>
            <p:nvPr/>
          </p:nvSpPr>
          <p:spPr>
            <a:xfrm>
              <a:off x="97840" y="2509862"/>
              <a:ext cx="1574165" cy="1742439"/>
            </a:xfrm>
            <a:custGeom>
              <a:avLst/>
              <a:gdLst/>
              <a:ahLst/>
              <a:cxnLst/>
              <a:rect l="l" t="t" r="r" b="b"/>
              <a:pathLst>
                <a:path w="1574164" h="1742439">
                  <a:moveTo>
                    <a:pt x="735088" y="51701"/>
                  </a:moveTo>
                  <a:lnTo>
                    <a:pt x="724192" y="45351"/>
                  </a:lnTo>
                  <a:lnTo>
                    <a:pt x="646455" y="0"/>
                  </a:lnTo>
                  <a:lnTo>
                    <a:pt x="642569" y="1028"/>
                  </a:lnTo>
                  <a:lnTo>
                    <a:pt x="639025" y="7086"/>
                  </a:lnTo>
                  <a:lnTo>
                    <a:pt x="640054" y="10972"/>
                  </a:lnTo>
                  <a:lnTo>
                    <a:pt x="698982" y="45351"/>
                  </a:lnTo>
                  <a:lnTo>
                    <a:pt x="0" y="45351"/>
                  </a:lnTo>
                  <a:lnTo>
                    <a:pt x="0" y="1022083"/>
                  </a:lnTo>
                  <a:lnTo>
                    <a:pt x="234950" y="1022083"/>
                  </a:lnTo>
                  <a:lnTo>
                    <a:pt x="234950" y="1015733"/>
                  </a:lnTo>
                  <a:lnTo>
                    <a:pt x="234950" y="1009383"/>
                  </a:lnTo>
                  <a:lnTo>
                    <a:pt x="12700" y="1009383"/>
                  </a:lnTo>
                  <a:lnTo>
                    <a:pt x="12700" y="58051"/>
                  </a:lnTo>
                  <a:lnTo>
                    <a:pt x="698995" y="58051"/>
                  </a:lnTo>
                  <a:lnTo>
                    <a:pt x="640054" y="92443"/>
                  </a:lnTo>
                  <a:lnTo>
                    <a:pt x="639025" y="96329"/>
                  </a:lnTo>
                  <a:lnTo>
                    <a:pt x="642569" y="102387"/>
                  </a:lnTo>
                  <a:lnTo>
                    <a:pt x="646455" y="103403"/>
                  </a:lnTo>
                  <a:lnTo>
                    <a:pt x="724192" y="58051"/>
                  </a:lnTo>
                  <a:lnTo>
                    <a:pt x="735088" y="51701"/>
                  </a:lnTo>
                  <a:close/>
                </a:path>
                <a:path w="1574164" h="1742439">
                  <a:moveTo>
                    <a:pt x="1573606" y="1347406"/>
                  </a:moveTo>
                  <a:lnTo>
                    <a:pt x="1529232" y="1271397"/>
                  </a:lnTo>
                  <a:lnTo>
                    <a:pt x="1521879" y="1258798"/>
                  </a:lnTo>
                  <a:lnTo>
                    <a:pt x="1470228" y="1347406"/>
                  </a:lnTo>
                  <a:lnTo>
                    <a:pt x="1470240" y="1347597"/>
                  </a:lnTo>
                  <a:lnTo>
                    <a:pt x="1471231" y="1351330"/>
                  </a:lnTo>
                  <a:lnTo>
                    <a:pt x="1477289" y="1354874"/>
                  </a:lnTo>
                  <a:lnTo>
                    <a:pt x="1481175" y="1353845"/>
                  </a:lnTo>
                  <a:lnTo>
                    <a:pt x="1515541" y="1294892"/>
                  </a:lnTo>
                  <a:lnTo>
                    <a:pt x="1515579" y="1344383"/>
                  </a:lnTo>
                  <a:lnTo>
                    <a:pt x="1515757" y="1425041"/>
                  </a:lnTo>
                  <a:lnTo>
                    <a:pt x="1515935" y="1468882"/>
                  </a:lnTo>
                  <a:lnTo>
                    <a:pt x="1516341" y="1502156"/>
                  </a:lnTo>
                  <a:lnTo>
                    <a:pt x="1516722" y="1559877"/>
                  </a:lnTo>
                  <a:lnTo>
                    <a:pt x="1516875" y="1612709"/>
                  </a:lnTo>
                  <a:lnTo>
                    <a:pt x="1516951" y="1653540"/>
                  </a:lnTo>
                  <a:lnTo>
                    <a:pt x="1517015" y="1742313"/>
                  </a:lnTo>
                  <a:lnTo>
                    <a:pt x="1529715" y="1742300"/>
                  </a:lnTo>
                  <a:lnTo>
                    <a:pt x="1529651" y="1653540"/>
                  </a:lnTo>
                  <a:lnTo>
                    <a:pt x="1529473" y="1576095"/>
                  </a:lnTo>
                  <a:lnTo>
                    <a:pt x="1529308" y="1532255"/>
                  </a:lnTo>
                  <a:lnTo>
                    <a:pt x="1528889" y="1499044"/>
                  </a:lnTo>
                  <a:lnTo>
                    <a:pt x="1528889" y="1498866"/>
                  </a:lnTo>
                  <a:lnTo>
                    <a:pt x="1528826" y="1495069"/>
                  </a:lnTo>
                  <a:lnTo>
                    <a:pt x="1528699" y="1479740"/>
                  </a:lnTo>
                  <a:lnTo>
                    <a:pt x="1528508" y="1441259"/>
                  </a:lnTo>
                  <a:lnTo>
                    <a:pt x="1528356" y="1388414"/>
                  </a:lnTo>
                  <a:lnTo>
                    <a:pt x="1528241" y="1294892"/>
                  </a:lnTo>
                  <a:lnTo>
                    <a:pt x="1562646" y="1353820"/>
                  </a:lnTo>
                  <a:lnTo>
                    <a:pt x="1566532" y="1354836"/>
                  </a:lnTo>
                  <a:lnTo>
                    <a:pt x="1572590" y="1351305"/>
                  </a:lnTo>
                  <a:lnTo>
                    <a:pt x="1573606" y="1347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7294" y="1914512"/>
              <a:ext cx="1023030" cy="35709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889289" y="1618996"/>
            <a:ext cx="635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MS PGothic"/>
                <a:cs typeface="MS PGothic"/>
              </a:rPr>
              <a:t>送信機</a:t>
            </a:r>
            <a:endParaRPr sz="1600">
              <a:latin typeface="MS PGothic"/>
              <a:cs typeface="MS P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401346" y="2086709"/>
            <a:ext cx="1195705" cy="1656714"/>
            <a:chOff x="2401346" y="2086709"/>
            <a:chExt cx="1195705" cy="1656714"/>
          </a:xfrm>
        </p:grpSpPr>
        <p:sp>
          <p:nvSpPr>
            <p:cNvPr id="25" name="object 25"/>
            <p:cNvSpPr/>
            <p:nvPr/>
          </p:nvSpPr>
          <p:spPr>
            <a:xfrm>
              <a:off x="2407696" y="2093059"/>
              <a:ext cx="210185" cy="468630"/>
            </a:xfrm>
            <a:custGeom>
              <a:avLst/>
              <a:gdLst/>
              <a:ahLst/>
              <a:cxnLst/>
              <a:rect l="l" t="t" r="r" b="b"/>
              <a:pathLst>
                <a:path w="210185" h="468630">
                  <a:moveTo>
                    <a:pt x="0" y="468504"/>
                  </a:moveTo>
                  <a:lnTo>
                    <a:pt x="104801" y="468504"/>
                  </a:lnTo>
                  <a:lnTo>
                    <a:pt x="104801" y="0"/>
                  </a:lnTo>
                  <a:lnTo>
                    <a:pt x="209602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38534" y="2635021"/>
              <a:ext cx="252996" cy="9206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43864" y="2822178"/>
              <a:ext cx="252996" cy="9206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836864" y="338863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342612" y="0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6658" y="3585263"/>
              <a:ext cx="464820" cy="0"/>
            </a:xfrm>
            <a:custGeom>
              <a:avLst/>
              <a:gdLst/>
              <a:ahLst/>
              <a:cxnLst/>
              <a:rect l="l" t="t" r="r" b="b"/>
              <a:pathLst>
                <a:path w="464820">
                  <a:moveTo>
                    <a:pt x="464503" y="0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22863" y="2269394"/>
              <a:ext cx="151130" cy="365760"/>
            </a:xfrm>
            <a:custGeom>
              <a:avLst/>
              <a:gdLst/>
              <a:ahLst/>
              <a:cxnLst/>
              <a:rect l="l" t="t" r="r" b="b"/>
              <a:pathLst>
                <a:path w="151129" h="365760">
                  <a:moveTo>
                    <a:pt x="109471" y="296503"/>
                  </a:moveTo>
                  <a:lnTo>
                    <a:pt x="79742" y="307647"/>
                  </a:lnTo>
                  <a:lnTo>
                    <a:pt x="142163" y="365626"/>
                  </a:lnTo>
                  <a:lnTo>
                    <a:pt x="148196" y="308395"/>
                  </a:lnTo>
                  <a:lnTo>
                    <a:pt x="113929" y="308395"/>
                  </a:lnTo>
                  <a:lnTo>
                    <a:pt x="109471" y="296503"/>
                  </a:lnTo>
                  <a:close/>
                </a:path>
                <a:path w="151129" h="365760">
                  <a:moveTo>
                    <a:pt x="121363" y="292045"/>
                  </a:moveTo>
                  <a:lnTo>
                    <a:pt x="109471" y="296503"/>
                  </a:lnTo>
                  <a:lnTo>
                    <a:pt x="113929" y="308395"/>
                  </a:lnTo>
                  <a:lnTo>
                    <a:pt x="125821" y="303937"/>
                  </a:lnTo>
                  <a:lnTo>
                    <a:pt x="121363" y="292045"/>
                  </a:lnTo>
                  <a:close/>
                </a:path>
                <a:path w="151129" h="365760">
                  <a:moveTo>
                    <a:pt x="151094" y="280901"/>
                  </a:moveTo>
                  <a:lnTo>
                    <a:pt x="121363" y="292045"/>
                  </a:lnTo>
                  <a:lnTo>
                    <a:pt x="125821" y="303937"/>
                  </a:lnTo>
                  <a:lnTo>
                    <a:pt x="113929" y="308395"/>
                  </a:lnTo>
                  <a:lnTo>
                    <a:pt x="148196" y="308395"/>
                  </a:lnTo>
                  <a:lnTo>
                    <a:pt x="151094" y="280901"/>
                  </a:lnTo>
                  <a:close/>
                </a:path>
                <a:path w="151129" h="365760">
                  <a:moveTo>
                    <a:pt x="11892" y="0"/>
                  </a:moveTo>
                  <a:lnTo>
                    <a:pt x="0" y="4457"/>
                  </a:lnTo>
                  <a:lnTo>
                    <a:pt x="109471" y="296503"/>
                  </a:lnTo>
                  <a:lnTo>
                    <a:pt x="121363" y="292045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697833" y="2139471"/>
            <a:ext cx="869315" cy="3759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683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latin typeface="Calibri"/>
                <a:cs typeface="Calibri"/>
              </a:rPr>
              <a:t>RF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32378" y="2748691"/>
            <a:ext cx="233045" cy="252095"/>
          </a:xfrm>
          <a:custGeom>
            <a:avLst/>
            <a:gdLst/>
            <a:ahLst/>
            <a:cxnLst/>
            <a:rect l="l" t="t" r="r" b="b"/>
            <a:pathLst>
              <a:path w="233045" h="252094">
                <a:moveTo>
                  <a:pt x="0" y="0"/>
                </a:moveTo>
                <a:lnTo>
                  <a:pt x="232641" y="0"/>
                </a:lnTo>
                <a:lnTo>
                  <a:pt x="232641" y="252028"/>
                </a:lnTo>
                <a:lnTo>
                  <a:pt x="0" y="25202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88264" y="2739391"/>
            <a:ext cx="233045" cy="252095"/>
          </a:xfrm>
          <a:custGeom>
            <a:avLst/>
            <a:gdLst/>
            <a:ahLst/>
            <a:cxnLst/>
            <a:rect l="l" t="t" r="r" b="b"/>
            <a:pathLst>
              <a:path w="233045" h="252094">
                <a:moveTo>
                  <a:pt x="0" y="0"/>
                </a:moveTo>
                <a:lnTo>
                  <a:pt x="232641" y="0"/>
                </a:lnTo>
                <a:lnTo>
                  <a:pt x="232641" y="252028"/>
                </a:lnTo>
                <a:lnTo>
                  <a:pt x="0" y="252028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5989640" y="3168159"/>
            <a:ext cx="705485" cy="737870"/>
            <a:chOff x="5989640" y="3168159"/>
            <a:chExt cx="705485" cy="737870"/>
          </a:xfrm>
        </p:grpSpPr>
        <p:sp>
          <p:nvSpPr>
            <p:cNvPr id="35" name="object 35"/>
            <p:cNvSpPr/>
            <p:nvPr/>
          </p:nvSpPr>
          <p:spPr>
            <a:xfrm>
              <a:off x="6248697" y="3182447"/>
              <a:ext cx="432434" cy="324485"/>
            </a:xfrm>
            <a:custGeom>
              <a:avLst/>
              <a:gdLst/>
              <a:ahLst/>
              <a:cxnLst/>
              <a:rect l="l" t="t" r="r" b="b"/>
              <a:pathLst>
                <a:path w="432434" h="324485">
                  <a:moveTo>
                    <a:pt x="0" y="0"/>
                  </a:moveTo>
                  <a:lnTo>
                    <a:pt x="432048" y="0"/>
                  </a:lnTo>
                  <a:lnTo>
                    <a:pt x="432048" y="324036"/>
                  </a:lnTo>
                  <a:lnTo>
                    <a:pt x="0" y="32403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92815" y="3533106"/>
              <a:ext cx="681990" cy="369570"/>
            </a:xfrm>
            <a:custGeom>
              <a:avLst/>
              <a:gdLst/>
              <a:ahLst/>
              <a:cxnLst/>
              <a:rect l="l" t="t" r="r" b="b"/>
              <a:pathLst>
                <a:path w="681990" h="369570">
                  <a:moveTo>
                    <a:pt x="0" y="0"/>
                  </a:moveTo>
                  <a:lnTo>
                    <a:pt x="681661" y="0"/>
                  </a:lnTo>
                  <a:lnTo>
                    <a:pt x="681661" y="369332"/>
                  </a:lnTo>
                  <a:lnTo>
                    <a:pt x="0" y="369332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995990" y="3528526"/>
            <a:ext cx="681990" cy="370840"/>
          </a:xfrm>
          <a:prstGeom prst="rect">
            <a:avLst/>
          </a:prstGeom>
          <a:solidFill>
            <a:srgbClr val="FFCCFF"/>
          </a:solidFill>
        </p:spPr>
        <p:txBody>
          <a:bodyPr vert="horz" wrap="square" lIns="0" tIns="3746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95"/>
              </a:spcBef>
            </a:pPr>
            <a:r>
              <a:rPr sz="1800" spc="-25" dirty="0">
                <a:latin typeface="Calibri"/>
                <a:cs typeface="Calibri"/>
              </a:rPr>
              <a:t>TCXO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85495" y="3418815"/>
            <a:ext cx="283845" cy="276860"/>
          </a:xfrm>
          <a:custGeom>
            <a:avLst/>
            <a:gdLst/>
            <a:ahLst/>
            <a:cxnLst/>
            <a:rect l="l" t="t" r="r" b="b"/>
            <a:pathLst>
              <a:path w="283845" h="276860">
                <a:moveTo>
                  <a:pt x="0" y="0"/>
                </a:moveTo>
                <a:lnTo>
                  <a:pt x="283698" y="0"/>
                </a:lnTo>
                <a:lnTo>
                  <a:pt x="283698" y="276621"/>
                </a:lnTo>
                <a:lnTo>
                  <a:pt x="0" y="276621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801410" y="3765509"/>
            <a:ext cx="654685" cy="37592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r>
              <a:rPr sz="1800" spc="-5" dirty="0">
                <a:latin typeface="Calibri"/>
                <a:cs typeface="Calibri"/>
              </a:rPr>
              <a:t>MPU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179764" y="202586"/>
            <a:ext cx="27679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35" dirty="0"/>
              <a:t>Модуль </a:t>
            </a:r>
            <a:r>
              <a:rPr lang="en-US" sz="3200" spc="35" dirty="0"/>
              <a:t>Wi-Wi</a:t>
            </a:r>
            <a:endParaRPr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9"/>
                </a:lnTo>
                <a:lnTo>
                  <a:pt x="9144000" y="68579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8400" y="425128"/>
            <a:ext cx="46748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0" dirty="0">
                <a:solidFill>
                  <a:srgbClr val="FFFFFF"/>
                </a:solidFill>
              </a:rPr>
              <a:t>Prototype</a:t>
            </a:r>
            <a:r>
              <a:rPr sz="4000" spc="35" dirty="0">
                <a:solidFill>
                  <a:srgbClr val="FFFFFF"/>
                </a:solidFill>
              </a:rPr>
              <a:t> </a:t>
            </a:r>
            <a:r>
              <a:rPr sz="4000" spc="-30" dirty="0">
                <a:solidFill>
                  <a:srgbClr val="FFFFFF"/>
                </a:solidFill>
              </a:rPr>
              <a:t>modules</a:t>
            </a:r>
            <a:endParaRPr sz="4000" dirty="0"/>
          </a:p>
        </p:txBody>
      </p:sp>
      <p:pic>
        <p:nvPicPr>
          <p:cNvPr id="6" name="object 6"/>
          <p:cNvPicPr/>
          <p:nvPr/>
        </p:nvPicPr>
        <p:blipFill rotWithShape="1">
          <a:blip r:embed="rId2" cstate="print"/>
          <a:srcRect l="12500" t="26873" r="46135"/>
          <a:stretch/>
        </p:blipFill>
        <p:spPr>
          <a:xfrm>
            <a:off x="3058089" y="1630544"/>
            <a:ext cx="3262347" cy="318200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9675" y="5286071"/>
            <a:ext cx="549317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lang="ru-RU"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Модуль беспроводной связи 920 </a:t>
            </a:r>
            <a:r>
              <a:rPr lang="ru-RU" sz="1800" spc="-4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МГцПолная</a:t>
            </a:r>
            <a:r>
              <a:rPr lang="ru-RU"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совместимость с IEEE 802.15.4.Диапазон 100 м (20 мВт)/5 км (250 мВт)Точность синхронизации: 35 </a:t>
            </a:r>
            <a:r>
              <a:rPr lang="ru-RU" sz="1800" spc="-4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нс</a:t>
            </a:r>
            <a:r>
              <a:rPr lang="ru-RU"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с джиттером 16 </a:t>
            </a:r>
            <a:r>
              <a:rPr lang="ru-RU" sz="1800" spc="-4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пс</a:t>
            </a:r>
            <a:r>
              <a:rPr lang="ru-RU" sz="18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8035" y="637590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20832"/>
          <a:stretch/>
        </p:blipFill>
        <p:spPr>
          <a:xfrm>
            <a:off x="838200" y="2667000"/>
            <a:ext cx="7735886" cy="34448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0411" y="346649"/>
            <a:ext cx="6248400" cy="57323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0"/>
              </a:spcBef>
            </a:pPr>
            <a:r>
              <a:rPr lang="ru-RU" sz="3600" spc="-10" dirty="0"/>
              <a:t>Демонстрация синхронизации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600200" y="1186179"/>
            <a:ext cx="6934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01320" algn="l"/>
              </a:tabLst>
            </a:pPr>
            <a:r>
              <a:rPr sz="2800" dirty="0">
                <a:latin typeface="Calibri"/>
                <a:cs typeface="Calibri"/>
              </a:rPr>
              <a:t>P	</a:t>
            </a:r>
            <a:r>
              <a:rPr sz="2800" spc="-20" dirty="0">
                <a:latin typeface="Calibri"/>
                <a:cs typeface="Calibri"/>
              </a:rPr>
              <a:t>=(ΔT</a:t>
            </a:r>
            <a:r>
              <a:rPr sz="2850" spc="-30" baseline="-17543" dirty="0">
                <a:latin typeface="Calibri"/>
                <a:cs typeface="Calibri"/>
              </a:rPr>
              <a:t>G</a:t>
            </a:r>
            <a:r>
              <a:rPr sz="2850" spc="247" baseline="-1754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 </a:t>
            </a:r>
            <a:r>
              <a:rPr sz="2800" spc="-10" dirty="0">
                <a:latin typeface="Calibri"/>
                <a:cs typeface="Calibri"/>
              </a:rPr>
              <a:t>ΔT</a:t>
            </a:r>
            <a:r>
              <a:rPr sz="2850" spc="-15" baseline="-17543" dirty="0">
                <a:latin typeface="Calibri"/>
                <a:cs typeface="Calibri"/>
              </a:rPr>
              <a:t>J</a:t>
            </a:r>
            <a:r>
              <a:rPr sz="2800" spc="-10" dirty="0">
                <a:latin typeface="Calibri"/>
                <a:cs typeface="Calibri"/>
              </a:rPr>
              <a:t>)/2</a:t>
            </a:r>
            <a:r>
              <a:rPr sz="2400" spc="-10" dirty="0">
                <a:latin typeface="MS PGothic"/>
                <a:cs typeface="MS PGothic"/>
              </a:rPr>
              <a:t>（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-10" dirty="0">
                <a:latin typeface="MS PGothic"/>
                <a:cs typeface="MS PGothic"/>
              </a:rPr>
              <a:t>＝</a:t>
            </a:r>
            <a:r>
              <a:rPr lang="ru-RU" sz="2400" spc="-10" dirty="0">
                <a:latin typeface="Calibri"/>
                <a:cs typeface="Calibri"/>
              </a:rPr>
              <a:t> Сумма обоих измерений.</a:t>
            </a:r>
            <a:r>
              <a:rPr lang="en-US" sz="2400" spc="-10" dirty="0">
                <a:latin typeface="Calibri"/>
                <a:cs typeface="Calibri"/>
              </a:rPr>
              <a:t>)</a:t>
            </a:r>
            <a:endParaRPr sz="2400" dirty="0">
              <a:latin typeface="MS PGothic"/>
              <a:cs typeface="MS P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3278" y="1875154"/>
            <a:ext cx="5695950" cy="554990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09"/>
              </a:spcBef>
            </a:pPr>
            <a:r>
              <a:rPr sz="2800" spc="-50" dirty="0">
                <a:latin typeface="Calibri"/>
                <a:cs typeface="Calibri"/>
              </a:rPr>
              <a:t>T</a:t>
            </a:r>
            <a:r>
              <a:rPr sz="2850" spc="-75" baseline="-17543" dirty="0">
                <a:latin typeface="Calibri"/>
                <a:cs typeface="Calibri"/>
              </a:rPr>
              <a:t>J</a:t>
            </a:r>
            <a:r>
              <a:rPr sz="2850" spc="307" baseline="-1754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50" spc="-67" baseline="-17543" dirty="0">
                <a:latin typeface="Calibri"/>
                <a:cs typeface="Calibri"/>
              </a:rPr>
              <a:t>G</a:t>
            </a:r>
            <a:r>
              <a:rPr sz="2850" spc="277" baseline="-17543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=(ΔT</a:t>
            </a:r>
            <a:r>
              <a:rPr sz="2850" spc="-30" baseline="-17543" dirty="0">
                <a:latin typeface="Calibri"/>
                <a:cs typeface="Calibri"/>
              </a:rPr>
              <a:t>G</a:t>
            </a:r>
            <a:r>
              <a:rPr sz="2850" spc="277" baseline="-1754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ΔT</a:t>
            </a:r>
            <a:r>
              <a:rPr sz="2850" spc="-30" baseline="-17543" dirty="0">
                <a:latin typeface="Calibri"/>
                <a:cs typeface="Calibri"/>
              </a:rPr>
              <a:t>J</a:t>
            </a:r>
            <a:r>
              <a:rPr sz="2800" spc="-20" dirty="0">
                <a:latin typeface="Calibri"/>
                <a:cs typeface="Calibri"/>
              </a:rPr>
              <a:t>)/2</a:t>
            </a:r>
            <a:r>
              <a:rPr sz="2400" spc="-20" dirty="0">
                <a:latin typeface="MS PGothic"/>
                <a:cs typeface="MS PGothic"/>
              </a:rPr>
              <a:t>（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30" baseline="-17361" dirty="0">
                <a:latin typeface="Calibri"/>
                <a:cs typeface="Calibri"/>
              </a:rPr>
              <a:t>J</a:t>
            </a:r>
            <a:r>
              <a:rPr sz="2400" spc="-20" dirty="0">
                <a:latin typeface="Calibri"/>
                <a:cs typeface="Calibri"/>
              </a:rPr>
              <a:t>-T</a:t>
            </a:r>
            <a:r>
              <a:rPr sz="2400" spc="-30" baseline="-17361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=Difference</a:t>
            </a:r>
            <a:r>
              <a:rPr sz="2400" spc="-20" dirty="0">
                <a:latin typeface="MS PGothic"/>
                <a:cs typeface="MS PGothic"/>
              </a:rPr>
              <a:t>）</a:t>
            </a:r>
            <a:endParaRPr sz="2400" dirty="0">
              <a:latin typeface="MS PGothic"/>
              <a:cs typeface="MS P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8035" y="637590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543</Words>
  <Application>Microsoft Office PowerPoint</Application>
  <PresentationFormat>Экран (4:3)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Microsoft YaHei UI</vt:lpstr>
      <vt:lpstr>MS PGothic</vt:lpstr>
      <vt:lpstr>MS UI Gothic</vt:lpstr>
      <vt:lpstr>Arial</vt:lpstr>
      <vt:lpstr>Arial MT</vt:lpstr>
      <vt:lpstr>Calibri</vt:lpstr>
      <vt:lpstr>Calibri Light</vt:lpstr>
      <vt:lpstr>Lucida Sans Unicode</vt:lpstr>
      <vt:lpstr>Verdana</vt:lpstr>
      <vt:lpstr>Тема Office</vt:lpstr>
      <vt:lpstr>Пространственно-временная синхронизация на пикосекундном уровне</vt:lpstr>
      <vt:lpstr>Japan Standard Time (JST)</vt:lpstr>
      <vt:lpstr>Пространственно-временная синхронизация</vt:lpstr>
      <vt:lpstr>Путь к пространственно-временной синхронизации</vt:lpstr>
      <vt:lpstr>Беспроводная двусторонняя интерферометрия (WiWi)</vt:lpstr>
      <vt:lpstr>Доказательство принципа (2.4GHz ZigBee)</vt:lpstr>
      <vt:lpstr>Модуль Wi-Wi</vt:lpstr>
      <vt:lpstr>Prototype modules</vt:lpstr>
      <vt:lpstr>Демонстрация синхронизации</vt:lpstr>
      <vt:lpstr>Демо вариации позиции</vt:lpstr>
      <vt:lpstr>Пример 1 Мониторинг инфраструктуры</vt:lpstr>
      <vt:lpstr>7 модулей синхронизированы</vt:lpstr>
      <vt:lpstr>Пример 2 Изменение положения в 2D</vt:lpstr>
      <vt:lpstr>Qantum-Pcie ×Wi-Wi</vt:lpstr>
      <vt:lpstr>Стандартизация</vt:lpstr>
      <vt:lpstr>Краткое содержание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Включение пространственно-временной синхронизации на пикосекундном уровне</dc:title>
  <dc:creator>SHIWA</dc:creator>
  <cp:lastModifiedBy>SHIWA</cp:lastModifiedBy>
  <cp:revision>3</cp:revision>
  <dcterms:created xsi:type="dcterms:W3CDTF">2024-06-12T17:43:36Z</dcterms:created>
  <dcterms:modified xsi:type="dcterms:W3CDTF">2024-06-12T18:10:13Z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2022-11-24T00:00:00Z</vt:filetime>
  </property>
  <property fmtid="{D5CDD505-2E9C-101B-9397-08002B2CF9AE}" pid="3" name="LastSaved">
    <vt:filetime>2024-06-12T00:00:00Z</vt:filetime>
  </property>
</Properties>
</file>