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1DC0-57F4-42AC-97EC-358A4B9E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C98E9-85B4-4B26-807D-6B476141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266A9-55CB-4844-BC69-31993351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CB20D-A4FB-4DE0-9503-00C1EF9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015B6-2670-4570-8BC4-FFC11614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7ED76-0F18-45D4-BDD5-B12C4E8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FFAC2-2567-47A8-9CF8-3C9CA609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85323-BD5B-4DEE-9F1E-05D89EE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746F3-E096-4BE6-B799-8513046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330C9-C371-4852-85BC-447A0CE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6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C232BC-222B-49BD-9774-B859BE7E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CCBF9-5125-422F-8121-A6EA5A06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AFC7D-C41F-471C-883F-30DE0486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35664-FF1D-4468-944A-A52E1EE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58A8E-4ECE-46DB-A6A4-0F58083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3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645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7690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4870" y="536194"/>
            <a:ext cx="10862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687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EF20-29AF-440E-96B3-23CA19A2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EDD2C-95C0-4228-BE7F-10B5CA02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8425B-A1B5-48C7-9E6D-E92862E0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AAEDB-5559-4119-9980-2B30D800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FDBD9-3BF7-4DB7-A05C-DB015F0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9335-215B-4D01-9D32-EBC7FD94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D1318-998B-410E-A713-B0E7156F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2C71D-6375-4650-ABFF-869EFBB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7BB06-BDFE-4C44-AADB-38471B5C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F8BCA-7027-4A70-BDAB-56B73A7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48C06-598C-4B40-A890-4A5985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0EAD-9C9A-4176-8399-5686F119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D772D-E425-4512-BEB7-0CB0D7A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62C28C-8506-450B-AD9D-32C4773E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41652-7990-410D-A376-7DB726A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262E1-B76C-41F6-BA86-006E2DF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B4B3-32A9-441D-B8E9-DC6E39AA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B9521-9F59-44A5-9348-F5739FFA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6CA72-9AC0-4088-8A85-2E9AAF15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F76682-3E08-46E2-8A31-AEBA5299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CB503-EABF-4E7F-B362-306A84101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9AF129-20CA-4A74-AEA5-CC3B114A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07675F-BA50-4730-98C0-DD0DF28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7AD85-5C33-4F9C-A868-69DEF7E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9159C-4E0D-433E-B83C-07457B5C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0F3F1-7325-4623-BCE0-3FD1307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0A6465-956B-4E52-A9BA-5290653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6FB807-ADC3-4075-9E29-638C44D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F6FCA7-48C5-475D-9AFA-6ADBC3B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3C059-77E3-4E15-88C0-1A1825A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E6C70-B1F9-4D24-B6FA-531CEE4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6DEB-1032-4B00-AD5A-F8A424A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EC127-4DEB-4179-8499-D4998A4A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318385-CD2F-4937-971F-7B37D455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D5C3A8-43EC-4FB1-97FB-235B4C25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BB0C9-54A0-4885-91F1-0624CC5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EA7F5-24B4-4338-A200-099A46F7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9939-ED51-4C0C-A4FB-06E98D01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31F8B2-0C82-4A20-B6E0-ABE06F9D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2C8F7-E51B-494A-BCB8-D7842815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F7B4CE-99DE-4406-89BF-0D27ABB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C14B2-4965-424D-A59A-94193A5D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52A23-E342-4DAB-B9DC-E8B128B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76E7-0D1A-4E77-8416-60576F73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5A29D3-9CDB-4063-9048-1670E65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F6ED1-2234-4EF4-9C2C-F0ED82A7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D26BB-BEAC-4374-9058-68BCF31E1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2354F-3701-4EE5-A743-2FEE738D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cl4aZTPsTS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13" Type="http://schemas.openxmlformats.org/officeDocument/2006/relationships/image" Target="../media/image51.jpg"/><Relationship Id="rId18" Type="http://schemas.openxmlformats.org/officeDocument/2006/relationships/image" Target="../media/image56.jpg"/><Relationship Id="rId3" Type="http://schemas.openxmlformats.org/officeDocument/2006/relationships/image" Target="../media/image41.png"/><Relationship Id="rId7" Type="http://schemas.openxmlformats.org/officeDocument/2006/relationships/image" Target="../media/image45.jpg"/><Relationship Id="rId12" Type="http://schemas.openxmlformats.org/officeDocument/2006/relationships/image" Target="../media/image50.jpg"/><Relationship Id="rId17" Type="http://schemas.openxmlformats.org/officeDocument/2006/relationships/image" Target="../media/image55.jpg"/><Relationship Id="rId2" Type="http://schemas.openxmlformats.org/officeDocument/2006/relationships/image" Target="../media/image40.png"/><Relationship Id="rId16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11" Type="http://schemas.openxmlformats.org/officeDocument/2006/relationships/image" Target="../media/image49.jpg"/><Relationship Id="rId5" Type="http://schemas.openxmlformats.org/officeDocument/2006/relationships/image" Target="../media/image43.png"/><Relationship Id="rId15" Type="http://schemas.openxmlformats.org/officeDocument/2006/relationships/image" Target="../media/image53.jpg"/><Relationship Id="rId10" Type="http://schemas.openxmlformats.org/officeDocument/2006/relationships/image" Target="../media/image48.jpg"/><Relationship Id="rId4" Type="http://schemas.openxmlformats.org/officeDocument/2006/relationships/image" Target="../media/image42.png"/><Relationship Id="rId9" Type="http://schemas.openxmlformats.org/officeDocument/2006/relationships/image" Target="../media/image47.jpg"/><Relationship Id="rId14" Type="http://schemas.openxmlformats.org/officeDocument/2006/relationships/image" Target="../media/image5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www.lfenergy.org/proje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s://www.lfenergy.org/projects/compas/" TargetMode="Externa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hyperlink" Target="https://www.alliander.com/en/open-source/proj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hyperlink" Target="http://www.linkedin.com/in/fredsteinhauser" TargetMode="External"/><Relationship Id="rId4" Type="http://schemas.openxmlformats.org/officeDocument/2006/relationships/hyperlink" Target="mailto:fred.steinhauser@omicronenergy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853" y="4601080"/>
            <a:ext cx="9664700" cy="1058623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Precision</a:t>
            </a:r>
            <a:r>
              <a:rPr sz="4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Arial"/>
                <a:cs typeface="Arial"/>
              </a:rPr>
              <a:t>Timing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 for</a:t>
            </a:r>
            <a:r>
              <a:rPr sz="4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Substations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Fred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Steinhauser,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Substation</a:t>
            </a:r>
            <a:r>
              <a:rPr sz="20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Evangelist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054" y="749500"/>
            <a:ext cx="6141746" cy="5748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44881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Requirements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for</a:t>
            </a:r>
            <a:r>
              <a:rPr sz="3100" spc="-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PMUs</a:t>
            </a:r>
            <a:endParaRPr sz="31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2363723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3202" y="1201183"/>
            <a:ext cx="2854960" cy="25990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45" dirty="0">
                <a:latin typeface="Arial MT"/>
                <a:cs typeface="Arial MT"/>
              </a:rPr>
              <a:t>Total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Vector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spc="-30" dirty="0">
                <a:latin typeface="Arial MT"/>
                <a:cs typeface="Arial MT"/>
              </a:rPr>
              <a:t>(Total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Phasor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Error)</a:t>
            </a: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Combination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errors</a:t>
            </a:r>
            <a:endParaRPr sz="2000">
              <a:latin typeface="Arial MT"/>
              <a:cs typeface="Arial MT"/>
            </a:endParaRPr>
          </a:p>
          <a:p>
            <a:pPr marL="462280" marR="500380">
              <a:lnSpc>
                <a:spcPct val="114700"/>
              </a:lnSpc>
            </a:pPr>
            <a:r>
              <a:rPr sz="1700" dirty="0">
                <a:latin typeface="Arial MT"/>
                <a:cs typeface="Arial MT"/>
              </a:rPr>
              <a:t>Magnitude </a:t>
            </a:r>
            <a:r>
              <a:rPr sz="1700" spc="-5" dirty="0">
                <a:latin typeface="Arial MT"/>
                <a:cs typeface="Arial MT"/>
              </a:rPr>
              <a:t>error </a:t>
            </a:r>
            <a:r>
              <a:rPr sz="1700" dirty="0">
                <a:latin typeface="Arial MT"/>
                <a:cs typeface="Arial MT"/>
              </a:rPr>
              <a:t> Phase-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(time-)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error</a:t>
            </a: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PMUs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endParaRPr sz="2000">
              <a:latin typeface="Arial MT"/>
              <a:cs typeface="Arial MT"/>
            </a:endParaRPr>
          </a:p>
          <a:p>
            <a:pPr marL="462280" marR="5080">
              <a:lnSpc>
                <a:spcPts val="1839"/>
              </a:lnSpc>
              <a:spcBef>
                <a:spcPts val="530"/>
              </a:spcBef>
            </a:pPr>
            <a:r>
              <a:rPr sz="1700" spc="-10" dirty="0">
                <a:latin typeface="Arial MT"/>
                <a:cs typeface="Arial MT"/>
              </a:rPr>
              <a:t>... with </a:t>
            </a:r>
            <a:r>
              <a:rPr sz="1700" spc="-5" dirty="0">
                <a:latin typeface="Arial MT"/>
                <a:cs typeface="Arial MT"/>
              </a:rPr>
              <a:t>time </a:t>
            </a:r>
            <a:r>
              <a:rPr sz="1700" dirty="0">
                <a:latin typeface="Arial MT"/>
                <a:cs typeface="Arial MT"/>
              </a:rPr>
              <a:t>uncertainties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about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10 µs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3243" y="342900"/>
            <a:ext cx="1959863" cy="542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4786" y="232029"/>
            <a:ext cx="3006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PTP</a:t>
            </a:r>
            <a:r>
              <a:rPr spc="-140" dirty="0"/>
              <a:t> </a:t>
            </a:r>
            <a:r>
              <a:rPr spc="-5" dirty="0"/>
              <a:t>Profiles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8159" y="1246903"/>
            <a:ext cx="3063240" cy="3762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IEC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61850-9-3</a:t>
            </a:r>
            <a:endParaRPr sz="200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Utility</a:t>
            </a:r>
            <a:r>
              <a:rPr sz="17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>
              <a:latin typeface="Arial MT"/>
              <a:cs typeface="Arial MT"/>
            </a:endParaRPr>
          </a:p>
          <a:p>
            <a:pPr marL="280670" marR="5080">
              <a:lnSpc>
                <a:spcPct val="1147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Close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 the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Standard Profile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IEEE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C37.238</a:t>
            </a:r>
            <a:endParaRPr sz="200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  <a:endParaRPr sz="200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70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Peer-to-peer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648" y="2398776"/>
            <a:ext cx="5125085" cy="1990725"/>
            <a:chOff x="612648" y="2398776"/>
            <a:chExt cx="5125085" cy="1990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2398776"/>
              <a:ext cx="1048512" cy="1990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245" y="4144518"/>
              <a:ext cx="4134485" cy="5715"/>
            </a:xfrm>
            <a:custGeom>
              <a:avLst/>
              <a:gdLst/>
              <a:ahLst/>
              <a:cxnLst/>
              <a:rect l="l" t="t" r="r" b="b"/>
              <a:pathLst>
                <a:path w="4134485" h="5714">
                  <a:moveTo>
                    <a:pt x="0" y="0"/>
                  </a:moveTo>
                  <a:lnTo>
                    <a:pt x="4134484" y="546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21096" y="3782314"/>
            <a:ext cx="5812790" cy="734060"/>
            <a:chOff x="5721096" y="3782314"/>
            <a:chExt cx="5812790" cy="734060"/>
          </a:xfrm>
        </p:grpSpPr>
        <p:sp>
          <p:nvSpPr>
            <p:cNvPr id="6" name="object 6"/>
            <p:cNvSpPr/>
            <p:nvPr/>
          </p:nvSpPr>
          <p:spPr>
            <a:xfrm>
              <a:off x="10345674" y="4150614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908" y="3788664"/>
              <a:ext cx="1556003" cy="7208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719327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719327" y="720851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0" y="720851"/>
                  </a:moveTo>
                  <a:lnTo>
                    <a:pt x="719327" y="720851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43281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432816" y="214884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214884"/>
                  </a:moveTo>
                  <a:lnTo>
                    <a:pt x="432816" y="214884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73151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3151" y="716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0" y="71628"/>
                  </a:moveTo>
                  <a:lnTo>
                    <a:pt x="73151" y="71628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36575" y="3505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2"/>
                  </a:moveTo>
                  <a:lnTo>
                    <a:pt x="36575" y="35052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096" y="3788664"/>
              <a:ext cx="1554479" cy="72085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276338" y="4149090"/>
              <a:ext cx="1514475" cy="635"/>
            </a:xfrm>
            <a:custGeom>
              <a:avLst/>
              <a:gdLst/>
              <a:ahLst/>
              <a:cxnLst/>
              <a:rect l="l" t="t" r="r" b="b"/>
              <a:pathLst>
                <a:path w="1514475" h="635">
                  <a:moveTo>
                    <a:pt x="0" y="0"/>
                  </a:moveTo>
                  <a:lnTo>
                    <a:pt x="1514347" y="127"/>
                  </a:lnTo>
                </a:path>
              </a:pathLst>
            </a:custGeom>
            <a:ln w="317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79851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solidFill>
                  <a:srgbClr val="12569B"/>
                </a:solidFill>
              </a:rPr>
              <a:t>Accuracy</a:t>
            </a:r>
            <a:r>
              <a:rPr sz="3100" spc="3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along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the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time</a:t>
            </a:r>
            <a:r>
              <a:rPr sz="3100" spc="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distribution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chain</a:t>
            </a:r>
            <a:endParaRPr sz="3100"/>
          </a:p>
        </p:txBody>
      </p: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273202" y="1201183"/>
            <a:ext cx="5052695" cy="6718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Maximum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synchronization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uncertainty</a:t>
            </a:r>
            <a:endParaRPr sz="20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dirty="0">
                <a:latin typeface="Arial MT"/>
                <a:cs typeface="Arial MT"/>
              </a:rPr>
              <a:t>1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µs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over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16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hops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088" y="3788664"/>
            <a:ext cx="1556003" cy="720851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609975" y="3465448"/>
            <a:ext cx="1879600" cy="1044575"/>
            <a:chOff x="3609975" y="3465448"/>
            <a:chExt cx="1879600" cy="1044575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471" y="3788663"/>
              <a:ext cx="1554479" cy="72085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09975" y="3465448"/>
              <a:ext cx="1879600" cy="490855"/>
            </a:xfrm>
            <a:custGeom>
              <a:avLst/>
              <a:gdLst/>
              <a:ahLst/>
              <a:cxnLst/>
              <a:rect l="l" t="t" r="r" b="b"/>
              <a:pathLst>
                <a:path w="1879600" h="490854">
                  <a:moveTo>
                    <a:pt x="1788160" y="442468"/>
                  </a:moveTo>
                  <a:lnTo>
                    <a:pt x="1784477" y="444119"/>
                  </a:lnTo>
                  <a:lnTo>
                    <a:pt x="1783207" y="447294"/>
                  </a:lnTo>
                  <a:lnTo>
                    <a:pt x="1781937" y="450595"/>
                  </a:lnTo>
                  <a:lnTo>
                    <a:pt x="1783588" y="454278"/>
                  </a:lnTo>
                  <a:lnTo>
                    <a:pt x="1879473" y="490855"/>
                  </a:lnTo>
                  <a:lnTo>
                    <a:pt x="1878594" y="485013"/>
                  </a:lnTo>
                  <a:lnTo>
                    <a:pt x="1866646" y="485013"/>
                  </a:lnTo>
                  <a:lnTo>
                    <a:pt x="1851869" y="466694"/>
                  </a:lnTo>
                  <a:lnTo>
                    <a:pt x="1791462" y="443611"/>
                  </a:lnTo>
                  <a:lnTo>
                    <a:pt x="1788160" y="442468"/>
                  </a:lnTo>
                  <a:close/>
                </a:path>
                <a:path w="1879600" h="490854">
                  <a:moveTo>
                    <a:pt x="1851869" y="466694"/>
                  </a:moveTo>
                  <a:lnTo>
                    <a:pt x="1866646" y="485013"/>
                  </a:lnTo>
                  <a:lnTo>
                    <a:pt x="1870480" y="481964"/>
                  </a:lnTo>
                  <a:lnTo>
                    <a:pt x="1865249" y="481964"/>
                  </a:lnTo>
                  <a:lnTo>
                    <a:pt x="1863630" y="471188"/>
                  </a:lnTo>
                  <a:lnTo>
                    <a:pt x="1851869" y="466694"/>
                  </a:lnTo>
                  <a:close/>
                </a:path>
                <a:path w="1879600" h="490854">
                  <a:moveTo>
                    <a:pt x="1860930" y="387095"/>
                  </a:moveTo>
                  <a:lnTo>
                    <a:pt x="1853946" y="388112"/>
                  </a:lnTo>
                  <a:lnTo>
                    <a:pt x="1851660" y="391287"/>
                  </a:lnTo>
                  <a:lnTo>
                    <a:pt x="1852167" y="394843"/>
                  </a:lnTo>
                  <a:lnTo>
                    <a:pt x="1861766" y="458773"/>
                  </a:lnTo>
                  <a:lnTo>
                    <a:pt x="1876552" y="477138"/>
                  </a:lnTo>
                  <a:lnTo>
                    <a:pt x="1866646" y="485013"/>
                  </a:lnTo>
                  <a:lnTo>
                    <a:pt x="1878594" y="485013"/>
                  </a:lnTo>
                  <a:lnTo>
                    <a:pt x="1864740" y="392938"/>
                  </a:lnTo>
                  <a:lnTo>
                    <a:pt x="1864105" y="389381"/>
                  </a:lnTo>
                  <a:lnTo>
                    <a:pt x="1860930" y="387095"/>
                  </a:lnTo>
                  <a:close/>
                </a:path>
                <a:path w="1879600" h="490854">
                  <a:moveTo>
                    <a:pt x="1863630" y="471188"/>
                  </a:moveTo>
                  <a:lnTo>
                    <a:pt x="1865249" y="481964"/>
                  </a:lnTo>
                  <a:lnTo>
                    <a:pt x="1873885" y="475106"/>
                  </a:lnTo>
                  <a:lnTo>
                    <a:pt x="1863630" y="471188"/>
                  </a:lnTo>
                  <a:close/>
                </a:path>
                <a:path w="1879600" h="490854">
                  <a:moveTo>
                    <a:pt x="1861766" y="458773"/>
                  </a:moveTo>
                  <a:lnTo>
                    <a:pt x="1863630" y="471188"/>
                  </a:lnTo>
                  <a:lnTo>
                    <a:pt x="1873885" y="475106"/>
                  </a:lnTo>
                  <a:lnTo>
                    <a:pt x="1865249" y="481964"/>
                  </a:lnTo>
                  <a:lnTo>
                    <a:pt x="1870480" y="481964"/>
                  </a:lnTo>
                  <a:lnTo>
                    <a:pt x="1876552" y="477138"/>
                  </a:lnTo>
                  <a:lnTo>
                    <a:pt x="1861766" y="458773"/>
                  </a:lnTo>
                  <a:close/>
                </a:path>
                <a:path w="1879600" h="490854">
                  <a:moveTo>
                    <a:pt x="926591" y="0"/>
                  </a:moveTo>
                  <a:lnTo>
                    <a:pt x="860933" y="2159"/>
                  </a:lnTo>
                  <a:lnTo>
                    <a:pt x="795527" y="8127"/>
                  </a:lnTo>
                  <a:lnTo>
                    <a:pt x="730630" y="17779"/>
                  </a:lnTo>
                  <a:lnTo>
                    <a:pt x="666241" y="31114"/>
                  </a:lnTo>
                  <a:lnTo>
                    <a:pt x="602614" y="48005"/>
                  </a:lnTo>
                  <a:lnTo>
                    <a:pt x="540003" y="68706"/>
                  </a:lnTo>
                  <a:lnTo>
                    <a:pt x="478409" y="92963"/>
                  </a:lnTo>
                  <a:lnTo>
                    <a:pt x="418211" y="120776"/>
                  </a:lnTo>
                  <a:lnTo>
                    <a:pt x="359283" y="152400"/>
                  </a:lnTo>
                  <a:lnTo>
                    <a:pt x="301878" y="187325"/>
                  </a:lnTo>
                  <a:lnTo>
                    <a:pt x="246252" y="225932"/>
                  </a:lnTo>
                  <a:lnTo>
                    <a:pt x="192532" y="267969"/>
                  </a:lnTo>
                  <a:lnTo>
                    <a:pt x="140970" y="313563"/>
                  </a:lnTo>
                  <a:lnTo>
                    <a:pt x="91439" y="362712"/>
                  </a:lnTo>
                  <a:lnTo>
                    <a:pt x="44450" y="415163"/>
                  </a:lnTo>
                  <a:lnTo>
                    <a:pt x="0" y="471043"/>
                  </a:lnTo>
                  <a:lnTo>
                    <a:pt x="9905" y="478917"/>
                  </a:lnTo>
                  <a:lnTo>
                    <a:pt x="54027" y="423418"/>
                  </a:lnTo>
                  <a:lnTo>
                    <a:pt x="100609" y="371475"/>
                  </a:lnTo>
                  <a:lnTo>
                    <a:pt x="149733" y="322706"/>
                  </a:lnTo>
                  <a:lnTo>
                    <a:pt x="200787" y="277621"/>
                  </a:lnTo>
                  <a:lnTo>
                    <a:pt x="253675" y="236219"/>
                  </a:lnTo>
                  <a:lnTo>
                    <a:pt x="308807" y="197993"/>
                  </a:lnTo>
                  <a:lnTo>
                    <a:pt x="365551" y="163449"/>
                  </a:lnTo>
                  <a:lnTo>
                    <a:pt x="365378" y="163449"/>
                  </a:lnTo>
                  <a:lnTo>
                    <a:pt x="424052" y="132079"/>
                  </a:lnTo>
                  <a:lnTo>
                    <a:pt x="424219" y="132079"/>
                  </a:lnTo>
                  <a:lnTo>
                    <a:pt x="483615" y="104521"/>
                  </a:lnTo>
                  <a:lnTo>
                    <a:pt x="483879" y="104521"/>
                  </a:lnTo>
                  <a:lnTo>
                    <a:pt x="544449" y="80645"/>
                  </a:lnTo>
                  <a:lnTo>
                    <a:pt x="544579" y="80645"/>
                  </a:lnTo>
                  <a:lnTo>
                    <a:pt x="606425" y="60198"/>
                  </a:lnTo>
                  <a:lnTo>
                    <a:pt x="669289" y="43434"/>
                  </a:lnTo>
                  <a:lnTo>
                    <a:pt x="669036" y="43434"/>
                  </a:lnTo>
                  <a:lnTo>
                    <a:pt x="733044" y="30225"/>
                  </a:lnTo>
                  <a:lnTo>
                    <a:pt x="733511" y="30225"/>
                  </a:lnTo>
                  <a:lnTo>
                    <a:pt x="797178" y="20700"/>
                  </a:lnTo>
                  <a:lnTo>
                    <a:pt x="796925" y="20700"/>
                  </a:lnTo>
                  <a:lnTo>
                    <a:pt x="861949" y="14859"/>
                  </a:lnTo>
                  <a:lnTo>
                    <a:pt x="861567" y="14859"/>
                  </a:lnTo>
                  <a:lnTo>
                    <a:pt x="926740" y="12703"/>
                  </a:lnTo>
                  <a:lnTo>
                    <a:pt x="926591" y="12700"/>
                  </a:lnTo>
                  <a:lnTo>
                    <a:pt x="1101024" y="12700"/>
                  </a:lnTo>
                  <a:lnTo>
                    <a:pt x="1058164" y="6730"/>
                  </a:lnTo>
                  <a:lnTo>
                    <a:pt x="992377" y="1524"/>
                  </a:lnTo>
                  <a:lnTo>
                    <a:pt x="926591" y="0"/>
                  </a:lnTo>
                  <a:close/>
                </a:path>
                <a:path w="1879600" h="490854">
                  <a:moveTo>
                    <a:pt x="1793413" y="379602"/>
                  </a:moveTo>
                  <a:lnTo>
                    <a:pt x="1776349" y="379602"/>
                  </a:lnTo>
                  <a:lnTo>
                    <a:pt x="1826640" y="435356"/>
                  </a:lnTo>
                  <a:lnTo>
                    <a:pt x="1851869" y="466694"/>
                  </a:lnTo>
                  <a:lnTo>
                    <a:pt x="1863630" y="471188"/>
                  </a:lnTo>
                  <a:lnTo>
                    <a:pt x="1861766" y="458773"/>
                  </a:lnTo>
                  <a:lnTo>
                    <a:pt x="1836165" y="426974"/>
                  </a:lnTo>
                  <a:lnTo>
                    <a:pt x="1793413" y="379602"/>
                  </a:lnTo>
                  <a:close/>
                </a:path>
                <a:path w="1879600" h="490854">
                  <a:moveTo>
                    <a:pt x="1826387" y="435101"/>
                  </a:moveTo>
                  <a:lnTo>
                    <a:pt x="1826591" y="435356"/>
                  </a:lnTo>
                  <a:lnTo>
                    <a:pt x="1826387" y="435101"/>
                  </a:lnTo>
                  <a:close/>
                </a:path>
                <a:path w="1879600" h="490854">
                  <a:moveTo>
                    <a:pt x="54228" y="423163"/>
                  </a:moveTo>
                  <a:lnTo>
                    <a:pt x="53975" y="423418"/>
                  </a:lnTo>
                  <a:lnTo>
                    <a:pt x="54228" y="423163"/>
                  </a:lnTo>
                  <a:close/>
                </a:path>
                <a:path w="1879600" h="490854">
                  <a:moveTo>
                    <a:pt x="1742193" y="328168"/>
                  </a:moveTo>
                  <a:lnTo>
                    <a:pt x="1724152" y="328168"/>
                  </a:lnTo>
                  <a:lnTo>
                    <a:pt x="1776602" y="379983"/>
                  </a:lnTo>
                  <a:lnTo>
                    <a:pt x="1776349" y="379602"/>
                  </a:lnTo>
                  <a:lnTo>
                    <a:pt x="1793413" y="379602"/>
                  </a:lnTo>
                  <a:lnTo>
                    <a:pt x="1785620" y="370967"/>
                  </a:lnTo>
                  <a:lnTo>
                    <a:pt x="1742193" y="328168"/>
                  </a:lnTo>
                  <a:close/>
                </a:path>
                <a:path w="1879600" h="490854">
                  <a:moveTo>
                    <a:pt x="100821" y="371239"/>
                  </a:moveTo>
                  <a:lnTo>
                    <a:pt x="100584" y="371475"/>
                  </a:lnTo>
                  <a:lnTo>
                    <a:pt x="100821" y="371239"/>
                  </a:lnTo>
                  <a:close/>
                </a:path>
                <a:path w="1879600" h="490854">
                  <a:moveTo>
                    <a:pt x="1634595" y="237108"/>
                  </a:moveTo>
                  <a:lnTo>
                    <a:pt x="1614042" y="237108"/>
                  </a:lnTo>
                  <a:lnTo>
                    <a:pt x="1670303" y="280924"/>
                  </a:lnTo>
                  <a:lnTo>
                    <a:pt x="1724405" y="328421"/>
                  </a:lnTo>
                  <a:lnTo>
                    <a:pt x="1724152" y="328168"/>
                  </a:lnTo>
                  <a:lnTo>
                    <a:pt x="1742193" y="328168"/>
                  </a:lnTo>
                  <a:lnTo>
                    <a:pt x="1732914" y="319024"/>
                  </a:lnTo>
                  <a:lnTo>
                    <a:pt x="1678304" y="271018"/>
                  </a:lnTo>
                  <a:lnTo>
                    <a:pt x="1634595" y="237108"/>
                  </a:lnTo>
                  <a:close/>
                </a:path>
                <a:path w="1879600" h="490854">
                  <a:moveTo>
                    <a:pt x="149766" y="322706"/>
                  </a:moveTo>
                  <a:lnTo>
                    <a:pt x="149478" y="322961"/>
                  </a:lnTo>
                  <a:lnTo>
                    <a:pt x="149766" y="322706"/>
                  </a:lnTo>
                  <a:close/>
                </a:path>
                <a:path w="1879600" h="490854">
                  <a:moveTo>
                    <a:pt x="1670050" y="280796"/>
                  </a:moveTo>
                  <a:lnTo>
                    <a:pt x="1670194" y="280924"/>
                  </a:lnTo>
                  <a:lnTo>
                    <a:pt x="1670050" y="280796"/>
                  </a:lnTo>
                  <a:close/>
                </a:path>
                <a:path w="1879600" h="490854">
                  <a:moveTo>
                    <a:pt x="200857" y="277621"/>
                  </a:moveTo>
                  <a:lnTo>
                    <a:pt x="200533" y="277875"/>
                  </a:lnTo>
                  <a:lnTo>
                    <a:pt x="200857" y="277621"/>
                  </a:lnTo>
                  <a:close/>
                </a:path>
                <a:path w="1879600" h="490854">
                  <a:moveTo>
                    <a:pt x="1497457" y="161925"/>
                  </a:moveTo>
                  <a:lnTo>
                    <a:pt x="1556765" y="197738"/>
                  </a:lnTo>
                  <a:lnTo>
                    <a:pt x="1614297" y="237362"/>
                  </a:lnTo>
                  <a:lnTo>
                    <a:pt x="1614042" y="237108"/>
                  </a:lnTo>
                  <a:lnTo>
                    <a:pt x="1634595" y="237108"/>
                  </a:lnTo>
                  <a:lnTo>
                    <a:pt x="1621663" y="227075"/>
                  </a:lnTo>
                  <a:lnTo>
                    <a:pt x="1563497" y="186944"/>
                  </a:lnTo>
                  <a:lnTo>
                    <a:pt x="1522390" y="162051"/>
                  </a:lnTo>
                  <a:lnTo>
                    <a:pt x="1497838" y="162051"/>
                  </a:lnTo>
                  <a:lnTo>
                    <a:pt x="1497457" y="161925"/>
                  </a:lnTo>
                  <a:close/>
                </a:path>
                <a:path w="1879600" h="490854">
                  <a:moveTo>
                    <a:pt x="254000" y="235965"/>
                  </a:moveTo>
                  <a:lnTo>
                    <a:pt x="253619" y="236219"/>
                  </a:lnTo>
                  <a:lnTo>
                    <a:pt x="254000" y="235965"/>
                  </a:lnTo>
                  <a:close/>
                </a:path>
                <a:path w="1879600" h="490854">
                  <a:moveTo>
                    <a:pt x="308990" y="197865"/>
                  </a:moveTo>
                  <a:lnTo>
                    <a:pt x="308737" y="197993"/>
                  </a:lnTo>
                  <a:lnTo>
                    <a:pt x="308990" y="197865"/>
                  </a:lnTo>
                  <a:close/>
                </a:path>
                <a:path w="1879600" h="490854">
                  <a:moveTo>
                    <a:pt x="1556512" y="197612"/>
                  </a:moveTo>
                  <a:lnTo>
                    <a:pt x="1556696" y="197738"/>
                  </a:lnTo>
                  <a:lnTo>
                    <a:pt x="1556512" y="197612"/>
                  </a:lnTo>
                  <a:close/>
                </a:path>
                <a:path w="1879600" h="490854">
                  <a:moveTo>
                    <a:pt x="365760" y="163321"/>
                  </a:moveTo>
                  <a:lnTo>
                    <a:pt x="365378" y="163449"/>
                  </a:lnTo>
                  <a:lnTo>
                    <a:pt x="365551" y="163449"/>
                  </a:lnTo>
                  <a:lnTo>
                    <a:pt x="365760" y="163321"/>
                  </a:lnTo>
                  <a:close/>
                </a:path>
                <a:path w="1879600" h="490854">
                  <a:moveTo>
                    <a:pt x="1464251" y="129921"/>
                  </a:moveTo>
                  <a:lnTo>
                    <a:pt x="1437132" y="129921"/>
                  </a:lnTo>
                  <a:lnTo>
                    <a:pt x="1497838" y="162051"/>
                  </a:lnTo>
                  <a:lnTo>
                    <a:pt x="1522390" y="162051"/>
                  </a:lnTo>
                  <a:lnTo>
                    <a:pt x="1503934" y="150875"/>
                  </a:lnTo>
                  <a:lnTo>
                    <a:pt x="1464251" y="129921"/>
                  </a:lnTo>
                  <a:close/>
                </a:path>
                <a:path w="1879600" h="490854">
                  <a:moveTo>
                    <a:pt x="424219" y="132079"/>
                  </a:moveTo>
                  <a:lnTo>
                    <a:pt x="424052" y="132079"/>
                  </a:lnTo>
                  <a:lnTo>
                    <a:pt x="423672" y="132334"/>
                  </a:lnTo>
                  <a:lnTo>
                    <a:pt x="424219" y="132079"/>
                  </a:lnTo>
                  <a:close/>
                </a:path>
                <a:path w="1879600" h="490854">
                  <a:moveTo>
                    <a:pt x="1406200" y="101980"/>
                  </a:moveTo>
                  <a:lnTo>
                    <a:pt x="1375664" y="101980"/>
                  </a:lnTo>
                  <a:lnTo>
                    <a:pt x="1437513" y="130175"/>
                  </a:lnTo>
                  <a:lnTo>
                    <a:pt x="1437132" y="129921"/>
                  </a:lnTo>
                  <a:lnTo>
                    <a:pt x="1464251" y="129921"/>
                  </a:lnTo>
                  <a:lnTo>
                    <a:pt x="1442847" y="118617"/>
                  </a:lnTo>
                  <a:lnTo>
                    <a:pt x="1406200" y="101980"/>
                  </a:lnTo>
                  <a:close/>
                </a:path>
                <a:path w="1879600" h="490854">
                  <a:moveTo>
                    <a:pt x="483879" y="104521"/>
                  </a:moveTo>
                  <a:lnTo>
                    <a:pt x="483615" y="104521"/>
                  </a:lnTo>
                  <a:lnTo>
                    <a:pt x="483235" y="104775"/>
                  </a:lnTo>
                  <a:lnTo>
                    <a:pt x="483879" y="104521"/>
                  </a:lnTo>
                  <a:close/>
                </a:path>
                <a:path w="1879600" h="490854">
                  <a:moveTo>
                    <a:pt x="1348366" y="77850"/>
                  </a:moveTo>
                  <a:lnTo>
                    <a:pt x="1313179" y="77850"/>
                  </a:lnTo>
                  <a:lnTo>
                    <a:pt x="1313561" y="77977"/>
                  </a:lnTo>
                  <a:lnTo>
                    <a:pt x="1375917" y="102108"/>
                  </a:lnTo>
                  <a:lnTo>
                    <a:pt x="1375664" y="101980"/>
                  </a:lnTo>
                  <a:lnTo>
                    <a:pt x="1406200" y="101980"/>
                  </a:lnTo>
                  <a:lnTo>
                    <a:pt x="1380744" y="90424"/>
                  </a:lnTo>
                  <a:lnTo>
                    <a:pt x="1348366" y="77850"/>
                  </a:lnTo>
                  <a:close/>
                </a:path>
                <a:path w="1879600" h="490854">
                  <a:moveTo>
                    <a:pt x="544579" y="80645"/>
                  </a:moveTo>
                  <a:lnTo>
                    <a:pt x="544449" y="80645"/>
                  </a:lnTo>
                  <a:lnTo>
                    <a:pt x="544195" y="80772"/>
                  </a:lnTo>
                  <a:lnTo>
                    <a:pt x="544579" y="80645"/>
                  </a:lnTo>
                  <a:close/>
                </a:path>
                <a:path w="1879600" h="490854">
                  <a:moveTo>
                    <a:pt x="1313259" y="77881"/>
                  </a:moveTo>
                  <a:lnTo>
                    <a:pt x="1313508" y="77977"/>
                  </a:lnTo>
                  <a:lnTo>
                    <a:pt x="1313259" y="77881"/>
                  </a:lnTo>
                  <a:close/>
                </a:path>
                <a:path w="1879600" h="490854">
                  <a:moveTo>
                    <a:pt x="1236443" y="41021"/>
                  </a:moveTo>
                  <a:lnTo>
                    <a:pt x="1185926" y="41021"/>
                  </a:lnTo>
                  <a:lnTo>
                    <a:pt x="1250314" y="57658"/>
                  </a:lnTo>
                  <a:lnTo>
                    <a:pt x="1249934" y="57658"/>
                  </a:lnTo>
                  <a:lnTo>
                    <a:pt x="1313259" y="77881"/>
                  </a:lnTo>
                  <a:lnTo>
                    <a:pt x="1348366" y="77850"/>
                  </a:lnTo>
                  <a:lnTo>
                    <a:pt x="1317625" y="65912"/>
                  </a:lnTo>
                  <a:lnTo>
                    <a:pt x="1253616" y="45465"/>
                  </a:lnTo>
                  <a:lnTo>
                    <a:pt x="1236443" y="41021"/>
                  </a:lnTo>
                  <a:close/>
                </a:path>
                <a:path w="1879600" h="490854">
                  <a:moveTo>
                    <a:pt x="606519" y="60198"/>
                  </a:moveTo>
                  <a:lnTo>
                    <a:pt x="606044" y="60325"/>
                  </a:lnTo>
                  <a:lnTo>
                    <a:pt x="606519" y="60198"/>
                  </a:lnTo>
                  <a:close/>
                </a:path>
                <a:path w="1879600" h="490854">
                  <a:moveTo>
                    <a:pt x="1186915" y="28321"/>
                  </a:moveTo>
                  <a:lnTo>
                    <a:pt x="1121537" y="28321"/>
                  </a:lnTo>
                  <a:lnTo>
                    <a:pt x="1186307" y="41148"/>
                  </a:lnTo>
                  <a:lnTo>
                    <a:pt x="1185926" y="41021"/>
                  </a:lnTo>
                  <a:lnTo>
                    <a:pt x="1236443" y="41021"/>
                  </a:lnTo>
                  <a:lnTo>
                    <a:pt x="1188847" y="28701"/>
                  </a:lnTo>
                  <a:lnTo>
                    <a:pt x="1186915" y="28321"/>
                  </a:lnTo>
                  <a:close/>
                </a:path>
                <a:path w="1879600" h="490854">
                  <a:moveTo>
                    <a:pt x="733511" y="30225"/>
                  </a:moveTo>
                  <a:lnTo>
                    <a:pt x="733044" y="30225"/>
                  </a:lnTo>
                  <a:lnTo>
                    <a:pt x="732663" y="30352"/>
                  </a:lnTo>
                  <a:lnTo>
                    <a:pt x="733511" y="30225"/>
                  </a:lnTo>
                  <a:close/>
                </a:path>
                <a:path w="1879600" h="490854">
                  <a:moveTo>
                    <a:pt x="1101024" y="12700"/>
                  </a:moveTo>
                  <a:lnTo>
                    <a:pt x="926740" y="12703"/>
                  </a:lnTo>
                  <a:lnTo>
                    <a:pt x="991870" y="14224"/>
                  </a:lnTo>
                  <a:lnTo>
                    <a:pt x="991488" y="14224"/>
                  </a:lnTo>
                  <a:lnTo>
                    <a:pt x="1057021" y="19430"/>
                  </a:lnTo>
                  <a:lnTo>
                    <a:pt x="1056639" y="19430"/>
                  </a:lnTo>
                  <a:lnTo>
                    <a:pt x="1121790" y="28448"/>
                  </a:lnTo>
                  <a:lnTo>
                    <a:pt x="1121537" y="28321"/>
                  </a:lnTo>
                  <a:lnTo>
                    <a:pt x="1186915" y="28321"/>
                  </a:lnTo>
                  <a:lnTo>
                    <a:pt x="1123823" y="15875"/>
                  </a:lnTo>
                  <a:lnTo>
                    <a:pt x="1101024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86173" y="3014217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39565" y="4516577"/>
            <a:ext cx="835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0123" y="5718149"/>
            <a:ext cx="989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60279" y="2955493"/>
            <a:ext cx="164465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595"/>
              </a:lnSpc>
            </a:pPr>
            <a:r>
              <a:rPr sz="2400" spc="-15" dirty="0">
                <a:latin typeface="Calibri"/>
                <a:cs typeface="Calibri"/>
              </a:rPr>
              <a:t>synchronized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04594" y="4770882"/>
            <a:ext cx="8784590" cy="455930"/>
          </a:xfrm>
          <a:custGeom>
            <a:avLst/>
            <a:gdLst/>
            <a:ahLst/>
            <a:cxnLst/>
            <a:rect l="l" t="t" r="r" b="b"/>
            <a:pathLst>
              <a:path w="8784590" h="455929">
                <a:moveTo>
                  <a:pt x="8784336" y="0"/>
                </a:moveTo>
                <a:lnTo>
                  <a:pt x="8780290" y="52249"/>
                </a:lnTo>
                <a:lnTo>
                  <a:pt x="8768767" y="100208"/>
                </a:lnTo>
                <a:lnTo>
                  <a:pt x="8750685" y="142511"/>
                </a:lnTo>
                <a:lnTo>
                  <a:pt x="8726966" y="177792"/>
                </a:lnTo>
                <a:lnTo>
                  <a:pt x="8698527" y="204684"/>
                </a:lnTo>
                <a:lnTo>
                  <a:pt x="8631174" y="227838"/>
                </a:lnTo>
                <a:lnTo>
                  <a:pt x="4545330" y="227838"/>
                </a:lnTo>
                <a:lnTo>
                  <a:pt x="4510213" y="233854"/>
                </a:lnTo>
                <a:lnTo>
                  <a:pt x="4449537" y="277883"/>
                </a:lnTo>
                <a:lnTo>
                  <a:pt x="4425818" y="313164"/>
                </a:lnTo>
                <a:lnTo>
                  <a:pt x="4407736" y="355467"/>
                </a:lnTo>
                <a:lnTo>
                  <a:pt x="4396213" y="403426"/>
                </a:lnTo>
                <a:lnTo>
                  <a:pt x="4392168" y="455676"/>
                </a:lnTo>
                <a:lnTo>
                  <a:pt x="4388122" y="403426"/>
                </a:lnTo>
                <a:lnTo>
                  <a:pt x="4376599" y="355467"/>
                </a:lnTo>
                <a:lnTo>
                  <a:pt x="4358517" y="313164"/>
                </a:lnTo>
                <a:lnTo>
                  <a:pt x="4334798" y="277883"/>
                </a:lnTo>
                <a:lnTo>
                  <a:pt x="4306359" y="250991"/>
                </a:lnTo>
                <a:lnTo>
                  <a:pt x="4239006" y="227838"/>
                </a:lnTo>
                <a:lnTo>
                  <a:pt x="153162" y="227838"/>
                </a:lnTo>
                <a:lnTo>
                  <a:pt x="118045" y="221821"/>
                </a:lnTo>
                <a:lnTo>
                  <a:pt x="57369" y="177792"/>
                </a:lnTo>
                <a:lnTo>
                  <a:pt x="33650" y="142511"/>
                </a:lnTo>
                <a:lnTo>
                  <a:pt x="15568" y="100208"/>
                </a:lnTo>
                <a:lnTo>
                  <a:pt x="4045" y="5224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37278" y="5075580"/>
            <a:ext cx="3203575" cy="10337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190"/>
              </a:spcBef>
            </a:pPr>
            <a:r>
              <a:rPr sz="2400" spc="-10" dirty="0">
                <a:latin typeface="Calibri"/>
                <a:cs typeface="Calibri"/>
              </a:rPr>
              <a:t>max.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hops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254" dirty="0">
                <a:latin typeface="Calibri"/>
                <a:cs typeface="Calibri"/>
              </a:rPr>
              <a:t>∙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5628" y="6152184"/>
            <a:ext cx="828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-5</a:t>
            </a:r>
            <a:r>
              <a:rPr sz="2000" spc="-20" dirty="0">
                <a:latin typeface="Cambria Math"/>
                <a:cs typeface="Cambria Math"/>
              </a:rPr>
              <a:t>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5378" y="6152184"/>
            <a:ext cx="93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55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79851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solidFill>
                  <a:srgbClr val="12569B"/>
                </a:solidFill>
              </a:rPr>
              <a:t>Accuracy</a:t>
            </a:r>
            <a:r>
              <a:rPr sz="3100" spc="3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along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the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time</a:t>
            </a:r>
            <a:r>
              <a:rPr sz="3100" spc="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distribution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chain</a:t>
            </a:r>
            <a:endParaRPr sz="31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1962911"/>
            <a:ext cx="76200" cy="15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3202" y="1201183"/>
            <a:ext cx="5669915" cy="969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5080" indent="-241300">
              <a:lnSpc>
                <a:spcPct val="113700"/>
              </a:lnSpc>
              <a:spcBef>
                <a:spcPts val="12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Assume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uniform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distribution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"contributors"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Uniform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distribution</a:t>
            </a:r>
            <a:r>
              <a:rPr sz="1700" spc="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conservative</a:t>
            </a:r>
            <a:r>
              <a:rPr sz="1700" spc="1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assumption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Master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2782" y="2583307"/>
            <a:ext cx="3335654" cy="128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 MT"/>
                <a:cs typeface="Arial MT"/>
              </a:rPr>
              <a:t>Transparent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dirty="0">
                <a:latin typeface="Arial MT"/>
                <a:cs typeface="Arial MT"/>
              </a:rPr>
              <a:t>Do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 math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...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-10" dirty="0">
                <a:latin typeface="Arial MT"/>
                <a:cs typeface="Arial MT"/>
              </a:rPr>
              <a:t>...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dirty="0">
                <a:latin typeface="Arial MT"/>
                <a:cs typeface="Arial MT"/>
              </a:rPr>
              <a:t> entire chain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with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16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hops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3656076"/>
            <a:ext cx="76200" cy="1508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73202" y="5136641"/>
            <a:ext cx="2428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Matches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simulation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6000" y="1486661"/>
            <a:ext cx="5760720" cy="4678045"/>
            <a:chOff x="6096000" y="1486661"/>
            <a:chExt cx="5760720" cy="46780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888235"/>
              <a:ext cx="5760720" cy="42763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84642" y="1499361"/>
              <a:ext cx="1728470" cy="118110"/>
            </a:xfrm>
            <a:custGeom>
              <a:avLst/>
              <a:gdLst/>
              <a:ahLst/>
              <a:cxnLst/>
              <a:rect l="l" t="t" r="r" b="b"/>
              <a:pathLst>
                <a:path w="1728470" h="118109">
                  <a:moveTo>
                    <a:pt x="100964" y="0"/>
                  </a:moveTo>
                  <a:lnTo>
                    <a:pt x="94996" y="3555"/>
                  </a:lnTo>
                  <a:lnTo>
                    <a:pt x="13092" y="51296"/>
                  </a:lnTo>
                  <a:lnTo>
                    <a:pt x="12446" y="51942"/>
                  </a:lnTo>
                  <a:lnTo>
                    <a:pt x="12446" y="65912"/>
                  </a:lnTo>
                  <a:lnTo>
                    <a:pt x="13093" y="66560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9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107696" y="25400"/>
                  </a:lnTo>
                  <a:lnTo>
                    <a:pt x="113791" y="21971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2"/>
                  </a:lnTo>
                  <a:lnTo>
                    <a:pt x="100964" y="0"/>
                  </a:lnTo>
                  <a:close/>
                </a:path>
                <a:path w="1728470" h="118109">
                  <a:moveTo>
                    <a:pt x="1677869" y="58927"/>
                  </a:moveTo>
                  <a:lnTo>
                    <a:pt x="1614424" y="95885"/>
                  </a:lnTo>
                  <a:lnTo>
                    <a:pt x="1612391" y="103759"/>
                  </a:lnTo>
                  <a:lnTo>
                    <a:pt x="1615821" y="109727"/>
                  </a:lnTo>
                  <a:lnTo>
                    <a:pt x="1619377" y="115824"/>
                  </a:lnTo>
                  <a:lnTo>
                    <a:pt x="1627124" y="117855"/>
                  </a:lnTo>
                  <a:lnTo>
                    <a:pt x="1709479" y="69850"/>
                  </a:lnTo>
                  <a:lnTo>
                    <a:pt x="1696592" y="69850"/>
                  </a:lnTo>
                  <a:lnTo>
                    <a:pt x="1677869" y="58927"/>
                  </a:lnTo>
                  <a:close/>
                </a:path>
                <a:path w="1728470" h="118109">
                  <a:moveTo>
                    <a:pt x="13092" y="66559"/>
                  </a:moveTo>
                  <a:lnTo>
                    <a:pt x="18160" y="71627"/>
                  </a:lnTo>
                  <a:lnTo>
                    <a:pt x="21788" y="71627"/>
                  </a:lnTo>
                  <a:lnTo>
                    <a:pt x="13092" y="66559"/>
                  </a:lnTo>
                  <a:close/>
                </a:path>
                <a:path w="1728470" h="118109">
                  <a:moveTo>
                    <a:pt x="1656098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656098" y="71627"/>
                  </a:lnTo>
                  <a:lnTo>
                    <a:pt x="1677869" y="58927"/>
                  </a:lnTo>
                  <a:lnTo>
                    <a:pt x="1656098" y="46227"/>
                  </a:lnTo>
                  <a:close/>
                </a:path>
                <a:path w="1728470" h="118109">
                  <a:moveTo>
                    <a:pt x="1715122" y="66560"/>
                  </a:moveTo>
                  <a:lnTo>
                    <a:pt x="1706428" y="71627"/>
                  </a:lnTo>
                  <a:lnTo>
                    <a:pt x="1710054" y="71627"/>
                  </a:lnTo>
                  <a:lnTo>
                    <a:pt x="1715122" y="66560"/>
                  </a:lnTo>
                  <a:close/>
                </a:path>
                <a:path w="1728470" h="118109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728470" h="118109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728470" h="118109">
                  <a:moveTo>
                    <a:pt x="1696592" y="48005"/>
                  </a:moveTo>
                  <a:lnTo>
                    <a:pt x="1677869" y="58927"/>
                  </a:lnTo>
                  <a:lnTo>
                    <a:pt x="1696592" y="69850"/>
                  </a:lnTo>
                  <a:lnTo>
                    <a:pt x="1696592" y="48005"/>
                  </a:lnTo>
                  <a:close/>
                </a:path>
                <a:path w="1728470" h="118109">
                  <a:moveTo>
                    <a:pt x="1709478" y="48005"/>
                  </a:moveTo>
                  <a:lnTo>
                    <a:pt x="1696592" y="48005"/>
                  </a:lnTo>
                  <a:lnTo>
                    <a:pt x="1696592" y="69850"/>
                  </a:lnTo>
                  <a:lnTo>
                    <a:pt x="1709479" y="69850"/>
                  </a:lnTo>
                  <a:lnTo>
                    <a:pt x="1715123" y="66559"/>
                  </a:lnTo>
                  <a:lnTo>
                    <a:pt x="1715769" y="65912"/>
                  </a:lnTo>
                  <a:lnTo>
                    <a:pt x="1715769" y="51942"/>
                  </a:lnTo>
                  <a:lnTo>
                    <a:pt x="1715123" y="51296"/>
                  </a:lnTo>
                  <a:lnTo>
                    <a:pt x="1709478" y="48005"/>
                  </a:lnTo>
                  <a:close/>
                </a:path>
                <a:path w="1728470" h="118109">
                  <a:moveTo>
                    <a:pt x="1715123" y="51296"/>
                  </a:moveTo>
                  <a:lnTo>
                    <a:pt x="1715769" y="51942"/>
                  </a:lnTo>
                  <a:lnTo>
                    <a:pt x="1715769" y="65912"/>
                  </a:lnTo>
                  <a:lnTo>
                    <a:pt x="1715122" y="66560"/>
                  </a:lnTo>
                  <a:lnTo>
                    <a:pt x="1728215" y="58927"/>
                  </a:lnTo>
                  <a:lnTo>
                    <a:pt x="1715123" y="51296"/>
                  </a:lnTo>
                  <a:close/>
                </a:path>
                <a:path w="1728470" h="118109">
                  <a:moveTo>
                    <a:pt x="13092" y="51296"/>
                  </a:moveTo>
                  <a:lnTo>
                    <a:pt x="0" y="58927"/>
                  </a:lnTo>
                  <a:lnTo>
                    <a:pt x="13092" y="66559"/>
                  </a:lnTo>
                  <a:lnTo>
                    <a:pt x="12446" y="65912"/>
                  </a:lnTo>
                  <a:lnTo>
                    <a:pt x="12446" y="51942"/>
                  </a:lnTo>
                  <a:lnTo>
                    <a:pt x="13092" y="51296"/>
                  </a:lnTo>
                  <a:close/>
                </a:path>
                <a:path w="1728470" h="118109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  <a:path w="1728470" h="118109">
                  <a:moveTo>
                    <a:pt x="1627124" y="0"/>
                  </a:moveTo>
                  <a:lnTo>
                    <a:pt x="1619377" y="2032"/>
                  </a:lnTo>
                  <a:lnTo>
                    <a:pt x="1615821" y="8127"/>
                  </a:lnTo>
                  <a:lnTo>
                    <a:pt x="1612391" y="14097"/>
                  </a:lnTo>
                  <a:lnTo>
                    <a:pt x="1614424" y="21971"/>
                  </a:lnTo>
                  <a:lnTo>
                    <a:pt x="1677869" y="58927"/>
                  </a:lnTo>
                  <a:lnTo>
                    <a:pt x="1696592" y="48005"/>
                  </a:lnTo>
                  <a:lnTo>
                    <a:pt x="1709478" y="48005"/>
                  </a:lnTo>
                  <a:lnTo>
                    <a:pt x="1627124" y="0"/>
                  </a:lnTo>
                  <a:close/>
                </a:path>
                <a:path w="1728470" h="118109">
                  <a:moveTo>
                    <a:pt x="21788" y="46227"/>
                  </a:moveTo>
                  <a:lnTo>
                    <a:pt x="18160" y="46227"/>
                  </a:lnTo>
                  <a:lnTo>
                    <a:pt x="13092" y="51296"/>
                  </a:lnTo>
                  <a:lnTo>
                    <a:pt x="21788" y="46227"/>
                  </a:lnTo>
                  <a:close/>
                </a:path>
                <a:path w="1728470" h="118109">
                  <a:moveTo>
                    <a:pt x="1710054" y="46227"/>
                  </a:moveTo>
                  <a:lnTo>
                    <a:pt x="1706427" y="46227"/>
                  </a:lnTo>
                  <a:lnTo>
                    <a:pt x="1715123" y="51296"/>
                  </a:lnTo>
                  <a:lnTo>
                    <a:pt x="1710054" y="46227"/>
                  </a:lnTo>
                  <a:close/>
                </a:path>
              </a:pathLst>
            </a:custGeom>
            <a:solidFill>
              <a:srgbClr val="125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4642" y="1486661"/>
              <a:ext cx="1728470" cy="2160270"/>
            </a:xfrm>
            <a:custGeom>
              <a:avLst/>
              <a:gdLst/>
              <a:ahLst/>
              <a:cxnLst/>
              <a:rect l="l" t="t" r="r" b="b"/>
              <a:pathLst>
                <a:path w="1728470" h="2160270">
                  <a:moveTo>
                    <a:pt x="0" y="0"/>
                  </a:moveTo>
                  <a:lnTo>
                    <a:pt x="0" y="1908048"/>
                  </a:lnTo>
                </a:path>
                <a:path w="1728470" h="2160270">
                  <a:moveTo>
                    <a:pt x="1728215" y="0"/>
                  </a:moveTo>
                  <a:lnTo>
                    <a:pt x="1728215" y="2160016"/>
                  </a:lnTo>
                </a:path>
              </a:pathLst>
            </a:custGeom>
            <a:ln w="25400">
              <a:solidFill>
                <a:srgbClr val="125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7140" y="1981711"/>
            <a:ext cx="1773556" cy="4516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1174" y="2705648"/>
            <a:ext cx="1681900" cy="4470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9990" y="4027285"/>
            <a:ext cx="3614791" cy="23901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660638" y="1195527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∙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𝜎</a:t>
            </a:r>
            <a:r>
              <a:rPr sz="2700" spc="7" baseline="-16975" dirty="0">
                <a:latin typeface="Cambria Math"/>
                <a:cs typeface="Cambria Math"/>
              </a:rPr>
              <a:t>CH</a:t>
            </a:r>
            <a:endParaRPr sz="2700" baseline="-1697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405" y="2964891"/>
            <a:ext cx="6203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20" dirty="0"/>
              <a:t> </a:t>
            </a:r>
            <a:r>
              <a:rPr spc="-5" dirty="0"/>
              <a:t>Power</a:t>
            </a:r>
            <a:r>
              <a:rPr dirty="0"/>
              <a:t> </a:t>
            </a:r>
            <a:r>
              <a:rPr spc="-5" dirty="0"/>
              <a:t>Utility</a:t>
            </a:r>
            <a:r>
              <a:rPr dirty="0"/>
              <a:t> </a:t>
            </a:r>
            <a:r>
              <a:rPr spc="-5" dirty="0"/>
              <a:t>Mindset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59753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Field</a:t>
            </a:r>
            <a:r>
              <a:rPr sz="3100" spc="-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of Expertise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with </a:t>
            </a:r>
            <a:r>
              <a:rPr sz="3100" spc="-20" dirty="0">
                <a:solidFill>
                  <a:srgbClr val="12569B"/>
                </a:solidFill>
              </a:rPr>
              <a:t>Tradition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73202" y="1244853"/>
            <a:ext cx="2860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More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100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years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544" y="1700783"/>
            <a:ext cx="5236463" cy="47228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5507" y="434340"/>
            <a:ext cx="3465576" cy="5989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27152"/>
            <a:ext cx="9425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2569B"/>
                </a:solidFill>
              </a:rPr>
              <a:t>Power</a:t>
            </a:r>
            <a:r>
              <a:rPr sz="3200" spc="-15" dirty="0">
                <a:solidFill>
                  <a:srgbClr val="12569B"/>
                </a:solidFill>
              </a:rPr>
              <a:t> </a:t>
            </a:r>
            <a:r>
              <a:rPr sz="3200" spc="-5" dirty="0">
                <a:solidFill>
                  <a:srgbClr val="12569B"/>
                </a:solidFill>
              </a:rPr>
              <a:t>Systems</a:t>
            </a:r>
            <a:r>
              <a:rPr sz="3200" spc="-10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started</a:t>
            </a:r>
            <a:r>
              <a:rPr sz="3200" spc="-35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without</a:t>
            </a:r>
            <a:r>
              <a:rPr sz="3200" spc="-40" dirty="0">
                <a:solidFill>
                  <a:srgbClr val="12569B"/>
                </a:solidFill>
              </a:rPr>
              <a:t> </a:t>
            </a:r>
            <a:r>
              <a:rPr sz="3200" spc="-5" dirty="0">
                <a:solidFill>
                  <a:srgbClr val="12569B"/>
                </a:solidFill>
              </a:rPr>
              <a:t>Precision</a:t>
            </a:r>
            <a:r>
              <a:rPr sz="3200" spc="-20" dirty="0">
                <a:solidFill>
                  <a:srgbClr val="12569B"/>
                </a:solidFill>
              </a:rPr>
              <a:t> </a:t>
            </a:r>
            <a:r>
              <a:rPr sz="3200" spc="-10" dirty="0">
                <a:solidFill>
                  <a:srgbClr val="12569B"/>
                </a:solidFill>
              </a:rPr>
              <a:t>Timing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363723"/>
            <a:ext cx="76200" cy="150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958083"/>
            <a:ext cx="76200" cy="1508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3202" y="1244853"/>
            <a:ext cx="9632950" cy="422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Much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achieved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without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timing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569B"/>
              </a:buClr>
              <a:buFont typeface="Microsoft Sans Serif"/>
              <a:buChar char=""/>
            </a:pP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Established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reference</a:t>
            </a:r>
            <a:endParaRPr sz="2000">
              <a:latin typeface="Arial MT"/>
              <a:cs typeface="Arial MT"/>
            </a:endParaRPr>
          </a:p>
          <a:p>
            <a:pPr marL="462280" marR="5080">
              <a:lnSpc>
                <a:spcPct val="114700"/>
              </a:lnSpc>
              <a:spcBef>
                <a:spcPts val="60"/>
              </a:spcBef>
            </a:pPr>
            <a:r>
              <a:rPr sz="1700" dirty="0">
                <a:latin typeface="Arial MT"/>
                <a:cs typeface="Arial MT"/>
              </a:rPr>
              <a:t>Paul </a:t>
            </a:r>
            <a:r>
              <a:rPr sz="1700" spc="-10" dirty="0">
                <a:latin typeface="Arial MT"/>
                <a:cs typeface="Arial MT"/>
              </a:rPr>
              <a:t>Watzlawick </a:t>
            </a:r>
            <a:r>
              <a:rPr sz="1700" dirty="0">
                <a:latin typeface="Arial MT"/>
                <a:cs typeface="Arial MT"/>
              </a:rPr>
              <a:t>– </a:t>
            </a:r>
            <a:r>
              <a:rPr sz="1700" spc="-5" dirty="0">
                <a:latin typeface="Arial MT"/>
                <a:cs typeface="Arial MT"/>
              </a:rPr>
              <a:t>Psychologist, </a:t>
            </a:r>
            <a:r>
              <a:rPr sz="1700" dirty="0">
                <a:latin typeface="Arial MT"/>
                <a:cs typeface="Arial MT"/>
              </a:rPr>
              <a:t>Author: Anleitung zum Unglücklichsein (Guide </a:t>
            </a:r>
            <a:r>
              <a:rPr sz="1700" spc="-5" dirty="0">
                <a:latin typeface="Arial MT"/>
                <a:cs typeface="Arial MT"/>
              </a:rPr>
              <a:t>to </a:t>
            </a:r>
            <a:r>
              <a:rPr sz="1700" dirty="0">
                <a:latin typeface="Arial MT"/>
                <a:cs typeface="Arial MT"/>
              </a:rPr>
              <a:t>Unhappiness)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Wenn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Loesung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Problem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ist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(1987) (When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solution is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problem)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https://</a:t>
            </a:r>
            <a:r>
              <a:rPr sz="1700" spc="-5" dirty="0">
                <a:latin typeface="Arial MT"/>
                <a:cs typeface="Arial MT"/>
                <a:hlinkClick r:id="rId4"/>
              </a:rPr>
              <a:t>www.youtube.com/watch?v=cl4aZTPsTSs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timing-based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"nice 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have"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extensions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Reliance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not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desired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industry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yet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fully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embraced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timing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411099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Lack</a:t>
            </a:r>
            <a:r>
              <a:rPr sz="3100" spc="-40" dirty="0">
                <a:solidFill>
                  <a:srgbClr val="12569B"/>
                </a:solidFill>
              </a:rPr>
              <a:t> </a:t>
            </a:r>
            <a:r>
              <a:rPr sz="3100" dirty="0">
                <a:solidFill>
                  <a:srgbClr val="12569B"/>
                </a:solidFill>
              </a:rPr>
              <a:t>of</a:t>
            </a:r>
            <a:r>
              <a:rPr sz="3100" spc="-4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Embracement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766060"/>
            <a:ext cx="76200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3061716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4457700"/>
            <a:ext cx="76200" cy="1508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3202" y="1201183"/>
            <a:ext cx="5107305" cy="34645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Poll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webinar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March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2022</a:t>
            </a:r>
            <a:endParaRPr sz="20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dirty="0">
                <a:latin typeface="Arial MT"/>
                <a:cs typeface="Arial MT"/>
              </a:rPr>
              <a:t>"Enabling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wide </a:t>
            </a:r>
            <a:r>
              <a:rPr sz="1700" dirty="0">
                <a:latin typeface="Arial MT"/>
                <a:cs typeface="Arial MT"/>
              </a:rPr>
              <a:t>area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protection</a:t>
            </a:r>
            <a:r>
              <a:rPr sz="1700" spc="-5" dirty="0">
                <a:latin typeface="Arial MT"/>
                <a:cs typeface="Arial MT"/>
              </a:rPr>
              <a:t> with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IEC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61850"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Expected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audience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me)</a:t>
            </a:r>
            <a:endParaRPr sz="20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315"/>
              </a:spcBef>
            </a:pPr>
            <a:r>
              <a:rPr sz="1700" spc="-5" dirty="0">
                <a:latin typeface="Arial MT"/>
                <a:cs typeface="Arial MT"/>
              </a:rPr>
              <a:t>Open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minds</a:t>
            </a:r>
            <a:endParaRPr sz="17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285"/>
              </a:spcBef>
            </a:pPr>
            <a:r>
              <a:rPr sz="1700" dirty="0">
                <a:latin typeface="Arial MT"/>
                <a:cs typeface="Arial MT"/>
              </a:rPr>
              <a:t>Familiar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with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time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sync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topic</a:t>
            </a:r>
            <a:endParaRPr sz="17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305"/>
              </a:spcBef>
            </a:pPr>
            <a:r>
              <a:rPr sz="1700" spc="-45" dirty="0">
                <a:latin typeface="Arial MT"/>
                <a:cs typeface="Arial MT"/>
              </a:rPr>
              <a:t>Tech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affine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48%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endParaRPr sz="20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latin typeface="Arial MT"/>
                <a:cs typeface="Arial MT"/>
              </a:rPr>
              <a:t>...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regarded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precision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time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sync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future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need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36648" y="385549"/>
            <a:ext cx="4672330" cy="6025515"/>
            <a:chOff x="6836648" y="385549"/>
            <a:chExt cx="4672330" cy="60255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6648" y="385549"/>
              <a:ext cx="4671853" cy="60251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3240" y="477011"/>
              <a:ext cx="4550663" cy="5903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778" y="1398524"/>
            <a:ext cx="5068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sz="2000" dirty="0">
                <a:latin typeface="Arial MT"/>
                <a:cs typeface="Arial MT"/>
              </a:rPr>
              <a:t>HV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Circuit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Breaker	HV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Protection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Relay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1885188"/>
            <a:ext cx="2700527" cy="33573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5157" y="1398524"/>
            <a:ext cx="1803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Ethernet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Switch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1718" y="1078483"/>
            <a:ext cx="15074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GNSS/PTP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Master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5964" y="5396237"/>
          <a:ext cx="10087610" cy="66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5">
                <a:tc>
                  <a:txBody>
                    <a:bodyPr/>
                    <a:lstStyle/>
                    <a:p>
                      <a:pPr marR="71310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3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R="711200" algn="ctr">
                        <a:lnSpc>
                          <a:spcPts val="294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accepted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294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accepted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94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expensive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3425" algn="ctr">
                        <a:lnSpc>
                          <a:spcPts val="294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expensive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7267" y="2665476"/>
            <a:ext cx="2700528" cy="2058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1259" y="2933911"/>
            <a:ext cx="2681363" cy="5289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1259" y="3544823"/>
            <a:ext cx="2699004" cy="819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3910" y="2097061"/>
            <a:ext cx="1284455" cy="289705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4870" y="536194"/>
            <a:ext cx="5870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2569B"/>
                </a:solidFill>
              </a:rPr>
              <a:t>Power</a:t>
            </a:r>
            <a:r>
              <a:rPr sz="3200" spc="-40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Utility</a:t>
            </a:r>
            <a:r>
              <a:rPr sz="3200" spc="-45" dirty="0">
                <a:solidFill>
                  <a:srgbClr val="12569B"/>
                </a:solidFill>
              </a:rPr>
              <a:t> </a:t>
            </a:r>
            <a:r>
              <a:rPr sz="3200" spc="-40" dirty="0">
                <a:solidFill>
                  <a:srgbClr val="12569B"/>
                </a:solidFill>
              </a:rPr>
              <a:t>Value </a:t>
            </a:r>
            <a:r>
              <a:rPr sz="3200" dirty="0">
                <a:solidFill>
                  <a:srgbClr val="12569B"/>
                </a:solidFill>
              </a:rPr>
              <a:t>Perception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27152"/>
            <a:ext cx="2985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2569B"/>
                </a:solidFill>
              </a:rPr>
              <a:t>Appr</a:t>
            </a:r>
            <a:r>
              <a:rPr sz="3200" spc="-15" dirty="0">
                <a:solidFill>
                  <a:srgbClr val="12569B"/>
                </a:solidFill>
              </a:rPr>
              <a:t>e</a:t>
            </a:r>
            <a:r>
              <a:rPr sz="3200" dirty="0">
                <a:solidFill>
                  <a:srgbClr val="12569B"/>
                </a:solidFill>
              </a:rPr>
              <a:t>h</a:t>
            </a:r>
            <a:r>
              <a:rPr sz="3200" spc="-10" dirty="0">
                <a:solidFill>
                  <a:srgbClr val="12569B"/>
                </a:solidFill>
              </a:rPr>
              <a:t>e</a:t>
            </a:r>
            <a:r>
              <a:rPr sz="3200" dirty="0">
                <a:solidFill>
                  <a:srgbClr val="12569B"/>
                </a:solidFill>
              </a:rPr>
              <a:t>n</a:t>
            </a:r>
            <a:r>
              <a:rPr sz="3200" spc="-10" dirty="0">
                <a:solidFill>
                  <a:srgbClr val="12569B"/>
                </a:solidFill>
              </a:rPr>
              <a:t>s</a:t>
            </a:r>
            <a:r>
              <a:rPr sz="3200" dirty="0">
                <a:solidFill>
                  <a:srgbClr val="12569B"/>
                </a:solidFill>
              </a:rPr>
              <a:t>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3202" y="1244853"/>
            <a:ext cx="4077970" cy="354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Emphasizing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threats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What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But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GNSS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jamming!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GNSS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spoofing!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10" dirty="0">
                <a:latin typeface="Arial MT"/>
                <a:cs typeface="Arial MT"/>
              </a:rPr>
              <a:t>...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85661" y="0"/>
            <a:ext cx="6007100" cy="6870700"/>
            <a:chOff x="6185661" y="0"/>
            <a:chExt cx="6007100" cy="6870700"/>
          </a:xfrm>
        </p:grpSpPr>
        <p:sp>
          <p:nvSpPr>
            <p:cNvPr id="3" name="object 3"/>
            <p:cNvSpPr/>
            <p:nvPr/>
          </p:nvSpPr>
          <p:spPr>
            <a:xfrm>
              <a:off x="6192011" y="0"/>
              <a:ext cx="5994400" cy="6858000"/>
            </a:xfrm>
            <a:custGeom>
              <a:avLst/>
              <a:gdLst/>
              <a:ahLst/>
              <a:cxnLst/>
              <a:rect l="l" t="t" r="r" b="b"/>
              <a:pathLst>
                <a:path w="5994400" h="6858000">
                  <a:moveTo>
                    <a:pt x="59938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93892" y="6858000"/>
                  </a:lnTo>
                  <a:lnTo>
                    <a:pt x="5993892" y="0"/>
                  </a:lnTo>
                  <a:close/>
                </a:path>
              </a:pathLst>
            </a:custGeom>
            <a:solidFill>
              <a:srgbClr val="125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2011" y="0"/>
              <a:ext cx="5994400" cy="6858000"/>
            </a:xfrm>
            <a:custGeom>
              <a:avLst/>
              <a:gdLst/>
              <a:ahLst/>
              <a:cxnLst/>
              <a:rect l="l" t="t" r="r" b="b"/>
              <a:pathLst>
                <a:path w="5994400" h="6858000">
                  <a:moveTo>
                    <a:pt x="0" y="6858000"/>
                  </a:moveTo>
                  <a:lnTo>
                    <a:pt x="5993892" y="6858000"/>
                  </a:lnTo>
                  <a:lnTo>
                    <a:pt x="5993892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093D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34600" y="4800600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2057400" y="0"/>
                  </a:moveTo>
                  <a:lnTo>
                    <a:pt x="0" y="2057399"/>
                  </a:lnTo>
                  <a:lnTo>
                    <a:pt x="2057400" y="2057399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5E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59" y="6382511"/>
              <a:ext cx="1031748" cy="2849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2011" y="0"/>
              <a:ext cx="5999988" cy="68579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34600" y="4800600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2057400" y="0"/>
                  </a:moveTo>
                  <a:lnTo>
                    <a:pt x="0" y="2057399"/>
                  </a:lnTo>
                  <a:lnTo>
                    <a:pt x="2057400" y="2057399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5E1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1359" y="6382511"/>
              <a:ext cx="1031748" cy="28498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2365" y="221455"/>
            <a:ext cx="17729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Who</a:t>
            </a:r>
            <a:r>
              <a:rPr sz="3100" spc="-55" dirty="0">
                <a:solidFill>
                  <a:srgbClr val="12569B"/>
                </a:solidFill>
              </a:rPr>
              <a:t> </a:t>
            </a:r>
            <a:r>
              <a:rPr sz="3100" dirty="0">
                <a:solidFill>
                  <a:srgbClr val="12569B"/>
                </a:solidFill>
              </a:rPr>
              <a:t>I</a:t>
            </a:r>
            <a:r>
              <a:rPr sz="3100" spc="-4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am</a:t>
            </a:r>
            <a:endParaRPr sz="3100" dirty="0"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3973" y="1673351"/>
            <a:ext cx="88392" cy="1783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3973" y="2010155"/>
            <a:ext cx="88392" cy="1783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3973" y="3046476"/>
            <a:ext cx="88392" cy="17830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73202" y="1212279"/>
            <a:ext cx="5005705" cy="27736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University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Technology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Vienna</a:t>
            </a:r>
            <a:endParaRPr sz="2000" dirty="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Arial MT"/>
                <a:cs typeface="Arial MT"/>
              </a:rPr>
              <a:t>1981-1990</a:t>
            </a:r>
          </a:p>
          <a:p>
            <a:pPr marL="46228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Arial MT"/>
                <a:cs typeface="Arial MT"/>
              </a:rPr>
              <a:t>Maste</a:t>
            </a:r>
            <a:r>
              <a:rPr sz="2000" spc="-110" dirty="0">
                <a:latin typeface="Arial MT"/>
                <a:cs typeface="Arial MT"/>
              </a:rPr>
              <a:t>r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</a:t>
            </a:r>
            <a:r>
              <a:rPr sz="2000" spc="-10" dirty="0">
                <a:latin typeface="Arial MT"/>
                <a:cs typeface="Arial MT"/>
              </a:rPr>
              <a:t>.</a:t>
            </a:r>
            <a:r>
              <a:rPr sz="2000" dirty="0">
                <a:latin typeface="Arial MT"/>
                <a:cs typeface="Arial MT"/>
              </a:rPr>
              <a:t>D.,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arch</a:t>
            </a:r>
            <a:r>
              <a:rPr sz="2000" spc="-1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istant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Pro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Au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omation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 IT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ex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ile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indu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try</a:t>
            </a:r>
          </a:p>
          <a:p>
            <a:pPr marL="46228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Arial MT"/>
                <a:cs typeface="Arial MT"/>
              </a:rPr>
              <a:t>1990-1998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OMICRON</a:t>
            </a: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3973" y="4082796"/>
            <a:ext cx="88392" cy="178308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03732" y="4030069"/>
          <a:ext cx="4694555" cy="157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30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1998-2014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Product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Management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2001-...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Involvement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IEC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61850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2014-...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28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Fully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dedicated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to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79375">
                        <a:lnSpc>
                          <a:spcPts val="228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Power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Utility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Communication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30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2018-...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325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Digital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Substation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Evangelist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3973" y="4419600"/>
            <a:ext cx="88392" cy="17830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3973" y="4757928"/>
            <a:ext cx="88392" cy="1783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3973" y="5370576"/>
            <a:ext cx="88392" cy="1783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96155" y="1290827"/>
            <a:ext cx="576072" cy="5760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154" y="2964891"/>
            <a:ext cx="6426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Components</a:t>
            </a:r>
            <a:r>
              <a:rPr spc="10" dirty="0"/>
              <a:t> </a:t>
            </a:r>
            <a:r>
              <a:rPr spc="-5" dirty="0"/>
              <a:t>vs.</a:t>
            </a:r>
            <a:r>
              <a:rPr spc="-15" dirty="0"/>
              <a:t> </a:t>
            </a:r>
            <a:r>
              <a:rPr spc="-5" dirty="0"/>
              <a:t>Solutions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27152"/>
            <a:ext cx="80968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2569B"/>
                </a:solidFill>
              </a:rPr>
              <a:t>What</a:t>
            </a:r>
            <a:r>
              <a:rPr sz="3200" spc="-20" dirty="0">
                <a:solidFill>
                  <a:srgbClr val="12569B"/>
                </a:solidFill>
              </a:rPr>
              <a:t> </a:t>
            </a:r>
            <a:r>
              <a:rPr sz="3200" spc="-5" dirty="0">
                <a:solidFill>
                  <a:srgbClr val="12569B"/>
                </a:solidFill>
              </a:rPr>
              <a:t>makes</a:t>
            </a:r>
            <a:r>
              <a:rPr sz="3200" spc="-15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a</a:t>
            </a:r>
            <a:r>
              <a:rPr sz="3200" spc="-10" dirty="0">
                <a:solidFill>
                  <a:srgbClr val="12569B"/>
                </a:solidFill>
              </a:rPr>
              <a:t> </a:t>
            </a:r>
            <a:r>
              <a:rPr sz="3200" spc="-5" dirty="0">
                <a:solidFill>
                  <a:srgbClr val="12569B"/>
                </a:solidFill>
              </a:rPr>
              <a:t>Precision</a:t>
            </a:r>
            <a:r>
              <a:rPr sz="3200" spc="-30" dirty="0">
                <a:solidFill>
                  <a:srgbClr val="12569B"/>
                </a:solidFill>
              </a:rPr>
              <a:t> </a:t>
            </a:r>
            <a:r>
              <a:rPr sz="3200" spc="-10" dirty="0">
                <a:solidFill>
                  <a:srgbClr val="12569B"/>
                </a:solidFill>
              </a:rPr>
              <a:t>Timing</a:t>
            </a:r>
            <a:r>
              <a:rPr sz="3200" spc="-25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Solution?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3202" y="1244853"/>
            <a:ext cx="5871845" cy="4519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Components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readily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available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569B"/>
              </a:buClr>
              <a:buFont typeface="Microsoft Sans Serif"/>
              <a:buChar char=""/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GNSS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receivers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569B"/>
              </a:buClr>
              <a:buFont typeface="Microsoft Sans Serif"/>
              <a:buChar char=""/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Master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boundary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569B"/>
              </a:buClr>
              <a:buFont typeface="Microsoft Sans Serif"/>
              <a:buChar char=""/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PTP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parameters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569B"/>
              </a:buClr>
              <a:buFont typeface="Microsoft Sans Serif"/>
              <a:buChar char=""/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PTP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transparent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Ethernet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switches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569B"/>
              </a:buClr>
              <a:buFont typeface="Microsoft Sans Serif"/>
              <a:buChar char=""/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Oscillators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 long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holdover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(atomic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clocks)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569B"/>
              </a:buClr>
              <a:buFont typeface="Microsoft Sans Serif"/>
              <a:buChar char=""/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10" dirty="0">
                <a:latin typeface="Arial MT"/>
                <a:cs typeface="Arial MT"/>
              </a:rPr>
              <a:t>....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27152"/>
            <a:ext cx="7059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12569B"/>
                </a:solidFill>
              </a:rPr>
              <a:t>Precision</a:t>
            </a:r>
            <a:r>
              <a:rPr sz="3200" spc="-40" dirty="0">
                <a:solidFill>
                  <a:srgbClr val="12569B"/>
                </a:solidFill>
              </a:rPr>
              <a:t> </a:t>
            </a:r>
            <a:r>
              <a:rPr sz="3200" spc="-10" dirty="0">
                <a:solidFill>
                  <a:srgbClr val="12569B"/>
                </a:solidFill>
              </a:rPr>
              <a:t>Timing</a:t>
            </a:r>
            <a:r>
              <a:rPr sz="3200" spc="-40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System</a:t>
            </a:r>
            <a:r>
              <a:rPr sz="3200" spc="-30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Integration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468879"/>
            <a:ext cx="76200" cy="150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2766060"/>
            <a:ext cx="76200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3061716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3202" y="1244853"/>
            <a:ext cx="4101465" cy="3123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Putting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components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together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tasks</a:t>
            </a:r>
            <a:endParaRPr sz="2000">
              <a:latin typeface="Arial MT"/>
              <a:cs typeface="Arial MT"/>
            </a:endParaRPr>
          </a:p>
          <a:p>
            <a:pPr marL="462280" marR="5080">
              <a:lnSpc>
                <a:spcPct val="114700"/>
              </a:lnSpc>
            </a:pPr>
            <a:r>
              <a:rPr sz="1700" dirty="0">
                <a:latin typeface="Arial MT"/>
                <a:cs typeface="Arial MT"/>
              </a:rPr>
              <a:t>Designing </a:t>
            </a:r>
            <a:r>
              <a:rPr sz="1700" spc="-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precision </a:t>
            </a:r>
            <a:r>
              <a:rPr sz="1700" spc="-5" dirty="0">
                <a:latin typeface="Arial MT"/>
                <a:cs typeface="Arial MT"/>
              </a:rPr>
              <a:t>timing system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Building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system</a:t>
            </a:r>
            <a:endParaRPr sz="17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290"/>
              </a:spcBef>
            </a:pPr>
            <a:r>
              <a:rPr sz="1700" dirty="0">
                <a:latin typeface="Arial MT"/>
                <a:cs typeface="Arial MT"/>
              </a:rPr>
              <a:t>Configuring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system</a:t>
            </a:r>
            <a:endParaRPr sz="17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spc="-30" dirty="0">
                <a:latin typeface="Arial MT"/>
                <a:cs typeface="Arial MT"/>
              </a:rPr>
              <a:t>Testing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 system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Who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that?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484" y="1341104"/>
            <a:ext cx="2449067" cy="105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2768" y="1341104"/>
            <a:ext cx="2447544" cy="1053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4734" y="2924555"/>
            <a:ext cx="808952" cy="6248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13421" y="2947416"/>
            <a:ext cx="3516629" cy="2504440"/>
            <a:chOff x="7313421" y="2947416"/>
            <a:chExt cx="3516629" cy="25044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0494" y="2947416"/>
              <a:ext cx="808952" cy="624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1824227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4"/>
                  </a:lnTo>
                  <a:lnTo>
                    <a:pt x="1824227" y="1152144"/>
                  </a:lnTo>
                  <a:lnTo>
                    <a:pt x="1868255" y="1147072"/>
                  </a:lnTo>
                  <a:lnTo>
                    <a:pt x="1908672" y="1132625"/>
                  </a:lnTo>
                  <a:lnTo>
                    <a:pt x="1944326" y="1109956"/>
                  </a:lnTo>
                  <a:lnTo>
                    <a:pt x="1974064" y="1080218"/>
                  </a:lnTo>
                  <a:lnTo>
                    <a:pt x="1996733" y="1044564"/>
                  </a:lnTo>
                  <a:lnTo>
                    <a:pt x="2011180" y="1004147"/>
                  </a:lnTo>
                  <a:lnTo>
                    <a:pt x="2016252" y="960120"/>
                  </a:lnTo>
                  <a:lnTo>
                    <a:pt x="2016252" y="192024"/>
                  </a:lnTo>
                  <a:lnTo>
                    <a:pt x="2011180" y="147996"/>
                  </a:lnTo>
                  <a:lnTo>
                    <a:pt x="1996733" y="107579"/>
                  </a:lnTo>
                  <a:lnTo>
                    <a:pt x="1974064" y="71925"/>
                  </a:lnTo>
                  <a:lnTo>
                    <a:pt x="1944326" y="42187"/>
                  </a:lnTo>
                  <a:lnTo>
                    <a:pt x="1908672" y="19518"/>
                  </a:lnTo>
                  <a:lnTo>
                    <a:pt x="1868255" y="5071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8" y="107579"/>
                  </a:lnTo>
                  <a:lnTo>
                    <a:pt x="42187" y="71925"/>
                  </a:lnTo>
                  <a:lnTo>
                    <a:pt x="71925" y="42187"/>
                  </a:lnTo>
                  <a:lnTo>
                    <a:pt x="107579" y="19518"/>
                  </a:lnTo>
                  <a:lnTo>
                    <a:pt x="147996" y="5071"/>
                  </a:lnTo>
                  <a:lnTo>
                    <a:pt x="192024" y="0"/>
                  </a:lnTo>
                  <a:lnTo>
                    <a:pt x="1824227" y="0"/>
                  </a:lnTo>
                  <a:lnTo>
                    <a:pt x="1868255" y="5071"/>
                  </a:lnTo>
                  <a:lnTo>
                    <a:pt x="1908672" y="19518"/>
                  </a:lnTo>
                  <a:lnTo>
                    <a:pt x="1944326" y="42187"/>
                  </a:lnTo>
                  <a:lnTo>
                    <a:pt x="1974064" y="71925"/>
                  </a:lnTo>
                  <a:lnTo>
                    <a:pt x="1996733" y="107579"/>
                  </a:lnTo>
                  <a:lnTo>
                    <a:pt x="2011180" y="147996"/>
                  </a:lnTo>
                  <a:lnTo>
                    <a:pt x="2016252" y="192024"/>
                  </a:lnTo>
                  <a:lnTo>
                    <a:pt x="2016252" y="960120"/>
                  </a:lnTo>
                  <a:lnTo>
                    <a:pt x="2011180" y="1004147"/>
                  </a:lnTo>
                  <a:lnTo>
                    <a:pt x="1996733" y="1044564"/>
                  </a:lnTo>
                  <a:lnTo>
                    <a:pt x="1974064" y="1080218"/>
                  </a:lnTo>
                  <a:lnTo>
                    <a:pt x="1944326" y="1109956"/>
                  </a:lnTo>
                  <a:lnTo>
                    <a:pt x="1908672" y="1132625"/>
                  </a:lnTo>
                  <a:lnTo>
                    <a:pt x="1868255" y="1147072"/>
                  </a:lnTo>
                  <a:lnTo>
                    <a:pt x="1824227" y="1152144"/>
                  </a:lnTo>
                  <a:lnTo>
                    <a:pt x="192024" y="1152144"/>
                  </a:lnTo>
                  <a:lnTo>
                    <a:pt x="147996" y="1147072"/>
                  </a:lnTo>
                  <a:lnTo>
                    <a:pt x="107579" y="1132625"/>
                  </a:lnTo>
                  <a:lnTo>
                    <a:pt x="71925" y="1109956"/>
                  </a:lnTo>
                  <a:lnTo>
                    <a:pt x="42187" y="1080218"/>
                  </a:lnTo>
                  <a:lnTo>
                    <a:pt x="19518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93D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93841" y="945641"/>
            <a:ext cx="129286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6764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GNSS 1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GPS)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3109" y="945641"/>
            <a:ext cx="1548130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ts val="2160"/>
              </a:lnSpc>
            </a:pP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Galileo)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2215" y="4338066"/>
            <a:ext cx="153352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ctr">
              <a:lnSpc>
                <a:spcPts val="2300"/>
              </a:lnSpc>
              <a:spcBef>
                <a:spcPts val="660"/>
              </a:spcBef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assessor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dispatcher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552" y="2997728"/>
            <a:ext cx="1727324" cy="8750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958" y="5639815"/>
            <a:ext cx="2409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635" algn="ctr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Digital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Substation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8021" y="2207516"/>
            <a:ext cx="1005678" cy="62253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3845" y="2207516"/>
            <a:ext cx="1007138" cy="62253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210300" y="3534155"/>
            <a:ext cx="4220210" cy="2482215"/>
          </a:xfrm>
          <a:custGeom>
            <a:avLst/>
            <a:gdLst/>
            <a:ahLst/>
            <a:cxnLst/>
            <a:rect l="l" t="t" r="r" b="b"/>
            <a:pathLst>
              <a:path w="4220209" h="2482215">
                <a:moveTo>
                  <a:pt x="1099566" y="1341755"/>
                </a:moveTo>
                <a:lnTo>
                  <a:pt x="1086205" y="1333690"/>
                </a:lnTo>
                <a:lnTo>
                  <a:pt x="1081532" y="1328801"/>
                </a:lnTo>
                <a:lnTo>
                  <a:pt x="1078014" y="1328750"/>
                </a:lnTo>
                <a:lnTo>
                  <a:pt x="999363" y="1281303"/>
                </a:lnTo>
                <a:lnTo>
                  <a:pt x="991616" y="1283208"/>
                </a:lnTo>
                <a:lnTo>
                  <a:pt x="987933" y="1289177"/>
                </a:lnTo>
                <a:lnTo>
                  <a:pt x="984377" y="1295146"/>
                </a:lnTo>
                <a:lnTo>
                  <a:pt x="986282" y="1303020"/>
                </a:lnTo>
                <a:lnTo>
                  <a:pt x="992251" y="1306703"/>
                </a:lnTo>
                <a:lnTo>
                  <a:pt x="1026414" y="1327327"/>
                </a:lnTo>
                <a:lnTo>
                  <a:pt x="1003300" y="1326388"/>
                </a:lnTo>
                <a:lnTo>
                  <a:pt x="957453" y="1323467"/>
                </a:lnTo>
                <a:lnTo>
                  <a:pt x="913003" y="1319530"/>
                </a:lnTo>
                <a:lnTo>
                  <a:pt x="870204" y="1314450"/>
                </a:lnTo>
                <a:lnTo>
                  <a:pt x="828802" y="1308354"/>
                </a:lnTo>
                <a:lnTo>
                  <a:pt x="788797" y="1301496"/>
                </a:lnTo>
                <a:lnTo>
                  <a:pt x="750189" y="1293495"/>
                </a:lnTo>
                <a:lnTo>
                  <a:pt x="712978" y="1284478"/>
                </a:lnTo>
                <a:lnTo>
                  <a:pt x="642620" y="1264031"/>
                </a:lnTo>
                <a:lnTo>
                  <a:pt x="577342" y="1239901"/>
                </a:lnTo>
                <a:lnTo>
                  <a:pt x="517144" y="1212596"/>
                </a:lnTo>
                <a:lnTo>
                  <a:pt x="461772" y="1182243"/>
                </a:lnTo>
                <a:lnTo>
                  <a:pt x="410845" y="1148969"/>
                </a:lnTo>
                <a:lnTo>
                  <a:pt x="364363" y="1113028"/>
                </a:lnTo>
                <a:lnTo>
                  <a:pt x="321818" y="1074420"/>
                </a:lnTo>
                <a:lnTo>
                  <a:pt x="283337" y="1033653"/>
                </a:lnTo>
                <a:lnTo>
                  <a:pt x="248412" y="990473"/>
                </a:lnTo>
                <a:lnTo>
                  <a:pt x="217043" y="945388"/>
                </a:lnTo>
                <a:lnTo>
                  <a:pt x="188976" y="898271"/>
                </a:lnTo>
                <a:lnTo>
                  <a:pt x="163957" y="849503"/>
                </a:lnTo>
                <a:lnTo>
                  <a:pt x="141732" y="799338"/>
                </a:lnTo>
                <a:lnTo>
                  <a:pt x="122301" y="747649"/>
                </a:lnTo>
                <a:lnTo>
                  <a:pt x="105410" y="694817"/>
                </a:lnTo>
                <a:lnTo>
                  <a:pt x="84328" y="614045"/>
                </a:lnTo>
                <a:lnTo>
                  <a:pt x="72771" y="559181"/>
                </a:lnTo>
                <a:lnTo>
                  <a:pt x="63119" y="503682"/>
                </a:lnTo>
                <a:lnTo>
                  <a:pt x="55118" y="447929"/>
                </a:lnTo>
                <a:lnTo>
                  <a:pt x="48514" y="392049"/>
                </a:lnTo>
                <a:lnTo>
                  <a:pt x="43180" y="336169"/>
                </a:lnTo>
                <a:lnTo>
                  <a:pt x="38735" y="280543"/>
                </a:lnTo>
                <a:lnTo>
                  <a:pt x="35306" y="225425"/>
                </a:lnTo>
                <a:lnTo>
                  <a:pt x="32385" y="170815"/>
                </a:lnTo>
                <a:lnTo>
                  <a:pt x="29972" y="116967"/>
                </a:lnTo>
                <a:lnTo>
                  <a:pt x="27813" y="64008"/>
                </a:lnTo>
                <a:lnTo>
                  <a:pt x="25654" y="12446"/>
                </a:lnTo>
                <a:lnTo>
                  <a:pt x="25400" y="5461"/>
                </a:lnTo>
                <a:lnTo>
                  <a:pt x="19431" y="0"/>
                </a:lnTo>
                <a:lnTo>
                  <a:pt x="5461" y="508"/>
                </a:lnTo>
                <a:lnTo>
                  <a:pt x="0" y="6489"/>
                </a:lnTo>
                <a:lnTo>
                  <a:pt x="254" y="13462"/>
                </a:lnTo>
                <a:lnTo>
                  <a:pt x="2413" y="65163"/>
                </a:lnTo>
                <a:lnTo>
                  <a:pt x="4699" y="117983"/>
                </a:lnTo>
                <a:lnTo>
                  <a:pt x="6985" y="171958"/>
                </a:lnTo>
                <a:lnTo>
                  <a:pt x="9906" y="226695"/>
                </a:lnTo>
                <a:lnTo>
                  <a:pt x="13462" y="282194"/>
                </a:lnTo>
                <a:lnTo>
                  <a:pt x="17780" y="338201"/>
                </a:lnTo>
                <a:lnTo>
                  <a:pt x="23241" y="394462"/>
                </a:lnTo>
                <a:lnTo>
                  <a:pt x="29845" y="450850"/>
                </a:lnTo>
                <a:lnTo>
                  <a:pt x="37973" y="507365"/>
                </a:lnTo>
                <a:lnTo>
                  <a:pt x="47752" y="563499"/>
                </a:lnTo>
                <a:lnTo>
                  <a:pt x="59436" y="619252"/>
                </a:lnTo>
                <a:lnTo>
                  <a:pt x="73152" y="674370"/>
                </a:lnTo>
                <a:lnTo>
                  <a:pt x="89281" y="728853"/>
                </a:lnTo>
                <a:lnTo>
                  <a:pt x="107823" y="782193"/>
                </a:lnTo>
                <a:lnTo>
                  <a:pt x="129032" y="834517"/>
                </a:lnTo>
                <a:lnTo>
                  <a:pt x="153289" y="885317"/>
                </a:lnTo>
                <a:lnTo>
                  <a:pt x="180467" y="934593"/>
                </a:lnTo>
                <a:lnTo>
                  <a:pt x="211201" y="982218"/>
                </a:lnTo>
                <a:lnTo>
                  <a:pt x="245491" y="1027938"/>
                </a:lnTo>
                <a:lnTo>
                  <a:pt x="283337" y="1071372"/>
                </a:lnTo>
                <a:lnTo>
                  <a:pt x="325120" y="1112520"/>
                </a:lnTo>
                <a:lnTo>
                  <a:pt x="371094" y="1151128"/>
                </a:lnTo>
                <a:lnTo>
                  <a:pt x="421513" y="1187069"/>
                </a:lnTo>
                <a:lnTo>
                  <a:pt x="476377" y="1219835"/>
                </a:lnTo>
                <a:lnTo>
                  <a:pt x="535686" y="1249553"/>
                </a:lnTo>
                <a:lnTo>
                  <a:pt x="600202" y="1275969"/>
                </a:lnTo>
                <a:lnTo>
                  <a:pt x="669544" y="1298956"/>
                </a:lnTo>
                <a:lnTo>
                  <a:pt x="744220" y="1318133"/>
                </a:lnTo>
                <a:lnTo>
                  <a:pt x="783590" y="1326261"/>
                </a:lnTo>
                <a:lnTo>
                  <a:pt x="824357" y="1333500"/>
                </a:lnTo>
                <a:lnTo>
                  <a:pt x="866521" y="1339596"/>
                </a:lnTo>
                <a:lnTo>
                  <a:pt x="910082" y="1344803"/>
                </a:lnTo>
                <a:lnTo>
                  <a:pt x="955167" y="1348867"/>
                </a:lnTo>
                <a:lnTo>
                  <a:pt x="1001649" y="1351788"/>
                </a:lnTo>
                <a:lnTo>
                  <a:pt x="1028115" y="1352842"/>
                </a:lnTo>
                <a:lnTo>
                  <a:pt x="985139" y="1377061"/>
                </a:lnTo>
                <a:lnTo>
                  <a:pt x="982980" y="1384808"/>
                </a:lnTo>
                <a:lnTo>
                  <a:pt x="989838" y="1397000"/>
                </a:lnTo>
                <a:lnTo>
                  <a:pt x="997585" y="1399159"/>
                </a:lnTo>
                <a:lnTo>
                  <a:pt x="1077569" y="1354137"/>
                </a:lnTo>
                <a:lnTo>
                  <a:pt x="1081151" y="1354201"/>
                </a:lnTo>
                <a:lnTo>
                  <a:pt x="1086154" y="1349298"/>
                </a:lnTo>
                <a:lnTo>
                  <a:pt x="1099566" y="1341755"/>
                </a:lnTo>
                <a:close/>
              </a:path>
              <a:path w="4220209" h="2482215">
                <a:moveTo>
                  <a:pt x="2131822" y="1933575"/>
                </a:moveTo>
                <a:lnTo>
                  <a:pt x="2131568" y="1911985"/>
                </a:lnTo>
                <a:lnTo>
                  <a:pt x="2131568" y="1904746"/>
                </a:lnTo>
                <a:lnTo>
                  <a:pt x="2125853" y="1899158"/>
                </a:lnTo>
                <a:lnTo>
                  <a:pt x="2111756" y="1899158"/>
                </a:lnTo>
                <a:lnTo>
                  <a:pt x="2106409" y="1904746"/>
                </a:lnTo>
                <a:lnTo>
                  <a:pt x="2106282" y="1975358"/>
                </a:lnTo>
                <a:lnTo>
                  <a:pt x="2105533" y="2014220"/>
                </a:lnTo>
                <a:lnTo>
                  <a:pt x="2102612" y="2068029"/>
                </a:lnTo>
                <a:lnTo>
                  <a:pt x="2095246" y="2131834"/>
                </a:lnTo>
                <a:lnTo>
                  <a:pt x="2082673" y="2186660"/>
                </a:lnTo>
                <a:lnTo>
                  <a:pt x="2064004" y="2233015"/>
                </a:lnTo>
                <a:lnTo>
                  <a:pt x="2038477" y="2272004"/>
                </a:lnTo>
                <a:lnTo>
                  <a:pt x="2005203" y="2304199"/>
                </a:lnTo>
                <a:lnTo>
                  <a:pt x="1962023" y="2331288"/>
                </a:lnTo>
                <a:lnTo>
                  <a:pt x="1922399" y="2348344"/>
                </a:lnTo>
                <a:lnTo>
                  <a:pt x="1875917" y="2362924"/>
                </a:lnTo>
                <a:lnTo>
                  <a:pt x="1822196" y="2375090"/>
                </a:lnTo>
                <a:lnTo>
                  <a:pt x="1781937" y="2381961"/>
                </a:lnTo>
                <a:lnTo>
                  <a:pt x="1738376" y="2387790"/>
                </a:lnTo>
                <a:lnTo>
                  <a:pt x="1691005" y="2392908"/>
                </a:lnTo>
                <a:lnTo>
                  <a:pt x="1639824" y="2397163"/>
                </a:lnTo>
                <a:lnTo>
                  <a:pt x="1555496" y="2402281"/>
                </a:lnTo>
                <a:lnTo>
                  <a:pt x="1394206" y="2407793"/>
                </a:lnTo>
                <a:lnTo>
                  <a:pt x="1192758" y="2410676"/>
                </a:lnTo>
                <a:lnTo>
                  <a:pt x="1170990" y="2423579"/>
                </a:lnTo>
                <a:lnTo>
                  <a:pt x="1189253" y="2412746"/>
                </a:lnTo>
                <a:lnTo>
                  <a:pt x="1192758" y="2410676"/>
                </a:lnTo>
                <a:lnTo>
                  <a:pt x="1234186" y="2386152"/>
                </a:lnTo>
                <a:lnTo>
                  <a:pt x="1236218" y="2378354"/>
                </a:lnTo>
                <a:lnTo>
                  <a:pt x="1232535" y="2372322"/>
                </a:lnTo>
                <a:lnTo>
                  <a:pt x="1228979" y="2366289"/>
                </a:lnTo>
                <a:lnTo>
                  <a:pt x="1221232" y="2364295"/>
                </a:lnTo>
                <a:lnTo>
                  <a:pt x="1217752" y="2366327"/>
                </a:lnTo>
                <a:lnTo>
                  <a:pt x="1142199" y="2411082"/>
                </a:lnTo>
                <a:lnTo>
                  <a:pt x="1138682" y="2411095"/>
                </a:lnTo>
                <a:lnTo>
                  <a:pt x="1133627" y="2416162"/>
                </a:lnTo>
                <a:lnTo>
                  <a:pt x="1120521" y="2423922"/>
                </a:lnTo>
                <a:lnTo>
                  <a:pt x="1133779" y="2431554"/>
                </a:lnTo>
                <a:lnTo>
                  <a:pt x="1138809" y="2436495"/>
                </a:lnTo>
                <a:lnTo>
                  <a:pt x="1142365" y="2436482"/>
                </a:lnTo>
                <a:lnTo>
                  <a:pt x="1221994" y="2482202"/>
                </a:lnTo>
                <a:lnTo>
                  <a:pt x="1229741" y="2480094"/>
                </a:lnTo>
                <a:lnTo>
                  <a:pt x="1233297" y="2474023"/>
                </a:lnTo>
                <a:lnTo>
                  <a:pt x="1236726" y="2467940"/>
                </a:lnTo>
                <a:lnTo>
                  <a:pt x="1234694" y="2460167"/>
                </a:lnTo>
                <a:lnTo>
                  <a:pt x="1192720" y="2436063"/>
                </a:lnTo>
                <a:lnTo>
                  <a:pt x="1394714" y="2433193"/>
                </a:lnTo>
                <a:lnTo>
                  <a:pt x="1495171" y="2430234"/>
                </a:lnTo>
                <a:lnTo>
                  <a:pt x="1556893" y="2427643"/>
                </a:lnTo>
                <a:lnTo>
                  <a:pt x="1614551" y="2424404"/>
                </a:lnTo>
                <a:lnTo>
                  <a:pt x="1668018" y="2420378"/>
                </a:lnTo>
                <a:lnTo>
                  <a:pt x="1718056" y="2415679"/>
                </a:lnTo>
                <a:lnTo>
                  <a:pt x="1764284" y="2410117"/>
                </a:lnTo>
                <a:lnTo>
                  <a:pt x="1806956" y="2403564"/>
                </a:lnTo>
                <a:lnTo>
                  <a:pt x="1846580" y="2396020"/>
                </a:lnTo>
                <a:lnTo>
                  <a:pt x="1899666" y="2382609"/>
                </a:lnTo>
                <a:lnTo>
                  <a:pt x="1946478" y="2366289"/>
                </a:lnTo>
                <a:lnTo>
                  <a:pt x="1986788" y="2346833"/>
                </a:lnTo>
                <a:lnTo>
                  <a:pt x="2021332" y="2323808"/>
                </a:lnTo>
                <a:lnTo>
                  <a:pt x="2050288" y="2297023"/>
                </a:lnTo>
                <a:lnTo>
                  <a:pt x="2074164" y="2266137"/>
                </a:lnTo>
                <a:lnTo>
                  <a:pt x="2098167" y="2219223"/>
                </a:lnTo>
                <a:lnTo>
                  <a:pt x="2114550" y="2165185"/>
                </a:lnTo>
                <a:lnTo>
                  <a:pt x="2124837" y="2103551"/>
                </a:lnTo>
                <a:lnTo>
                  <a:pt x="2129282" y="2051939"/>
                </a:lnTo>
                <a:lnTo>
                  <a:pt x="2131314" y="1995424"/>
                </a:lnTo>
                <a:lnTo>
                  <a:pt x="2131695" y="1975358"/>
                </a:lnTo>
                <a:lnTo>
                  <a:pt x="2131822" y="1933575"/>
                </a:lnTo>
                <a:close/>
              </a:path>
              <a:path w="4220209" h="2482215">
                <a:moveTo>
                  <a:pt x="2131822" y="737679"/>
                </a:moveTo>
                <a:lnTo>
                  <a:pt x="2126742" y="746379"/>
                </a:lnTo>
                <a:lnTo>
                  <a:pt x="2131822" y="741299"/>
                </a:lnTo>
                <a:lnTo>
                  <a:pt x="2131822" y="737679"/>
                </a:lnTo>
                <a:close/>
              </a:path>
              <a:path w="4220209" h="2482215">
                <a:moveTo>
                  <a:pt x="2178050" y="441579"/>
                </a:moveTo>
                <a:lnTo>
                  <a:pt x="2174494" y="435610"/>
                </a:lnTo>
                <a:lnTo>
                  <a:pt x="2131822" y="362407"/>
                </a:lnTo>
                <a:lnTo>
                  <a:pt x="2131822" y="358775"/>
                </a:lnTo>
                <a:lnTo>
                  <a:pt x="2126742" y="353707"/>
                </a:lnTo>
                <a:lnTo>
                  <a:pt x="2126373" y="353060"/>
                </a:lnTo>
                <a:lnTo>
                  <a:pt x="2119122" y="340614"/>
                </a:lnTo>
                <a:lnTo>
                  <a:pt x="2111489" y="353707"/>
                </a:lnTo>
                <a:lnTo>
                  <a:pt x="2106422" y="358775"/>
                </a:lnTo>
                <a:lnTo>
                  <a:pt x="2106422" y="362407"/>
                </a:lnTo>
                <a:lnTo>
                  <a:pt x="2063750" y="435610"/>
                </a:lnTo>
                <a:lnTo>
                  <a:pt x="2060194" y="441579"/>
                </a:lnTo>
                <a:lnTo>
                  <a:pt x="2062226" y="449453"/>
                </a:lnTo>
                <a:lnTo>
                  <a:pt x="2068322" y="452882"/>
                </a:lnTo>
                <a:lnTo>
                  <a:pt x="2074291" y="456438"/>
                </a:lnTo>
                <a:lnTo>
                  <a:pt x="2082165" y="454406"/>
                </a:lnTo>
                <a:lnTo>
                  <a:pt x="2085594" y="448310"/>
                </a:lnTo>
                <a:lnTo>
                  <a:pt x="2106422" y="412610"/>
                </a:lnTo>
                <a:lnTo>
                  <a:pt x="2106422" y="687349"/>
                </a:lnTo>
                <a:lnTo>
                  <a:pt x="2085594" y="651637"/>
                </a:lnTo>
                <a:lnTo>
                  <a:pt x="2082165" y="645668"/>
                </a:lnTo>
                <a:lnTo>
                  <a:pt x="2074291" y="643509"/>
                </a:lnTo>
                <a:lnTo>
                  <a:pt x="2068322" y="647065"/>
                </a:lnTo>
                <a:lnTo>
                  <a:pt x="2062226" y="650621"/>
                </a:lnTo>
                <a:lnTo>
                  <a:pt x="2060194" y="658368"/>
                </a:lnTo>
                <a:lnTo>
                  <a:pt x="2106422" y="737679"/>
                </a:lnTo>
                <a:lnTo>
                  <a:pt x="2106422" y="741299"/>
                </a:lnTo>
                <a:lnTo>
                  <a:pt x="2111489" y="746379"/>
                </a:lnTo>
                <a:lnTo>
                  <a:pt x="2119122" y="759460"/>
                </a:lnTo>
                <a:lnTo>
                  <a:pt x="2126373" y="747014"/>
                </a:lnTo>
                <a:lnTo>
                  <a:pt x="2126742" y="746379"/>
                </a:lnTo>
                <a:lnTo>
                  <a:pt x="2131809" y="737679"/>
                </a:lnTo>
                <a:lnTo>
                  <a:pt x="2131822" y="727837"/>
                </a:lnTo>
                <a:lnTo>
                  <a:pt x="2131822" y="737679"/>
                </a:lnTo>
                <a:lnTo>
                  <a:pt x="2178050" y="658368"/>
                </a:lnTo>
                <a:lnTo>
                  <a:pt x="2176018" y="650621"/>
                </a:lnTo>
                <a:lnTo>
                  <a:pt x="2169922" y="647065"/>
                </a:lnTo>
                <a:lnTo>
                  <a:pt x="2163953" y="643509"/>
                </a:lnTo>
                <a:lnTo>
                  <a:pt x="2156206" y="645668"/>
                </a:lnTo>
                <a:lnTo>
                  <a:pt x="2152650" y="651637"/>
                </a:lnTo>
                <a:lnTo>
                  <a:pt x="2131822" y="687349"/>
                </a:lnTo>
                <a:lnTo>
                  <a:pt x="2131822" y="412610"/>
                </a:lnTo>
                <a:lnTo>
                  <a:pt x="2152650" y="448310"/>
                </a:lnTo>
                <a:lnTo>
                  <a:pt x="2156079" y="454406"/>
                </a:lnTo>
                <a:lnTo>
                  <a:pt x="2163953" y="456438"/>
                </a:lnTo>
                <a:lnTo>
                  <a:pt x="2169922" y="452882"/>
                </a:lnTo>
                <a:lnTo>
                  <a:pt x="2176018" y="449453"/>
                </a:lnTo>
                <a:lnTo>
                  <a:pt x="2178050" y="441579"/>
                </a:lnTo>
                <a:close/>
              </a:path>
              <a:path w="4220209" h="2482215">
                <a:moveTo>
                  <a:pt x="4219956" y="32385"/>
                </a:moveTo>
                <a:lnTo>
                  <a:pt x="4214495" y="26416"/>
                </a:lnTo>
                <a:lnTo>
                  <a:pt x="4200525" y="25908"/>
                </a:lnTo>
                <a:lnTo>
                  <a:pt x="4194556" y="31369"/>
                </a:lnTo>
                <a:lnTo>
                  <a:pt x="4194251" y="39370"/>
                </a:lnTo>
                <a:lnTo>
                  <a:pt x="4192219" y="89535"/>
                </a:lnTo>
                <a:lnTo>
                  <a:pt x="4190187" y="141097"/>
                </a:lnTo>
                <a:lnTo>
                  <a:pt x="4187888" y="193548"/>
                </a:lnTo>
                <a:lnTo>
                  <a:pt x="4185285" y="245745"/>
                </a:lnTo>
                <a:lnTo>
                  <a:pt x="4181983" y="299466"/>
                </a:lnTo>
                <a:lnTo>
                  <a:pt x="4178046" y="353822"/>
                </a:lnTo>
                <a:lnTo>
                  <a:pt x="4172966" y="408178"/>
                </a:lnTo>
                <a:lnTo>
                  <a:pt x="4166743" y="462788"/>
                </a:lnTo>
                <a:lnTo>
                  <a:pt x="4159123" y="517271"/>
                </a:lnTo>
                <a:lnTo>
                  <a:pt x="4149852" y="571373"/>
                </a:lnTo>
                <a:lnTo>
                  <a:pt x="4138803" y="624967"/>
                </a:lnTo>
                <a:lnTo>
                  <a:pt x="4125849" y="677926"/>
                </a:lnTo>
                <a:lnTo>
                  <a:pt x="4110609" y="729869"/>
                </a:lnTo>
                <a:lnTo>
                  <a:pt x="4093083" y="780923"/>
                </a:lnTo>
                <a:lnTo>
                  <a:pt x="4073017" y="830707"/>
                </a:lnTo>
                <a:lnTo>
                  <a:pt x="4050030" y="879221"/>
                </a:lnTo>
                <a:lnTo>
                  <a:pt x="4024122" y="925957"/>
                </a:lnTo>
                <a:lnTo>
                  <a:pt x="3995039" y="971042"/>
                </a:lnTo>
                <a:lnTo>
                  <a:pt x="3962654" y="1014349"/>
                </a:lnTo>
                <a:lnTo>
                  <a:pt x="3926713" y="1055370"/>
                </a:lnTo>
                <a:lnTo>
                  <a:pt x="3886962" y="1094359"/>
                </a:lnTo>
                <a:lnTo>
                  <a:pt x="3843147" y="1130808"/>
                </a:lnTo>
                <a:lnTo>
                  <a:pt x="3795268" y="1164717"/>
                </a:lnTo>
                <a:lnTo>
                  <a:pt x="3742817" y="1195832"/>
                </a:lnTo>
                <a:lnTo>
                  <a:pt x="3685921" y="1224153"/>
                </a:lnTo>
                <a:lnTo>
                  <a:pt x="3623945" y="1249299"/>
                </a:lnTo>
                <a:lnTo>
                  <a:pt x="3557016" y="1271143"/>
                </a:lnTo>
                <a:lnTo>
                  <a:pt x="3484753" y="1289558"/>
                </a:lnTo>
                <a:lnTo>
                  <a:pt x="3446526" y="1297305"/>
                </a:lnTo>
                <a:lnTo>
                  <a:pt x="3406902" y="1304163"/>
                </a:lnTo>
                <a:lnTo>
                  <a:pt x="3365881" y="1310132"/>
                </a:lnTo>
                <a:lnTo>
                  <a:pt x="3323463" y="1315085"/>
                </a:lnTo>
                <a:lnTo>
                  <a:pt x="3279521" y="1319022"/>
                </a:lnTo>
                <a:lnTo>
                  <a:pt x="3233928" y="1321943"/>
                </a:lnTo>
                <a:lnTo>
                  <a:pt x="3211423" y="1322806"/>
                </a:lnTo>
                <a:lnTo>
                  <a:pt x="3188906" y="1336446"/>
                </a:lnTo>
                <a:lnTo>
                  <a:pt x="3206546" y="1325753"/>
                </a:lnTo>
                <a:lnTo>
                  <a:pt x="3211423" y="1322806"/>
                </a:lnTo>
                <a:lnTo>
                  <a:pt x="3245739" y="1302004"/>
                </a:lnTo>
                <a:lnTo>
                  <a:pt x="3251835" y="1298448"/>
                </a:lnTo>
                <a:lnTo>
                  <a:pt x="3253740" y="1290574"/>
                </a:lnTo>
                <a:lnTo>
                  <a:pt x="3250057" y="1284605"/>
                </a:lnTo>
                <a:lnTo>
                  <a:pt x="3246501" y="1278636"/>
                </a:lnTo>
                <a:lnTo>
                  <a:pt x="3238627" y="1276731"/>
                </a:lnTo>
                <a:lnTo>
                  <a:pt x="3160064" y="1324178"/>
                </a:lnTo>
                <a:lnTo>
                  <a:pt x="3156458" y="1324229"/>
                </a:lnTo>
                <a:lnTo>
                  <a:pt x="3151365" y="1329436"/>
                </a:lnTo>
                <a:lnTo>
                  <a:pt x="3138551" y="1337183"/>
                </a:lnTo>
                <a:lnTo>
                  <a:pt x="3151670" y="1344574"/>
                </a:lnTo>
                <a:lnTo>
                  <a:pt x="3156966" y="1349629"/>
                </a:lnTo>
                <a:lnTo>
                  <a:pt x="3160547" y="1349578"/>
                </a:lnTo>
                <a:lnTo>
                  <a:pt x="3240532" y="1394587"/>
                </a:lnTo>
                <a:lnTo>
                  <a:pt x="3248279" y="1392428"/>
                </a:lnTo>
                <a:lnTo>
                  <a:pt x="3255137" y="1380236"/>
                </a:lnTo>
                <a:lnTo>
                  <a:pt x="3252978" y="1372489"/>
                </a:lnTo>
                <a:lnTo>
                  <a:pt x="3209975" y="1348308"/>
                </a:lnTo>
                <a:lnTo>
                  <a:pt x="3235579" y="1347343"/>
                </a:lnTo>
                <a:lnTo>
                  <a:pt x="3281807" y="1344295"/>
                </a:lnTo>
                <a:lnTo>
                  <a:pt x="3326384" y="1340358"/>
                </a:lnTo>
                <a:lnTo>
                  <a:pt x="3369564" y="1335278"/>
                </a:lnTo>
                <a:lnTo>
                  <a:pt x="3411220" y="1329309"/>
                </a:lnTo>
                <a:lnTo>
                  <a:pt x="3451606" y="1322197"/>
                </a:lnTo>
                <a:lnTo>
                  <a:pt x="3490595" y="1314196"/>
                </a:lnTo>
                <a:lnTo>
                  <a:pt x="3528187" y="1305306"/>
                </a:lnTo>
                <a:lnTo>
                  <a:pt x="3599434" y="1284605"/>
                </a:lnTo>
                <a:lnTo>
                  <a:pt x="3665601" y="1260475"/>
                </a:lnTo>
                <a:lnTo>
                  <a:pt x="3726688" y="1232916"/>
                </a:lnTo>
                <a:lnTo>
                  <a:pt x="3783076" y="1202182"/>
                </a:lnTo>
                <a:lnTo>
                  <a:pt x="3834892" y="1168527"/>
                </a:lnTo>
                <a:lnTo>
                  <a:pt x="3882263" y="1132078"/>
                </a:lnTo>
                <a:lnTo>
                  <a:pt x="3925443" y="1092962"/>
                </a:lnTo>
                <a:lnTo>
                  <a:pt x="3964559" y="1051433"/>
                </a:lnTo>
                <a:lnTo>
                  <a:pt x="3999992" y="1007872"/>
                </a:lnTo>
                <a:lnTo>
                  <a:pt x="4031615" y="962152"/>
                </a:lnTo>
                <a:lnTo>
                  <a:pt x="4059936" y="914781"/>
                </a:lnTo>
                <a:lnTo>
                  <a:pt x="4084955" y="865632"/>
                </a:lnTo>
                <a:lnTo>
                  <a:pt x="4107053" y="815213"/>
                </a:lnTo>
                <a:lnTo>
                  <a:pt x="4126230" y="763524"/>
                </a:lnTo>
                <a:lnTo>
                  <a:pt x="4142994" y="710692"/>
                </a:lnTo>
                <a:lnTo>
                  <a:pt x="4163695" y="630047"/>
                </a:lnTo>
                <a:lnTo>
                  <a:pt x="4174998" y="575564"/>
                </a:lnTo>
                <a:lnTo>
                  <a:pt x="4184269" y="520827"/>
                </a:lnTo>
                <a:lnTo>
                  <a:pt x="4192016" y="465709"/>
                </a:lnTo>
                <a:lnTo>
                  <a:pt x="4198366" y="410591"/>
                </a:lnTo>
                <a:lnTo>
                  <a:pt x="4203319" y="355600"/>
                </a:lnTo>
                <a:lnTo>
                  <a:pt x="4207383" y="300990"/>
                </a:lnTo>
                <a:lnTo>
                  <a:pt x="4210735" y="245745"/>
                </a:lnTo>
                <a:lnTo>
                  <a:pt x="4213390" y="192405"/>
                </a:lnTo>
                <a:lnTo>
                  <a:pt x="4215663" y="140081"/>
                </a:lnTo>
                <a:lnTo>
                  <a:pt x="4217581" y="88519"/>
                </a:lnTo>
                <a:lnTo>
                  <a:pt x="4219727" y="38354"/>
                </a:lnTo>
                <a:lnTo>
                  <a:pt x="4219956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01457" y="2685999"/>
            <a:ext cx="1452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Atomic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8002" y="4869307"/>
            <a:ext cx="164211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55930" marR="5080" indent="-443865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"Super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Master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Clock"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66801" y="227152"/>
            <a:ext cx="35439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2569B"/>
                </a:solidFill>
              </a:rPr>
              <a:t>What</a:t>
            </a:r>
            <a:r>
              <a:rPr sz="3200" spc="-35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I</a:t>
            </a:r>
            <a:r>
              <a:rPr sz="3200" spc="-15" dirty="0">
                <a:solidFill>
                  <a:srgbClr val="12569B"/>
                </a:solidFill>
              </a:rPr>
              <a:t> </a:t>
            </a:r>
            <a:r>
              <a:rPr sz="3200" spc="-5" dirty="0">
                <a:solidFill>
                  <a:srgbClr val="12569B"/>
                </a:solidFill>
              </a:rPr>
              <a:t>wish</a:t>
            </a:r>
            <a:r>
              <a:rPr sz="3200" spc="-35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to</a:t>
            </a:r>
            <a:r>
              <a:rPr sz="3200" spc="-35" dirty="0">
                <a:solidFill>
                  <a:srgbClr val="12569B"/>
                </a:solidFill>
              </a:rPr>
              <a:t> </a:t>
            </a:r>
            <a:r>
              <a:rPr sz="3200" spc="-5" dirty="0">
                <a:solidFill>
                  <a:srgbClr val="12569B"/>
                </a:solidFill>
              </a:rPr>
              <a:t>see</a:t>
            </a:r>
            <a:endParaRPr sz="3200"/>
          </a:p>
        </p:txBody>
      </p:sp>
      <p:sp>
        <p:nvSpPr>
          <p:cNvPr id="20" name="object 20"/>
          <p:cNvSpPr txBox="1"/>
          <p:nvPr/>
        </p:nvSpPr>
        <p:spPr>
          <a:xfrm>
            <a:off x="273202" y="1244853"/>
            <a:ext cx="338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"All</a:t>
            </a:r>
            <a:r>
              <a:rPr sz="2000" dirty="0">
                <a:latin typeface="Arial MT"/>
                <a:cs typeface="Arial MT"/>
              </a:rPr>
              <a:t> bases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covered"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202" y="2048382"/>
            <a:ext cx="3758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Perceived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202" y="2746375"/>
            <a:ext cx="2458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Solutions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explained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202" y="3444621"/>
            <a:ext cx="2346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Holdover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202" y="4142613"/>
            <a:ext cx="316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Implementation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202" y="4840985"/>
            <a:ext cx="374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10" dirty="0">
                <a:latin typeface="Arial MT"/>
                <a:cs typeface="Arial MT"/>
              </a:rPr>
              <a:t>Offer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integrated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9937" y="1316365"/>
            <a:ext cx="5575935" cy="5098415"/>
            <a:chOff x="5539937" y="1316365"/>
            <a:chExt cx="5575935" cy="5098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937" y="1316365"/>
              <a:ext cx="5575921" cy="5097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7064" y="2177795"/>
              <a:ext cx="719328" cy="7193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87490" y="2890266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3724" y="2171700"/>
              <a:ext cx="720851" cy="7193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45674" y="2891789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6801" y="227152"/>
            <a:ext cx="6471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2569B"/>
                </a:solidFill>
              </a:rPr>
              <a:t>Redundant</a:t>
            </a:r>
            <a:r>
              <a:rPr sz="3200" spc="-85" dirty="0">
                <a:solidFill>
                  <a:srgbClr val="12569B"/>
                </a:solidFill>
              </a:rPr>
              <a:t> </a:t>
            </a:r>
            <a:r>
              <a:rPr sz="3200" spc="-15" dirty="0">
                <a:solidFill>
                  <a:srgbClr val="12569B"/>
                </a:solidFill>
              </a:rPr>
              <a:t>Time</a:t>
            </a:r>
            <a:r>
              <a:rPr sz="3200" spc="-55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Synchronization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273202" y="1244853"/>
            <a:ext cx="5432425" cy="354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Reliable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failover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scenarios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Straps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things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complicated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practice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still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evolving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Guidance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welcome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2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thoroughly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tested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2189" y="298195"/>
            <a:ext cx="1012375" cy="2064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5031" y="6230758"/>
            <a:ext cx="1916968" cy="6272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95709" y="878562"/>
            <a:ext cx="765810" cy="1530350"/>
          </a:xfrm>
          <a:custGeom>
            <a:avLst/>
            <a:gdLst/>
            <a:ahLst/>
            <a:cxnLst/>
            <a:rect l="l" t="t" r="r" b="b"/>
            <a:pathLst>
              <a:path w="765810" h="1530350">
                <a:moveTo>
                  <a:pt x="0" y="1530354"/>
                </a:moveTo>
                <a:lnTo>
                  <a:pt x="765286" y="1530354"/>
                </a:lnTo>
                <a:lnTo>
                  <a:pt x="765286" y="0"/>
                </a:lnTo>
                <a:lnTo>
                  <a:pt x="0" y="0"/>
                </a:lnTo>
                <a:lnTo>
                  <a:pt x="0" y="1530354"/>
                </a:lnTo>
                <a:close/>
              </a:path>
            </a:pathLst>
          </a:custGeom>
          <a:ln w="10853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9905" y="1442484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546" y="354432"/>
            <a:ext cx="1801495" cy="2071370"/>
            <a:chOff x="555546" y="354432"/>
            <a:chExt cx="1801495" cy="2071370"/>
          </a:xfrm>
        </p:grpSpPr>
        <p:sp>
          <p:nvSpPr>
            <p:cNvPr id="7" name="object 7"/>
            <p:cNvSpPr/>
            <p:nvPr/>
          </p:nvSpPr>
          <p:spPr>
            <a:xfrm>
              <a:off x="1957587" y="192942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>
                  <a:moveTo>
                    <a:pt x="390891" y="195343"/>
                  </a:moveTo>
                  <a:lnTo>
                    <a:pt x="385725" y="150535"/>
                  </a:lnTo>
                  <a:lnTo>
                    <a:pt x="371014" y="109411"/>
                  </a:lnTo>
                  <a:lnTo>
                    <a:pt x="347932" y="73142"/>
                  </a:lnTo>
                  <a:lnTo>
                    <a:pt x="317657" y="42897"/>
                  </a:lnTo>
                  <a:lnTo>
                    <a:pt x="281365" y="19845"/>
                  </a:lnTo>
                  <a:lnTo>
                    <a:pt x="240231" y="5156"/>
                  </a:lnTo>
                  <a:lnTo>
                    <a:pt x="195434" y="0"/>
                  </a:lnTo>
                  <a:lnTo>
                    <a:pt x="150587" y="5156"/>
                  </a:lnTo>
                  <a:lnTo>
                    <a:pt x="109438" y="19845"/>
                  </a:lnTo>
                  <a:lnTo>
                    <a:pt x="73153" y="42897"/>
                  </a:lnTo>
                  <a:lnTo>
                    <a:pt x="42899" y="73142"/>
                  </a:lnTo>
                  <a:lnTo>
                    <a:pt x="19844" y="109411"/>
                  </a:lnTo>
                  <a:lnTo>
                    <a:pt x="5155" y="150535"/>
                  </a:lnTo>
                  <a:lnTo>
                    <a:pt x="0" y="195343"/>
                  </a:lnTo>
                  <a:lnTo>
                    <a:pt x="5155" y="240156"/>
                  </a:lnTo>
                  <a:lnTo>
                    <a:pt x="19844" y="281301"/>
                  </a:lnTo>
                  <a:lnTo>
                    <a:pt x="42899" y="317602"/>
                  </a:lnTo>
                  <a:lnTo>
                    <a:pt x="73153" y="347883"/>
                  </a:lnTo>
                  <a:lnTo>
                    <a:pt x="109438" y="370968"/>
                  </a:lnTo>
                  <a:lnTo>
                    <a:pt x="150587" y="385681"/>
                  </a:lnTo>
                  <a:lnTo>
                    <a:pt x="195434" y="390847"/>
                  </a:lnTo>
                  <a:lnTo>
                    <a:pt x="240231" y="385681"/>
                  </a:lnTo>
                  <a:lnTo>
                    <a:pt x="281365" y="370968"/>
                  </a:lnTo>
                  <a:lnTo>
                    <a:pt x="317657" y="347883"/>
                  </a:lnTo>
                  <a:lnTo>
                    <a:pt x="347932" y="317602"/>
                  </a:lnTo>
                  <a:lnTo>
                    <a:pt x="371014" y="281301"/>
                  </a:lnTo>
                  <a:lnTo>
                    <a:pt x="385725" y="240156"/>
                  </a:lnTo>
                  <a:lnTo>
                    <a:pt x="390891" y="195343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651" y="2040376"/>
              <a:ext cx="304650" cy="1687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1261" y="360147"/>
              <a:ext cx="1785620" cy="2059939"/>
            </a:xfrm>
            <a:custGeom>
              <a:avLst/>
              <a:gdLst/>
              <a:ahLst/>
              <a:cxnLst/>
              <a:rect l="l" t="t" r="r" b="b"/>
              <a:pathLst>
                <a:path w="1785620" h="2059939">
                  <a:moveTo>
                    <a:pt x="1785474" y="205748"/>
                  </a:moveTo>
                  <a:lnTo>
                    <a:pt x="1780039" y="158576"/>
                  </a:lnTo>
                  <a:lnTo>
                    <a:pt x="1764560" y="115271"/>
                  </a:lnTo>
                  <a:lnTo>
                    <a:pt x="1740275" y="77068"/>
                  </a:lnTo>
                  <a:lnTo>
                    <a:pt x="1708422" y="45204"/>
                  </a:lnTo>
                  <a:lnTo>
                    <a:pt x="1670238" y="20914"/>
                  </a:lnTo>
                  <a:lnTo>
                    <a:pt x="1626963" y="5434"/>
                  </a:lnTo>
                  <a:lnTo>
                    <a:pt x="1579835" y="0"/>
                  </a:lnTo>
                  <a:lnTo>
                    <a:pt x="1532666" y="5434"/>
                  </a:lnTo>
                  <a:lnTo>
                    <a:pt x="1489364" y="20914"/>
                  </a:lnTo>
                  <a:lnTo>
                    <a:pt x="1451165" y="45204"/>
                  </a:lnTo>
                  <a:lnTo>
                    <a:pt x="1419304" y="77068"/>
                  </a:lnTo>
                  <a:lnTo>
                    <a:pt x="1395017" y="115271"/>
                  </a:lnTo>
                  <a:lnTo>
                    <a:pt x="1379539" y="158576"/>
                  </a:lnTo>
                  <a:lnTo>
                    <a:pt x="1374105" y="205748"/>
                  </a:lnTo>
                  <a:lnTo>
                    <a:pt x="1785474" y="205748"/>
                  </a:lnTo>
                  <a:close/>
                </a:path>
                <a:path w="1785620" h="2059939">
                  <a:moveTo>
                    <a:pt x="1528380" y="205748"/>
                  </a:moveTo>
                  <a:lnTo>
                    <a:pt x="1528380" y="514257"/>
                  </a:lnTo>
                </a:path>
                <a:path w="1785620" h="2059939">
                  <a:moveTo>
                    <a:pt x="1631199" y="205748"/>
                  </a:moveTo>
                  <a:lnTo>
                    <a:pt x="1631199" y="514257"/>
                  </a:lnTo>
                </a:path>
                <a:path w="1785620" h="2059939">
                  <a:moveTo>
                    <a:pt x="1528380" y="514257"/>
                  </a:moveTo>
                  <a:lnTo>
                    <a:pt x="1631199" y="514257"/>
                  </a:lnTo>
                </a:path>
                <a:path w="1785620" h="2059939">
                  <a:moveTo>
                    <a:pt x="0" y="2059569"/>
                  </a:moveTo>
                  <a:lnTo>
                    <a:pt x="765354" y="2059569"/>
                  </a:lnTo>
                  <a:lnTo>
                    <a:pt x="765354" y="529214"/>
                  </a:lnTo>
                  <a:lnTo>
                    <a:pt x="0" y="529214"/>
                  </a:lnTo>
                  <a:lnTo>
                    <a:pt x="0" y="2059569"/>
                  </a:lnTo>
                  <a:close/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726" y="1453160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540" y="365533"/>
            <a:ext cx="1100455" cy="1974214"/>
            <a:chOff x="695540" y="365533"/>
            <a:chExt cx="1100455" cy="1974214"/>
          </a:xfrm>
        </p:grpSpPr>
        <p:sp>
          <p:nvSpPr>
            <p:cNvPr id="12" name="object 12"/>
            <p:cNvSpPr/>
            <p:nvPr/>
          </p:nvSpPr>
          <p:spPr>
            <a:xfrm>
              <a:off x="1409616" y="127823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4">
                  <a:moveTo>
                    <a:pt x="0" y="0"/>
                  </a:moveTo>
                  <a:lnTo>
                    <a:pt x="386093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181" y="194024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390872" y="195388"/>
                  </a:moveTo>
                  <a:lnTo>
                    <a:pt x="385713" y="150577"/>
                  </a:lnTo>
                  <a:lnTo>
                    <a:pt x="371016" y="109448"/>
                  </a:lnTo>
                  <a:lnTo>
                    <a:pt x="347951" y="73169"/>
                  </a:lnTo>
                  <a:lnTo>
                    <a:pt x="317691" y="42914"/>
                  </a:lnTo>
                  <a:lnTo>
                    <a:pt x="281404" y="19854"/>
                  </a:lnTo>
                  <a:lnTo>
                    <a:pt x="240263" y="5158"/>
                  </a:lnTo>
                  <a:lnTo>
                    <a:pt x="195438" y="0"/>
                  </a:lnTo>
                  <a:lnTo>
                    <a:pt x="150649" y="5158"/>
                  </a:lnTo>
                  <a:lnTo>
                    <a:pt x="109521" y="19854"/>
                  </a:lnTo>
                  <a:lnTo>
                    <a:pt x="73232" y="42914"/>
                  </a:lnTo>
                  <a:lnTo>
                    <a:pt x="42958" y="73169"/>
                  </a:lnTo>
                  <a:lnTo>
                    <a:pt x="19877" y="109448"/>
                  </a:lnTo>
                  <a:lnTo>
                    <a:pt x="5165" y="150577"/>
                  </a:lnTo>
                  <a:lnTo>
                    <a:pt x="0" y="195388"/>
                  </a:lnTo>
                  <a:lnTo>
                    <a:pt x="5165" y="240180"/>
                  </a:lnTo>
                  <a:lnTo>
                    <a:pt x="19877" y="281310"/>
                  </a:lnTo>
                  <a:lnTo>
                    <a:pt x="42958" y="317600"/>
                  </a:lnTo>
                  <a:lnTo>
                    <a:pt x="73232" y="347874"/>
                  </a:lnTo>
                  <a:lnTo>
                    <a:pt x="109521" y="370956"/>
                  </a:lnTo>
                  <a:lnTo>
                    <a:pt x="150649" y="385668"/>
                  </a:lnTo>
                  <a:lnTo>
                    <a:pt x="195438" y="390833"/>
                  </a:lnTo>
                  <a:lnTo>
                    <a:pt x="240263" y="385668"/>
                  </a:lnTo>
                  <a:lnTo>
                    <a:pt x="281404" y="370956"/>
                  </a:lnTo>
                  <a:lnTo>
                    <a:pt x="317691" y="347874"/>
                  </a:lnTo>
                  <a:lnTo>
                    <a:pt x="347951" y="317600"/>
                  </a:lnTo>
                  <a:lnTo>
                    <a:pt x="371016" y="281310"/>
                  </a:lnTo>
                  <a:lnTo>
                    <a:pt x="385713" y="240180"/>
                  </a:lnTo>
                  <a:lnTo>
                    <a:pt x="390872" y="195388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363" y="2051234"/>
              <a:ext cx="304537" cy="1687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0966" y="370959"/>
              <a:ext cx="411480" cy="514350"/>
            </a:xfrm>
            <a:custGeom>
              <a:avLst/>
              <a:gdLst/>
              <a:ahLst/>
              <a:cxnLst/>
              <a:rect l="l" t="t" r="r" b="b"/>
              <a:pathLst>
                <a:path w="411480" h="514350">
                  <a:moveTo>
                    <a:pt x="411459" y="205793"/>
                  </a:moveTo>
                  <a:lnTo>
                    <a:pt x="406029" y="158604"/>
                  </a:lnTo>
                  <a:lnTo>
                    <a:pt x="390559" y="115287"/>
                  </a:lnTo>
                  <a:lnTo>
                    <a:pt x="366281" y="77077"/>
                  </a:lnTo>
                  <a:lnTo>
                    <a:pt x="334428" y="45208"/>
                  </a:lnTo>
                  <a:lnTo>
                    <a:pt x="296230" y="20915"/>
                  </a:lnTo>
                  <a:lnTo>
                    <a:pt x="252920" y="5434"/>
                  </a:lnTo>
                  <a:lnTo>
                    <a:pt x="205729" y="0"/>
                  </a:lnTo>
                  <a:lnTo>
                    <a:pt x="158560" y="5434"/>
                  </a:lnTo>
                  <a:lnTo>
                    <a:pt x="115258" y="20915"/>
                  </a:lnTo>
                  <a:lnTo>
                    <a:pt x="77059" y="45208"/>
                  </a:lnTo>
                  <a:lnTo>
                    <a:pt x="45199" y="77077"/>
                  </a:lnTo>
                  <a:lnTo>
                    <a:pt x="20912" y="115287"/>
                  </a:lnTo>
                  <a:lnTo>
                    <a:pt x="5433" y="158604"/>
                  </a:lnTo>
                  <a:lnTo>
                    <a:pt x="0" y="205793"/>
                  </a:lnTo>
                  <a:lnTo>
                    <a:pt x="411459" y="205793"/>
                  </a:lnTo>
                  <a:close/>
                </a:path>
                <a:path w="411480" h="514350">
                  <a:moveTo>
                    <a:pt x="154274" y="205793"/>
                  </a:moveTo>
                  <a:lnTo>
                    <a:pt x="154274" y="514302"/>
                  </a:lnTo>
                </a:path>
                <a:path w="411480" h="514350">
                  <a:moveTo>
                    <a:pt x="257207" y="205793"/>
                  </a:moveTo>
                  <a:lnTo>
                    <a:pt x="257207" y="514302"/>
                  </a:lnTo>
                </a:path>
                <a:path w="411480" h="514350">
                  <a:moveTo>
                    <a:pt x="154274" y="514302"/>
                  </a:moveTo>
                  <a:lnTo>
                    <a:pt x="257207" y="514302"/>
                  </a:lnTo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6595" y="123075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4945" y="0"/>
                  </a:moveTo>
                  <a:lnTo>
                    <a:pt x="0" y="47478"/>
                  </a:lnTo>
                  <a:lnTo>
                    <a:pt x="94945" y="94957"/>
                  </a:lnTo>
                  <a:lnTo>
                    <a:pt x="9494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6595" y="1689661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935" y="0"/>
                  </a:moveTo>
                  <a:lnTo>
                    <a:pt x="0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0787" y="164218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4957"/>
                  </a:lnTo>
                  <a:lnTo>
                    <a:pt x="94922" y="47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3464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7587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07889" y="328929"/>
            <a:ext cx="2748280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b="0" dirty="0">
                <a:solidFill>
                  <a:srgbClr val="000000"/>
                </a:solidFill>
                <a:latin typeface="Calibri"/>
                <a:cs typeface="Calibri"/>
              </a:rPr>
              <a:t>Timescale</a:t>
            </a:r>
            <a:endParaRPr sz="53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82656" y="0"/>
            <a:ext cx="1609344" cy="14005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57844" y="6330798"/>
            <a:ext cx="1838776" cy="22943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972603" y="4657533"/>
            <a:ext cx="7230109" cy="503555"/>
            <a:chOff x="2972603" y="4657533"/>
            <a:chExt cx="7230109" cy="50355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2018" y="4694441"/>
              <a:ext cx="1358708" cy="1481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2603" y="4657533"/>
              <a:ext cx="1824009" cy="4664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15494" y="4748709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14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7601" y="4725563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60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5694" y="4702026"/>
              <a:ext cx="1358708" cy="14057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63775" y="4748709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5335" y="4725563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22893" y="0"/>
                  </a:moveTo>
                  <a:lnTo>
                    <a:pt x="0" y="23145"/>
                  </a:lnTo>
                  <a:lnTo>
                    <a:pt x="22893" y="45900"/>
                  </a:lnTo>
                  <a:lnTo>
                    <a:pt x="2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441" y="4968436"/>
              <a:ext cx="1358708" cy="1481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3039" y="4968436"/>
              <a:ext cx="1358708" cy="1481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804008" y="502129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92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76312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128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2133" y="5021295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0536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050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0687" y="4702026"/>
              <a:ext cx="1831432" cy="458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52843" y="4777250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79">
                  <a:moveTo>
                    <a:pt x="220578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34950" y="4754104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6198" y="5039202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407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0918" y="5016056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0" y="0"/>
                  </a:moveTo>
                  <a:lnTo>
                    <a:pt x="0" y="45900"/>
                  </a:lnTo>
                  <a:lnTo>
                    <a:pt x="22503" y="23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2603" y="2643785"/>
            <a:ext cx="1831432" cy="22204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2603" y="2925130"/>
            <a:ext cx="1824009" cy="90314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65223" y="5797690"/>
            <a:ext cx="1824009" cy="45166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965223" y="1366690"/>
            <a:ext cx="1824355" cy="1210945"/>
            <a:chOff x="2965223" y="1366690"/>
            <a:chExt cx="1824355" cy="1210945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5223" y="2355012"/>
              <a:ext cx="1824009" cy="22204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4746" y="1366690"/>
              <a:ext cx="1024366" cy="951717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957844" y="3880122"/>
            <a:ext cx="1838960" cy="725805"/>
            <a:chOff x="2957844" y="3880122"/>
            <a:chExt cx="1838960" cy="725805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2603" y="3880122"/>
              <a:ext cx="1824009" cy="4516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7844" y="4368760"/>
              <a:ext cx="1838776" cy="23701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72603" y="5183236"/>
            <a:ext cx="1831432" cy="54772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61401" y="1395706"/>
            <a:ext cx="1024366" cy="94508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3342" y="6375135"/>
            <a:ext cx="1838776" cy="22943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8110" y="2688278"/>
            <a:ext cx="1824009" cy="22204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70687" y="2969623"/>
            <a:ext cx="1831432" cy="90314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70687" y="5841996"/>
            <a:ext cx="1824009" cy="45166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0687" y="2399583"/>
            <a:ext cx="1824009" cy="214652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8363342" y="3924458"/>
            <a:ext cx="1838960" cy="718820"/>
            <a:chOff x="8363342" y="3924458"/>
            <a:chExt cx="1838960" cy="718820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0687" y="3924458"/>
              <a:ext cx="1831432" cy="4516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3342" y="4413331"/>
              <a:ext cx="1838776" cy="229431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70687" y="5227573"/>
            <a:ext cx="1831432" cy="54791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6238623" y="2379517"/>
            <a:ext cx="484505" cy="332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6040">
              <a:lnSpc>
                <a:spcPct val="102000"/>
              </a:lnSpc>
              <a:spcBef>
                <a:spcPts val="65"/>
              </a:spcBef>
            </a:pPr>
            <a:r>
              <a:rPr sz="1000" spc="-20" dirty="0">
                <a:latin typeface="Calibri"/>
                <a:cs typeface="Calibri"/>
              </a:rPr>
              <a:t>ePRTC </a:t>
            </a:r>
            <a:r>
              <a:rPr sz="1000" spc="-15" dirty="0">
                <a:latin typeface="Calibri"/>
                <a:cs typeface="Calibri"/>
              </a:rPr>
              <a:t> (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25" dirty="0">
                <a:latin typeface="Calibri"/>
                <a:cs typeface="Calibri"/>
              </a:rPr>
              <a:t>R</a:t>
            </a:r>
            <a:r>
              <a:rPr sz="1000" spc="-30" dirty="0">
                <a:latin typeface="Calibri"/>
                <a:cs typeface="Calibri"/>
              </a:rPr>
              <a:t>T</a:t>
            </a:r>
            <a:r>
              <a:rPr sz="1000" spc="4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38623" y="3171630"/>
            <a:ext cx="3987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ium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83601" y="3986106"/>
            <a:ext cx="86550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80824" y="4444952"/>
            <a:ext cx="1840864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40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10" dirty="0">
                <a:latin typeface="Calibri"/>
                <a:cs typeface="Calibri"/>
              </a:rPr>
              <a:t>st</a:t>
            </a:r>
            <a:r>
              <a:rPr sz="1000" spc="-5" dirty="0">
                <a:latin typeface="Calibri"/>
                <a:cs typeface="Calibri"/>
              </a:rPr>
              <a:t>ribu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pli</a:t>
            </a:r>
            <a:r>
              <a:rPr sz="1000" spc="-2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/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h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61488" y="5377893"/>
            <a:ext cx="1122680" cy="1109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Calibri"/>
                <a:cs typeface="Calibri"/>
              </a:rPr>
              <a:t>Cesium</a:t>
            </a:r>
            <a:endParaRPr sz="1000">
              <a:latin typeface="Calibri"/>
              <a:cs typeface="Calibri"/>
            </a:endParaRPr>
          </a:p>
          <a:p>
            <a:pPr marL="12700" marR="5080" indent="176530">
              <a:lnSpc>
                <a:spcPct val="277000"/>
              </a:lnSpc>
              <a:spcBef>
                <a:spcPts val="695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 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Distribution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amplifier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60892" y="4815204"/>
            <a:ext cx="87884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hi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R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bbi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link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2087" y="3082493"/>
            <a:ext cx="23241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Source: </a:t>
            </a: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D110F"/>
                </a:solidFill>
                <a:latin typeface="Calibri"/>
                <a:cs typeface="Calibri"/>
              </a:rPr>
              <a:t>Presentation </a:t>
            </a: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from </a:t>
            </a:r>
            <a:r>
              <a:rPr sz="2400" b="1" spc="-530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D110F"/>
                </a:solidFill>
                <a:latin typeface="Calibri"/>
                <a:cs typeface="Calibri"/>
              </a:rPr>
              <a:t>Statnett </a:t>
            </a: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(Norway) </a:t>
            </a:r>
            <a:r>
              <a:rPr sz="2400" b="1" spc="-530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BD110F"/>
                </a:solidFill>
                <a:latin typeface="Calibri"/>
                <a:cs typeface="Calibri"/>
              </a:rPr>
              <a:t>at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ITSF</a:t>
            </a:r>
            <a:r>
              <a:rPr sz="2400" b="1" spc="-45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2022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424815">
              <a:lnSpc>
                <a:spcPts val="4320"/>
              </a:lnSpc>
              <a:spcBef>
                <a:spcPts val="640"/>
              </a:spcBef>
            </a:pPr>
            <a:r>
              <a:rPr spc="-25" dirty="0"/>
              <a:t>Time </a:t>
            </a:r>
            <a:r>
              <a:rPr spc="-5" dirty="0"/>
              <a:t>Appliance in the </a:t>
            </a:r>
            <a:r>
              <a:rPr dirty="0"/>
              <a:t> </a:t>
            </a:r>
            <a:r>
              <a:rPr spc="-5" dirty="0"/>
              <a:t>Electrical Power</a:t>
            </a:r>
            <a:r>
              <a:rPr spc="-10" dirty="0"/>
              <a:t> </a:t>
            </a:r>
            <a:r>
              <a:rPr spc="-5" dirty="0"/>
              <a:t>Industry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365188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Substation</a:t>
            </a:r>
            <a:r>
              <a:rPr sz="3100" spc="-6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Devices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73202" y="1149870"/>
            <a:ext cx="4105275" cy="82676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Dedicated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hardware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habitat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standard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PCI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card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9668" y="2709672"/>
            <a:ext cx="3776472" cy="287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424" y="3217701"/>
            <a:ext cx="4855464" cy="191312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50139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35" dirty="0">
                <a:solidFill>
                  <a:srgbClr val="12569B"/>
                </a:solidFill>
              </a:rPr>
              <a:t>Trend:</a:t>
            </a:r>
            <a:r>
              <a:rPr sz="3100" spc="-12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Application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10" dirty="0">
                <a:solidFill>
                  <a:srgbClr val="12569B"/>
                </a:solidFill>
              </a:rPr>
              <a:t>Servers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73202" y="1149870"/>
            <a:ext cx="4741545" cy="82676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Virtualized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devices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Possible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habitat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standard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PCI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card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4221479"/>
            <a:ext cx="3049524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444" y="2781300"/>
            <a:ext cx="3893820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888" y="4221479"/>
            <a:ext cx="3217121" cy="12816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0107" y="2781300"/>
            <a:ext cx="322325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553783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"Holdover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is our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best friend!"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3889247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4184903"/>
            <a:ext cx="76200" cy="150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4482084"/>
            <a:ext cx="76200" cy="1508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3202" y="1201183"/>
            <a:ext cx="4236085" cy="34893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Heiko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Gerstung</a:t>
            </a:r>
            <a:endParaRPr sz="20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dirty="0">
                <a:latin typeface="Arial MT"/>
                <a:cs typeface="Arial MT"/>
              </a:rPr>
              <a:t>ITSF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2022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Continuous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delivery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 marL="462280">
              <a:lnSpc>
                <a:spcPts val="1939"/>
              </a:lnSpc>
              <a:spcBef>
                <a:spcPts val="300"/>
              </a:spcBef>
            </a:pPr>
            <a:r>
              <a:rPr sz="1700" dirty="0">
                <a:latin typeface="Arial MT"/>
                <a:cs typeface="Arial MT"/>
              </a:rPr>
              <a:t>No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hiccups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dependent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functions</a:t>
            </a:r>
            <a:endParaRPr sz="1700">
              <a:latin typeface="Arial MT"/>
              <a:cs typeface="Arial MT"/>
            </a:endParaRPr>
          </a:p>
          <a:p>
            <a:pPr marL="462280">
              <a:lnSpc>
                <a:spcPts val="1939"/>
              </a:lnSpc>
            </a:pPr>
            <a:r>
              <a:rPr sz="1700" dirty="0">
                <a:latin typeface="Arial MT"/>
                <a:cs typeface="Arial MT"/>
              </a:rPr>
              <a:t>due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to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intermittent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time synchronization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Arial MT"/>
              <a:cs typeface="Arial MT"/>
            </a:endParaRPr>
          </a:p>
          <a:p>
            <a:pPr marL="241300" marR="1260475" indent="-241300">
              <a:lnSpc>
                <a:spcPct val="113599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Atomic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"Chip Scale Atomic Clock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"Micro</a:t>
            </a:r>
            <a:r>
              <a:rPr sz="1700" spc="-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Atomic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Clock"</a:t>
            </a:r>
            <a:endParaRPr sz="17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spc="-10" dirty="0">
                <a:latin typeface="Arial MT"/>
                <a:cs typeface="Arial MT"/>
              </a:rPr>
              <a:t>...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79215" y="368782"/>
            <a:ext cx="5683885" cy="6161405"/>
            <a:chOff x="6079215" y="368782"/>
            <a:chExt cx="5683885" cy="61614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9215" y="368782"/>
              <a:ext cx="5683798" cy="61608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5811" y="405384"/>
              <a:ext cx="5562599" cy="6039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0620" y="304800"/>
            <a:ext cx="42367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and</a:t>
            </a:r>
            <a:r>
              <a:rPr sz="3100" spc="-4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Precision</a:t>
            </a:r>
            <a:r>
              <a:rPr sz="3100" spc="-20" dirty="0">
                <a:solidFill>
                  <a:srgbClr val="12569B"/>
                </a:solidFill>
              </a:rPr>
              <a:t> </a:t>
            </a:r>
            <a:r>
              <a:rPr sz="3100" spc="-10" dirty="0">
                <a:solidFill>
                  <a:srgbClr val="12569B"/>
                </a:solidFill>
              </a:rPr>
              <a:t>Timing?</a:t>
            </a:r>
            <a:endParaRPr sz="31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426207"/>
            <a:ext cx="88392" cy="1783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763011"/>
            <a:ext cx="88392" cy="178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3799332"/>
            <a:ext cx="88392" cy="1783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4137659"/>
            <a:ext cx="88392" cy="1783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4474464"/>
            <a:ext cx="88392" cy="1783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5510784"/>
            <a:ext cx="88392" cy="1783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3202" y="1238758"/>
            <a:ext cx="7543800" cy="451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Test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equipment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 testing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power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assets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Arial"/>
              <a:cs typeface="Arial"/>
            </a:endParaRPr>
          </a:p>
          <a:p>
            <a:pPr marL="241300" marR="4968875" indent="-241300">
              <a:lnSpc>
                <a:spcPct val="111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Protection </a:t>
            </a:r>
            <a:r>
              <a:rPr sz="2000" spc="-30" dirty="0">
                <a:latin typeface="Arial MT"/>
                <a:cs typeface="Arial MT"/>
              </a:rPr>
              <a:t>Testing 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End-to-End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testing</a:t>
            </a:r>
            <a:endParaRPr sz="20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Arial MT"/>
                <a:cs typeface="Arial MT"/>
              </a:rPr>
              <a:t>Distributed,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synchronized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(since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about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1993)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Utility</a:t>
            </a:r>
            <a:r>
              <a:rPr sz="2000" dirty="0">
                <a:latin typeface="Arial MT"/>
                <a:cs typeface="Arial MT"/>
              </a:rPr>
              <a:t> Communication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5" dirty="0">
                <a:latin typeface="Arial MT"/>
                <a:cs typeface="Arial MT"/>
              </a:rPr>
              <a:t> IEC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61850</a:t>
            </a:r>
            <a:endParaRPr sz="2000">
              <a:latin typeface="Arial MT"/>
              <a:cs typeface="Arial MT"/>
            </a:endParaRPr>
          </a:p>
          <a:p>
            <a:pPr marL="462280" marR="5080">
              <a:lnSpc>
                <a:spcPct val="111000"/>
              </a:lnSpc>
            </a:pPr>
            <a:r>
              <a:rPr sz="2000" dirty="0">
                <a:latin typeface="Arial MT"/>
                <a:cs typeface="Arial MT"/>
              </a:rPr>
              <a:t>Assessment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communication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networks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Digital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Substations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Propagation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delays,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endParaRPr sz="20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Arial MT"/>
                <a:cs typeface="Arial MT"/>
              </a:rPr>
              <a:t>Distributed,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synchronized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testing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45" dirty="0">
                <a:latin typeface="Arial MT"/>
                <a:cs typeface="Arial MT"/>
              </a:rPr>
              <a:t>Tools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electrical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engineers</a:t>
            </a:r>
            <a:endParaRPr sz="20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Arial MT"/>
                <a:cs typeface="Arial MT"/>
              </a:rPr>
              <a:t>Different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usability</a:t>
            </a:r>
            <a:r>
              <a:rPr sz="2000" spc="-5" dirty="0">
                <a:latin typeface="Arial MT"/>
                <a:cs typeface="Arial MT"/>
              </a:rPr>
              <a:t> than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for,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e.g.,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telecom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engineers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70739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Open Source in the </a:t>
            </a:r>
            <a:r>
              <a:rPr dirty="0"/>
              <a:t> </a:t>
            </a:r>
            <a:r>
              <a:rPr spc="-5" dirty="0"/>
              <a:t>Electrical Power</a:t>
            </a:r>
            <a:r>
              <a:rPr spc="-10" dirty="0"/>
              <a:t> </a:t>
            </a:r>
            <a:r>
              <a:rPr spc="-5" dirty="0"/>
              <a:t>Industry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844550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Open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Source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in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the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Electrical</a:t>
            </a:r>
            <a:r>
              <a:rPr sz="3100" spc="3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Power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Industry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73202" y="1244853"/>
            <a:ext cx="3601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Linux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Foundation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Energy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202" y="4648961"/>
            <a:ext cx="4212590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u="heavy" spc="-10" dirty="0">
                <a:solidFill>
                  <a:srgbClr val="489AE9"/>
                </a:solidFill>
                <a:uFill>
                  <a:solidFill>
                    <a:srgbClr val="489AE9"/>
                  </a:solidFill>
                </a:uFill>
                <a:latin typeface="Arial MT"/>
                <a:cs typeface="Arial MT"/>
                <a:hlinkClick r:id="rId2"/>
              </a:rPr>
              <a:t>https://www.lfenergy.org/projects/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2569B"/>
              </a:buClr>
              <a:buFont typeface="Microsoft Sans Serif"/>
              <a:buChar char=""/>
            </a:pPr>
            <a:endParaRPr sz="26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10" dirty="0">
                <a:latin typeface="Arial MT"/>
                <a:cs typeface="Arial MT"/>
              </a:rPr>
              <a:t>RTE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commitment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361" y="1050444"/>
            <a:ext cx="4701469" cy="5978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9911" y="5175503"/>
            <a:ext cx="772667" cy="7741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52802" y="1977323"/>
            <a:ext cx="6653321" cy="25286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844550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Open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Source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in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the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Electrical</a:t>
            </a:r>
            <a:r>
              <a:rPr sz="3100" spc="3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Power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Industry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73202" y="1645361"/>
            <a:ext cx="5986145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u="heavy" spc="-10" dirty="0">
                <a:solidFill>
                  <a:srgbClr val="489AE9"/>
                </a:solidFill>
                <a:uFill>
                  <a:solidFill>
                    <a:srgbClr val="489AE9"/>
                  </a:solidFill>
                </a:uFill>
                <a:latin typeface="Arial MT"/>
                <a:cs typeface="Arial MT"/>
                <a:hlinkClick r:id="rId2"/>
              </a:rPr>
              <a:t>https://www.alliander.com/en/open-source/projects/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u="heavy" spc="-10" dirty="0">
                <a:solidFill>
                  <a:srgbClr val="489AE9"/>
                </a:solidFill>
                <a:uFill>
                  <a:solidFill>
                    <a:srgbClr val="489AE9"/>
                  </a:solidFill>
                </a:uFill>
                <a:latin typeface="Arial MT"/>
                <a:cs typeface="Arial MT"/>
                <a:hlinkClick r:id="rId3"/>
              </a:rPr>
              <a:t>https://www.lfenergy.org/projects/compas/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202" y="3653409"/>
            <a:ext cx="7277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Open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virtualization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platform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centralized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protection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202" y="4857750"/>
            <a:ext cx="4322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IEC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61850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Engineering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OpenSCD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27292" y="1581585"/>
            <a:ext cx="1685544" cy="64040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019307" y="2606086"/>
            <a:ext cx="587375" cy="264160"/>
            <a:chOff x="7019307" y="2606086"/>
            <a:chExt cx="587375" cy="264160"/>
          </a:xfrm>
        </p:grpSpPr>
        <p:sp>
          <p:nvSpPr>
            <p:cNvPr id="8" name="object 8"/>
            <p:cNvSpPr/>
            <p:nvPr/>
          </p:nvSpPr>
          <p:spPr>
            <a:xfrm>
              <a:off x="7019307" y="2606086"/>
              <a:ext cx="163195" cy="264160"/>
            </a:xfrm>
            <a:custGeom>
              <a:avLst/>
              <a:gdLst/>
              <a:ahLst/>
              <a:cxnLst/>
              <a:rect l="l" t="t" r="r" b="b"/>
              <a:pathLst>
                <a:path w="163195" h="264160">
                  <a:moveTo>
                    <a:pt x="84711" y="0"/>
                  </a:moveTo>
                  <a:lnTo>
                    <a:pt x="44217" y="7839"/>
                  </a:lnTo>
                  <a:lnTo>
                    <a:pt x="18126" y="31892"/>
                  </a:lnTo>
                  <a:lnTo>
                    <a:pt x="4150" y="72960"/>
                  </a:lnTo>
                  <a:lnTo>
                    <a:pt x="0" y="131845"/>
                  </a:lnTo>
                  <a:lnTo>
                    <a:pt x="4038" y="190728"/>
                  </a:lnTo>
                  <a:lnTo>
                    <a:pt x="17767" y="231792"/>
                  </a:lnTo>
                  <a:lnTo>
                    <a:pt x="43612" y="255841"/>
                  </a:lnTo>
                  <a:lnTo>
                    <a:pt x="83993" y="263678"/>
                  </a:lnTo>
                  <a:lnTo>
                    <a:pt x="121565" y="255980"/>
                  </a:lnTo>
                  <a:lnTo>
                    <a:pt x="145777" y="235588"/>
                  </a:lnTo>
                  <a:lnTo>
                    <a:pt x="158750" y="206554"/>
                  </a:lnTo>
                  <a:lnTo>
                    <a:pt x="162603" y="172931"/>
                  </a:lnTo>
                  <a:lnTo>
                    <a:pt x="162603" y="167572"/>
                  </a:lnTo>
                  <a:lnTo>
                    <a:pt x="122401" y="167929"/>
                  </a:lnTo>
                  <a:lnTo>
                    <a:pt x="121251" y="191560"/>
                  </a:lnTo>
                  <a:lnTo>
                    <a:pt x="116164" y="211472"/>
                  </a:lnTo>
                  <a:lnTo>
                    <a:pt x="104683" y="227030"/>
                  </a:lnTo>
                  <a:lnTo>
                    <a:pt x="84352" y="233310"/>
                  </a:lnTo>
                  <a:lnTo>
                    <a:pt x="64997" y="228794"/>
                  </a:lnTo>
                  <a:lnTo>
                    <a:pt x="51464" y="212722"/>
                  </a:lnTo>
                  <a:lnTo>
                    <a:pt x="43516" y="181310"/>
                  </a:lnTo>
                  <a:lnTo>
                    <a:pt x="40919" y="130773"/>
                  </a:lnTo>
                  <a:lnTo>
                    <a:pt x="43466" y="80777"/>
                  </a:lnTo>
                  <a:lnTo>
                    <a:pt x="51329" y="50208"/>
                  </a:lnTo>
                  <a:lnTo>
                    <a:pt x="64846" y="34912"/>
                  </a:lnTo>
                  <a:lnTo>
                    <a:pt x="84352" y="30737"/>
                  </a:lnTo>
                  <a:lnTo>
                    <a:pt x="102642" y="34672"/>
                  </a:lnTo>
                  <a:lnTo>
                    <a:pt x="113831" y="46144"/>
                  </a:lnTo>
                  <a:lnTo>
                    <a:pt x="119434" y="62238"/>
                  </a:lnTo>
                  <a:lnTo>
                    <a:pt x="120965" y="80040"/>
                  </a:lnTo>
                  <a:lnTo>
                    <a:pt x="120965" y="84328"/>
                  </a:lnTo>
                  <a:lnTo>
                    <a:pt x="161526" y="84328"/>
                  </a:lnTo>
                  <a:lnTo>
                    <a:pt x="161526" y="79683"/>
                  </a:lnTo>
                  <a:lnTo>
                    <a:pt x="159720" y="56079"/>
                  </a:lnTo>
                  <a:lnTo>
                    <a:pt x="150309" y="29927"/>
                  </a:lnTo>
                  <a:lnTo>
                    <a:pt x="127302" y="8732"/>
                  </a:lnTo>
                  <a:lnTo>
                    <a:pt x="84711" y="0"/>
                  </a:lnTo>
                  <a:close/>
                </a:path>
              </a:pathLst>
            </a:custGeom>
            <a:solidFill>
              <a:srgbClr val="009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7755" y="2667906"/>
              <a:ext cx="143219" cy="2015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9741" y="2610374"/>
              <a:ext cx="216445" cy="25367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655362" y="2605015"/>
            <a:ext cx="518159" cy="264160"/>
            <a:chOff x="7655362" y="2605015"/>
            <a:chExt cx="518159" cy="264160"/>
          </a:xfrm>
        </p:grpSpPr>
        <p:sp>
          <p:nvSpPr>
            <p:cNvPr id="12" name="object 12"/>
            <p:cNvSpPr/>
            <p:nvPr/>
          </p:nvSpPr>
          <p:spPr>
            <a:xfrm>
              <a:off x="7655362" y="2610374"/>
              <a:ext cx="151130" cy="254635"/>
            </a:xfrm>
            <a:custGeom>
              <a:avLst/>
              <a:gdLst/>
              <a:ahLst/>
              <a:cxnLst/>
              <a:rect l="l" t="t" r="r" b="b"/>
              <a:pathLst>
                <a:path w="151129" h="254635">
                  <a:moveTo>
                    <a:pt x="80404" y="0"/>
                  </a:moveTo>
                  <a:lnTo>
                    <a:pt x="0" y="0"/>
                  </a:lnTo>
                  <a:lnTo>
                    <a:pt x="0" y="254389"/>
                  </a:lnTo>
                  <a:lnTo>
                    <a:pt x="40561" y="254389"/>
                  </a:lnTo>
                  <a:lnTo>
                    <a:pt x="40561" y="149351"/>
                  </a:lnTo>
                  <a:lnTo>
                    <a:pt x="76455" y="149351"/>
                  </a:lnTo>
                  <a:lnTo>
                    <a:pt x="108413" y="144009"/>
                  </a:lnTo>
                  <a:lnTo>
                    <a:pt x="131823" y="128853"/>
                  </a:lnTo>
                  <a:lnTo>
                    <a:pt x="138260" y="118269"/>
                  </a:lnTo>
                  <a:lnTo>
                    <a:pt x="40561" y="118269"/>
                  </a:lnTo>
                  <a:lnTo>
                    <a:pt x="40561" y="117911"/>
                  </a:lnTo>
                  <a:lnTo>
                    <a:pt x="40202" y="117911"/>
                  </a:lnTo>
                  <a:lnTo>
                    <a:pt x="40202" y="30022"/>
                  </a:lnTo>
                  <a:lnTo>
                    <a:pt x="139105" y="30022"/>
                  </a:lnTo>
                  <a:lnTo>
                    <a:pt x="134066" y="20817"/>
                  </a:lnTo>
                  <a:lnTo>
                    <a:pt x="112047" y="5483"/>
                  </a:lnTo>
                  <a:lnTo>
                    <a:pt x="80404" y="0"/>
                  </a:lnTo>
                  <a:close/>
                </a:path>
                <a:path w="151129" h="254635">
                  <a:moveTo>
                    <a:pt x="139105" y="30022"/>
                  </a:moveTo>
                  <a:lnTo>
                    <a:pt x="66405" y="30022"/>
                  </a:lnTo>
                  <a:lnTo>
                    <a:pt x="86971" y="33126"/>
                  </a:lnTo>
                  <a:lnTo>
                    <a:pt x="100370" y="41991"/>
                  </a:lnTo>
                  <a:lnTo>
                    <a:pt x="107644" y="55947"/>
                  </a:lnTo>
                  <a:lnTo>
                    <a:pt x="109837" y="74324"/>
                  </a:lnTo>
                  <a:lnTo>
                    <a:pt x="106579" y="94756"/>
                  </a:lnTo>
                  <a:lnTo>
                    <a:pt x="97768" y="108354"/>
                  </a:lnTo>
                  <a:lnTo>
                    <a:pt x="84851" y="115924"/>
                  </a:lnTo>
                  <a:lnTo>
                    <a:pt x="69276" y="118269"/>
                  </a:lnTo>
                  <a:lnTo>
                    <a:pt x="138260" y="118269"/>
                  </a:lnTo>
                  <a:lnTo>
                    <a:pt x="146214" y="105189"/>
                  </a:lnTo>
                  <a:lnTo>
                    <a:pt x="151116" y="74324"/>
                  </a:lnTo>
                  <a:lnTo>
                    <a:pt x="146932" y="44322"/>
                  </a:lnTo>
                  <a:lnTo>
                    <a:pt x="139105" y="30022"/>
                  </a:lnTo>
                  <a:close/>
                </a:path>
              </a:pathLst>
            </a:custGeom>
            <a:solidFill>
              <a:srgbClr val="009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3249" y="2610374"/>
              <a:ext cx="192395" cy="2536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11438" y="2605015"/>
              <a:ext cx="161925" cy="264160"/>
            </a:xfrm>
            <a:custGeom>
              <a:avLst/>
              <a:gdLst/>
              <a:ahLst/>
              <a:cxnLst/>
              <a:rect l="l" t="t" r="r" b="b"/>
              <a:pathLst>
                <a:path w="161925" h="264160">
                  <a:moveTo>
                    <a:pt x="82557" y="0"/>
                  </a:moveTo>
                  <a:lnTo>
                    <a:pt x="49871" y="4746"/>
                  </a:lnTo>
                  <a:lnTo>
                    <a:pt x="24857" y="18673"/>
                  </a:lnTo>
                  <a:lnTo>
                    <a:pt x="8861" y="41308"/>
                  </a:lnTo>
                  <a:lnTo>
                    <a:pt x="3230" y="72180"/>
                  </a:lnTo>
                  <a:lnTo>
                    <a:pt x="6332" y="96430"/>
                  </a:lnTo>
                  <a:lnTo>
                    <a:pt x="15928" y="115321"/>
                  </a:lnTo>
                  <a:lnTo>
                    <a:pt x="32456" y="130059"/>
                  </a:lnTo>
                  <a:lnTo>
                    <a:pt x="56354" y="141848"/>
                  </a:lnTo>
                  <a:lnTo>
                    <a:pt x="84352" y="151495"/>
                  </a:lnTo>
                  <a:lnTo>
                    <a:pt x="99764" y="157524"/>
                  </a:lnTo>
                  <a:lnTo>
                    <a:pt x="111273" y="166500"/>
                  </a:lnTo>
                  <a:lnTo>
                    <a:pt x="118475" y="179228"/>
                  </a:lnTo>
                  <a:lnTo>
                    <a:pt x="120965" y="196511"/>
                  </a:lnTo>
                  <a:lnTo>
                    <a:pt x="118542" y="210099"/>
                  </a:lnTo>
                  <a:lnTo>
                    <a:pt x="111273" y="221877"/>
                  </a:lnTo>
                  <a:lnTo>
                    <a:pt x="99159" y="230173"/>
                  </a:lnTo>
                  <a:lnTo>
                    <a:pt x="82198" y="233310"/>
                  </a:lnTo>
                  <a:lnTo>
                    <a:pt x="63673" y="230374"/>
                  </a:lnTo>
                  <a:lnTo>
                    <a:pt x="50566" y="221610"/>
                  </a:lnTo>
                  <a:lnTo>
                    <a:pt x="42776" y="207084"/>
                  </a:lnTo>
                  <a:lnTo>
                    <a:pt x="40202" y="186865"/>
                  </a:lnTo>
                  <a:lnTo>
                    <a:pt x="40202" y="180434"/>
                  </a:lnTo>
                  <a:lnTo>
                    <a:pt x="40202" y="180077"/>
                  </a:lnTo>
                  <a:lnTo>
                    <a:pt x="0" y="180077"/>
                  </a:lnTo>
                  <a:lnTo>
                    <a:pt x="0" y="186150"/>
                  </a:lnTo>
                  <a:lnTo>
                    <a:pt x="3230" y="213186"/>
                  </a:lnTo>
                  <a:lnTo>
                    <a:pt x="15075" y="238178"/>
                  </a:lnTo>
                  <a:lnTo>
                    <a:pt x="38766" y="256538"/>
                  </a:lnTo>
                  <a:lnTo>
                    <a:pt x="77532" y="263678"/>
                  </a:lnTo>
                  <a:lnTo>
                    <a:pt x="112311" y="259369"/>
                  </a:lnTo>
                  <a:lnTo>
                    <a:pt x="138777" y="245815"/>
                  </a:lnTo>
                  <a:lnTo>
                    <a:pt x="155620" y="222078"/>
                  </a:lnTo>
                  <a:lnTo>
                    <a:pt x="161526" y="187222"/>
                  </a:lnTo>
                  <a:lnTo>
                    <a:pt x="158548" y="163916"/>
                  </a:lnTo>
                  <a:lnTo>
                    <a:pt x="149277" y="145466"/>
                  </a:lnTo>
                  <a:lnTo>
                    <a:pt x="133208" y="131102"/>
                  </a:lnTo>
                  <a:lnTo>
                    <a:pt x="109837" y="120055"/>
                  </a:lnTo>
                  <a:lnTo>
                    <a:pt x="82557" y="110051"/>
                  </a:lnTo>
                  <a:lnTo>
                    <a:pt x="64896" y="102046"/>
                  </a:lnTo>
                  <a:lnTo>
                    <a:pt x="52989" y="92902"/>
                  </a:lnTo>
                  <a:lnTo>
                    <a:pt x="46264" y="81615"/>
                  </a:lnTo>
                  <a:lnTo>
                    <a:pt x="44150" y="67179"/>
                  </a:lnTo>
                  <a:lnTo>
                    <a:pt x="47061" y="50180"/>
                  </a:lnTo>
                  <a:lnTo>
                    <a:pt x="54784" y="38909"/>
                  </a:lnTo>
                  <a:lnTo>
                    <a:pt x="65805" y="32663"/>
                  </a:lnTo>
                  <a:lnTo>
                    <a:pt x="78609" y="30737"/>
                  </a:lnTo>
                  <a:lnTo>
                    <a:pt x="94969" y="33215"/>
                  </a:lnTo>
                  <a:lnTo>
                    <a:pt x="106113" y="40383"/>
                  </a:lnTo>
                  <a:lnTo>
                    <a:pt x="112479" y="51838"/>
                  </a:lnTo>
                  <a:lnTo>
                    <a:pt x="114504" y="67179"/>
                  </a:lnTo>
                  <a:lnTo>
                    <a:pt x="114504" y="72538"/>
                  </a:lnTo>
                  <a:lnTo>
                    <a:pt x="155065" y="72538"/>
                  </a:lnTo>
                  <a:lnTo>
                    <a:pt x="155065" y="66821"/>
                  </a:lnTo>
                  <a:lnTo>
                    <a:pt x="152922" y="45227"/>
                  </a:lnTo>
                  <a:lnTo>
                    <a:pt x="143309" y="23496"/>
                  </a:lnTo>
                  <a:lnTo>
                    <a:pt x="121447" y="6723"/>
                  </a:lnTo>
                  <a:lnTo>
                    <a:pt x="82557" y="0"/>
                  </a:lnTo>
                  <a:close/>
                </a:path>
              </a:pathLst>
            </a:custGeom>
            <a:solidFill>
              <a:srgbClr val="009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030076" y="2427808"/>
            <a:ext cx="870585" cy="107950"/>
            <a:chOff x="7030076" y="2427808"/>
            <a:chExt cx="870585" cy="10795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0076" y="2428522"/>
              <a:ext cx="106966" cy="1057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5399" y="2429594"/>
              <a:ext cx="174089" cy="1046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64256" y="2429594"/>
              <a:ext cx="59055" cy="106045"/>
            </a:xfrm>
            <a:custGeom>
              <a:avLst/>
              <a:gdLst/>
              <a:ahLst/>
              <a:cxnLst/>
              <a:rect l="l" t="t" r="r" b="b"/>
              <a:pathLst>
                <a:path w="59054" h="106044">
                  <a:moveTo>
                    <a:pt x="58867" y="0"/>
                  </a:moveTo>
                  <a:lnTo>
                    <a:pt x="0" y="0"/>
                  </a:lnTo>
                  <a:lnTo>
                    <a:pt x="0" y="105752"/>
                  </a:lnTo>
                  <a:lnTo>
                    <a:pt x="58867" y="105752"/>
                  </a:lnTo>
                  <a:lnTo>
                    <a:pt x="58867" y="98607"/>
                  </a:lnTo>
                  <a:lnTo>
                    <a:pt x="7896" y="98607"/>
                  </a:lnTo>
                  <a:lnTo>
                    <a:pt x="7896" y="53590"/>
                  </a:lnTo>
                  <a:lnTo>
                    <a:pt x="56354" y="53590"/>
                  </a:lnTo>
                  <a:lnTo>
                    <a:pt x="56354" y="46802"/>
                  </a:lnTo>
                  <a:lnTo>
                    <a:pt x="7896" y="46802"/>
                  </a:lnTo>
                  <a:lnTo>
                    <a:pt x="7896" y="6788"/>
                  </a:lnTo>
                  <a:lnTo>
                    <a:pt x="58867" y="6788"/>
                  </a:lnTo>
                  <a:lnTo>
                    <a:pt x="58867" y="0"/>
                  </a:lnTo>
                  <a:close/>
                </a:path>
              </a:pathLst>
            </a:custGeom>
            <a:solidFill>
              <a:srgbClr val="009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47890" y="2429594"/>
              <a:ext cx="78609" cy="1057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556651" y="2429594"/>
              <a:ext cx="59055" cy="106045"/>
            </a:xfrm>
            <a:custGeom>
              <a:avLst/>
              <a:gdLst/>
              <a:ahLst/>
              <a:cxnLst/>
              <a:rect l="l" t="t" r="r" b="b"/>
              <a:pathLst>
                <a:path w="59054" h="106044">
                  <a:moveTo>
                    <a:pt x="58867" y="0"/>
                  </a:moveTo>
                  <a:lnTo>
                    <a:pt x="0" y="0"/>
                  </a:lnTo>
                  <a:lnTo>
                    <a:pt x="0" y="105752"/>
                  </a:lnTo>
                  <a:lnTo>
                    <a:pt x="58867" y="105752"/>
                  </a:lnTo>
                  <a:lnTo>
                    <a:pt x="58867" y="98607"/>
                  </a:lnTo>
                  <a:lnTo>
                    <a:pt x="7896" y="98607"/>
                  </a:lnTo>
                  <a:lnTo>
                    <a:pt x="7896" y="53590"/>
                  </a:lnTo>
                  <a:lnTo>
                    <a:pt x="56354" y="53590"/>
                  </a:lnTo>
                  <a:lnTo>
                    <a:pt x="56354" y="46802"/>
                  </a:lnTo>
                  <a:lnTo>
                    <a:pt x="7896" y="46802"/>
                  </a:lnTo>
                  <a:lnTo>
                    <a:pt x="7896" y="6788"/>
                  </a:lnTo>
                  <a:lnTo>
                    <a:pt x="58867" y="6788"/>
                  </a:lnTo>
                  <a:lnTo>
                    <a:pt x="58867" y="0"/>
                  </a:lnTo>
                  <a:close/>
                </a:path>
              </a:pathLst>
            </a:custGeom>
            <a:solidFill>
              <a:srgbClr val="009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9568" y="2427808"/>
              <a:ext cx="260954" cy="107181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39608" y="2380363"/>
            <a:ext cx="524063" cy="52405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94081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Manipulate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dirty="0">
                <a:solidFill>
                  <a:srgbClr val="12569B"/>
                </a:solidFill>
              </a:rPr>
              <a:t>IEC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10" dirty="0">
                <a:solidFill>
                  <a:srgbClr val="12569B"/>
                </a:solidFill>
              </a:rPr>
              <a:t>61850</a:t>
            </a:r>
            <a:r>
              <a:rPr sz="3100" spc="40" dirty="0">
                <a:solidFill>
                  <a:srgbClr val="12569B"/>
                </a:solidFill>
              </a:rPr>
              <a:t> </a:t>
            </a:r>
            <a:r>
              <a:rPr sz="3100" spc="-10" dirty="0">
                <a:solidFill>
                  <a:srgbClr val="12569B"/>
                </a:solidFill>
              </a:rPr>
              <a:t>System</a:t>
            </a:r>
            <a:r>
              <a:rPr sz="3100" spc="3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Configuration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(SCL)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73202" y="1244853"/>
            <a:ext cx="3206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ht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2000" spc="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/</a:t>
            </a:r>
            <a:r>
              <a:rPr sz="2000" dirty="0">
                <a:latin typeface="Arial MT"/>
                <a:cs typeface="Arial MT"/>
              </a:rPr>
              <a:t>/Op</a:t>
            </a:r>
            <a:r>
              <a:rPr sz="2000" spc="-1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nSC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.gi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hu</a:t>
            </a:r>
            <a:r>
              <a:rPr sz="2000" spc="-10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.io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0075" y="1728216"/>
            <a:ext cx="9406128" cy="432053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219" y="2964891"/>
            <a:ext cx="2338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</a:t>
            </a:r>
            <a:r>
              <a:rPr spc="-20" dirty="0"/>
              <a:t>m</a:t>
            </a:r>
            <a:r>
              <a:rPr spc="-5" dirty="0"/>
              <a:t>mary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27152"/>
            <a:ext cx="3642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2569B"/>
                </a:solidFill>
              </a:rPr>
              <a:t>Let's</a:t>
            </a:r>
            <a:r>
              <a:rPr sz="3200" spc="-70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summarize</a:t>
            </a:r>
            <a:r>
              <a:rPr sz="3200" spc="-50" dirty="0">
                <a:solidFill>
                  <a:srgbClr val="12569B"/>
                </a:solidFill>
              </a:rPr>
              <a:t> </a:t>
            </a:r>
            <a:r>
              <a:rPr sz="3200" spc="-5" dirty="0">
                <a:solidFill>
                  <a:srgbClr val="12569B"/>
                </a:solidFill>
              </a:rPr>
              <a:t>...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3202" y="1244853"/>
            <a:ext cx="10680700" cy="354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Applications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benefit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timing 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 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precisely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synchronized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yet</a:t>
            </a:r>
            <a:r>
              <a:rPr sz="2000" spc="-5" dirty="0">
                <a:latin typeface="Arial MT"/>
                <a:cs typeface="Arial MT"/>
              </a:rPr>
              <a:t> fully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recognized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Possible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 but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better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communicated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promoted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Application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habitat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Time </a:t>
            </a:r>
            <a:r>
              <a:rPr sz="2000" dirty="0">
                <a:latin typeface="Arial MT"/>
                <a:cs typeface="Arial MT"/>
              </a:rPr>
              <a:t>Card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Open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progress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3243" y="342900"/>
            <a:ext cx="1959863" cy="542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571500" cy="6859270"/>
            <a:chOff x="0" y="0"/>
            <a:chExt cx="571500" cy="68592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71500" cy="6858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8254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857999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70070" y="4946396"/>
            <a:ext cx="3449954" cy="70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fred.steinhauser@omicronenergy.com</a:t>
            </a:r>
            <a:endParaRPr sz="16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153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  <a:hlinkClick r:id="rId5"/>
              </a:rPr>
              <a:t>www.linkedin.com/in/fredsteinhauser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93235" y="5274564"/>
            <a:ext cx="579755" cy="579755"/>
            <a:chOff x="3793235" y="5274564"/>
            <a:chExt cx="579755" cy="5797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3235" y="5274564"/>
              <a:ext cx="579132" cy="5791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9143" y="5300472"/>
              <a:ext cx="477012" cy="47701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32503" y="2964891"/>
            <a:ext cx="3126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40" dirty="0"/>
              <a:t> </a:t>
            </a:r>
            <a:r>
              <a:rPr spc="-5" dirty="0"/>
              <a:t>you</a:t>
            </a:r>
            <a:r>
              <a:rPr spc="-60" dirty="0"/>
              <a:t> </a:t>
            </a:r>
            <a:r>
              <a:rPr dirty="0"/>
              <a:t>...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991227" y="3836289"/>
            <a:ext cx="220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...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attention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01" y="227152"/>
            <a:ext cx="8654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2569B"/>
                </a:solidFill>
              </a:rPr>
              <a:t>Applications</a:t>
            </a:r>
            <a:r>
              <a:rPr sz="3200" spc="-65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Depending</a:t>
            </a:r>
            <a:r>
              <a:rPr sz="3200" spc="-45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on</a:t>
            </a:r>
            <a:r>
              <a:rPr sz="3200" spc="-35" dirty="0">
                <a:solidFill>
                  <a:srgbClr val="12569B"/>
                </a:solidFill>
              </a:rPr>
              <a:t> </a:t>
            </a:r>
            <a:r>
              <a:rPr sz="3200" spc="-5" dirty="0">
                <a:solidFill>
                  <a:srgbClr val="12569B"/>
                </a:solidFill>
              </a:rPr>
              <a:t>Precision</a:t>
            </a:r>
            <a:r>
              <a:rPr sz="3200" spc="-30" dirty="0">
                <a:solidFill>
                  <a:srgbClr val="12569B"/>
                </a:solidFill>
              </a:rPr>
              <a:t> </a:t>
            </a:r>
            <a:r>
              <a:rPr sz="3200" spc="-10" dirty="0">
                <a:solidFill>
                  <a:srgbClr val="12569B"/>
                </a:solidFill>
              </a:rPr>
              <a:t>Timing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3202" y="1244853"/>
            <a:ext cx="4524375" cy="434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Much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fostered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advent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GNSS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Differential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protection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Fault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Synchrophasors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End-to-End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testing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</a:pPr>
            <a:endParaRPr sz="3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Fault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3243" y="342900"/>
            <a:ext cx="1959863" cy="542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2640" y="541782"/>
            <a:ext cx="2762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Fault</a:t>
            </a:r>
            <a:r>
              <a:rPr sz="3200" b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640" y="1139444"/>
            <a:ext cx="195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2003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Blackout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136" y="1700783"/>
            <a:ext cx="5163312" cy="46558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117335" y="1002791"/>
            <a:ext cx="4251325" cy="5612130"/>
            <a:chOff x="6117335" y="1002791"/>
            <a:chExt cx="4251325" cy="56121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7335" y="1002791"/>
              <a:ext cx="4251198" cy="56121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7627" y="1053083"/>
              <a:ext cx="4102608" cy="5463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6382511"/>
            <a:ext cx="1031747" cy="2849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92" y="349637"/>
            <a:ext cx="131445" cy="276225"/>
          </a:xfrm>
          <a:custGeom>
            <a:avLst/>
            <a:gdLst/>
            <a:ahLst/>
            <a:cxnLst/>
            <a:rect l="l" t="t" r="r" b="b"/>
            <a:pathLst>
              <a:path w="131445" h="276225">
                <a:moveTo>
                  <a:pt x="0" y="0"/>
                </a:moveTo>
                <a:lnTo>
                  <a:pt x="0" y="276178"/>
                </a:lnTo>
                <a:lnTo>
                  <a:pt x="131112" y="138088"/>
                </a:lnTo>
                <a:lnTo>
                  <a:pt x="0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5443" y="1952220"/>
            <a:ext cx="11929745" cy="4053204"/>
            <a:chOff x="155443" y="1952220"/>
            <a:chExt cx="11929745" cy="405320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43" y="1952220"/>
              <a:ext cx="11929118" cy="40531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23" y="1988993"/>
              <a:ext cx="11802836" cy="39266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1351" y="2709671"/>
              <a:ext cx="5760720" cy="394970"/>
            </a:xfrm>
            <a:custGeom>
              <a:avLst/>
              <a:gdLst/>
              <a:ahLst/>
              <a:cxnLst/>
              <a:rect l="l" t="t" r="r" b="b"/>
              <a:pathLst>
                <a:path w="5760720" h="394969">
                  <a:moveTo>
                    <a:pt x="0" y="394715"/>
                  </a:moveTo>
                  <a:lnTo>
                    <a:pt x="5760720" y="394715"/>
                  </a:lnTo>
                  <a:lnTo>
                    <a:pt x="5760720" y="0"/>
                  </a:lnTo>
                  <a:lnTo>
                    <a:pt x="0" y="0"/>
                  </a:lnTo>
                  <a:lnTo>
                    <a:pt x="0" y="394715"/>
                  </a:lnTo>
                  <a:close/>
                </a:path>
              </a:pathLst>
            </a:custGeom>
            <a:ln w="76200">
              <a:solidFill>
                <a:srgbClr val="BD11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0123" y="1259585"/>
            <a:ext cx="275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Proposed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measures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870" y="536194"/>
            <a:ext cx="2757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12569B"/>
                </a:solidFill>
                <a:latin typeface="Arial"/>
                <a:cs typeface="Arial"/>
              </a:rPr>
              <a:t>2003</a:t>
            </a:r>
            <a:r>
              <a:rPr sz="3200" b="1" spc="-85" dirty="0">
                <a:solidFill>
                  <a:srgbClr val="12569B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2569B"/>
                </a:solidFill>
                <a:latin typeface="Arial"/>
                <a:cs typeface="Arial"/>
              </a:rPr>
              <a:t>Blackout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1711" y="5228844"/>
            <a:ext cx="6913245" cy="364490"/>
            <a:chOff x="3791711" y="5228844"/>
            <a:chExt cx="6913245" cy="364490"/>
          </a:xfrm>
        </p:grpSpPr>
        <p:sp>
          <p:nvSpPr>
            <p:cNvPr id="3" name="object 3"/>
            <p:cNvSpPr/>
            <p:nvPr/>
          </p:nvSpPr>
          <p:spPr>
            <a:xfrm>
              <a:off x="3791711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3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3" y="359663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00288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52432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48144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9124" y="1510665"/>
            <a:ext cx="69634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MT"/>
                <a:cs typeface="Arial MT"/>
              </a:rPr>
              <a:t>Well </a:t>
            </a:r>
            <a:r>
              <a:rPr sz="2800" dirty="0">
                <a:latin typeface="Arial MT"/>
                <a:cs typeface="Arial MT"/>
              </a:rPr>
              <a:t>covered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PTP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related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profiles)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0788" y="5761126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5676" y="2852927"/>
            <a:ext cx="864235" cy="576580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905" algn="ctr">
              <a:lnSpc>
                <a:spcPts val="1945"/>
              </a:lnSpc>
              <a:spcBef>
                <a:spcPts val="15"/>
              </a:spcBef>
            </a:pPr>
            <a:r>
              <a:rPr sz="1800" spc="-10" dirty="0">
                <a:latin typeface="Calibri"/>
                <a:cs typeface="Calibri"/>
              </a:rPr>
              <a:t>Fault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location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2228" y="2852927"/>
            <a:ext cx="1583690" cy="576580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1176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latin typeface="Calibri"/>
                <a:cs typeface="Calibri"/>
              </a:rPr>
              <a:t>Synchrophasors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79" y="2564892"/>
            <a:ext cx="2016760" cy="864235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sz="1800" spc="-10" dirty="0">
                <a:latin typeface="Calibri"/>
                <a:cs typeface="Calibri"/>
              </a:rPr>
              <a:t>Control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SCADA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1739"/>
              </a:lnSpc>
            </a:pPr>
            <a:r>
              <a:rPr sz="1800" spc="-5" dirty="0">
                <a:latin typeface="Calibri"/>
                <a:cs typeface="Calibri"/>
              </a:rPr>
              <a:t>Sequence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341" y="3412997"/>
            <a:ext cx="11533505" cy="2334260"/>
            <a:chOff x="323341" y="3412997"/>
            <a:chExt cx="11533505" cy="2334260"/>
          </a:xfrm>
        </p:grpSpPr>
        <p:sp>
          <p:nvSpPr>
            <p:cNvPr id="13" name="object 13"/>
            <p:cNvSpPr/>
            <p:nvPr/>
          </p:nvSpPr>
          <p:spPr>
            <a:xfrm>
              <a:off x="4943856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05337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000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79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7424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9568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041" y="5157977"/>
              <a:ext cx="3456940" cy="576580"/>
            </a:xfrm>
            <a:custGeom>
              <a:avLst/>
              <a:gdLst/>
              <a:ahLst/>
              <a:cxnLst/>
              <a:rect l="l" t="t" r="r" b="b"/>
              <a:pathLst>
                <a:path w="3456940" h="576579">
                  <a:moveTo>
                    <a:pt x="0" y="0"/>
                  </a:moveTo>
                  <a:lnTo>
                    <a:pt x="0" y="575995"/>
                  </a:lnTo>
                </a:path>
                <a:path w="3456940" h="576579">
                  <a:moveTo>
                    <a:pt x="3456432" y="0"/>
                  </a:moveTo>
                  <a:lnTo>
                    <a:pt x="3456432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04575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8906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1594" y="3425062"/>
              <a:ext cx="795655" cy="1868805"/>
            </a:xfrm>
            <a:custGeom>
              <a:avLst/>
              <a:gdLst/>
              <a:ahLst/>
              <a:cxnLst/>
              <a:rect l="l" t="t" r="r" b="b"/>
              <a:pathLst>
                <a:path w="795655" h="1868804">
                  <a:moveTo>
                    <a:pt x="697485" y="1753235"/>
                  </a:moveTo>
                  <a:lnTo>
                    <a:pt x="687260" y="1759896"/>
                  </a:lnTo>
                  <a:lnTo>
                    <a:pt x="673544" y="1780016"/>
                  </a:lnTo>
                  <a:lnTo>
                    <a:pt x="668401" y="1803826"/>
                  </a:lnTo>
                  <a:lnTo>
                    <a:pt x="672973" y="1828673"/>
                  </a:lnTo>
                  <a:lnTo>
                    <a:pt x="686817" y="1849745"/>
                  </a:lnTo>
                  <a:lnTo>
                    <a:pt x="706961" y="1863423"/>
                  </a:lnTo>
                  <a:lnTo>
                    <a:pt x="730748" y="1868552"/>
                  </a:lnTo>
                  <a:lnTo>
                    <a:pt x="755523" y="1863978"/>
                  </a:lnTo>
                  <a:lnTo>
                    <a:pt x="776597" y="1850205"/>
                  </a:lnTo>
                  <a:lnTo>
                    <a:pt x="790289" y="1830085"/>
                  </a:lnTo>
                  <a:lnTo>
                    <a:pt x="794702" y="1809750"/>
                  </a:lnTo>
                  <a:lnTo>
                    <a:pt x="720090" y="1809750"/>
                  </a:lnTo>
                  <a:lnTo>
                    <a:pt x="697485" y="1753235"/>
                  </a:lnTo>
                  <a:close/>
                </a:path>
                <a:path w="795655" h="1868804">
                  <a:moveTo>
                    <a:pt x="721085" y="1743782"/>
                  </a:moveTo>
                  <a:lnTo>
                    <a:pt x="708406" y="1746123"/>
                  </a:lnTo>
                  <a:lnTo>
                    <a:pt x="697485" y="1753235"/>
                  </a:lnTo>
                  <a:lnTo>
                    <a:pt x="720090" y="1809750"/>
                  </a:lnTo>
                  <a:lnTo>
                    <a:pt x="743712" y="1800352"/>
                  </a:lnTo>
                  <a:lnTo>
                    <a:pt x="721085" y="1743782"/>
                  </a:lnTo>
                  <a:close/>
                </a:path>
                <a:path w="795655" h="1868804">
                  <a:moveTo>
                    <a:pt x="733180" y="1741549"/>
                  </a:moveTo>
                  <a:lnTo>
                    <a:pt x="721085" y="1743782"/>
                  </a:lnTo>
                  <a:lnTo>
                    <a:pt x="743712" y="1800352"/>
                  </a:lnTo>
                  <a:lnTo>
                    <a:pt x="720090" y="1809750"/>
                  </a:lnTo>
                  <a:lnTo>
                    <a:pt x="794702" y="1809750"/>
                  </a:lnTo>
                  <a:lnTo>
                    <a:pt x="795456" y="1806275"/>
                  </a:lnTo>
                  <a:lnTo>
                    <a:pt x="790956" y="1781429"/>
                  </a:lnTo>
                  <a:lnTo>
                    <a:pt x="777111" y="1760356"/>
                  </a:lnTo>
                  <a:lnTo>
                    <a:pt x="756967" y="1746678"/>
                  </a:lnTo>
                  <a:lnTo>
                    <a:pt x="733180" y="1741549"/>
                  </a:lnTo>
                  <a:close/>
                </a:path>
                <a:path w="795655" h="1868804">
                  <a:moveTo>
                    <a:pt x="23621" y="0"/>
                  </a:moveTo>
                  <a:lnTo>
                    <a:pt x="0" y="9398"/>
                  </a:lnTo>
                  <a:lnTo>
                    <a:pt x="697485" y="1753235"/>
                  </a:lnTo>
                  <a:lnTo>
                    <a:pt x="708406" y="1746123"/>
                  </a:lnTo>
                  <a:lnTo>
                    <a:pt x="721085" y="1743782"/>
                  </a:lnTo>
                  <a:lnTo>
                    <a:pt x="23621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5406" y="3412997"/>
              <a:ext cx="127000" cy="1884680"/>
            </a:xfrm>
            <a:custGeom>
              <a:avLst/>
              <a:gdLst/>
              <a:ahLst/>
              <a:cxnLst/>
              <a:rect l="l" t="t" r="r" b="b"/>
              <a:pathLst>
                <a:path w="127000" h="1884679">
                  <a:moveTo>
                    <a:pt x="50800" y="1760246"/>
                  </a:moveTo>
                  <a:lnTo>
                    <a:pt x="38790" y="1762672"/>
                  </a:lnTo>
                  <a:lnTo>
                    <a:pt x="18605" y="1776285"/>
                  </a:lnTo>
                  <a:lnTo>
                    <a:pt x="4992" y="1796470"/>
                  </a:lnTo>
                  <a:lnTo>
                    <a:pt x="0" y="1821179"/>
                  </a:lnTo>
                  <a:lnTo>
                    <a:pt x="4992" y="1845889"/>
                  </a:lnTo>
                  <a:lnTo>
                    <a:pt x="18605" y="1866074"/>
                  </a:lnTo>
                  <a:lnTo>
                    <a:pt x="38790" y="1879687"/>
                  </a:lnTo>
                  <a:lnTo>
                    <a:pt x="63500" y="1884679"/>
                  </a:lnTo>
                  <a:lnTo>
                    <a:pt x="88209" y="1879687"/>
                  </a:lnTo>
                  <a:lnTo>
                    <a:pt x="108394" y="1866074"/>
                  </a:lnTo>
                  <a:lnTo>
                    <a:pt x="122007" y="1845889"/>
                  </a:lnTo>
                  <a:lnTo>
                    <a:pt x="127000" y="1821179"/>
                  </a:lnTo>
                  <a:lnTo>
                    <a:pt x="50800" y="1821179"/>
                  </a:lnTo>
                  <a:lnTo>
                    <a:pt x="50800" y="1760246"/>
                  </a:lnTo>
                  <a:close/>
                </a:path>
                <a:path w="127000" h="1884679">
                  <a:moveTo>
                    <a:pt x="63500" y="1757679"/>
                  </a:moveTo>
                  <a:lnTo>
                    <a:pt x="50800" y="1760246"/>
                  </a:lnTo>
                  <a:lnTo>
                    <a:pt x="50800" y="1821179"/>
                  </a:lnTo>
                  <a:lnTo>
                    <a:pt x="76200" y="1821179"/>
                  </a:lnTo>
                  <a:lnTo>
                    <a:pt x="76200" y="1760246"/>
                  </a:lnTo>
                  <a:lnTo>
                    <a:pt x="63500" y="1757679"/>
                  </a:lnTo>
                  <a:close/>
                </a:path>
                <a:path w="127000" h="1884679">
                  <a:moveTo>
                    <a:pt x="76200" y="1760246"/>
                  </a:moveTo>
                  <a:lnTo>
                    <a:pt x="76200" y="1821179"/>
                  </a:lnTo>
                  <a:lnTo>
                    <a:pt x="127000" y="1821179"/>
                  </a:lnTo>
                  <a:lnTo>
                    <a:pt x="122007" y="1796470"/>
                  </a:lnTo>
                  <a:lnTo>
                    <a:pt x="108394" y="1776285"/>
                  </a:lnTo>
                  <a:lnTo>
                    <a:pt x="88209" y="1762672"/>
                  </a:lnTo>
                  <a:lnTo>
                    <a:pt x="76200" y="1760246"/>
                  </a:lnTo>
                  <a:close/>
                </a:path>
                <a:path w="127000" h="1884679">
                  <a:moveTo>
                    <a:pt x="76200" y="0"/>
                  </a:moveTo>
                  <a:lnTo>
                    <a:pt x="50800" y="0"/>
                  </a:lnTo>
                  <a:lnTo>
                    <a:pt x="50800" y="1760246"/>
                  </a:lnTo>
                  <a:lnTo>
                    <a:pt x="63500" y="1757679"/>
                  </a:lnTo>
                  <a:lnTo>
                    <a:pt x="76200" y="1757679"/>
                  </a:lnTo>
                  <a:lnTo>
                    <a:pt x="76200" y="0"/>
                  </a:lnTo>
                  <a:close/>
                </a:path>
                <a:path w="127000" h="1884679">
                  <a:moveTo>
                    <a:pt x="76200" y="1757679"/>
                  </a:moveTo>
                  <a:lnTo>
                    <a:pt x="63500" y="1757679"/>
                  </a:lnTo>
                  <a:lnTo>
                    <a:pt x="76200" y="1760246"/>
                  </a:lnTo>
                  <a:lnTo>
                    <a:pt x="76200" y="17576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221" y="5752287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96550" y="5763869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736" y="5761126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µs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43700" y="2852927"/>
            <a:ext cx="1009015" cy="576580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02870">
              <a:lnSpc>
                <a:spcPts val="1945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Sampled</a:t>
            </a:r>
            <a:endParaRPr sz="1800">
              <a:latin typeface="Calibri"/>
              <a:cs typeface="Calibri"/>
            </a:endParaRPr>
          </a:p>
          <a:p>
            <a:pPr marL="203835">
              <a:lnSpc>
                <a:spcPts val="1945"/>
              </a:lnSpc>
            </a:pPr>
            <a:r>
              <a:rPr sz="1800" spc="-2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52896" y="3423539"/>
            <a:ext cx="2868295" cy="1873885"/>
            <a:chOff x="5652896" y="3423539"/>
            <a:chExt cx="2868295" cy="1873885"/>
          </a:xfrm>
        </p:grpSpPr>
        <p:sp>
          <p:nvSpPr>
            <p:cNvPr id="29" name="object 29"/>
            <p:cNvSpPr/>
            <p:nvPr/>
          </p:nvSpPr>
          <p:spPr>
            <a:xfrm>
              <a:off x="5652896" y="3423539"/>
              <a:ext cx="1082675" cy="1870075"/>
            </a:xfrm>
            <a:custGeom>
              <a:avLst/>
              <a:gdLst/>
              <a:ahLst/>
              <a:cxnLst/>
              <a:rect l="l" t="t" r="r" b="b"/>
              <a:pathLst>
                <a:path w="1082675" h="1870075">
                  <a:moveTo>
                    <a:pt x="978485" y="1759522"/>
                  </a:moveTo>
                  <a:lnTo>
                    <a:pt x="969180" y="1767518"/>
                  </a:lnTo>
                  <a:lnTo>
                    <a:pt x="958214" y="1789271"/>
                  </a:lnTo>
                  <a:lnTo>
                    <a:pt x="956202" y="1813548"/>
                  </a:lnTo>
                  <a:lnTo>
                    <a:pt x="963929" y="1837563"/>
                  </a:lnTo>
                  <a:lnTo>
                    <a:pt x="980352" y="1856696"/>
                  </a:lnTo>
                  <a:lnTo>
                    <a:pt x="1002061" y="1867662"/>
                  </a:lnTo>
                  <a:lnTo>
                    <a:pt x="1026294" y="1869674"/>
                  </a:lnTo>
                  <a:lnTo>
                    <a:pt x="1050289" y="1861947"/>
                  </a:lnTo>
                  <a:lnTo>
                    <a:pt x="1069423" y="1845504"/>
                  </a:lnTo>
                  <a:lnTo>
                    <a:pt x="1080389" y="1823751"/>
                  </a:lnTo>
                  <a:lnTo>
                    <a:pt x="1081307" y="1812671"/>
                  </a:lnTo>
                  <a:lnTo>
                    <a:pt x="1008252" y="1812671"/>
                  </a:lnTo>
                  <a:lnTo>
                    <a:pt x="978485" y="1759522"/>
                  </a:lnTo>
                  <a:close/>
                </a:path>
                <a:path w="1082675" h="1870075">
                  <a:moveTo>
                    <a:pt x="1000548" y="1747136"/>
                  </a:moveTo>
                  <a:lnTo>
                    <a:pt x="988313" y="1751076"/>
                  </a:lnTo>
                  <a:lnTo>
                    <a:pt x="978485" y="1759522"/>
                  </a:lnTo>
                  <a:lnTo>
                    <a:pt x="1008252" y="1812671"/>
                  </a:lnTo>
                  <a:lnTo>
                    <a:pt x="1030351" y="1800352"/>
                  </a:lnTo>
                  <a:lnTo>
                    <a:pt x="1000548" y="1747136"/>
                  </a:lnTo>
                  <a:close/>
                </a:path>
                <a:path w="1082675" h="1870075">
                  <a:moveTo>
                    <a:pt x="1012309" y="1743348"/>
                  </a:moveTo>
                  <a:lnTo>
                    <a:pt x="1000548" y="1747136"/>
                  </a:lnTo>
                  <a:lnTo>
                    <a:pt x="1030351" y="1800352"/>
                  </a:lnTo>
                  <a:lnTo>
                    <a:pt x="1008252" y="1812671"/>
                  </a:lnTo>
                  <a:lnTo>
                    <a:pt x="1081307" y="1812671"/>
                  </a:lnTo>
                  <a:lnTo>
                    <a:pt x="1082401" y="1799474"/>
                  </a:lnTo>
                  <a:lnTo>
                    <a:pt x="1074674" y="1775460"/>
                  </a:lnTo>
                  <a:lnTo>
                    <a:pt x="1058251" y="1756326"/>
                  </a:lnTo>
                  <a:lnTo>
                    <a:pt x="1036542" y="1745361"/>
                  </a:lnTo>
                  <a:lnTo>
                    <a:pt x="1012309" y="1743348"/>
                  </a:lnTo>
                  <a:close/>
                </a:path>
                <a:path w="1082675" h="1870075">
                  <a:moveTo>
                    <a:pt x="22098" y="0"/>
                  </a:moveTo>
                  <a:lnTo>
                    <a:pt x="0" y="12446"/>
                  </a:lnTo>
                  <a:lnTo>
                    <a:pt x="978485" y="1759522"/>
                  </a:lnTo>
                  <a:lnTo>
                    <a:pt x="988313" y="1751076"/>
                  </a:lnTo>
                  <a:lnTo>
                    <a:pt x="1000548" y="174713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1493" y="3425317"/>
              <a:ext cx="760095" cy="1872614"/>
            </a:xfrm>
            <a:custGeom>
              <a:avLst/>
              <a:gdLst/>
              <a:ahLst/>
              <a:cxnLst/>
              <a:rect l="l" t="t" r="r" b="b"/>
              <a:pathLst>
                <a:path w="760095" h="1872614">
                  <a:moveTo>
                    <a:pt x="61090" y="1745067"/>
                  </a:moveTo>
                  <a:lnTo>
                    <a:pt x="37385" y="1750631"/>
                  </a:lnTo>
                  <a:lnTo>
                    <a:pt x="17490" y="1764672"/>
                  </a:lnTo>
                  <a:lnTo>
                    <a:pt x="4048" y="1786001"/>
                  </a:lnTo>
                  <a:lnTo>
                    <a:pt x="0" y="1810873"/>
                  </a:lnTo>
                  <a:lnTo>
                    <a:pt x="5572" y="1834578"/>
                  </a:lnTo>
                  <a:lnTo>
                    <a:pt x="19621" y="1854473"/>
                  </a:lnTo>
                  <a:lnTo>
                    <a:pt x="41005" y="1867916"/>
                  </a:lnTo>
                  <a:lnTo>
                    <a:pt x="65877" y="1872019"/>
                  </a:lnTo>
                  <a:lnTo>
                    <a:pt x="89582" y="1866455"/>
                  </a:lnTo>
                  <a:lnTo>
                    <a:pt x="109477" y="1852414"/>
                  </a:lnTo>
                  <a:lnTo>
                    <a:pt x="122920" y="1831086"/>
                  </a:lnTo>
                  <a:lnTo>
                    <a:pt x="125836" y="1813052"/>
                  </a:lnTo>
                  <a:lnTo>
                    <a:pt x="75295" y="1813052"/>
                  </a:lnTo>
                  <a:lnTo>
                    <a:pt x="51546" y="1804035"/>
                  </a:lnTo>
                  <a:lnTo>
                    <a:pt x="73157" y="1747058"/>
                  </a:lnTo>
                  <a:lnTo>
                    <a:pt x="61090" y="1745067"/>
                  </a:lnTo>
                  <a:close/>
                </a:path>
                <a:path w="760095" h="1872614">
                  <a:moveTo>
                    <a:pt x="73157" y="1747058"/>
                  </a:moveTo>
                  <a:lnTo>
                    <a:pt x="51546" y="1804035"/>
                  </a:lnTo>
                  <a:lnTo>
                    <a:pt x="75295" y="1813052"/>
                  </a:lnTo>
                  <a:lnTo>
                    <a:pt x="96910" y="1756060"/>
                  </a:lnTo>
                  <a:lnTo>
                    <a:pt x="85963" y="1749171"/>
                  </a:lnTo>
                  <a:lnTo>
                    <a:pt x="73157" y="1747058"/>
                  </a:lnTo>
                  <a:close/>
                </a:path>
                <a:path w="760095" h="1872614">
                  <a:moveTo>
                    <a:pt x="96910" y="1756060"/>
                  </a:moveTo>
                  <a:lnTo>
                    <a:pt x="75295" y="1813052"/>
                  </a:lnTo>
                  <a:lnTo>
                    <a:pt x="125836" y="1813052"/>
                  </a:lnTo>
                  <a:lnTo>
                    <a:pt x="126950" y="1806160"/>
                  </a:lnTo>
                  <a:lnTo>
                    <a:pt x="121348" y="1782460"/>
                  </a:lnTo>
                  <a:lnTo>
                    <a:pt x="107293" y="1762595"/>
                  </a:lnTo>
                  <a:lnTo>
                    <a:pt x="96910" y="1756060"/>
                  </a:lnTo>
                  <a:close/>
                </a:path>
                <a:path w="760095" h="1872614">
                  <a:moveTo>
                    <a:pt x="735822" y="0"/>
                  </a:moveTo>
                  <a:lnTo>
                    <a:pt x="73157" y="1747058"/>
                  </a:lnTo>
                  <a:lnTo>
                    <a:pt x="85963" y="1749171"/>
                  </a:lnTo>
                  <a:lnTo>
                    <a:pt x="96910" y="1756060"/>
                  </a:lnTo>
                  <a:lnTo>
                    <a:pt x="759571" y="8890"/>
                  </a:lnTo>
                  <a:lnTo>
                    <a:pt x="735822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39567" y="2564892"/>
            <a:ext cx="2016760" cy="864235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8910" marR="164465" algn="ctr">
              <a:lnSpc>
                <a:spcPts val="1730"/>
              </a:lnSpc>
              <a:spcBef>
                <a:spcPts val="705"/>
              </a:spcBef>
            </a:pPr>
            <a:r>
              <a:rPr sz="1800" spc="-10" dirty="0">
                <a:latin typeface="Calibri"/>
                <a:cs typeface="Calibri"/>
              </a:rPr>
              <a:t>Self-synchronizing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Differential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8930" y="3420617"/>
            <a:ext cx="1945005" cy="1873250"/>
          </a:xfrm>
          <a:custGeom>
            <a:avLst/>
            <a:gdLst/>
            <a:ahLst/>
            <a:cxnLst/>
            <a:rect l="l" t="t" r="r" b="b"/>
            <a:pathLst>
              <a:path w="1945004" h="1873250">
                <a:moveTo>
                  <a:pt x="1828463" y="1776306"/>
                </a:moveTo>
                <a:lnTo>
                  <a:pt x="1821840" y="1786689"/>
                </a:lnTo>
                <a:lnTo>
                  <a:pt x="1817671" y="1810654"/>
                </a:lnTo>
                <a:lnTo>
                  <a:pt x="1822813" y="1834453"/>
                </a:lnTo>
                <a:lnTo>
                  <a:pt x="1837182" y="1855216"/>
                </a:lnTo>
                <a:lnTo>
                  <a:pt x="1858444" y="1868725"/>
                </a:lnTo>
                <a:lnTo>
                  <a:pt x="1882409" y="1872900"/>
                </a:lnTo>
                <a:lnTo>
                  <a:pt x="1906208" y="1867789"/>
                </a:lnTo>
                <a:lnTo>
                  <a:pt x="1926971" y="1853438"/>
                </a:lnTo>
                <a:lnTo>
                  <a:pt x="1940480" y="1832157"/>
                </a:lnTo>
                <a:lnTo>
                  <a:pt x="1942854" y="1818513"/>
                </a:lnTo>
                <a:lnTo>
                  <a:pt x="1872361" y="1818513"/>
                </a:lnTo>
                <a:lnTo>
                  <a:pt x="1828463" y="1776306"/>
                </a:lnTo>
                <a:close/>
              </a:path>
              <a:path w="1945004" h="1873250">
                <a:moveTo>
                  <a:pt x="1846027" y="1758055"/>
                </a:moveTo>
                <a:lnTo>
                  <a:pt x="1835404" y="1765427"/>
                </a:lnTo>
                <a:lnTo>
                  <a:pt x="1828463" y="1776306"/>
                </a:lnTo>
                <a:lnTo>
                  <a:pt x="1872361" y="1818513"/>
                </a:lnTo>
                <a:lnTo>
                  <a:pt x="1889887" y="1800225"/>
                </a:lnTo>
                <a:lnTo>
                  <a:pt x="1846027" y="1758055"/>
                </a:lnTo>
                <a:close/>
              </a:path>
              <a:path w="1945004" h="1873250">
                <a:moveTo>
                  <a:pt x="1879917" y="1745916"/>
                </a:moveTo>
                <a:lnTo>
                  <a:pt x="1856112" y="1751058"/>
                </a:lnTo>
                <a:lnTo>
                  <a:pt x="1846027" y="1758055"/>
                </a:lnTo>
                <a:lnTo>
                  <a:pt x="1889887" y="1800225"/>
                </a:lnTo>
                <a:lnTo>
                  <a:pt x="1872361" y="1818513"/>
                </a:lnTo>
                <a:lnTo>
                  <a:pt x="1942854" y="1818513"/>
                </a:lnTo>
                <a:lnTo>
                  <a:pt x="1944655" y="1808162"/>
                </a:lnTo>
                <a:lnTo>
                  <a:pt x="1939544" y="1784357"/>
                </a:lnTo>
                <a:lnTo>
                  <a:pt x="1925193" y="1763649"/>
                </a:lnTo>
                <a:lnTo>
                  <a:pt x="1903912" y="1750085"/>
                </a:lnTo>
                <a:lnTo>
                  <a:pt x="1879917" y="1745916"/>
                </a:lnTo>
                <a:close/>
              </a:path>
              <a:path w="1945004" h="1873250">
                <a:moveTo>
                  <a:pt x="17526" y="0"/>
                </a:moveTo>
                <a:lnTo>
                  <a:pt x="0" y="18287"/>
                </a:lnTo>
                <a:lnTo>
                  <a:pt x="1828463" y="1776306"/>
                </a:lnTo>
                <a:lnTo>
                  <a:pt x="1835404" y="1765427"/>
                </a:lnTo>
                <a:lnTo>
                  <a:pt x="1846027" y="1758055"/>
                </a:lnTo>
                <a:lnTo>
                  <a:pt x="17526" y="0"/>
                </a:lnTo>
                <a:close/>
              </a:path>
            </a:pathLst>
          </a:custGeom>
          <a:solidFill>
            <a:srgbClr val="F9D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664870" y="536194"/>
            <a:ext cx="73063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2569B"/>
                </a:solidFill>
              </a:rPr>
              <a:t>Applications</a:t>
            </a:r>
            <a:r>
              <a:rPr sz="3200" spc="-60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on</a:t>
            </a:r>
            <a:r>
              <a:rPr sz="3200" spc="-35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the</a:t>
            </a:r>
            <a:r>
              <a:rPr sz="3200" spc="-35" dirty="0">
                <a:solidFill>
                  <a:srgbClr val="12569B"/>
                </a:solidFill>
              </a:rPr>
              <a:t> </a:t>
            </a:r>
            <a:r>
              <a:rPr sz="3200" dirty="0">
                <a:solidFill>
                  <a:srgbClr val="12569B"/>
                </a:solidFill>
              </a:rPr>
              <a:t>Uncertainty</a:t>
            </a:r>
            <a:r>
              <a:rPr sz="3200" spc="-65" dirty="0">
                <a:solidFill>
                  <a:srgbClr val="12569B"/>
                </a:solidFill>
              </a:rPr>
              <a:t> </a:t>
            </a:r>
            <a:r>
              <a:rPr sz="3200" spc="-5" dirty="0">
                <a:solidFill>
                  <a:srgbClr val="12569B"/>
                </a:solidFill>
              </a:rPr>
              <a:t>Scale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3243" y="342900"/>
            <a:ext cx="1959863" cy="542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1362" y="1494281"/>
            <a:ext cx="6751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frequencies</a:t>
            </a:r>
            <a:r>
              <a:rPr sz="2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Hz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60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Hz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89200" y="2142744"/>
          <a:ext cx="7200265" cy="1855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Phase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 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Phase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 Hz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18°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21.6°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1.8°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55.5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46,3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0.8°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91362" y="4097784"/>
            <a:ext cx="7736840" cy="20745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Ballpark</a:t>
            </a:r>
            <a:r>
              <a:rPr sz="2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figures</a:t>
            </a:r>
            <a:endParaRPr sz="280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endParaRPr sz="2000">
              <a:latin typeface="Georgia"/>
              <a:cs typeface="Georgia"/>
            </a:endParaRPr>
          </a:p>
          <a:p>
            <a:pPr marL="1936114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0.1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endParaRPr sz="2000">
              <a:latin typeface="Georgia"/>
              <a:cs typeface="Georgia"/>
            </a:endParaRPr>
          </a:p>
          <a:p>
            <a:pPr marL="1936114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1.2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minutes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(360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corresponds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cycle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system)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4786" y="232029"/>
            <a:ext cx="8319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Application</a:t>
            </a:r>
            <a:r>
              <a:rPr spc="-20" dirty="0"/>
              <a:t> </a:t>
            </a:r>
            <a:r>
              <a:rPr spc="-5" dirty="0"/>
              <a:t>Uncertainty</a:t>
            </a:r>
            <a:r>
              <a:rPr spc="20" dirty="0"/>
              <a:t> </a:t>
            </a:r>
            <a:r>
              <a:rPr spc="-5" dirty="0"/>
              <a:t>Reference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6382511"/>
            <a:ext cx="1031747" cy="2849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83" y="349643"/>
            <a:ext cx="131445" cy="276225"/>
          </a:xfrm>
          <a:custGeom>
            <a:avLst/>
            <a:gdLst/>
            <a:ahLst/>
            <a:cxnLst/>
            <a:rect l="l" t="t" r="r" b="b"/>
            <a:pathLst>
              <a:path w="131445" h="276225">
                <a:moveTo>
                  <a:pt x="131114" y="138087"/>
                </a:moveTo>
                <a:lnTo>
                  <a:pt x="0" y="0"/>
                </a:lnTo>
                <a:lnTo>
                  <a:pt x="0" y="276174"/>
                </a:lnTo>
                <a:lnTo>
                  <a:pt x="131114" y="138087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84372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Sampled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30" dirty="0">
                <a:solidFill>
                  <a:srgbClr val="12569B"/>
                </a:solidFill>
              </a:rPr>
              <a:t>Values: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Sampling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15" dirty="0">
                <a:solidFill>
                  <a:srgbClr val="12569B"/>
                </a:solidFill>
              </a:rPr>
              <a:t>Timing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in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"9-2LE"</a:t>
            </a:r>
            <a:endParaRPr sz="31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1293" y="1148153"/>
            <a:ext cx="9974250" cy="50868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8503" y="5154295"/>
            <a:ext cx="52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µ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9546" y="4149090"/>
            <a:ext cx="1125220" cy="936625"/>
            <a:chOff x="939546" y="4149090"/>
            <a:chExt cx="1125220" cy="936625"/>
          </a:xfrm>
        </p:grpSpPr>
        <p:sp>
          <p:nvSpPr>
            <p:cNvPr id="9" name="object 9"/>
            <p:cNvSpPr/>
            <p:nvPr/>
          </p:nvSpPr>
          <p:spPr>
            <a:xfrm>
              <a:off x="939546" y="4149090"/>
              <a:ext cx="1125220" cy="936625"/>
            </a:xfrm>
            <a:custGeom>
              <a:avLst/>
              <a:gdLst/>
              <a:ahLst/>
              <a:cxnLst/>
              <a:rect l="l" t="t" r="r" b="b"/>
              <a:pathLst>
                <a:path w="1125220" h="936625">
                  <a:moveTo>
                    <a:pt x="423672" y="0"/>
                  </a:moveTo>
                  <a:lnTo>
                    <a:pt x="423672" y="936117"/>
                  </a:lnTo>
                </a:path>
                <a:path w="1125220" h="936625">
                  <a:moveTo>
                    <a:pt x="702564" y="0"/>
                  </a:moveTo>
                  <a:lnTo>
                    <a:pt x="702564" y="936117"/>
                  </a:lnTo>
                </a:path>
                <a:path w="1125220" h="936625">
                  <a:moveTo>
                    <a:pt x="1124839" y="792480"/>
                  </a:moveTo>
                  <a:lnTo>
                    <a:pt x="0" y="792480"/>
                  </a:lnTo>
                </a:path>
              </a:pathLst>
            </a:custGeom>
            <a:ln w="25400">
              <a:solidFill>
                <a:srgbClr val="004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854" y="4882642"/>
              <a:ext cx="1015365" cy="118110"/>
            </a:xfrm>
            <a:custGeom>
              <a:avLst/>
              <a:gdLst/>
              <a:ahLst/>
              <a:cxnLst/>
              <a:rect l="l" t="t" r="r" b="b"/>
              <a:pathLst>
                <a:path w="1015364" h="118110">
                  <a:moveTo>
                    <a:pt x="372732" y="58940"/>
                  </a:moveTo>
                  <a:lnTo>
                    <a:pt x="359651" y="51308"/>
                  </a:lnTo>
                  <a:lnTo>
                    <a:pt x="354584" y="46228"/>
                  </a:lnTo>
                  <a:lnTo>
                    <a:pt x="350951" y="46228"/>
                  </a:lnTo>
                  <a:lnTo>
                    <a:pt x="351332" y="46469"/>
                  </a:lnTo>
                  <a:lnTo>
                    <a:pt x="271691" y="0"/>
                  </a:lnTo>
                  <a:lnTo>
                    <a:pt x="263918" y="2032"/>
                  </a:lnTo>
                  <a:lnTo>
                    <a:pt x="260388" y="8128"/>
                  </a:lnTo>
                  <a:lnTo>
                    <a:pt x="256844" y="14097"/>
                  </a:lnTo>
                  <a:lnTo>
                    <a:pt x="258902" y="21971"/>
                  </a:lnTo>
                  <a:lnTo>
                    <a:pt x="264960" y="25400"/>
                  </a:lnTo>
                  <a:lnTo>
                    <a:pt x="300621" y="46228"/>
                  </a:lnTo>
                  <a:lnTo>
                    <a:pt x="5689" y="46228"/>
                  </a:lnTo>
                  <a:lnTo>
                    <a:pt x="0" y="51943"/>
                  </a:lnTo>
                  <a:lnTo>
                    <a:pt x="0" y="65913"/>
                  </a:lnTo>
                  <a:lnTo>
                    <a:pt x="5689" y="71628"/>
                  </a:lnTo>
                  <a:lnTo>
                    <a:pt x="300647" y="71628"/>
                  </a:lnTo>
                  <a:lnTo>
                    <a:pt x="264960" y="92456"/>
                  </a:lnTo>
                  <a:lnTo>
                    <a:pt x="258902" y="95885"/>
                  </a:lnTo>
                  <a:lnTo>
                    <a:pt x="256844" y="103759"/>
                  </a:lnTo>
                  <a:lnTo>
                    <a:pt x="260388" y="109728"/>
                  </a:lnTo>
                  <a:lnTo>
                    <a:pt x="263918" y="115824"/>
                  </a:lnTo>
                  <a:lnTo>
                    <a:pt x="271691" y="117856"/>
                  </a:lnTo>
                  <a:lnTo>
                    <a:pt x="350951" y="71628"/>
                  </a:lnTo>
                  <a:lnTo>
                    <a:pt x="354584" y="71628"/>
                  </a:lnTo>
                  <a:lnTo>
                    <a:pt x="359651" y="66560"/>
                  </a:lnTo>
                  <a:lnTo>
                    <a:pt x="372732" y="58940"/>
                  </a:lnTo>
                  <a:close/>
                </a:path>
                <a:path w="1015364" h="118110">
                  <a:moveTo>
                    <a:pt x="663892" y="46228"/>
                  </a:moveTo>
                  <a:lnTo>
                    <a:pt x="660260" y="46228"/>
                  </a:lnTo>
                  <a:lnTo>
                    <a:pt x="655193" y="51308"/>
                  </a:lnTo>
                  <a:lnTo>
                    <a:pt x="663892" y="46228"/>
                  </a:lnTo>
                  <a:close/>
                </a:path>
                <a:path w="1015364" h="118110">
                  <a:moveTo>
                    <a:pt x="1014857" y="51943"/>
                  </a:moveTo>
                  <a:lnTo>
                    <a:pt x="1009142" y="46228"/>
                  </a:lnTo>
                  <a:lnTo>
                    <a:pt x="714095" y="46228"/>
                  </a:lnTo>
                  <a:lnTo>
                    <a:pt x="749808" y="25400"/>
                  </a:lnTo>
                  <a:lnTo>
                    <a:pt x="755904" y="21971"/>
                  </a:lnTo>
                  <a:lnTo>
                    <a:pt x="757936" y="14097"/>
                  </a:lnTo>
                  <a:lnTo>
                    <a:pt x="754380" y="8128"/>
                  </a:lnTo>
                  <a:lnTo>
                    <a:pt x="750951" y="2032"/>
                  </a:lnTo>
                  <a:lnTo>
                    <a:pt x="743077" y="0"/>
                  </a:lnTo>
                  <a:lnTo>
                    <a:pt x="737108" y="3556"/>
                  </a:lnTo>
                  <a:lnTo>
                    <a:pt x="655193" y="51308"/>
                  </a:lnTo>
                  <a:lnTo>
                    <a:pt x="642112" y="58940"/>
                  </a:lnTo>
                  <a:lnTo>
                    <a:pt x="655193" y="66560"/>
                  </a:lnTo>
                  <a:lnTo>
                    <a:pt x="660260" y="71628"/>
                  </a:lnTo>
                  <a:lnTo>
                    <a:pt x="663879" y="71628"/>
                  </a:lnTo>
                  <a:lnTo>
                    <a:pt x="737108" y="114300"/>
                  </a:lnTo>
                  <a:lnTo>
                    <a:pt x="743077" y="117856"/>
                  </a:lnTo>
                  <a:lnTo>
                    <a:pt x="750951" y="115824"/>
                  </a:lnTo>
                  <a:lnTo>
                    <a:pt x="754380" y="109728"/>
                  </a:lnTo>
                  <a:lnTo>
                    <a:pt x="757936" y="103759"/>
                  </a:lnTo>
                  <a:lnTo>
                    <a:pt x="755904" y="95885"/>
                  </a:lnTo>
                  <a:lnTo>
                    <a:pt x="749808" y="92456"/>
                  </a:lnTo>
                  <a:lnTo>
                    <a:pt x="714095" y="71628"/>
                  </a:lnTo>
                  <a:lnTo>
                    <a:pt x="1009142" y="71628"/>
                  </a:lnTo>
                  <a:lnTo>
                    <a:pt x="1014857" y="65913"/>
                  </a:lnTo>
                  <a:lnTo>
                    <a:pt x="1014857" y="51943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1081</Words>
  <Application>Microsoft Office PowerPoint</Application>
  <PresentationFormat>Широкоэкранный</PresentationFormat>
  <Paragraphs>287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</vt:lpstr>
      <vt:lpstr>Arial MT</vt:lpstr>
      <vt:lpstr>Calibri</vt:lpstr>
      <vt:lpstr>Calibri Light</vt:lpstr>
      <vt:lpstr>Cambria Math</vt:lpstr>
      <vt:lpstr>Georgia</vt:lpstr>
      <vt:lpstr>Microsoft Sans Serif</vt:lpstr>
      <vt:lpstr>Wingdings</vt:lpstr>
      <vt:lpstr>Тема Office</vt:lpstr>
      <vt:lpstr>Презентация PowerPoint</vt:lpstr>
      <vt:lpstr>Who I am</vt:lpstr>
      <vt:lpstr>and Precision Timing?</vt:lpstr>
      <vt:lpstr>Applications Depending on Precision Timing</vt:lpstr>
      <vt:lpstr>Презентация PowerPoint</vt:lpstr>
      <vt:lpstr>Презентация PowerPoint</vt:lpstr>
      <vt:lpstr>Applications on the Uncertainty Scale</vt:lpstr>
      <vt:lpstr>Application Uncertainty Reference</vt:lpstr>
      <vt:lpstr>Sampled Values: Sampling Timing in "9-2LE"</vt:lpstr>
      <vt:lpstr>Requirements for PMUs</vt:lpstr>
      <vt:lpstr>PTP Profiles</vt:lpstr>
      <vt:lpstr>Accuracy along the time distribution chain</vt:lpstr>
      <vt:lpstr>Accuracy along the time distribution chain</vt:lpstr>
      <vt:lpstr>The Power Utility Mindset</vt:lpstr>
      <vt:lpstr>Field of Expertise with Tradition</vt:lpstr>
      <vt:lpstr>Power Systems started without Precision Timing</vt:lpstr>
      <vt:lpstr>Lack of Embracement</vt:lpstr>
      <vt:lpstr>Power Utility Value Perception</vt:lpstr>
      <vt:lpstr>Apprehensions</vt:lpstr>
      <vt:lpstr>Components vs. Solutions</vt:lpstr>
      <vt:lpstr>What makes a Precision Timing Solution?</vt:lpstr>
      <vt:lpstr>Precision Timing System Integration</vt:lpstr>
      <vt:lpstr>What I wish to see</vt:lpstr>
      <vt:lpstr>Redundant Time Synchronization</vt:lpstr>
      <vt:lpstr>Timescale</vt:lpstr>
      <vt:lpstr>Time Appliance in the  Electrical Power Industry</vt:lpstr>
      <vt:lpstr>Substation Devices</vt:lpstr>
      <vt:lpstr>Trend: Application Servers</vt:lpstr>
      <vt:lpstr>"Holdover is our best friend!"</vt:lpstr>
      <vt:lpstr>Open Source in the  Electrical Power Industry</vt:lpstr>
      <vt:lpstr>Open Source in the Electrical Power Industry</vt:lpstr>
      <vt:lpstr>Open Source in the Electrical Power Industry</vt:lpstr>
      <vt:lpstr>Manipulate IEC 61850 System Configuration (SCL)</vt:lpstr>
      <vt:lpstr>Summary</vt:lpstr>
      <vt:lpstr>Let's summarize ...</vt:lpstr>
      <vt:lpstr>Thank you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Timing for Digital Substations</dc:title>
  <dc:subject>OCP-TAP Project Call #62 2022-12-21</dc:subject>
  <dc:creator>Fred Steinhauser</dc:creator>
  <cp:keywords>IEC 61850, Digital Substation, Sampled Values, Merging Units, PMUs, GNSS, PTP, Atomic clocks, ePRTC. Time Card, Open Source, LF Energy</cp:keywords>
  <cp:lastModifiedBy>SHIWA</cp:lastModifiedBy>
  <cp:revision>1</cp:revision>
  <dcterms:created xsi:type="dcterms:W3CDTF">2024-06-12T17:10:39Z</dcterms:created>
  <dcterms:modified xsi:type="dcterms:W3CDTF">2024-06-12T17:11:34Z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