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641847"/>
            <a:ext cx="12187427" cy="121614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9976" y="5797295"/>
            <a:ext cx="2249424" cy="9144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3212" y="783082"/>
            <a:ext cx="1108557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4505" y="1504678"/>
            <a:ext cx="9682988" cy="2256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F5F6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g"/><Relationship Id="rId3" Type="http://schemas.openxmlformats.org/officeDocument/2006/relationships/image" Target="../media/image46.jpg"/><Relationship Id="rId7" Type="http://schemas.openxmlformats.org/officeDocument/2006/relationships/image" Target="../media/image50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Relationship Id="rId9" Type="http://schemas.openxmlformats.org/officeDocument/2006/relationships/image" Target="../media/image5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6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g"/><Relationship Id="rId2" Type="http://schemas.openxmlformats.org/officeDocument/2006/relationships/hyperlink" Target="http://www.timingcard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18"/>
            <a:ext cx="11596370" cy="6847840"/>
            <a:chOff x="0" y="7618"/>
            <a:chExt cx="11596370" cy="6847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18"/>
              <a:ext cx="6864186" cy="6847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52" y="4800600"/>
              <a:ext cx="1124712" cy="1828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4854" y="1017143"/>
              <a:ext cx="9081262" cy="585597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8517381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1350">
              <a:lnSpc>
                <a:spcPct val="100000"/>
              </a:lnSpc>
              <a:spcBef>
                <a:spcPts val="100"/>
              </a:spcBef>
              <a:tabLst>
                <a:tab pos="3495040" algn="l"/>
                <a:tab pos="5349240" algn="l"/>
              </a:tabLst>
            </a:pPr>
            <a:r>
              <a:rPr spc="395" dirty="0"/>
              <a:t>End	</a:t>
            </a:r>
            <a:r>
              <a:rPr spc="445" dirty="0"/>
              <a:t>User	</a:t>
            </a:r>
            <a:r>
              <a:rPr spc="550" dirty="0"/>
              <a:t>Synchronization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70959"/>
            <a:ext cx="12192000" cy="2987040"/>
            <a:chOff x="0" y="3870959"/>
            <a:chExt cx="12192000" cy="29870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870959"/>
              <a:ext cx="12191999" cy="298703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07752" y="4276343"/>
              <a:ext cx="1371600" cy="22326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65936" y="956005"/>
            <a:ext cx="425450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560" dirty="0">
                <a:latin typeface="Trebuchet MS"/>
                <a:cs typeface="Trebuchet MS"/>
              </a:rPr>
              <a:t>Thank</a:t>
            </a:r>
            <a:r>
              <a:rPr sz="6000" spc="765" dirty="0">
                <a:latin typeface="Trebuchet MS"/>
                <a:cs typeface="Trebuchet MS"/>
              </a:rPr>
              <a:t> </a:t>
            </a:r>
            <a:r>
              <a:rPr sz="6000" spc="555" dirty="0">
                <a:latin typeface="Trebuchet MS"/>
                <a:cs typeface="Trebuchet MS"/>
              </a:rPr>
              <a:t>You</a:t>
            </a:r>
            <a:endParaRPr sz="60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5936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62971" y="4047744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59" h="736600">
                <a:moveTo>
                  <a:pt x="0" y="736091"/>
                </a:moveTo>
                <a:lnTo>
                  <a:pt x="1330452" y="736091"/>
                </a:lnTo>
                <a:lnTo>
                  <a:pt x="1330452" y="0"/>
                </a:lnTo>
                <a:lnTo>
                  <a:pt x="0" y="0"/>
                </a:lnTo>
                <a:lnTo>
                  <a:pt x="0" y="736091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526014" y="4292637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6234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52240" algn="l"/>
              </a:tabLst>
            </a:pPr>
            <a:r>
              <a:rPr sz="4800" spc="-20" dirty="0">
                <a:solidFill>
                  <a:srgbClr val="5F5F60"/>
                </a:solidFill>
              </a:rPr>
              <a:t>Co</a:t>
            </a:r>
            <a:r>
              <a:rPr sz="4800" spc="-10" dirty="0">
                <a:solidFill>
                  <a:srgbClr val="5F5F60"/>
                </a:solidFill>
              </a:rPr>
              <a:t>n</a:t>
            </a:r>
            <a:r>
              <a:rPr sz="4800" spc="-40" dirty="0">
                <a:solidFill>
                  <a:srgbClr val="5F5F60"/>
                </a:solidFill>
              </a:rPr>
              <a:t>t</a:t>
            </a:r>
            <a:r>
              <a:rPr sz="4800" spc="-130" dirty="0">
                <a:solidFill>
                  <a:srgbClr val="5F5F60"/>
                </a:solidFill>
              </a:rPr>
              <a:t>r</a:t>
            </a:r>
            <a:r>
              <a:rPr sz="4800" spc="-60" dirty="0">
                <a:solidFill>
                  <a:srgbClr val="5F5F60"/>
                </a:solidFill>
              </a:rPr>
              <a:t>ol</a:t>
            </a:r>
            <a:r>
              <a:rPr sz="4800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Fl</a:t>
            </a:r>
            <a:r>
              <a:rPr sz="4800" spc="-120" dirty="0">
                <a:solidFill>
                  <a:srgbClr val="5F5F60"/>
                </a:solidFill>
              </a:rPr>
              <a:t>o</a:t>
            </a:r>
            <a:r>
              <a:rPr sz="4800" spc="-160" dirty="0">
                <a:solidFill>
                  <a:srgbClr val="5F5F60"/>
                </a:solidFill>
              </a:rPr>
              <a:t>w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In</a:t>
            </a:r>
            <a:r>
              <a:rPr sz="4800" dirty="0">
                <a:solidFill>
                  <a:srgbClr val="5F5F60"/>
                </a:solidFill>
              </a:rPr>
              <a:t>	</a:t>
            </a:r>
            <a:r>
              <a:rPr sz="4800" spc="-30" dirty="0">
                <a:solidFill>
                  <a:srgbClr val="5F5F60"/>
                </a:solidFill>
              </a:rPr>
              <a:t>Hold</a:t>
            </a:r>
            <a:r>
              <a:rPr sz="4800" spc="-114" dirty="0">
                <a:solidFill>
                  <a:srgbClr val="5F5F60"/>
                </a:solidFill>
              </a:rPr>
              <a:t>o</a:t>
            </a:r>
            <a:r>
              <a:rPr sz="4800" spc="-50" dirty="0">
                <a:solidFill>
                  <a:srgbClr val="5F5F60"/>
                </a:solidFill>
              </a:rPr>
              <a:t>v</a:t>
            </a:r>
            <a:r>
              <a:rPr sz="4800" spc="-15" dirty="0">
                <a:solidFill>
                  <a:srgbClr val="5F5F60"/>
                </a:solidFill>
              </a:rPr>
              <a:t>er</a:t>
            </a:r>
            <a:endParaRPr sz="4800"/>
          </a:p>
        </p:txBody>
      </p:sp>
      <p:grpSp>
        <p:nvGrpSpPr>
          <p:cNvPr id="5" name="object 5"/>
          <p:cNvGrpSpPr/>
          <p:nvPr/>
        </p:nvGrpSpPr>
        <p:grpSpPr>
          <a:xfrm>
            <a:off x="708405" y="1685289"/>
            <a:ext cx="424180" cy="496570"/>
            <a:chOff x="708405" y="1685289"/>
            <a:chExt cx="424180" cy="496570"/>
          </a:xfrm>
        </p:grpSpPr>
        <p:sp>
          <p:nvSpPr>
            <p:cNvPr id="6" name="object 6"/>
            <p:cNvSpPr/>
            <p:nvPr/>
          </p:nvSpPr>
          <p:spPr>
            <a:xfrm>
              <a:off x="714755" y="1691639"/>
              <a:ext cx="411480" cy="273050"/>
            </a:xfrm>
            <a:custGeom>
              <a:avLst/>
              <a:gdLst/>
              <a:ahLst/>
              <a:cxnLst/>
              <a:rect l="l" t="t" r="r" b="b"/>
              <a:pathLst>
                <a:path w="411480" h="273050">
                  <a:moveTo>
                    <a:pt x="411480" y="0"/>
                  </a:moveTo>
                  <a:lnTo>
                    <a:pt x="205740" y="272796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495" y="16916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69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3011" y="1097407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7E7E7E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7E7E7E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27403" y="2336292"/>
            <a:ext cx="1330960" cy="737870"/>
          </a:xfrm>
          <a:custGeom>
            <a:avLst/>
            <a:gdLst/>
            <a:ahLst/>
            <a:cxnLst/>
            <a:rect l="l" t="t" r="r" b="b"/>
            <a:pathLst>
              <a:path w="1330960" h="737869">
                <a:moveTo>
                  <a:pt x="0" y="737615"/>
                </a:moveTo>
                <a:lnTo>
                  <a:pt x="1330452" y="737615"/>
                </a:lnTo>
                <a:lnTo>
                  <a:pt x="1330452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699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713229" y="2549778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14146" y="2169922"/>
            <a:ext cx="4008754" cy="910590"/>
            <a:chOff x="914146" y="2169922"/>
            <a:chExt cx="4008754" cy="910590"/>
          </a:xfrm>
        </p:grpSpPr>
        <p:sp>
          <p:nvSpPr>
            <p:cNvPr id="12" name="object 12"/>
            <p:cNvSpPr/>
            <p:nvPr/>
          </p:nvSpPr>
          <p:spPr>
            <a:xfrm>
              <a:off x="920496" y="2176272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84447" y="2336292"/>
              <a:ext cx="1332230" cy="737870"/>
            </a:xfrm>
            <a:custGeom>
              <a:avLst/>
              <a:gdLst/>
              <a:ahLst/>
              <a:cxnLst/>
              <a:rect l="l" t="t" r="r" b="b"/>
              <a:pathLst>
                <a:path w="1332229" h="737869">
                  <a:moveTo>
                    <a:pt x="0" y="737615"/>
                  </a:moveTo>
                  <a:lnTo>
                    <a:pt x="1331976" y="737615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7615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5545" y="2549778"/>
            <a:ext cx="1061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MAC/CSAC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30823" y="2336292"/>
            <a:ext cx="1332230" cy="737870"/>
          </a:xfrm>
          <a:custGeom>
            <a:avLst/>
            <a:gdLst/>
            <a:ahLst/>
            <a:cxnLst/>
            <a:rect l="l" t="t" r="r" b="b"/>
            <a:pathLst>
              <a:path w="1332229" h="737869">
                <a:moveTo>
                  <a:pt x="0" y="737615"/>
                </a:moveTo>
                <a:lnTo>
                  <a:pt x="1331976" y="737615"/>
                </a:lnTo>
                <a:lnTo>
                  <a:pt x="1331976" y="0"/>
                </a:lnTo>
                <a:lnTo>
                  <a:pt x="0" y="0"/>
                </a:lnTo>
                <a:lnTo>
                  <a:pt x="0" y="737615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293865" y="2549778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08405" y="2653410"/>
            <a:ext cx="7385684" cy="1395730"/>
            <a:chOff x="708405" y="2653410"/>
            <a:chExt cx="7385684" cy="1395730"/>
          </a:xfrm>
        </p:grpSpPr>
        <p:sp>
          <p:nvSpPr>
            <p:cNvPr id="18" name="object 18"/>
            <p:cNvSpPr/>
            <p:nvPr/>
          </p:nvSpPr>
          <p:spPr>
            <a:xfrm>
              <a:off x="2657855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19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19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19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19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19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19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6077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16423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2" y="92455"/>
                  </a:lnTo>
                  <a:lnTo>
                    <a:pt x="406526" y="96265"/>
                  </a:lnTo>
                  <a:lnTo>
                    <a:pt x="410083" y="102362"/>
                  </a:lnTo>
                  <a:lnTo>
                    <a:pt x="413892" y="103377"/>
                  </a:lnTo>
                  <a:lnTo>
                    <a:pt x="491648" y="58038"/>
                  </a:lnTo>
                  <a:lnTo>
                    <a:pt x="489965" y="58038"/>
                  </a:lnTo>
                  <a:lnTo>
                    <a:pt x="489965" y="57150"/>
                  </a:lnTo>
                  <a:lnTo>
                    <a:pt x="486790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5" y="45338"/>
                  </a:lnTo>
                  <a:lnTo>
                    <a:pt x="489965" y="58038"/>
                  </a:lnTo>
                  <a:lnTo>
                    <a:pt x="491648" y="58038"/>
                  </a:lnTo>
                  <a:lnTo>
                    <a:pt x="502538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0" y="46227"/>
                  </a:moveTo>
                  <a:lnTo>
                    <a:pt x="477429" y="51688"/>
                  </a:lnTo>
                  <a:lnTo>
                    <a:pt x="486790" y="57150"/>
                  </a:lnTo>
                  <a:lnTo>
                    <a:pt x="486790" y="46227"/>
                  </a:lnTo>
                  <a:close/>
                </a:path>
                <a:path w="502920" h="103505">
                  <a:moveTo>
                    <a:pt x="489965" y="46227"/>
                  </a:moveTo>
                  <a:lnTo>
                    <a:pt x="486790" y="46227"/>
                  </a:lnTo>
                  <a:lnTo>
                    <a:pt x="486790" y="57150"/>
                  </a:lnTo>
                  <a:lnTo>
                    <a:pt x="489965" y="57150"/>
                  </a:lnTo>
                  <a:lnTo>
                    <a:pt x="489965" y="46227"/>
                  </a:lnTo>
                  <a:close/>
                </a:path>
                <a:path w="502920" h="103505">
                  <a:moveTo>
                    <a:pt x="413892" y="0"/>
                  </a:moveTo>
                  <a:lnTo>
                    <a:pt x="410083" y="1015"/>
                  </a:lnTo>
                  <a:lnTo>
                    <a:pt x="406526" y="7112"/>
                  </a:lnTo>
                  <a:lnTo>
                    <a:pt x="407542" y="10922"/>
                  </a:lnTo>
                  <a:lnTo>
                    <a:pt x="477429" y="51688"/>
                  </a:lnTo>
                  <a:lnTo>
                    <a:pt x="486790" y="46227"/>
                  </a:lnTo>
                  <a:lnTo>
                    <a:pt x="489965" y="46227"/>
                  </a:lnTo>
                  <a:lnTo>
                    <a:pt x="489965" y="45338"/>
                  </a:lnTo>
                  <a:lnTo>
                    <a:pt x="491648" y="45338"/>
                  </a:lnTo>
                  <a:lnTo>
                    <a:pt x="413892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19344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2800" y="2653410"/>
              <a:ext cx="502920" cy="103505"/>
            </a:xfrm>
            <a:custGeom>
              <a:avLst/>
              <a:gdLst/>
              <a:ahLst/>
              <a:cxnLst/>
              <a:rect l="l" t="t" r="r" b="b"/>
              <a:pathLst>
                <a:path w="502920" h="103505">
                  <a:moveTo>
                    <a:pt x="477429" y="51688"/>
                  </a:moveTo>
                  <a:lnTo>
                    <a:pt x="407543" y="92455"/>
                  </a:lnTo>
                  <a:lnTo>
                    <a:pt x="406526" y="96265"/>
                  </a:lnTo>
                  <a:lnTo>
                    <a:pt x="410082" y="102362"/>
                  </a:lnTo>
                  <a:lnTo>
                    <a:pt x="413893" y="103377"/>
                  </a:lnTo>
                  <a:lnTo>
                    <a:pt x="491648" y="58038"/>
                  </a:lnTo>
                  <a:lnTo>
                    <a:pt x="489966" y="58038"/>
                  </a:lnTo>
                  <a:lnTo>
                    <a:pt x="489966" y="57150"/>
                  </a:lnTo>
                  <a:lnTo>
                    <a:pt x="486791" y="57150"/>
                  </a:lnTo>
                  <a:lnTo>
                    <a:pt x="477429" y="51688"/>
                  </a:lnTo>
                  <a:close/>
                </a:path>
                <a:path w="502920" h="103505">
                  <a:moveTo>
                    <a:pt x="466543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466543" y="58038"/>
                  </a:lnTo>
                  <a:lnTo>
                    <a:pt x="477429" y="51688"/>
                  </a:lnTo>
                  <a:lnTo>
                    <a:pt x="466543" y="45338"/>
                  </a:lnTo>
                  <a:close/>
                </a:path>
                <a:path w="502920" h="103505">
                  <a:moveTo>
                    <a:pt x="491648" y="45338"/>
                  </a:moveTo>
                  <a:lnTo>
                    <a:pt x="489966" y="45338"/>
                  </a:lnTo>
                  <a:lnTo>
                    <a:pt x="489966" y="58038"/>
                  </a:lnTo>
                  <a:lnTo>
                    <a:pt x="491648" y="58038"/>
                  </a:lnTo>
                  <a:lnTo>
                    <a:pt x="502539" y="51688"/>
                  </a:lnTo>
                  <a:lnTo>
                    <a:pt x="491648" y="45338"/>
                  </a:lnTo>
                  <a:close/>
                </a:path>
                <a:path w="502920" h="103505">
                  <a:moveTo>
                    <a:pt x="486791" y="46227"/>
                  </a:moveTo>
                  <a:lnTo>
                    <a:pt x="477429" y="51688"/>
                  </a:lnTo>
                  <a:lnTo>
                    <a:pt x="486791" y="57150"/>
                  </a:lnTo>
                  <a:lnTo>
                    <a:pt x="486791" y="46227"/>
                  </a:lnTo>
                  <a:close/>
                </a:path>
                <a:path w="502920" h="103505">
                  <a:moveTo>
                    <a:pt x="489966" y="46227"/>
                  </a:moveTo>
                  <a:lnTo>
                    <a:pt x="486791" y="46227"/>
                  </a:lnTo>
                  <a:lnTo>
                    <a:pt x="486791" y="57150"/>
                  </a:lnTo>
                  <a:lnTo>
                    <a:pt x="489966" y="57150"/>
                  </a:lnTo>
                  <a:lnTo>
                    <a:pt x="489966" y="46227"/>
                  </a:lnTo>
                  <a:close/>
                </a:path>
                <a:path w="502920" h="103505">
                  <a:moveTo>
                    <a:pt x="413893" y="0"/>
                  </a:moveTo>
                  <a:lnTo>
                    <a:pt x="410082" y="1015"/>
                  </a:lnTo>
                  <a:lnTo>
                    <a:pt x="406526" y="7112"/>
                  </a:lnTo>
                  <a:lnTo>
                    <a:pt x="407543" y="10922"/>
                  </a:lnTo>
                  <a:lnTo>
                    <a:pt x="477429" y="51688"/>
                  </a:lnTo>
                  <a:lnTo>
                    <a:pt x="486791" y="46227"/>
                  </a:lnTo>
                  <a:lnTo>
                    <a:pt x="489966" y="46227"/>
                  </a:lnTo>
                  <a:lnTo>
                    <a:pt x="489966" y="45338"/>
                  </a:lnTo>
                  <a:lnTo>
                    <a:pt x="491648" y="45338"/>
                  </a:lnTo>
                  <a:lnTo>
                    <a:pt x="413893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64196" y="2705099"/>
              <a:ext cx="423545" cy="0"/>
            </a:xfrm>
            <a:custGeom>
              <a:avLst/>
              <a:gdLst/>
              <a:ahLst/>
              <a:cxnLst/>
              <a:rect l="l" t="t" r="r" b="b"/>
              <a:pathLst>
                <a:path w="423545">
                  <a:moveTo>
                    <a:pt x="0" y="0"/>
                  </a:moveTo>
                  <a:lnTo>
                    <a:pt x="42329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14755" y="3558539"/>
              <a:ext cx="411480" cy="271780"/>
            </a:xfrm>
            <a:custGeom>
              <a:avLst/>
              <a:gdLst/>
              <a:ahLst/>
              <a:cxnLst/>
              <a:rect l="l" t="t" r="r" b="b"/>
              <a:pathLst>
                <a:path w="411480" h="271779">
                  <a:moveTo>
                    <a:pt x="411480" y="0"/>
                  </a:moveTo>
                  <a:lnTo>
                    <a:pt x="205740" y="271272"/>
                  </a:lnTo>
                  <a:lnTo>
                    <a:pt x="0" y="0"/>
                  </a:lnTo>
                  <a:lnTo>
                    <a:pt x="411480" y="0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0495" y="3558539"/>
              <a:ext cx="0" cy="483870"/>
            </a:xfrm>
            <a:custGeom>
              <a:avLst/>
              <a:gdLst/>
              <a:ahLst/>
              <a:cxnLst/>
              <a:rect l="l" t="t" r="r" b="b"/>
              <a:pathLst>
                <a:path h="483870">
                  <a:moveTo>
                    <a:pt x="0" y="4837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23011" y="2963671"/>
            <a:ext cx="6070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104775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ANT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1/L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5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327403" y="4203191"/>
            <a:ext cx="1330960" cy="736600"/>
          </a:xfrm>
          <a:custGeom>
            <a:avLst/>
            <a:gdLst/>
            <a:ahLst/>
            <a:cxnLst/>
            <a:rect l="l" t="t" r="r" b="b"/>
            <a:pathLst>
              <a:path w="1330960" h="736600">
                <a:moveTo>
                  <a:pt x="0" y="736092"/>
                </a:moveTo>
                <a:lnTo>
                  <a:pt x="1330452" y="736092"/>
                </a:lnTo>
                <a:lnTo>
                  <a:pt x="1330452" y="0"/>
                </a:lnTo>
                <a:lnTo>
                  <a:pt x="0" y="0"/>
                </a:lnTo>
                <a:lnTo>
                  <a:pt x="0" y="736092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617217" y="4416297"/>
            <a:ext cx="76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GNSS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14146" y="2325370"/>
            <a:ext cx="8524240" cy="2296795"/>
            <a:chOff x="914146" y="2325370"/>
            <a:chExt cx="8524240" cy="2296795"/>
          </a:xfrm>
        </p:grpSpPr>
        <p:sp>
          <p:nvSpPr>
            <p:cNvPr id="30" name="object 30"/>
            <p:cNvSpPr/>
            <p:nvPr/>
          </p:nvSpPr>
          <p:spPr>
            <a:xfrm>
              <a:off x="920496" y="4041648"/>
              <a:ext cx="406400" cy="529590"/>
            </a:xfrm>
            <a:custGeom>
              <a:avLst/>
              <a:gdLst/>
              <a:ahLst/>
              <a:cxnLst/>
              <a:rect l="l" t="t" r="r" b="b"/>
              <a:pathLst>
                <a:path w="406400" h="529589">
                  <a:moveTo>
                    <a:pt x="0" y="0"/>
                  </a:moveTo>
                  <a:lnTo>
                    <a:pt x="0" y="529208"/>
                  </a:lnTo>
                </a:path>
                <a:path w="406400" h="529589">
                  <a:moveTo>
                    <a:pt x="406400" y="528827"/>
                  </a:moveTo>
                  <a:lnTo>
                    <a:pt x="0" y="528827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57856" y="4518787"/>
              <a:ext cx="864235" cy="103505"/>
            </a:xfrm>
            <a:custGeom>
              <a:avLst/>
              <a:gdLst/>
              <a:ahLst/>
              <a:cxnLst/>
              <a:rect l="l" t="t" r="r" b="b"/>
              <a:pathLst>
                <a:path w="864235" h="103504">
                  <a:moveTo>
                    <a:pt x="5080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50800" y="58038"/>
                  </a:lnTo>
                  <a:lnTo>
                    <a:pt x="50800" y="45338"/>
                  </a:lnTo>
                  <a:close/>
                </a:path>
                <a:path w="864235" h="103504">
                  <a:moveTo>
                    <a:pt x="101600" y="45338"/>
                  </a:moveTo>
                  <a:lnTo>
                    <a:pt x="88900" y="45338"/>
                  </a:lnTo>
                  <a:lnTo>
                    <a:pt x="88900" y="58038"/>
                  </a:lnTo>
                  <a:lnTo>
                    <a:pt x="101600" y="58038"/>
                  </a:lnTo>
                  <a:lnTo>
                    <a:pt x="101600" y="45338"/>
                  </a:lnTo>
                  <a:close/>
                </a:path>
                <a:path w="864235" h="103504">
                  <a:moveTo>
                    <a:pt x="190500" y="45338"/>
                  </a:moveTo>
                  <a:lnTo>
                    <a:pt x="139700" y="45338"/>
                  </a:lnTo>
                  <a:lnTo>
                    <a:pt x="139700" y="58038"/>
                  </a:lnTo>
                  <a:lnTo>
                    <a:pt x="190500" y="58038"/>
                  </a:lnTo>
                  <a:lnTo>
                    <a:pt x="190500" y="45338"/>
                  </a:lnTo>
                  <a:close/>
                </a:path>
                <a:path w="864235" h="103504">
                  <a:moveTo>
                    <a:pt x="241300" y="45338"/>
                  </a:moveTo>
                  <a:lnTo>
                    <a:pt x="228600" y="45338"/>
                  </a:lnTo>
                  <a:lnTo>
                    <a:pt x="228600" y="58038"/>
                  </a:lnTo>
                  <a:lnTo>
                    <a:pt x="241300" y="58038"/>
                  </a:lnTo>
                  <a:lnTo>
                    <a:pt x="241300" y="45338"/>
                  </a:lnTo>
                  <a:close/>
                </a:path>
                <a:path w="864235" h="103504">
                  <a:moveTo>
                    <a:pt x="330200" y="45338"/>
                  </a:moveTo>
                  <a:lnTo>
                    <a:pt x="279400" y="45338"/>
                  </a:lnTo>
                  <a:lnTo>
                    <a:pt x="279400" y="58038"/>
                  </a:lnTo>
                  <a:lnTo>
                    <a:pt x="330200" y="58038"/>
                  </a:lnTo>
                  <a:lnTo>
                    <a:pt x="330200" y="45338"/>
                  </a:lnTo>
                  <a:close/>
                </a:path>
                <a:path w="864235" h="103504">
                  <a:moveTo>
                    <a:pt x="381000" y="45338"/>
                  </a:moveTo>
                  <a:lnTo>
                    <a:pt x="368300" y="45338"/>
                  </a:lnTo>
                  <a:lnTo>
                    <a:pt x="368300" y="58038"/>
                  </a:lnTo>
                  <a:lnTo>
                    <a:pt x="381000" y="58038"/>
                  </a:lnTo>
                  <a:lnTo>
                    <a:pt x="381000" y="45338"/>
                  </a:lnTo>
                  <a:close/>
                </a:path>
                <a:path w="864235" h="103504">
                  <a:moveTo>
                    <a:pt x="469900" y="45338"/>
                  </a:moveTo>
                  <a:lnTo>
                    <a:pt x="419100" y="45338"/>
                  </a:lnTo>
                  <a:lnTo>
                    <a:pt x="419100" y="58038"/>
                  </a:lnTo>
                  <a:lnTo>
                    <a:pt x="469900" y="58038"/>
                  </a:lnTo>
                  <a:lnTo>
                    <a:pt x="469900" y="45338"/>
                  </a:lnTo>
                  <a:close/>
                </a:path>
                <a:path w="864235" h="103504">
                  <a:moveTo>
                    <a:pt x="520700" y="45338"/>
                  </a:moveTo>
                  <a:lnTo>
                    <a:pt x="508000" y="45338"/>
                  </a:lnTo>
                  <a:lnTo>
                    <a:pt x="508000" y="58038"/>
                  </a:lnTo>
                  <a:lnTo>
                    <a:pt x="520700" y="58038"/>
                  </a:lnTo>
                  <a:lnTo>
                    <a:pt x="520700" y="45338"/>
                  </a:lnTo>
                  <a:close/>
                </a:path>
                <a:path w="864235" h="103504">
                  <a:moveTo>
                    <a:pt x="609599" y="45338"/>
                  </a:moveTo>
                  <a:lnTo>
                    <a:pt x="558800" y="45338"/>
                  </a:lnTo>
                  <a:lnTo>
                    <a:pt x="558800" y="58038"/>
                  </a:lnTo>
                  <a:lnTo>
                    <a:pt x="609599" y="58038"/>
                  </a:lnTo>
                  <a:lnTo>
                    <a:pt x="609599" y="45338"/>
                  </a:lnTo>
                  <a:close/>
                </a:path>
                <a:path w="864235" h="103504">
                  <a:moveTo>
                    <a:pt x="660399" y="45338"/>
                  </a:moveTo>
                  <a:lnTo>
                    <a:pt x="647699" y="45338"/>
                  </a:lnTo>
                  <a:lnTo>
                    <a:pt x="647699" y="58038"/>
                  </a:lnTo>
                  <a:lnTo>
                    <a:pt x="660399" y="58038"/>
                  </a:lnTo>
                  <a:lnTo>
                    <a:pt x="660399" y="45338"/>
                  </a:lnTo>
                  <a:close/>
                </a:path>
                <a:path w="864235" h="103504">
                  <a:moveTo>
                    <a:pt x="749299" y="45338"/>
                  </a:moveTo>
                  <a:lnTo>
                    <a:pt x="698499" y="45338"/>
                  </a:lnTo>
                  <a:lnTo>
                    <a:pt x="698499" y="58038"/>
                  </a:lnTo>
                  <a:lnTo>
                    <a:pt x="749299" y="58038"/>
                  </a:lnTo>
                  <a:lnTo>
                    <a:pt x="749299" y="45338"/>
                  </a:lnTo>
                  <a:close/>
                </a:path>
                <a:path w="864235" h="103504">
                  <a:moveTo>
                    <a:pt x="838199" y="52006"/>
                  </a:moveTo>
                  <a:lnTo>
                    <a:pt x="771906" y="90677"/>
                  </a:lnTo>
                  <a:lnTo>
                    <a:pt x="768984" y="92456"/>
                  </a:lnTo>
                  <a:lnTo>
                    <a:pt x="767969" y="96265"/>
                  </a:lnTo>
                  <a:lnTo>
                    <a:pt x="769619" y="99313"/>
                  </a:lnTo>
                  <a:lnTo>
                    <a:pt x="771397" y="102362"/>
                  </a:lnTo>
                  <a:lnTo>
                    <a:pt x="775334" y="103377"/>
                  </a:lnTo>
                  <a:lnTo>
                    <a:pt x="853090" y="58038"/>
                  </a:lnTo>
                  <a:lnTo>
                    <a:pt x="838199" y="58038"/>
                  </a:lnTo>
                  <a:lnTo>
                    <a:pt x="838199" y="52006"/>
                  </a:lnTo>
                  <a:close/>
                </a:path>
                <a:path w="864235" h="103504">
                  <a:moveTo>
                    <a:pt x="800099" y="45338"/>
                  </a:moveTo>
                  <a:lnTo>
                    <a:pt x="787399" y="45338"/>
                  </a:lnTo>
                  <a:lnTo>
                    <a:pt x="787399" y="58038"/>
                  </a:lnTo>
                  <a:lnTo>
                    <a:pt x="800099" y="58038"/>
                  </a:lnTo>
                  <a:lnTo>
                    <a:pt x="800099" y="45338"/>
                  </a:lnTo>
                  <a:close/>
                </a:path>
                <a:path w="864235" h="103504">
                  <a:moveTo>
                    <a:pt x="838744" y="51688"/>
                  </a:moveTo>
                  <a:lnTo>
                    <a:pt x="838199" y="52006"/>
                  </a:lnTo>
                  <a:lnTo>
                    <a:pt x="838199" y="58038"/>
                  </a:lnTo>
                  <a:lnTo>
                    <a:pt x="851407" y="58038"/>
                  </a:lnTo>
                  <a:lnTo>
                    <a:pt x="851407" y="57150"/>
                  </a:lnTo>
                  <a:lnTo>
                    <a:pt x="848106" y="57150"/>
                  </a:lnTo>
                  <a:lnTo>
                    <a:pt x="838744" y="51688"/>
                  </a:lnTo>
                  <a:close/>
                </a:path>
                <a:path w="864235" h="103504">
                  <a:moveTo>
                    <a:pt x="853090" y="45338"/>
                  </a:moveTo>
                  <a:lnTo>
                    <a:pt x="851407" y="45338"/>
                  </a:lnTo>
                  <a:lnTo>
                    <a:pt x="851407" y="58038"/>
                  </a:lnTo>
                  <a:lnTo>
                    <a:pt x="853090" y="58038"/>
                  </a:lnTo>
                  <a:lnTo>
                    <a:pt x="863981" y="51688"/>
                  </a:lnTo>
                  <a:lnTo>
                    <a:pt x="853090" y="45338"/>
                  </a:lnTo>
                  <a:close/>
                </a:path>
                <a:path w="864235" h="103504">
                  <a:moveTo>
                    <a:pt x="848106" y="46227"/>
                  </a:moveTo>
                  <a:lnTo>
                    <a:pt x="838744" y="51688"/>
                  </a:lnTo>
                  <a:lnTo>
                    <a:pt x="848106" y="57150"/>
                  </a:lnTo>
                  <a:lnTo>
                    <a:pt x="848106" y="46227"/>
                  </a:lnTo>
                  <a:close/>
                </a:path>
                <a:path w="864235" h="103504">
                  <a:moveTo>
                    <a:pt x="851407" y="46227"/>
                  </a:moveTo>
                  <a:lnTo>
                    <a:pt x="848106" y="46227"/>
                  </a:lnTo>
                  <a:lnTo>
                    <a:pt x="848106" y="57150"/>
                  </a:lnTo>
                  <a:lnTo>
                    <a:pt x="851407" y="57150"/>
                  </a:lnTo>
                  <a:lnTo>
                    <a:pt x="851407" y="46227"/>
                  </a:lnTo>
                  <a:close/>
                </a:path>
                <a:path w="864235" h="103504">
                  <a:moveTo>
                    <a:pt x="838199" y="51371"/>
                  </a:moveTo>
                  <a:lnTo>
                    <a:pt x="838199" y="52006"/>
                  </a:lnTo>
                  <a:lnTo>
                    <a:pt x="838744" y="51688"/>
                  </a:lnTo>
                  <a:lnTo>
                    <a:pt x="838199" y="51371"/>
                  </a:lnTo>
                  <a:close/>
                </a:path>
                <a:path w="864235" h="103504">
                  <a:moveTo>
                    <a:pt x="851407" y="45338"/>
                  </a:moveTo>
                  <a:lnTo>
                    <a:pt x="838199" y="45338"/>
                  </a:lnTo>
                  <a:lnTo>
                    <a:pt x="838199" y="51371"/>
                  </a:lnTo>
                  <a:lnTo>
                    <a:pt x="838744" y="51688"/>
                  </a:lnTo>
                  <a:lnTo>
                    <a:pt x="848106" y="46227"/>
                  </a:lnTo>
                  <a:lnTo>
                    <a:pt x="851407" y="46227"/>
                  </a:lnTo>
                  <a:lnTo>
                    <a:pt x="851407" y="45338"/>
                  </a:lnTo>
                  <a:close/>
                </a:path>
                <a:path w="864235" h="103504">
                  <a:moveTo>
                    <a:pt x="775334" y="0"/>
                  </a:moveTo>
                  <a:lnTo>
                    <a:pt x="771397" y="1015"/>
                  </a:lnTo>
                  <a:lnTo>
                    <a:pt x="769619" y="4063"/>
                  </a:lnTo>
                  <a:lnTo>
                    <a:pt x="767969" y="7112"/>
                  </a:lnTo>
                  <a:lnTo>
                    <a:pt x="768984" y="10921"/>
                  </a:lnTo>
                  <a:lnTo>
                    <a:pt x="771906" y="12700"/>
                  </a:lnTo>
                  <a:lnTo>
                    <a:pt x="838199" y="51371"/>
                  </a:lnTo>
                  <a:lnTo>
                    <a:pt x="838199" y="45338"/>
                  </a:lnTo>
                  <a:lnTo>
                    <a:pt x="853090" y="45338"/>
                  </a:lnTo>
                  <a:lnTo>
                    <a:pt x="77533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521963" y="4570476"/>
              <a:ext cx="728345" cy="0"/>
            </a:xfrm>
            <a:custGeom>
              <a:avLst/>
              <a:gdLst/>
              <a:ahLst/>
              <a:cxnLst/>
              <a:rect l="l" t="t" r="r" b="b"/>
              <a:pathLst>
                <a:path w="728345">
                  <a:moveTo>
                    <a:pt x="0" y="0"/>
                  </a:moveTo>
                  <a:lnTo>
                    <a:pt x="727837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98747" y="3758184"/>
              <a:ext cx="103505" cy="813435"/>
            </a:xfrm>
            <a:custGeom>
              <a:avLst/>
              <a:gdLst/>
              <a:ahLst/>
              <a:cxnLst/>
              <a:rect l="l" t="t" r="r" b="b"/>
              <a:pathLst>
                <a:path w="103504" h="813435">
                  <a:moveTo>
                    <a:pt x="58038" y="762127"/>
                  </a:moveTo>
                  <a:lnTo>
                    <a:pt x="45338" y="762127"/>
                  </a:lnTo>
                  <a:lnTo>
                    <a:pt x="45338" y="812927"/>
                  </a:lnTo>
                  <a:lnTo>
                    <a:pt x="58038" y="812927"/>
                  </a:lnTo>
                  <a:lnTo>
                    <a:pt x="58038" y="762127"/>
                  </a:lnTo>
                  <a:close/>
                </a:path>
                <a:path w="103504" h="813435">
                  <a:moveTo>
                    <a:pt x="58038" y="711327"/>
                  </a:moveTo>
                  <a:lnTo>
                    <a:pt x="45338" y="711327"/>
                  </a:lnTo>
                  <a:lnTo>
                    <a:pt x="45338" y="724027"/>
                  </a:lnTo>
                  <a:lnTo>
                    <a:pt x="58038" y="724027"/>
                  </a:lnTo>
                  <a:lnTo>
                    <a:pt x="58038" y="711327"/>
                  </a:lnTo>
                  <a:close/>
                </a:path>
                <a:path w="103504" h="813435">
                  <a:moveTo>
                    <a:pt x="58038" y="622427"/>
                  </a:moveTo>
                  <a:lnTo>
                    <a:pt x="45338" y="622427"/>
                  </a:lnTo>
                  <a:lnTo>
                    <a:pt x="45338" y="673227"/>
                  </a:lnTo>
                  <a:lnTo>
                    <a:pt x="58038" y="673227"/>
                  </a:lnTo>
                  <a:lnTo>
                    <a:pt x="58038" y="622427"/>
                  </a:lnTo>
                  <a:close/>
                </a:path>
                <a:path w="103504" h="813435">
                  <a:moveTo>
                    <a:pt x="58038" y="571627"/>
                  </a:moveTo>
                  <a:lnTo>
                    <a:pt x="45338" y="571627"/>
                  </a:lnTo>
                  <a:lnTo>
                    <a:pt x="45338" y="584327"/>
                  </a:lnTo>
                  <a:lnTo>
                    <a:pt x="58038" y="584327"/>
                  </a:lnTo>
                  <a:lnTo>
                    <a:pt x="58038" y="571627"/>
                  </a:lnTo>
                  <a:close/>
                </a:path>
                <a:path w="103504" h="813435">
                  <a:moveTo>
                    <a:pt x="58038" y="482727"/>
                  </a:moveTo>
                  <a:lnTo>
                    <a:pt x="45338" y="482727"/>
                  </a:lnTo>
                  <a:lnTo>
                    <a:pt x="45338" y="533527"/>
                  </a:lnTo>
                  <a:lnTo>
                    <a:pt x="58038" y="533527"/>
                  </a:lnTo>
                  <a:lnTo>
                    <a:pt x="58038" y="482727"/>
                  </a:lnTo>
                  <a:close/>
                </a:path>
                <a:path w="103504" h="813435">
                  <a:moveTo>
                    <a:pt x="58038" y="431927"/>
                  </a:moveTo>
                  <a:lnTo>
                    <a:pt x="45338" y="431927"/>
                  </a:lnTo>
                  <a:lnTo>
                    <a:pt x="45338" y="444627"/>
                  </a:lnTo>
                  <a:lnTo>
                    <a:pt x="58038" y="444627"/>
                  </a:lnTo>
                  <a:lnTo>
                    <a:pt x="58038" y="431927"/>
                  </a:lnTo>
                  <a:close/>
                </a:path>
                <a:path w="103504" h="813435">
                  <a:moveTo>
                    <a:pt x="58038" y="343027"/>
                  </a:moveTo>
                  <a:lnTo>
                    <a:pt x="45338" y="343027"/>
                  </a:lnTo>
                  <a:lnTo>
                    <a:pt x="45338" y="393827"/>
                  </a:lnTo>
                  <a:lnTo>
                    <a:pt x="58038" y="393827"/>
                  </a:lnTo>
                  <a:lnTo>
                    <a:pt x="58038" y="343027"/>
                  </a:lnTo>
                  <a:close/>
                </a:path>
                <a:path w="103504" h="813435">
                  <a:moveTo>
                    <a:pt x="58038" y="292227"/>
                  </a:moveTo>
                  <a:lnTo>
                    <a:pt x="45338" y="292227"/>
                  </a:lnTo>
                  <a:lnTo>
                    <a:pt x="45338" y="304927"/>
                  </a:lnTo>
                  <a:lnTo>
                    <a:pt x="58038" y="304927"/>
                  </a:lnTo>
                  <a:lnTo>
                    <a:pt x="58038" y="292227"/>
                  </a:lnTo>
                  <a:close/>
                </a:path>
                <a:path w="103504" h="813435">
                  <a:moveTo>
                    <a:pt x="58038" y="203327"/>
                  </a:moveTo>
                  <a:lnTo>
                    <a:pt x="45338" y="203327"/>
                  </a:lnTo>
                  <a:lnTo>
                    <a:pt x="45338" y="254127"/>
                  </a:lnTo>
                  <a:lnTo>
                    <a:pt x="58038" y="254127"/>
                  </a:lnTo>
                  <a:lnTo>
                    <a:pt x="58038" y="203327"/>
                  </a:lnTo>
                  <a:close/>
                </a:path>
                <a:path w="103504" h="813435">
                  <a:moveTo>
                    <a:pt x="58038" y="152527"/>
                  </a:moveTo>
                  <a:lnTo>
                    <a:pt x="45338" y="152527"/>
                  </a:lnTo>
                  <a:lnTo>
                    <a:pt x="45338" y="165227"/>
                  </a:lnTo>
                  <a:lnTo>
                    <a:pt x="58038" y="165227"/>
                  </a:lnTo>
                  <a:lnTo>
                    <a:pt x="58038" y="152527"/>
                  </a:lnTo>
                  <a:close/>
                </a:path>
                <a:path w="103504" h="813435">
                  <a:moveTo>
                    <a:pt x="58038" y="63627"/>
                  </a:moveTo>
                  <a:lnTo>
                    <a:pt x="45338" y="63627"/>
                  </a:lnTo>
                  <a:lnTo>
                    <a:pt x="45338" y="114427"/>
                  </a:lnTo>
                  <a:lnTo>
                    <a:pt x="58038" y="114427"/>
                  </a:lnTo>
                  <a:lnTo>
                    <a:pt x="58038" y="63627"/>
                  </a:lnTo>
                  <a:close/>
                </a:path>
                <a:path w="103504" h="813435">
                  <a:moveTo>
                    <a:pt x="51688" y="0"/>
                  </a:moveTo>
                  <a:lnTo>
                    <a:pt x="0" y="88646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6"/>
                  </a:lnTo>
                  <a:lnTo>
                    <a:pt x="51445" y="25527"/>
                  </a:lnTo>
                  <a:lnTo>
                    <a:pt x="45338" y="25527"/>
                  </a:lnTo>
                  <a:lnTo>
                    <a:pt x="45338" y="12827"/>
                  </a:lnTo>
                  <a:lnTo>
                    <a:pt x="59168" y="12827"/>
                  </a:lnTo>
                  <a:lnTo>
                    <a:pt x="51688" y="0"/>
                  </a:lnTo>
                  <a:close/>
                </a:path>
                <a:path w="103504" h="813435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92455" y="94996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6"/>
                  </a:lnTo>
                  <a:lnTo>
                    <a:pt x="66573" y="25527"/>
                  </a:lnTo>
                  <a:lnTo>
                    <a:pt x="58038" y="25527"/>
                  </a:lnTo>
                  <a:lnTo>
                    <a:pt x="58038" y="15748"/>
                  </a:lnTo>
                  <a:close/>
                </a:path>
                <a:path w="103504" h="813435">
                  <a:moveTo>
                    <a:pt x="58038" y="12827"/>
                  </a:moveTo>
                  <a:lnTo>
                    <a:pt x="45338" y="12827"/>
                  </a:lnTo>
                  <a:lnTo>
                    <a:pt x="45338" y="25527"/>
                  </a:lnTo>
                  <a:lnTo>
                    <a:pt x="51445" y="25527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2827"/>
                  </a:lnTo>
                  <a:close/>
                </a:path>
                <a:path w="103504" h="813435">
                  <a:moveTo>
                    <a:pt x="51688" y="25109"/>
                  </a:moveTo>
                  <a:lnTo>
                    <a:pt x="51445" y="25527"/>
                  </a:lnTo>
                  <a:lnTo>
                    <a:pt x="51932" y="25527"/>
                  </a:lnTo>
                  <a:lnTo>
                    <a:pt x="51688" y="25109"/>
                  </a:lnTo>
                  <a:close/>
                </a:path>
                <a:path w="103504" h="813435">
                  <a:moveTo>
                    <a:pt x="59168" y="12827"/>
                  </a:moveTo>
                  <a:lnTo>
                    <a:pt x="58038" y="12827"/>
                  </a:lnTo>
                  <a:lnTo>
                    <a:pt x="58038" y="25527"/>
                  </a:lnTo>
                  <a:lnTo>
                    <a:pt x="66573" y="25527"/>
                  </a:lnTo>
                  <a:lnTo>
                    <a:pt x="59168" y="12827"/>
                  </a:lnTo>
                  <a:close/>
                </a:path>
                <a:path w="103504" h="813435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50436" y="3073908"/>
              <a:ext cx="0" cy="685165"/>
            </a:xfrm>
            <a:custGeom>
              <a:avLst/>
              <a:gdLst/>
              <a:ahLst/>
              <a:cxnLst/>
              <a:rect l="l" t="t" r="r" b="b"/>
              <a:pathLst>
                <a:path h="685164">
                  <a:moveTo>
                    <a:pt x="0" y="68478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343894"/>
              </a:solidFill>
              <a:prstDash val="sysDash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00060" y="2331720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563609" y="2544317"/>
            <a:ext cx="419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9418" y="4318761"/>
            <a:ext cx="1344930" cy="749300"/>
            <a:chOff x="10329418" y="4318761"/>
            <a:chExt cx="1344930" cy="749300"/>
          </a:xfrm>
        </p:grpSpPr>
        <p:sp>
          <p:nvSpPr>
            <p:cNvPr id="38" name="object 38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335768" y="43251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799953" y="45703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90829" y="1063497"/>
            <a:ext cx="11536045" cy="4156710"/>
            <a:chOff x="290829" y="1063497"/>
            <a:chExt cx="11536045" cy="4156710"/>
          </a:xfrm>
        </p:grpSpPr>
        <p:sp>
          <p:nvSpPr>
            <p:cNvPr id="42" name="object 42"/>
            <p:cNvSpPr/>
            <p:nvPr/>
          </p:nvSpPr>
          <p:spPr>
            <a:xfrm>
              <a:off x="297179" y="1069847"/>
              <a:ext cx="7077709" cy="4128770"/>
            </a:xfrm>
            <a:custGeom>
              <a:avLst/>
              <a:gdLst/>
              <a:ahLst/>
              <a:cxnLst/>
              <a:rect l="l" t="t" r="r" b="b"/>
              <a:pathLst>
                <a:path w="7077709" h="4128770">
                  <a:moveTo>
                    <a:pt x="0" y="4128516"/>
                  </a:moveTo>
                  <a:lnTo>
                    <a:pt x="7077456" y="4128516"/>
                  </a:lnTo>
                  <a:lnTo>
                    <a:pt x="7077456" y="0"/>
                  </a:lnTo>
                  <a:lnTo>
                    <a:pt x="0" y="0"/>
                  </a:lnTo>
                  <a:lnTo>
                    <a:pt x="0" y="4128516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432036" y="2485770"/>
              <a:ext cx="828040" cy="103505"/>
            </a:xfrm>
            <a:custGeom>
              <a:avLst/>
              <a:gdLst/>
              <a:ahLst/>
              <a:cxnLst/>
              <a:rect l="l" t="t" r="r" b="b"/>
              <a:pathLst>
                <a:path w="828040" h="103505">
                  <a:moveTo>
                    <a:pt x="802295" y="51688"/>
                  </a:moveTo>
                  <a:lnTo>
                    <a:pt x="735457" y="90677"/>
                  </a:lnTo>
                  <a:lnTo>
                    <a:pt x="732536" y="92455"/>
                  </a:lnTo>
                  <a:lnTo>
                    <a:pt x="731520" y="96265"/>
                  </a:lnTo>
                  <a:lnTo>
                    <a:pt x="733171" y="99313"/>
                  </a:lnTo>
                  <a:lnTo>
                    <a:pt x="734949" y="102362"/>
                  </a:lnTo>
                  <a:lnTo>
                    <a:pt x="738886" y="103377"/>
                  </a:lnTo>
                  <a:lnTo>
                    <a:pt x="816641" y="58038"/>
                  </a:lnTo>
                  <a:lnTo>
                    <a:pt x="814959" y="58038"/>
                  </a:lnTo>
                  <a:lnTo>
                    <a:pt x="814959" y="57150"/>
                  </a:lnTo>
                  <a:lnTo>
                    <a:pt x="811657" y="57150"/>
                  </a:lnTo>
                  <a:lnTo>
                    <a:pt x="802295" y="51688"/>
                  </a:lnTo>
                  <a:close/>
                </a:path>
                <a:path w="828040" h="103505">
                  <a:moveTo>
                    <a:pt x="791409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791409" y="58038"/>
                  </a:lnTo>
                  <a:lnTo>
                    <a:pt x="802295" y="51688"/>
                  </a:lnTo>
                  <a:lnTo>
                    <a:pt x="791409" y="45338"/>
                  </a:lnTo>
                  <a:close/>
                </a:path>
                <a:path w="828040" h="103505">
                  <a:moveTo>
                    <a:pt x="816641" y="45338"/>
                  </a:moveTo>
                  <a:lnTo>
                    <a:pt x="814959" y="45338"/>
                  </a:lnTo>
                  <a:lnTo>
                    <a:pt x="814959" y="58038"/>
                  </a:lnTo>
                  <a:lnTo>
                    <a:pt x="816641" y="58038"/>
                  </a:lnTo>
                  <a:lnTo>
                    <a:pt x="827532" y="51688"/>
                  </a:lnTo>
                  <a:lnTo>
                    <a:pt x="816641" y="45338"/>
                  </a:lnTo>
                  <a:close/>
                </a:path>
                <a:path w="828040" h="103505">
                  <a:moveTo>
                    <a:pt x="811657" y="46227"/>
                  </a:moveTo>
                  <a:lnTo>
                    <a:pt x="802295" y="51688"/>
                  </a:lnTo>
                  <a:lnTo>
                    <a:pt x="811657" y="57150"/>
                  </a:lnTo>
                  <a:lnTo>
                    <a:pt x="811657" y="46227"/>
                  </a:lnTo>
                  <a:close/>
                </a:path>
                <a:path w="828040" h="103505">
                  <a:moveTo>
                    <a:pt x="814959" y="46227"/>
                  </a:moveTo>
                  <a:lnTo>
                    <a:pt x="811657" y="46227"/>
                  </a:lnTo>
                  <a:lnTo>
                    <a:pt x="811657" y="57150"/>
                  </a:lnTo>
                  <a:lnTo>
                    <a:pt x="814959" y="57150"/>
                  </a:lnTo>
                  <a:lnTo>
                    <a:pt x="814959" y="46227"/>
                  </a:lnTo>
                  <a:close/>
                </a:path>
                <a:path w="828040" h="103505">
                  <a:moveTo>
                    <a:pt x="738886" y="0"/>
                  </a:moveTo>
                  <a:lnTo>
                    <a:pt x="734949" y="1015"/>
                  </a:lnTo>
                  <a:lnTo>
                    <a:pt x="733171" y="4063"/>
                  </a:lnTo>
                  <a:lnTo>
                    <a:pt x="731520" y="7112"/>
                  </a:lnTo>
                  <a:lnTo>
                    <a:pt x="732536" y="10921"/>
                  </a:lnTo>
                  <a:lnTo>
                    <a:pt x="735457" y="12700"/>
                  </a:lnTo>
                  <a:lnTo>
                    <a:pt x="802295" y="51688"/>
                  </a:lnTo>
                  <a:lnTo>
                    <a:pt x="811657" y="46227"/>
                  </a:lnTo>
                  <a:lnTo>
                    <a:pt x="814959" y="46227"/>
                  </a:lnTo>
                  <a:lnTo>
                    <a:pt x="814959" y="45338"/>
                  </a:lnTo>
                  <a:lnTo>
                    <a:pt x="816641" y="45338"/>
                  </a:lnTo>
                  <a:lnTo>
                    <a:pt x="7388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259568" y="2537459"/>
              <a:ext cx="697230" cy="0"/>
            </a:xfrm>
            <a:custGeom>
              <a:avLst/>
              <a:gdLst/>
              <a:ahLst/>
              <a:cxnLst/>
              <a:rect l="l" t="t" r="r" b="b"/>
              <a:pathLst>
                <a:path w="697229">
                  <a:moveTo>
                    <a:pt x="0" y="0"/>
                  </a:moveTo>
                  <a:lnTo>
                    <a:pt x="69710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904347" y="25374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0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8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8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8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8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0956036" y="34899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2"/>
                  </a:lnTo>
                  <a:lnTo>
                    <a:pt x="1331976" y="736092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0488168" y="4477512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2"/>
                  </a:moveTo>
                  <a:lnTo>
                    <a:pt x="1331976" y="736092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2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0952353" y="4722786"/>
            <a:ext cx="407034" cy="259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10"/>
              </a:lnSpc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44228" y="2638170"/>
            <a:ext cx="2534920" cy="2734310"/>
            <a:chOff x="9444228" y="2638170"/>
            <a:chExt cx="2534920" cy="2734310"/>
          </a:xfrm>
        </p:grpSpPr>
        <p:sp>
          <p:nvSpPr>
            <p:cNvPr id="51" name="object 51"/>
            <p:cNvSpPr/>
            <p:nvPr/>
          </p:nvSpPr>
          <p:spPr>
            <a:xfrm>
              <a:off x="9444228" y="2638170"/>
              <a:ext cx="904240" cy="103505"/>
            </a:xfrm>
            <a:custGeom>
              <a:avLst/>
              <a:gdLst/>
              <a:ahLst/>
              <a:cxnLst/>
              <a:rect l="l" t="t" r="r" b="b"/>
              <a:pathLst>
                <a:path w="904240" h="103505">
                  <a:moveTo>
                    <a:pt x="878622" y="51688"/>
                  </a:moveTo>
                  <a:lnTo>
                    <a:pt x="808736" y="92455"/>
                  </a:lnTo>
                  <a:lnTo>
                    <a:pt x="807720" y="96265"/>
                  </a:lnTo>
                  <a:lnTo>
                    <a:pt x="811276" y="102362"/>
                  </a:lnTo>
                  <a:lnTo>
                    <a:pt x="815086" y="103377"/>
                  </a:lnTo>
                  <a:lnTo>
                    <a:pt x="892841" y="58038"/>
                  </a:lnTo>
                  <a:lnTo>
                    <a:pt x="891158" y="58038"/>
                  </a:lnTo>
                  <a:lnTo>
                    <a:pt x="891158" y="57150"/>
                  </a:lnTo>
                  <a:lnTo>
                    <a:pt x="887983" y="57150"/>
                  </a:lnTo>
                  <a:lnTo>
                    <a:pt x="878622" y="51688"/>
                  </a:lnTo>
                  <a:close/>
                </a:path>
                <a:path w="904240" h="103505">
                  <a:moveTo>
                    <a:pt x="867736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867736" y="58038"/>
                  </a:lnTo>
                  <a:lnTo>
                    <a:pt x="878622" y="51688"/>
                  </a:lnTo>
                  <a:lnTo>
                    <a:pt x="867736" y="45338"/>
                  </a:lnTo>
                  <a:close/>
                </a:path>
                <a:path w="904240" h="103505">
                  <a:moveTo>
                    <a:pt x="892841" y="45338"/>
                  </a:moveTo>
                  <a:lnTo>
                    <a:pt x="891158" y="45338"/>
                  </a:lnTo>
                  <a:lnTo>
                    <a:pt x="891158" y="58038"/>
                  </a:lnTo>
                  <a:lnTo>
                    <a:pt x="892841" y="58038"/>
                  </a:lnTo>
                  <a:lnTo>
                    <a:pt x="903731" y="51688"/>
                  </a:lnTo>
                  <a:lnTo>
                    <a:pt x="892841" y="45338"/>
                  </a:lnTo>
                  <a:close/>
                </a:path>
                <a:path w="904240" h="103505">
                  <a:moveTo>
                    <a:pt x="887983" y="46227"/>
                  </a:moveTo>
                  <a:lnTo>
                    <a:pt x="878622" y="51688"/>
                  </a:lnTo>
                  <a:lnTo>
                    <a:pt x="887983" y="57150"/>
                  </a:lnTo>
                  <a:lnTo>
                    <a:pt x="887983" y="46227"/>
                  </a:lnTo>
                  <a:close/>
                </a:path>
                <a:path w="904240" h="103505">
                  <a:moveTo>
                    <a:pt x="891158" y="46227"/>
                  </a:moveTo>
                  <a:lnTo>
                    <a:pt x="887983" y="46227"/>
                  </a:lnTo>
                  <a:lnTo>
                    <a:pt x="887983" y="57150"/>
                  </a:lnTo>
                  <a:lnTo>
                    <a:pt x="891158" y="57150"/>
                  </a:lnTo>
                  <a:lnTo>
                    <a:pt x="891158" y="46227"/>
                  </a:lnTo>
                  <a:close/>
                </a:path>
                <a:path w="904240" h="103505">
                  <a:moveTo>
                    <a:pt x="815086" y="0"/>
                  </a:moveTo>
                  <a:lnTo>
                    <a:pt x="811276" y="1015"/>
                  </a:lnTo>
                  <a:lnTo>
                    <a:pt x="807720" y="7112"/>
                  </a:lnTo>
                  <a:lnTo>
                    <a:pt x="808736" y="10921"/>
                  </a:lnTo>
                  <a:lnTo>
                    <a:pt x="878622" y="51688"/>
                  </a:lnTo>
                  <a:lnTo>
                    <a:pt x="887983" y="46227"/>
                  </a:lnTo>
                  <a:lnTo>
                    <a:pt x="891158" y="46227"/>
                  </a:lnTo>
                  <a:lnTo>
                    <a:pt x="891158" y="45338"/>
                  </a:lnTo>
                  <a:lnTo>
                    <a:pt x="892841" y="45338"/>
                  </a:lnTo>
                  <a:lnTo>
                    <a:pt x="815086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0347960" y="2689859"/>
              <a:ext cx="761365" cy="0"/>
            </a:xfrm>
            <a:custGeom>
              <a:avLst/>
              <a:gdLst/>
              <a:ahLst/>
              <a:cxnLst/>
              <a:rect l="l" t="t" r="r" b="b"/>
              <a:pathLst>
                <a:path w="761365">
                  <a:moveTo>
                    <a:pt x="0" y="0"/>
                  </a:moveTo>
                  <a:lnTo>
                    <a:pt x="761238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1056747" y="26898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8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5"/>
                  </a:lnTo>
                  <a:lnTo>
                    <a:pt x="7111" y="856868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9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8"/>
                  </a:moveTo>
                  <a:lnTo>
                    <a:pt x="92455" y="857885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8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1108436" y="3642359"/>
              <a:ext cx="0" cy="803275"/>
            </a:xfrm>
            <a:custGeom>
              <a:avLst/>
              <a:gdLst/>
              <a:ahLst/>
              <a:cxnLst/>
              <a:rect l="l" t="t" r="r" b="b"/>
              <a:pathLst>
                <a:path h="803275">
                  <a:moveTo>
                    <a:pt x="0" y="0"/>
                  </a:moveTo>
                  <a:lnTo>
                    <a:pt x="0" y="802766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1331976" y="0"/>
                  </a:moveTo>
                  <a:lnTo>
                    <a:pt x="0" y="0"/>
                  </a:lnTo>
                  <a:lnTo>
                    <a:pt x="0" y="736091"/>
                  </a:lnTo>
                  <a:lnTo>
                    <a:pt x="1331976" y="736091"/>
                  </a:lnTo>
                  <a:lnTo>
                    <a:pt x="1331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0640568" y="4629911"/>
              <a:ext cx="1332230" cy="736600"/>
            </a:xfrm>
            <a:custGeom>
              <a:avLst/>
              <a:gdLst/>
              <a:ahLst/>
              <a:cxnLst/>
              <a:rect l="l" t="t" r="r" b="b"/>
              <a:pathLst>
                <a:path w="1332229" h="736600">
                  <a:moveTo>
                    <a:pt x="0" y="736091"/>
                  </a:moveTo>
                  <a:lnTo>
                    <a:pt x="1331976" y="736091"/>
                  </a:lnTo>
                  <a:lnTo>
                    <a:pt x="1331976" y="0"/>
                  </a:lnTo>
                  <a:lnTo>
                    <a:pt x="0" y="0"/>
                  </a:lnTo>
                  <a:lnTo>
                    <a:pt x="0" y="736091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1092053" y="4843398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9432035" y="2790570"/>
            <a:ext cx="1880870" cy="1807210"/>
            <a:chOff x="9432035" y="2790570"/>
            <a:chExt cx="1880870" cy="1807210"/>
          </a:xfrm>
        </p:grpSpPr>
        <p:sp>
          <p:nvSpPr>
            <p:cNvPr id="59" name="object 59"/>
            <p:cNvSpPr/>
            <p:nvPr/>
          </p:nvSpPr>
          <p:spPr>
            <a:xfrm>
              <a:off x="9432035" y="2790570"/>
              <a:ext cx="993140" cy="103505"/>
            </a:xfrm>
            <a:custGeom>
              <a:avLst/>
              <a:gdLst/>
              <a:ahLst/>
              <a:cxnLst/>
              <a:rect l="l" t="t" r="r" b="b"/>
              <a:pathLst>
                <a:path w="993140" h="103505">
                  <a:moveTo>
                    <a:pt x="967776" y="51688"/>
                  </a:moveTo>
                  <a:lnTo>
                    <a:pt x="897890" y="92455"/>
                  </a:lnTo>
                  <a:lnTo>
                    <a:pt x="896874" y="96265"/>
                  </a:lnTo>
                  <a:lnTo>
                    <a:pt x="900430" y="102362"/>
                  </a:lnTo>
                  <a:lnTo>
                    <a:pt x="904367" y="103377"/>
                  </a:lnTo>
                  <a:lnTo>
                    <a:pt x="907288" y="101600"/>
                  </a:lnTo>
                  <a:lnTo>
                    <a:pt x="981995" y="58038"/>
                  </a:lnTo>
                  <a:lnTo>
                    <a:pt x="980313" y="58038"/>
                  </a:lnTo>
                  <a:lnTo>
                    <a:pt x="980313" y="57150"/>
                  </a:lnTo>
                  <a:lnTo>
                    <a:pt x="977138" y="57150"/>
                  </a:lnTo>
                  <a:lnTo>
                    <a:pt x="967776" y="51688"/>
                  </a:lnTo>
                  <a:close/>
                </a:path>
                <a:path w="993140" h="103505">
                  <a:moveTo>
                    <a:pt x="956890" y="45338"/>
                  </a:moveTo>
                  <a:lnTo>
                    <a:pt x="0" y="45338"/>
                  </a:lnTo>
                  <a:lnTo>
                    <a:pt x="0" y="58038"/>
                  </a:lnTo>
                  <a:lnTo>
                    <a:pt x="956890" y="58038"/>
                  </a:lnTo>
                  <a:lnTo>
                    <a:pt x="967776" y="51688"/>
                  </a:lnTo>
                  <a:lnTo>
                    <a:pt x="956890" y="45338"/>
                  </a:lnTo>
                  <a:close/>
                </a:path>
                <a:path w="993140" h="103505">
                  <a:moveTo>
                    <a:pt x="981995" y="45338"/>
                  </a:moveTo>
                  <a:lnTo>
                    <a:pt x="980313" y="45338"/>
                  </a:lnTo>
                  <a:lnTo>
                    <a:pt x="980313" y="58038"/>
                  </a:lnTo>
                  <a:lnTo>
                    <a:pt x="981995" y="58038"/>
                  </a:lnTo>
                  <a:lnTo>
                    <a:pt x="992886" y="51688"/>
                  </a:lnTo>
                  <a:lnTo>
                    <a:pt x="981995" y="45338"/>
                  </a:lnTo>
                  <a:close/>
                </a:path>
                <a:path w="993140" h="103505">
                  <a:moveTo>
                    <a:pt x="977138" y="46227"/>
                  </a:moveTo>
                  <a:lnTo>
                    <a:pt x="967776" y="51688"/>
                  </a:lnTo>
                  <a:lnTo>
                    <a:pt x="977138" y="57150"/>
                  </a:lnTo>
                  <a:lnTo>
                    <a:pt x="977138" y="46227"/>
                  </a:lnTo>
                  <a:close/>
                </a:path>
                <a:path w="993140" h="103505">
                  <a:moveTo>
                    <a:pt x="980313" y="46227"/>
                  </a:moveTo>
                  <a:lnTo>
                    <a:pt x="977138" y="46227"/>
                  </a:lnTo>
                  <a:lnTo>
                    <a:pt x="977138" y="57150"/>
                  </a:lnTo>
                  <a:lnTo>
                    <a:pt x="980313" y="57150"/>
                  </a:lnTo>
                  <a:lnTo>
                    <a:pt x="980313" y="46227"/>
                  </a:lnTo>
                  <a:close/>
                </a:path>
                <a:path w="993140" h="103505">
                  <a:moveTo>
                    <a:pt x="904367" y="0"/>
                  </a:moveTo>
                  <a:lnTo>
                    <a:pt x="900430" y="1015"/>
                  </a:lnTo>
                  <a:lnTo>
                    <a:pt x="896874" y="7112"/>
                  </a:lnTo>
                  <a:lnTo>
                    <a:pt x="897890" y="10921"/>
                  </a:lnTo>
                  <a:lnTo>
                    <a:pt x="967776" y="51688"/>
                  </a:lnTo>
                  <a:lnTo>
                    <a:pt x="977138" y="46227"/>
                  </a:lnTo>
                  <a:lnTo>
                    <a:pt x="980313" y="46227"/>
                  </a:lnTo>
                  <a:lnTo>
                    <a:pt x="980313" y="45338"/>
                  </a:lnTo>
                  <a:lnTo>
                    <a:pt x="981995" y="45338"/>
                  </a:lnTo>
                  <a:lnTo>
                    <a:pt x="907288" y="1777"/>
                  </a:lnTo>
                  <a:lnTo>
                    <a:pt x="904367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0424159" y="2842259"/>
              <a:ext cx="836930" cy="0"/>
            </a:xfrm>
            <a:custGeom>
              <a:avLst/>
              <a:gdLst/>
              <a:ahLst/>
              <a:cxnLst/>
              <a:rect l="l" t="t" r="r" b="b"/>
              <a:pathLst>
                <a:path w="836929">
                  <a:moveTo>
                    <a:pt x="0" y="0"/>
                  </a:moveTo>
                  <a:lnTo>
                    <a:pt x="836422" y="0"/>
                  </a:lnTo>
                </a:path>
              </a:pathLst>
            </a:custGeom>
            <a:ln w="1270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1209146" y="2842259"/>
              <a:ext cx="103505" cy="953135"/>
            </a:xfrm>
            <a:custGeom>
              <a:avLst/>
              <a:gdLst/>
              <a:ahLst/>
              <a:cxnLst/>
              <a:rect l="l" t="t" r="r" b="b"/>
              <a:pathLst>
                <a:path w="103504" h="953135">
                  <a:moveTo>
                    <a:pt x="7111" y="856869"/>
                  </a:moveTo>
                  <a:lnTo>
                    <a:pt x="1016" y="860425"/>
                  </a:lnTo>
                  <a:lnTo>
                    <a:pt x="0" y="864362"/>
                  </a:lnTo>
                  <a:lnTo>
                    <a:pt x="1777" y="867282"/>
                  </a:lnTo>
                  <a:lnTo>
                    <a:pt x="51688" y="952881"/>
                  </a:lnTo>
                  <a:lnTo>
                    <a:pt x="59020" y="940307"/>
                  </a:lnTo>
                  <a:lnTo>
                    <a:pt x="45338" y="940307"/>
                  </a:lnTo>
                  <a:lnTo>
                    <a:pt x="45338" y="916885"/>
                  </a:lnTo>
                  <a:lnTo>
                    <a:pt x="10922" y="857884"/>
                  </a:lnTo>
                  <a:lnTo>
                    <a:pt x="7111" y="856869"/>
                  </a:lnTo>
                  <a:close/>
                </a:path>
                <a:path w="103504" h="953135">
                  <a:moveTo>
                    <a:pt x="45339" y="916885"/>
                  </a:moveTo>
                  <a:lnTo>
                    <a:pt x="45338" y="940307"/>
                  </a:lnTo>
                  <a:lnTo>
                    <a:pt x="58038" y="940307"/>
                  </a:lnTo>
                  <a:lnTo>
                    <a:pt x="58038" y="937132"/>
                  </a:lnTo>
                  <a:lnTo>
                    <a:pt x="46227" y="937132"/>
                  </a:lnTo>
                  <a:lnTo>
                    <a:pt x="51688" y="927771"/>
                  </a:lnTo>
                  <a:lnTo>
                    <a:pt x="45339" y="916885"/>
                  </a:lnTo>
                  <a:close/>
                </a:path>
                <a:path w="103504" h="953135">
                  <a:moveTo>
                    <a:pt x="96266" y="856869"/>
                  </a:moveTo>
                  <a:lnTo>
                    <a:pt x="92455" y="857884"/>
                  </a:lnTo>
                  <a:lnTo>
                    <a:pt x="58038" y="916885"/>
                  </a:lnTo>
                  <a:lnTo>
                    <a:pt x="58038" y="940307"/>
                  </a:lnTo>
                  <a:lnTo>
                    <a:pt x="59020" y="940307"/>
                  </a:lnTo>
                  <a:lnTo>
                    <a:pt x="101600" y="867282"/>
                  </a:lnTo>
                  <a:lnTo>
                    <a:pt x="103377" y="864362"/>
                  </a:lnTo>
                  <a:lnTo>
                    <a:pt x="102361" y="860425"/>
                  </a:lnTo>
                  <a:lnTo>
                    <a:pt x="96266" y="856869"/>
                  </a:lnTo>
                  <a:close/>
                </a:path>
                <a:path w="103504" h="953135">
                  <a:moveTo>
                    <a:pt x="51689" y="927771"/>
                  </a:moveTo>
                  <a:lnTo>
                    <a:pt x="46227" y="937132"/>
                  </a:lnTo>
                  <a:lnTo>
                    <a:pt x="57150" y="937132"/>
                  </a:lnTo>
                  <a:lnTo>
                    <a:pt x="51689" y="927771"/>
                  </a:lnTo>
                  <a:close/>
                </a:path>
                <a:path w="103504" h="953135">
                  <a:moveTo>
                    <a:pt x="58038" y="916885"/>
                  </a:moveTo>
                  <a:lnTo>
                    <a:pt x="51689" y="927771"/>
                  </a:lnTo>
                  <a:lnTo>
                    <a:pt x="57150" y="937132"/>
                  </a:lnTo>
                  <a:lnTo>
                    <a:pt x="58038" y="937132"/>
                  </a:lnTo>
                  <a:lnTo>
                    <a:pt x="58038" y="916885"/>
                  </a:lnTo>
                  <a:close/>
                </a:path>
                <a:path w="103504" h="953135">
                  <a:moveTo>
                    <a:pt x="58038" y="0"/>
                  </a:moveTo>
                  <a:lnTo>
                    <a:pt x="45338" y="0"/>
                  </a:lnTo>
                  <a:lnTo>
                    <a:pt x="45339" y="916885"/>
                  </a:lnTo>
                  <a:lnTo>
                    <a:pt x="51689" y="927771"/>
                  </a:lnTo>
                  <a:lnTo>
                    <a:pt x="58038" y="916885"/>
                  </a:lnTo>
                  <a:lnTo>
                    <a:pt x="58038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1254485" y="3794759"/>
              <a:ext cx="12700" cy="803275"/>
            </a:xfrm>
            <a:custGeom>
              <a:avLst/>
              <a:gdLst/>
              <a:ahLst/>
              <a:cxnLst/>
              <a:rect l="l" t="t" r="r" b="b"/>
              <a:pathLst>
                <a:path w="12700" h="803275">
                  <a:moveTo>
                    <a:pt x="12700" y="0"/>
                  </a:moveTo>
                  <a:lnTo>
                    <a:pt x="0" y="0"/>
                  </a:lnTo>
                  <a:lnTo>
                    <a:pt x="0" y="802766"/>
                  </a:lnTo>
                  <a:lnTo>
                    <a:pt x="12700" y="802766"/>
                  </a:lnTo>
                  <a:lnTo>
                    <a:pt x="1270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299961" y="4831842"/>
            <a:ext cx="9855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Card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179831" y="949452"/>
            <a:ext cx="9470390" cy="4486910"/>
          </a:xfrm>
          <a:custGeom>
            <a:avLst/>
            <a:gdLst/>
            <a:ahLst/>
            <a:cxnLst/>
            <a:rect l="l" t="t" r="r" b="b"/>
            <a:pathLst>
              <a:path w="9470390" h="4486910">
                <a:moveTo>
                  <a:pt x="0" y="4486656"/>
                </a:moveTo>
                <a:lnTo>
                  <a:pt x="9470136" y="4486656"/>
                </a:lnTo>
                <a:lnTo>
                  <a:pt x="947013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801991" y="5063108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2882773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42229" y="2380615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7477125" y="2615183"/>
            <a:ext cx="386080" cy="10795"/>
          </a:xfrm>
          <a:custGeom>
            <a:avLst/>
            <a:gdLst/>
            <a:ahLst/>
            <a:cxnLst/>
            <a:rect l="l" t="t" r="r" b="b"/>
            <a:pathLst>
              <a:path w="386079" h="10794">
                <a:moveTo>
                  <a:pt x="385572" y="0"/>
                </a:moveTo>
                <a:lnTo>
                  <a:pt x="0" y="0"/>
                </a:lnTo>
                <a:lnTo>
                  <a:pt x="0" y="10667"/>
                </a:lnTo>
                <a:lnTo>
                  <a:pt x="385572" y="10667"/>
                </a:lnTo>
                <a:lnTo>
                  <a:pt x="385572" y="0"/>
                </a:lnTo>
                <a:close/>
              </a:path>
            </a:pathLst>
          </a:custGeom>
          <a:solidFill>
            <a:srgbClr val="5F5F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7478268" y="2241676"/>
            <a:ext cx="558165" cy="806450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  <a:p>
            <a:pPr marL="3810">
              <a:lnSpc>
                <a:spcPct val="100000"/>
              </a:lnSpc>
              <a:spcBef>
                <a:spcPts val="91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/PC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763759" y="2188845"/>
            <a:ext cx="140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(Ethernet)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2932938" y="2532126"/>
            <a:ext cx="341630" cy="2171065"/>
          </a:xfrm>
          <a:custGeom>
            <a:avLst/>
            <a:gdLst/>
            <a:ahLst/>
            <a:cxnLst/>
            <a:rect l="l" t="t" r="r" b="b"/>
            <a:pathLst>
              <a:path w="341629" h="2171065">
                <a:moveTo>
                  <a:pt x="36575" y="0"/>
                </a:moveTo>
                <a:lnTo>
                  <a:pt x="341375" y="318008"/>
                </a:lnTo>
              </a:path>
              <a:path w="341629" h="2171065">
                <a:moveTo>
                  <a:pt x="341375" y="0"/>
                </a:moveTo>
                <a:lnTo>
                  <a:pt x="36575" y="320801"/>
                </a:lnTo>
              </a:path>
              <a:path w="341629" h="2171065">
                <a:moveTo>
                  <a:pt x="0" y="1850136"/>
                </a:moveTo>
                <a:lnTo>
                  <a:pt x="304800" y="2168144"/>
                </a:lnTo>
              </a:path>
              <a:path w="341629" h="2171065">
                <a:moveTo>
                  <a:pt x="304800" y="1850136"/>
                </a:moveTo>
                <a:lnTo>
                  <a:pt x="0" y="217093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2794380" y="4224654"/>
            <a:ext cx="3994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3378708" y="1845564"/>
            <a:ext cx="3994785" cy="3352800"/>
          </a:xfrm>
          <a:custGeom>
            <a:avLst/>
            <a:gdLst/>
            <a:ahLst/>
            <a:cxnLst/>
            <a:rect l="l" t="t" r="r" b="b"/>
            <a:pathLst>
              <a:path w="3994784" h="3352800">
                <a:moveTo>
                  <a:pt x="0" y="3352800"/>
                </a:moveTo>
                <a:lnTo>
                  <a:pt x="3994403" y="3352800"/>
                </a:lnTo>
                <a:lnTo>
                  <a:pt x="3994403" y="0"/>
                </a:lnTo>
                <a:lnTo>
                  <a:pt x="0" y="0"/>
                </a:lnTo>
                <a:lnTo>
                  <a:pt x="0" y="3352800"/>
                </a:lnTo>
                <a:close/>
              </a:path>
            </a:pathLst>
          </a:custGeom>
          <a:ln w="12700">
            <a:solidFill>
              <a:srgbClr val="7A5E2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034539"/>
            <a:ext cx="12187555" cy="4823460"/>
            <a:chOff x="0" y="2034539"/>
            <a:chExt cx="12187555" cy="4823460"/>
          </a:xfrm>
        </p:grpSpPr>
        <p:sp>
          <p:nvSpPr>
            <p:cNvPr id="3" name="object 3"/>
            <p:cNvSpPr/>
            <p:nvPr/>
          </p:nvSpPr>
          <p:spPr>
            <a:xfrm>
              <a:off x="2848355" y="2034539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1" y="0"/>
                  </a:moveTo>
                  <a:lnTo>
                    <a:pt x="207771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1" y="1246632"/>
                  </a:lnTo>
                  <a:lnTo>
                    <a:pt x="1401571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1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" y="2651759"/>
              <a:ext cx="1287780" cy="128778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8124" y="214629"/>
            <a:ext cx="50279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65" dirty="0">
                <a:solidFill>
                  <a:srgbClr val="5F5F60"/>
                </a:solidFill>
              </a:rPr>
              <a:t>Advanced</a:t>
            </a:r>
            <a:r>
              <a:rPr sz="4800" spc="-35" dirty="0">
                <a:solidFill>
                  <a:srgbClr val="5F5F60"/>
                </a:solidFill>
              </a:rPr>
              <a:t> </a:t>
            </a:r>
            <a:r>
              <a:rPr sz="4800" spc="-10" dirty="0">
                <a:solidFill>
                  <a:srgbClr val="5F5F60"/>
                </a:solidFill>
              </a:rPr>
              <a:t>“GPSDO”</a:t>
            </a:r>
            <a:endParaRPr sz="4800"/>
          </a:p>
        </p:txBody>
      </p:sp>
      <p:sp>
        <p:nvSpPr>
          <p:cNvPr id="6" name="object 6"/>
          <p:cNvSpPr txBox="1"/>
          <p:nvPr/>
        </p:nvSpPr>
        <p:spPr>
          <a:xfrm>
            <a:off x="3227577" y="2389123"/>
            <a:ext cx="851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600" spc="-45" dirty="0">
                <a:solidFill>
                  <a:srgbClr val="5F5F60"/>
                </a:solidFill>
                <a:latin typeface="Tahoma"/>
                <a:cs typeface="Tahoma"/>
              </a:rPr>
              <a:t>Receiver1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57501" y="1456689"/>
            <a:ext cx="7262495" cy="3179445"/>
            <a:chOff x="1857501" y="1456689"/>
            <a:chExt cx="7262495" cy="3179445"/>
          </a:xfrm>
        </p:grpSpPr>
        <p:sp>
          <p:nvSpPr>
            <p:cNvPr id="8" name="object 8"/>
            <p:cNvSpPr/>
            <p:nvPr/>
          </p:nvSpPr>
          <p:spPr>
            <a:xfrm>
              <a:off x="1863851" y="1463039"/>
              <a:ext cx="533400" cy="508000"/>
            </a:xfrm>
            <a:custGeom>
              <a:avLst/>
              <a:gdLst/>
              <a:ahLst/>
              <a:cxnLst/>
              <a:rect l="l" t="t" r="r" b="b"/>
              <a:pathLst>
                <a:path w="533400" h="508000">
                  <a:moveTo>
                    <a:pt x="0" y="0"/>
                  </a:moveTo>
                  <a:lnTo>
                    <a:pt x="533400" y="0"/>
                  </a:lnTo>
                  <a:lnTo>
                    <a:pt x="266700" y="50749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30551" y="1463039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4201" y="1970531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69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69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69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69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69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10272" y="3389375"/>
              <a:ext cx="1609725" cy="1247140"/>
            </a:xfrm>
            <a:custGeom>
              <a:avLst/>
              <a:gdLst/>
              <a:ahLst/>
              <a:cxnLst/>
              <a:rect l="l" t="t" r="r" b="b"/>
              <a:pathLst>
                <a:path w="1609725" h="1247139">
                  <a:moveTo>
                    <a:pt x="1401572" y="0"/>
                  </a:moveTo>
                  <a:lnTo>
                    <a:pt x="207772" y="0"/>
                  </a:lnTo>
                  <a:lnTo>
                    <a:pt x="160113" y="5484"/>
                  </a:lnTo>
                  <a:lnTo>
                    <a:pt x="116373" y="21107"/>
                  </a:lnTo>
                  <a:lnTo>
                    <a:pt x="77796" y="45626"/>
                  </a:lnTo>
                  <a:lnTo>
                    <a:pt x="45626" y="77796"/>
                  </a:lnTo>
                  <a:lnTo>
                    <a:pt x="21107" y="116373"/>
                  </a:lnTo>
                  <a:lnTo>
                    <a:pt x="5484" y="160113"/>
                  </a:lnTo>
                  <a:lnTo>
                    <a:pt x="0" y="207772"/>
                  </a:lnTo>
                  <a:lnTo>
                    <a:pt x="0" y="1038860"/>
                  </a:lnTo>
                  <a:lnTo>
                    <a:pt x="5484" y="1086518"/>
                  </a:lnTo>
                  <a:lnTo>
                    <a:pt x="21107" y="1130258"/>
                  </a:lnTo>
                  <a:lnTo>
                    <a:pt x="45626" y="1168835"/>
                  </a:lnTo>
                  <a:lnTo>
                    <a:pt x="77796" y="1201005"/>
                  </a:lnTo>
                  <a:lnTo>
                    <a:pt x="116373" y="1225524"/>
                  </a:lnTo>
                  <a:lnTo>
                    <a:pt x="160113" y="1241147"/>
                  </a:lnTo>
                  <a:lnTo>
                    <a:pt x="207772" y="1246632"/>
                  </a:lnTo>
                  <a:lnTo>
                    <a:pt x="1401572" y="1246632"/>
                  </a:lnTo>
                  <a:lnTo>
                    <a:pt x="1449230" y="1241147"/>
                  </a:lnTo>
                  <a:lnTo>
                    <a:pt x="1492970" y="1225524"/>
                  </a:lnTo>
                  <a:lnTo>
                    <a:pt x="1531547" y="1201005"/>
                  </a:lnTo>
                  <a:lnTo>
                    <a:pt x="1563717" y="1168835"/>
                  </a:lnTo>
                  <a:lnTo>
                    <a:pt x="1588236" y="1130258"/>
                  </a:lnTo>
                  <a:lnTo>
                    <a:pt x="1603859" y="1086518"/>
                  </a:lnTo>
                  <a:lnTo>
                    <a:pt x="1609344" y="1038860"/>
                  </a:lnTo>
                  <a:lnTo>
                    <a:pt x="1609344" y="207772"/>
                  </a:lnTo>
                  <a:lnTo>
                    <a:pt x="1603859" y="160113"/>
                  </a:lnTo>
                  <a:lnTo>
                    <a:pt x="1588236" y="116373"/>
                  </a:lnTo>
                  <a:lnTo>
                    <a:pt x="1563717" y="77796"/>
                  </a:lnTo>
                  <a:lnTo>
                    <a:pt x="1531547" y="45626"/>
                  </a:lnTo>
                  <a:lnTo>
                    <a:pt x="1492970" y="21107"/>
                  </a:lnTo>
                  <a:lnTo>
                    <a:pt x="1449230" y="5484"/>
                  </a:lnTo>
                  <a:lnTo>
                    <a:pt x="1401572" y="0"/>
                  </a:lnTo>
                  <a:close/>
                </a:path>
              </a:pathLst>
            </a:custGeom>
            <a:solidFill>
              <a:srgbClr val="CEA8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31632" y="3744290"/>
            <a:ext cx="11684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High</a:t>
            </a:r>
            <a:r>
              <a:rPr sz="1600" spc="-185" dirty="0">
                <a:solidFill>
                  <a:srgbClr val="5F5F60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Stabi</a:t>
            </a:r>
            <a:r>
              <a:rPr sz="1600" spc="5" dirty="0">
                <a:solidFill>
                  <a:srgbClr val="5F5F60"/>
                </a:solidFill>
                <a:latin typeface="Tahoma"/>
                <a:cs typeface="Tahoma"/>
              </a:rPr>
              <a:t>lity</a:t>
            </a:r>
            <a:endParaRPr sz="16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Oscillator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457700" y="2260091"/>
            <a:ext cx="3529965" cy="1461770"/>
          </a:xfrm>
          <a:custGeom>
            <a:avLst/>
            <a:gdLst/>
            <a:ahLst/>
            <a:cxnLst/>
            <a:rect l="l" t="t" r="r" b="b"/>
            <a:pathLst>
              <a:path w="3529965" h="1461770">
                <a:moveTo>
                  <a:pt x="794639" y="608076"/>
                </a:moveTo>
                <a:lnTo>
                  <a:pt x="781939" y="601726"/>
                </a:lnTo>
                <a:lnTo>
                  <a:pt x="718439" y="569976"/>
                </a:lnTo>
                <a:lnTo>
                  <a:pt x="718439" y="601726"/>
                </a:lnTo>
                <a:lnTo>
                  <a:pt x="0" y="601726"/>
                </a:lnTo>
                <a:lnTo>
                  <a:pt x="0" y="614426"/>
                </a:lnTo>
                <a:lnTo>
                  <a:pt x="718439" y="614426"/>
                </a:lnTo>
                <a:lnTo>
                  <a:pt x="718439" y="646176"/>
                </a:lnTo>
                <a:lnTo>
                  <a:pt x="781939" y="614426"/>
                </a:lnTo>
                <a:lnTo>
                  <a:pt x="794639" y="608076"/>
                </a:lnTo>
                <a:close/>
              </a:path>
              <a:path w="3529965" h="1461770">
                <a:moveTo>
                  <a:pt x="794639" y="38100"/>
                </a:moveTo>
                <a:lnTo>
                  <a:pt x="781939" y="31750"/>
                </a:lnTo>
                <a:lnTo>
                  <a:pt x="718439" y="0"/>
                </a:lnTo>
                <a:lnTo>
                  <a:pt x="718439" y="31750"/>
                </a:lnTo>
                <a:lnTo>
                  <a:pt x="0" y="31750"/>
                </a:lnTo>
                <a:lnTo>
                  <a:pt x="0" y="44450"/>
                </a:lnTo>
                <a:lnTo>
                  <a:pt x="718439" y="44450"/>
                </a:lnTo>
                <a:lnTo>
                  <a:pt x="718439" y="76200"/>
                </a:lnTo>
                <a:lnTo>
                  <a:pt x="781939" y="44450"/>
                </a:lnTo>
                <a:lnTo>
                  <a:pt x="794639" y="38100"/>
                </a:lnTo>
                <a:close/>
              </a:path>
              <a:path w="3529965" h="1461770">
                <a:moveTo>
                  <a:pt x="3052572" y="1423416"/>
                </a:moveTo>
                <a:lnTo>
                  <a:pt x="3039872" y="1417066"/>
                </a:lnTo>
                <a:lnTo>
                  <a:pt x="2976372" y="1385316"/>
                </a:lnTo>
                <a:lnTo>
                  <a:pt x="2976372" y="1417066"/>
                </a:lnTo>
                <a:lnTo>
                  <a:pt x="2397252" y="1417066"/>
                </a:lnTo>
                <a:lnTo>
                  <a:pt x="2397252" y="1429766"/>
                </a:lnTo>
                <a:lnTo>
                  <a:pt x="2976372" y="1429766"/>
                </a:lnTo>
                <a:lnTo>
                  <a:pt x="2976372" y="1461516"/>
                </a:lnTo>
                <a:lnTo>
                  <a:pt x="3039872" y="1429766"/>
                </a:lnTo>
                <a:lnTo>
                  <a:pt x="3052572" y="1423416"/>
                </a:lnTo>
                <a:close/>
              </a:path>
              <a:path w="3529965" h="1461770">
                <a:moveTo>
                  <a:pt x="3529965" y="693166"/>
                </a:moveTo>
                <a:lnTo>
                  <a:pt x="2482596" y="693166"/>
                </a:lnTo>
                <a:lnTo>
                  <a:pt x="2482596" y="661416"/>
                </a:lnTo>
                <a:lnTo>
                  <a:pt x="2406396" y="699516"/>
                </a:lnTo>
                <a:lnTo>
                  <a:pt x="2482596" y="737616"/>
                </a:lnTo>
                <a:lnTo>
                  <a:pt x="2482596" y="705866"/>
                </a:lnTo>
                <a:lnTo>
                  <a:pt x="3529965" y="705866"/>
                </a:lnTo>
                <a:lnTo>
                  <a:pt x="3529965" y="693166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026020" y="2634488"/>
            <a:ext cx="7112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82795" y="2526030"/>
            <a:ext cx="43053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86478" y="1965451"/>
            <a:ext cx="415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36105" y="3468370"/>
            <a:ext cx="492759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Discipline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44084" y="1901951"/>
            <a:ext cx="1610995" cy="3563620"/>
          </a:xfrm>
          <a:custGeom>
            <a:avLst/>
            <a:gdLst/>
            <a:ahLst/>
            <a:cxnLst/>
            <a:rect l="l" t="t" r="r" b="b"/>
            <a:pathLst>
              <a:path w="1610995" h="3563620">
                <a:moveTo>
                  <a:pt x="1342389" y="0"/>
                </a:moveTo>
                <a:lnTo>
                  <a:pt x="268477" y="0"/>
                </a:lnTo>
                <a:lnTo>
                  <a:pt x="220203" y="4323"/>
                </a:lnTo>
                <a:lnTo>
                  <a:pt x="174773" y="16789"/>
                </a:lnTo>
                <a:lnTo>
                  <a:pt x="132945" y="36641"/>
                </a:lnTo>
                <a:lnTo>
                  <a:pt x="95476" y="63123"/>
                </a:lnTo>
                <a:lnTo>
                  <a:pt x="63123" y="95476"/>
                </a:lnTo>
                <a:lnTo>
                  <a:pt x="36641" y="132945"/>
                </a:lnTo>
                <a:lnTo>
                  <a:pt x="16789" y="174773"/>
                </a:lnTo>
                <a:lnTo>
                  <a:pt x="4323" y="220203"/>
                </a:lnTo>
                <a:lnTo>
                  <a:pt x="0" y="268477"/>
                </a:lnTo>
                <a:lnTo>
                  <a:pt x="0" y="3294634"/>
                </a:lnTo>
                <a:lnTo>
                  <a:pt x="4323" y="3342908"/>
                </a:lnTo>
                <a:lnTo>
                  <a:pt x="16789" y="3388338"/>
                </a:lnTo>
                <a:lnTo>
                  <a:pt x="36641" y="3430166"/>
                </a:lnTo>
                <a:lnTo>
                  <a:pt x="63123" y="3467635"/>
                </a:lnTo>
                <a:lnTo>
                  <a:pt x="95476" y="3499988"/>
                </a:lnTo>
                <a:lnTo>
                  <a:pt x="132945" y="3526470"/>
                </a:lnTo>
                <a:lnTo>
                  <a:pt x="174773" y="3546322"/>
                </a:lnTo>
                <a:lnTo>
                  <a:pt x="220203" y="3558788"/>
                </a:lnTo>
                <a:lnTo>
                  <a:pt x="268477" y="3563112"/>
                </a:lnTo>
                <a:lnTo>
                  <a:pt x="1342389" y="3563112"/>
                </a:lnTo>
                <a:lnTo>
                  <a:pt x="1390664" y="3558788"/>
                </a:lnTo>
                <a:lnTo>
                  <a:pt x="1436094" y="3546322"/>
                </a:lnTo>
                <a:lnTo>
                  <a:pt x="1477922" y="3526470"/>
                </a:lnTo>
                <a:lnTo>
                  <a:pt x="1515391" y="3499988"/>
                </a:lnTo>
                <a:lnTo>
                  <a:pt x="1547744" y="3467635"/>
                </a:lnTo>
                <a:lnTo>
                  <a:pt x="1574226" y="3430166"/>
                </a:lnTo>
                <a:lnTo>
                  <a:pt x="1594078" y="3388338"/>
                </a:lnTo>
                <a:lnTo>
                  <a:pt x="1606544" y="3342908"/>
                </a:lnTo>
                <a:lnTo>
                  <a:pt x="1610867" y="3294634"/>
                </a:lnTo>
                <a:lnTo>
                  <a:pt x="1610867" y="268477"/>
                </a:lnTo>
                <a:lnTo>
                  <a:pt x="1606544" y="220203"/>
                </a:lnTo>
                <a:lnTo>
                  <a:pt x="1594078" y="174773"/>
                </a:lnTo>
                <a:lnTo>
                  <a:pt x="1574226" y="132945"/>
                </a:lnTo>
                <a:lnTo>
                  <a:pt x="1547744" y="95476"/>
                </a:lnTo>
                <a:lnTo>
                  <a:pt x="1515391" y="63123"/>
                </a:lnTo>
                <a:lnTo>
                  <a:pt x="1477922" y="36641"/>
                </a:lnTo>
                <a:lnTo>
                  <a:pt x="1436094" y="16789"/>
                </a:lnTo>
                <a:lnTo>
                  <a:pt x="1390664" y="4323"/>
                </a:lnTo>
                <a:lnTo>
                  <a:pt x="1342389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576061" y="3293491"/>
            <a:ext cx="946785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Clock </a:t>
            </a:r>
            <a:r>
              <a:rPr sz="1600" spc="-5" dirty="0">
                <a:solidFill>
                  <a:srgbClr val="5F5F60"/>
                </a:solidFill>
                <a:latin typeface="Tahoma"/>
                <a:cs typeface="Tahoma"/>
              </a:rPr>
              <a:t> P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r</a:t>
            </a:r>
            <a:r>
              <a:rPr sz="1600" spc="-30" dirty="0">
                <a:solidFill>
                  <a:srgbClr val="5F5F60"/>
                </a:solidFill>
                <a:latin typeface="Tahoma"/>
                <a:cs typeface="Tahoma"/>
              </a:rPr>
              <a:t>oces</a:t>
            </a:r>
            <a:r>
              <a:rPr sz="1600" spc="-10" dirty="0">
                <a:solidFill>
                  <a:srgbClr val="5F5F60"/>
                </a:solidFill>
                <a:latin typeface="Tahoma"/>
                <a:cs typeface="Tahoma"/>
              </a:rPr>
              <a:t>si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ng  </a:t>
            </a:r>
            <a:r>
              <a:rPr sz="1600" spc="-50" dirty="0">
                <a:solidFill>
                  <a:srgbClr val="5F5F60"/>
                </a:solidFill>
                <a:latin typeface="Tahoma"/>
                <a:cs typeface="Tahoma"/>
              </a:rPr>
              <a:t>FPGA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8461" y="1152905"/>
            <a:ext cx="4229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L2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848355" y="4293108"/>
            <a:ext cx="1609725" cy="1247140"/>
          </a:xfrm>
          <a:custGeom>
            <a:avLst/>
            <a:gdLst/>
            <a:ahLst/>
            <a:cxnLst/>
            <a:rect l="l" t="t" r="r" b="b"/>
            <a:pathLst>
              <a:path w="1609725" h="1247139">
                <a:moveTo>
                  <a:pt x="1401571" y="0"/>
                </a:moveTo>
                <a:lnTo>
                  <a:pt x="207771" y="0"/>
                </a:lnTo>
                <a:lnTo>
                  <a:pt x="160113" y="5484"/>
                </a:lnTo>
                <a:lnTo>
                  <a:pt x="116373" y="21107"/>
                </a:lnTo>
                <a:lnTo>
                  <a:pt x="77796" y="45626"/>
                </a:lnTo>
                <a:lnTo>
                  <a:pt x="45626" y="77796"/>
                </a:lnTo>
                <a:lnTo>
                  <a:pt x="21107" y="116373"/>
                </a:lnTo>
                <a:lnTo>
                  <a:pt x="5484" y="160113"/>
                </a:lnTo>
                <a:lnTo>
                  <a:pt x="0" y="207772"/>
                </a:lnTo>
                <a:lnTo>
                  <a:pt x="0" y="1038860"/>
                </a:lnTo>
                <a:lnTo>
                  <a:pt x="5484" y="1086518"/>
                </a:lnTo>
                <a:lnTo>
                  <a:pt x="21107" y="1130258"/>
                </a:lnTo>
                <a:lnTo>
                  <a:pt x="45626" y="1168835"/>
                </a:lnTo>
                <a:lnTo>
                  <a:pt x="77796" y="1201005"/>
                </a:lnTo>
                <a:lnTo>
                  <a:pt x="116373" y="1225524"/>
                </a:lnTo>
                <a:lnTo>
                  <a:pt x="160113" y="1241147"/>
                </a:lnTo>
                <a:lnTo>
                  <a:pt x="207771" y="1246632"/>
                </a:lnTo>
                <a:lnTo>
                  <a:pt x="1401571" y="1246632"/>
                </a:lnTo>
                <a:lnTo>
                  <a:pt x="1449230" y="1241147"/>
                </a:lnTo>
                <a:lnTo>
                  <a:pt x="1492970" y="1225524"/>
                </a:lnTo>
                <a:lnTo>
                  <a:pt x="1531547" y="1201005"/>
                </a:lnTo>
                <a:lnTo>
                  <a:pt x="1563717" y="1168835"/>
                </a:lnTo>
                <a:lnTo>
                  <a:pt x="1588236" y="1130258"/>
                </a:lnTo>
                <a:lnTo>
                  <a:pt x="1603859" y="1086518"/>
                </a:lnTo>
                <a:lnTo>
                  <a:pt x="1609344" y="1038860"/>
                </a:lnTo>
                <a:lnTo>
                  <a:pt x="1609344" y="207772"/>
                </a:lnTo>
                <a:lnTo>
                  <a:pt x="1603859" y="160113"/>
                </a:lnTo>
                <a:lnTo>
                  <a:pt x="1588236" y="116373"/>
                </a:lnTo>
                <a:lnTo>
                  <a:pt x="1563717" y="77796"/>
                </a:lnTo>
                <a:lnTo>
                  <a:pt x="1531547" y="45626"/>
                </a:lnTo>
                <a:lnTo>
                  <a:pt x="1492970" y="21107"/>
                </a:lnTo>
                <a:lnTo>
                  <a:pt x="1449230" y="5484"/>
                </a:lnTo>
                <a:lnTo>
                  <a:pt x="1401571" y="0"/>
                </a:lnTo>
                <a:close/>
              </a:path>
            </a:pathLst>
          </a:custGeom>
          <a:solidFill>
            <a:srgbClr val="CEA8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40277" y="4648961"/>
            <a:ext cx="8388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GNSS</a:t>
            </a:r>
            <a:endParaRPr sz="1600">
              <a:latin typeface="Tahoma"/>
              <a:cs typeface="Tahoma"/>
            </a:endParaRPr>
          </a:p>
          <a:p>
            <a:pPr marR="5080" algn="ctr">
              <a:lnSpc>
                <a:spcPct val="100000"/>
              </a:lnSpc>
            </a:pPr>
            <a:r>
              <a:rPr sz="1600" spc="-55" dirty="0">
                <a:solidFill>
                  <a:srgbClr val="5F5F60"/>
                </a:solidFill>
                <a:latin typeface="Tahoma"/>
                <a:cs typeface="Tahoma"/>
              </a:rPr>
              <a:t>Re</a:t>
            </a:r>
            <a:r>
              <a:rPr sz="1600" spc="-40" dirty="0">
                <a:solidFill>
                  <a:srgbClr val="5F5F60"/>
                </a:solidFill>
                <a:latin typeface="Tahoma"/>
                <a:cs typeface="Tahoma"/>
              </a:rPr>
              <a:t>ceiver2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857501" y="3716782"/>
            <a:ext cx="3395345" cy="1449705"/>
            <a:chOff x="1857501" y="3716782"/>
            <a:chExt cx="3395345" cy="1449705"/>
          </a:xfrm>
        </p:grpSpPr>
        <p:sp>
          <p:nvSpPr>
            <p:cNvPr id="24" name="object 24"/>
            <p:cNvSpPr/>
            <p:nvPr/>
          </p:nvSpPr>
          <p:spPr>
            <a:xfrm>
              <a:off x="1863851" y="3723132"/>
              <a:ext cx="533400" cy="506095"/>
            </a:xfrm>
            <a:custGeom>
              <a:avLst/>
              <a:gdLst/>
              <a:ahLst/>
              <a:cxnLst/>
              <a:rect l="l" t="t" r="r" b="b"/>
              <a:pathLst>
                <a:path w="533400" h="506095">
                  <a:moveTo>
                    <a:pt x="0" y="0"/>
                  </a:moveTo>
                  <a:lnTo>
                    <a:pt x="533400" y="0"/>
                  </a:lnTo>
                  <a:lnTo>
                    <a:pt x="266700" y="50596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0551" y="3723132"/>
              <a:ext cx="0" cy="507365"/>
            </a:xfrm>
            <a:custGeom>
              <a:avLst/>
              <a:gdLst/>
              <a:ahLst/>
              <a:cxnLst/>
              <a:rect l="l" t="t" r="r" b="b"/>
              <a:pathLst>
                <a:path h="507364">
                  <a:moveTo>
                    <a:pt x="0" y="50711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24201" y="4229100"/>
              <a:ext cx="723900" cy="725170"/>
            </a:xfrm>
            <a:custGeom>
              <a:avLst/>
              <a:gdLst/>
              <a:ahLst/>
              <a:cxnLst/>
              <a:rect l="l" t="t" r="r" b="b"/>
              <a:pathLst>
                <a:path w="723900" h="725170">
                  <a:moveTo>
                    <a:pt x="647319" y="648588"/>
                  </a:moveTo>
                  <a:lnTo>
                    <a:pt x="647319" y="724788"/>
                  </a:lnTo>
                  <a:lnTo>
                    <a:pt x="710819" y="693038"/>
                  </a:lnTo>
                  <a:lnTo>
                    <a:pt x="660019" y="693038"/>
                  </a:lnTo>
                  <a:lnTo>
                    <a:pt x="660019" y="680338"/>
                  </a:lnTo>
                  <a:lnTo>
                    <a:pt x="710819" y="680338"/>
                  </a:lnTo>
                  <a:lnTo>
                    <a:pt x="647319" y="648588"/>
                  </a:lnTo>
                  <a:close/>
                </a:path>
                <a:path w="723900" h="725170">
                  <a:moveTo>
                    <a:pt x="12700" y="0"/>
                  </a:moveTo>
                  <a:lnTo>
                    <a:pt x="0" y="0"/>
                  </a:lnTo>
                  <a:lnTo>
                    <a:pt x="0" y="693038"/>
                  </a:lnTo>
                  <a:lnTo>
                    <a:pt x="647319" y="693038"/>
                  </a:lnTo>
                  <a:lnTo>
                    <a:pt x="647319" y="686688"/>
                  </a:lnTo>
                  <a:lnTo>
                    <a:pt x="12700" y="686688"/>
                  </a:lnTo>
                  <a:lnTo>
                    <a:pt x="6350" y="680338"/>
                  </a:lnTo>
                  <a:lnTo>
                    <a:pt x="12700" y="680338"/>
                  </a:lnTo>
                  <a:lnTo>
                    <a:pt x="12700" y="0"/>
                  </a:lnTo>
                  <a:close/>
                </a:path>
                <a:path w="723900" h="725170">
                  <a:moveTo>
                    <a:pt x="710819" y="680338"/>
                  </a:moveTo>
                  <a:lnTo>
                    <a:pt x="660019" y="680338"/>
                  </a:lnTo>
                  <a:lnTo>
                    <a:pt x="660019" y="693038"/>
                  </a:lnTo>
                  <a:lnTo>
                    <a:pt x="710819" y="693038"/>
                  </a:lnTo>
                  <a:lnTo>
                    <a:pt x="723519" y="686688"/>
                  </a:lnTo>
                  <a:lnTo>
                    <a:pt x="710819" y="680338"/>
                  </a:lnTo>
                  <a:close/>
                </a:path>
                <a:path w="723900" h="725170">
                  <a:moveTo>
                    <a:pt x="12700" y="680338"/>
                  </a:moveTo>
                  <a:lnTo>
                    <a:pt x="6350" y="680338"/>
                  </a:lnTo>
                  <a:lnTo>
                    <a:pt x="12700" y="686688"/>
                  </a:lnTo>
                  <a:lnTo>
                    <a:pt x="12700" y="680338"/>
                  </a:lnTo>
                  <a:close/>
                </a:path>
                <a:path w="723900" h="725170">
                  <a:moveTo>
                    <a:pt x="647319" y="680338"/>
                  </a:moveTo>
                  <a:lnTo>
                    <a:pt x="12700" y="680338"/>
                  </a:lnTo>
                  <a:lnTo>
                    <a:pt x="12700" y="686688"/>
                  </a:lnTo>
                  <a:lnTo>
                    <a:pt x="647319" y="686688"/>
                  </a:lnTo>
                  <a:lnTo>
                    <a:pt x="647319" y="680338"/>
                  </a:lnTo>
                  <a:close/>
                </a:path>
              </a:pathLst>
            </a:custGeom>
            <a:solidFill>
              <a:srgbClr val="5F5F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57700" y="4518659"/>
              <a:ext cx="795020" cy="647700"/>
            </a:xfrm>
            <a:custGeom>
              <a:avLst/>
              <a:gdLst/>
              <a:ahLst/>
              <a:cxnLst/>
              <a:rect l="l" t="t" r="r" b="b"/>
              <a:pathLst>
                <a:path w="795020" h="647700">
                  <a:moveTo>
                    <a:pt x="794639" y="609600"/>
                  </a:moveTo>
                  <a:lnTo>
                    <a:pt x="781939" y="603250"/>
                  </a:lnTo>
                  <a:lnTo>
                    <a:pt x="718439" y="571500"/>
                  </a:lnTo>
                  <a:lnTo>
                    <a:pt x="718439" y="603250"/>
                  </a:lnTo>
                  <a:lnTo>
                    <a:pt x="0" y="603250"/>
                  </a:lnTo>
                  <a:lnTo>
                    <a:pt x="0" y="615950"/>
                  </a:lnTo>
                  <a:lnTo>
                    <a:pt x="718439" y="615950"/>
                  </a:lnTo>
                  <a:lnTo>
                    <a:pt x="718439" y="647700"/>
                  </a:lnTo>
                  <a:lnTo>
                    <a:pt x="781939" y="615950"/>
                  </a:lnTo>
                  <a:lnTo>
                    <a:pt x="794639" y="609600"/>
                  </a:lnTo>
                  <a:close/>
                </a:path>
                <a:path w="795020" h="647700">
                  <a:moveTo>
                    <a:pt x="794639" y="38100"/>
                  </a:moveTo>
                  <a:lnTo>
                    <a:pt x="781939" y="31750"/>
                  </a:lnTo>
                  <a:lnTo>
                    <a:pt x="718439" y="0"/>
                  </a:lnTo>
                  <a:lnTo>
                    <a:pt x="718439" y="31750"/>
                  </a:lnTo>
                  <a:lnTo>
                    <a:pt x="0" y="31750"/>
                  </a:lnTo>
                  <a:lnTo>
                    <a:pt x="0" y="44450"/>
                  </a:lnTo>
                  <a:lnTo>
                    <a:pt x="718439" y="44450"/>
                  </a:lnTo>
                  <a:lnTo>
                    <a:pt x="718439" y="76200"/>
                  </a:lnTo>
                  <a:lnTo>
                    <a:pt x="781939" y="44450"/>
                  </a:lnTo>
                  <a:lnTo>
                    <a:pt x="794639" y="3810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95495" y="4785740"/>
            <a:ext cx="4178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99178" y="4225290"/>
            <a:ext cx="4025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spc="-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oD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31161" y="3403472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L1</a:t>
            </a:r>
            <a:r>
              <a:rPr sz="1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/</a:t>
            </a:r>
            <a:r>
              <a:rPr sz="1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L5</a:t>
            </a:r>
            <a:endParaRPr sz="1200">
              <a:latin typeface="Franklin Gothic Medium"/>
              <a:cs typeface="Franklin Gothic Medium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854952" y="409498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995541" y="3842765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854952" y="4255008"/>
            <a:ext cx="671830" cy="76200"/>
          </a:xfrm>
          <a:custGeom>
            <a:avLst/>
            <a:gdLst/>
            <a:ahLst/>
            <a:cxnLst/>
            <a:rect l="l" t="t" r="r" b="b"/>
            <a:pathLst>
              <a:path w="671829" h="76200">
                <a:moveTo>
                  <a:pt x="595629" y="0"/>
                </a:moveTo>
                <a:lnTo>
                  <a:pt x="595629" y="76200"/>
                </a:lnTo>
                <a:lnTo>
                  <a:pt x="659129" y="44450"/>
                </a:lnTo>
                <a:lnTo>
                  <a:pt x="608329" y="44450"/>
                </a:lnTo>
                <a:lnTo>
                  <a:pt x="608329" y="31750"/>
                </a:lnTo>
                <a:lnTo>
                  <a:pt x="659129" y="31750"/>
                </a:lnTo>
                <a:lnTo>
                  <a:pt x="595629" y="0"/>
                </a:lnTo>
                <a:close/>
              </a:path>
              <a:path w="671829" h="76200">
                <a:moveTo>
                  <a:pt x="595629" y="31750"/>
                </a:moveTo>
                <a:lnTo>
                  <a:pt x="0" y="31750"/>
                </a:lnTo>
                <a:lnTo>
                  <a:pt x="0" y="44450"/>
                </a:lnTo>
                <a:lnTo>
                  <a:pt x="595629" y="44450"/>
                </a:lnTo>
                <a:lnTo>
                  <a:pt x="595629" y="31750"/>
                </a:lnTo>
                <a:close/>
              </a:path>
              <a:path w="671829" h="76200">
                <a:moveTo>
                  <a:pt x="659129" y="31750"/>
                </a:moveTo>
                <a:lnTo>
                  <a:pt x="608329" y="31750"/>
                </a:lnTo>
                <a:lnTo>
                  <a:pt x="608329" y="44450"/>
                </a:lnTo>
                <a:lnTo>
                  <a:pt x="659129" y="44450"/>
                </a:lnTo>
                <a:lnTo>
                  <a:pt x="671829" y="38100"/>
                </a:lnTo>
                <a:lnTo>
                  <a:pt x="659129" y="31750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995541" y="4323969"/>
            <a:ext cx="43053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601724" y="3374135"/>
            <a:ext cx="3766185" cy="2255520"/>
          </a:xfrm>
          <a:custGeom>
            <a:avLst/>
            <a:gdLst/>
            <a:ahLst/>
            <a:cxnLst/>
            <a:rect l="l" t="t" r="r" b="b"/>
            <a:pathLst>
              <a:path w="3766185" h="2255520">
                <a:moveTo>
                  <a:pt x="0" y="2255520"/>
                </a:moveTo>
                <a:lnTo>
                  <a:pt x="3765804" y="2255520"/>
                </a:lnTo>
                <a:lnTo>
                  <a:pt x="3765804" y="0"/>
                </a:lnTo>
                <a:lnTo>
                  <a:pt x="0" y="0"/>
                </a:lnTo>
                <a:lnTo>
                  <a:pt x="0" y="2255520"/>
                </a:lnTo>
                <a:close/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1643252" y="3094101"/>
            <a:ext cx="6534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FF0000"/>
                </a:solidFill>
                <a:latin typeface="Franklin Gothic Medium"/>
                <a:cs typeface="Franklin Gothic Medium"/>
              </a:rPr>
              <a:t>Optio</a:t>
            </a:r>
            <a:r>
              <a:rPr sz="1400" spc="-20" dirty="0">
                <a:solidFill>
                  <a:srgbClr val="FF0000"/>
                </a:solidFill>
                <a:latin typeface="Franklin Gothic Medium"/>
                <a:cs typeface="Franklin Gothic Medium"/>
              </a:rPr>
              <a:t>nal</a:t>
            </a:r>
            <a:endParaRPr sz="1400">
              <a:latin typeface="Franklin Gothic Medium"/>
              <a:cs typeface="Franklin Gothic Medium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620" y="2328672"/>
            <a:ext cx="12184380" cy="2921635"/>
            <a:chOff x="7620" y="2328672"/>
            <a:chExt cx="12184380" cy="2921635"/>
          </a:xfrm>
        </p:grpSpPr>
        <p:sp>
          <p:nvSpPr>
            <p:cNvPr id="38" name="object 38"/>
            <p:cNvSpPr/>
            <p:nvPr/>
          </p:nvSpPr>
          <p:spPr>
            <a:xfrm>
              <a:off x="7987284" y="2950463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8912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5F5F6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" y="2328672"/>
              <a:ext cx="1347215" cy="6858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63796" y="3466225"/>
              <a:ext cx="1172058" cy="1002295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05217" y="4757927"/>
              <a:ext cx="685058" cy="492251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7084" y="3663696"/>
              <a:ext cx="1994916" cy="1374647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214629"/>
            <a:ext cx="1400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5" dirty="0">
                <a:solidFill>
                  <a:srgbClr val="5F5F60"/>
                </a:solidFill>
              </a:rPr>
              <a:t>FP</a:t>
            </a:r>
            <a:r>
              <a:rPr sz="4800" spc="-45" dirty="0">
                <a:solidFill>
                  <a:srgbClr val="5F5F60"/>
                </a:solidFill>
              </a:rPr>
              <a:t>G</a:t>
            </a:r>
            <a:r>
              <a:rPr sz="4800" spc="-325" dirty="0">
                <a:solidFill>
                  <a:srgbClr val="5F5F60"/>
                </a:solidFill>
              </a:rPr>
              <a:t>A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5113" y="1809552"/>
            <a:ext cx="5893327" cy="294177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032" y="1710419"/>
            <a:ext cx="4560490" cy="33669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43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How</a:t>
            </a:r>
            <a:r>
              <a:rPr sz="4800" spc="-30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to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10" dirty="0">
                <a:solidFill>
                  <a:srgbClr val="5F5F60"/>
                </a:solidFill>
              </a:rPr>
              <a:t>use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it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65592" y="394715"/>
            <a:ext cx="3634740" cy="218389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48428" y="2482595"/>
            <a:ext cx="2878835" cy="21854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76259" y="2910839"/>
            <a:ext cx="3624071" cy="204977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80771" y="1373885"/>
            <a:ext cx="4900930" cy="390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(Grandmaster)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PCIe (PHC2SYS)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(TS2PHC)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Reverse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(in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progress)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NTP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Server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Via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(Chrony)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Audio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Systems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IRIG-B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endParaRPr sz="1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Other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Bipolar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and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Channel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TDC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(Multiple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in)</a:t>
            </a:r>
            <a:endParaRPr sz="1800">
              <a:latin typeface="Franklin Gothic Medium"/>
              <a:cs typeface="Franklin Gothic Medium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Over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Event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Stamping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07279" y="394715"/>
            <a:ext cx="2964179" cy="177546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2168" y="2110739"/>
            <a:ext cx="1568450" cy="91440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Times New Roman"/>
              <a:cs typeface="Times New Roman"/>
            </a:endParaRPr>
          </a:p>
          <a:p>
            <a:pPr marL="296545">
              <a:lnSpc>
                <a:spcPct val="100000"/>
              </a:lnSpc>
            </a:pPr>
            <a:r>
              <a:rPr sz="1800" spc="-4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Time </a:t>
            </a:r>
            <a:r>
              <a:rPr sz="18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Card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168" y="3296411"/>
            <a:ext cx="1568450" cy="904240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58767" y="3296411"/>
            <a:ext cx="1437640" cy="883919"/>
          </a:xfrm>
          <a:prstGeom prst="rect">
            <a:avLst/>
          </a:prstGeom>
          <a:solidFill>
            <a:srgbClr val="343894"/>
          </a:solidFill>
          <a:ln w="12700">
            <a:solidFill>
              <a:srgbClr val="22256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</a:pPr>
            <a:r>
              <a:rPr sz="1800" spc="-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NIC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85318" y="1862073"/>
            <a:ext cx="5197475" cy="2545715"/>
            <a:chOff x="385318" y="1862073"/>
            <a:chExt cx="5197475" cy="2545715"/>
          </a:xfrm>
        </p:grpSpPr>
        <p:sp>
          <p:nvSpPr>
            <p:cNvPr id="7" name="object 7"/>
            <p:cNvSpPr/>
            <p:nvPr/>
          </p:nvSpPr>
          <p:spPr>
            <a:xfrm>
              <a:off x="39166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61032" y="2410967"/>
              <a:ext cx="428625" cy="1234440"/>
            </a:xfrm>
            <a:custGeom>
              <a:avLst/>
              <a:gdLst/>
              <a:ahLst/>
              <a:cxnLst/>
              <a:rect l="l" t="t" r="r" b="b"/>
              <a:pathLst>
                <a:path w="428625" h="1234439">
                  <a:moveTo>
                    <a:pt x="69976" y="1158875"/>
                  </a:moveTo>
                  <a:lnTo>
                    <a:pt x="0" y="1207516"/>
                  </a:lnTo>
                  <a:lnTo>
                    <a:pt x="80899" y="1234313"/>
                  </a:lnTo>
                  <a:lnTo>
                    <a:pt x="76633" y="1204849"/>
                  </a:lnTo>
                  <a:lnTo>
                    <a:pt x="62865" y="1204849"/>
                  </a:lnTo>
                  <a:lnTo>
                    <a:pt x="62865" y="1192149"/>
                  </a:lnTo>
                  <a:lnTo>
                    <a:pt x="74785" y="1192085"/>
                  </a:lnTo>
                  <a:lnTo>
                    <a:pt x="69976" y="1158875"/>
                  </a:lnTo>
                  <a:close/>
                </a:path>
                <a:path w="428625" h="1234439">
                  <a:moveTo>
                    <a:pt x="74785" y="1192085"/>
                  </a:moveTo>
                  <a:lnTo>
                    <a:pt x="62865" y="1192149"/>
                  </a:lnTo>
                  <a:lnTo>
                    <a:pt x="62865" y="1204849"/>
                  </a:lnTo>
                  <a:lnTo>
                    <a:pt x="76622" y="1204777"/>
                  </a:lnTo>
                  <a:lnTo>
                    <a:pt x="74785" y="1192085"/>
                  </a:lnTo>
                  <a:close/>
                </a:path>
                <a:path w="428625" h="1234439">
                  <a:moveTo>
                    <a:pt x="76622" y="1204777"/>
                  </a:moveTo>
                  <a:lnTo>
                    <a:pt x="62865" y="1204849"/>
                  </a:lnTo>
                  <a:lnTo>
                    <a:pt x="76633" y="1204849"/>
                  </a:lnTo>
                  <a:close/>
                </a:path>
                <a:path w="428625" h="1234439">
                  <a:moveTo>
                    <a:pt x="415670" y="1190277"/>
                  </a:moveTo>
                  <a:lnTo>
                    <a:pt x="74785" y="1192085"/>
                  </a:lnTo>
                  <a:lnTo>
                    <a:pt x="76622" y="1204777"/>
                  </a:lnTo>
                  <a:lnTo>
                    <a:pt x="428370" y="1202944"/>
                  </a:lnTo>
                  <a:lnTo>
                    <a:pt x="428370" y="1196594"/>
                  </a:lnTo>
                  <a:lnTo>
                    <a:pt x="415670" y="1196594"/>
                  </a:lnTo>
                  <a:lnTo>
                    <a:pt x="415670" y="1190277"/>
                  </a:lnTo>
                  <a:close/>
                </a:path>
                <a:path w="428625" h="1234439">
                  <a:moveTo>
                    <a:pt x="422020" y="1190244"/>
                  </a:moveTo>
                  <a:lnTo>
                    <a:pt x="415670" y="1190277"/>
                  </a:lnTo>
                  <a:lnTo>
                    <a:pt x="415670" y="1196594"/>
                  </a:lnTo>
                  <a:lnTo>
                    <a:pt x="422020" y="1190244"/>
                  </a:lnTo>
                  <a:close/>
                </a:path>
                <a:path w="428625" h="1234439">
                  <a:moveTo>
                    <a:pt x="428370" y="1190244"/>
                  </a:moveTo>
                  <a:lnTo>
                    <a:pt x="422020" y="1190244"/>
                  </a:lnTo>
                  <a:lnTo>
                    <a:pt x="415670" y="1196594"/>
                  </a:lnTo>
                  <a:lnTo>
                    <a:pt x="428370" y="1196594"/>
                  </a:lnTo>
                  <a:lnTo>
                    <a:pt x="428370" y="1190244"/>
                  </a:lnTo>
                  <a:close/>
                </a:path>
                <a:path w="428625" h="1234439">
                  <a:moveTo>
                    <a:pt x="428370" y="0"/>
                  </a:moveTo>
                  <a:lnTo>
                    <a:pt x="415670" y="0"/>
                  </a:lnTo>
                  <a:lnTo>
                    <a:pt x="415670" y="1190277"/>
                  </a:lnTo>
                  <a:lnTo>
                    <a:pt x="428370" y="1190244"/>
                  </a:lnTo>
                  <a:lnTo>
                    <a:pt x="428370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61032" y="2410967"/>
              <a:ext cx="422275" cy="0"/>
            </a:xfrm>
            <a:custGeom>
              <a:avLst/>
              <a:gdLst/>
              <a:ahLst/>
              <a:cxnLst/>
              <a:rect l="l" t="t" r="r" b="b"/>
              <a:pathLst>
                <a:path w="422275">
                  <a:moveTo>
                    <a:pt x="42202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76828" y="1868423"/>
              <a:ext cx="1999614" cy="2533015"/>
            </a:xfrm>
            <a:custGeom>
              <a:avLst/>
              <a:gdLst/>
              <a:ahLst/>
              <a:cxnLst/>
              <a:rect l="l" t="t" r="r" b="b"/>
              <a:pathLst>
                <a:path w="1999614" h="2533015">
                  <a:moveTo>
                    <a:pt x="0" y="2532888"/>
                  </a:moveTo>
                  <a:lnTo>
                    <a:pt x="1999488" y="2532888"/>
                  </a:lnTo>
                  <a:lnTo>
                    <a:pt x="1999488" y="0"/>
                  </a:lnTo>
                  <a:lnTo>
                    <a:pt x="0" y="0"/>
                  </a:lnTo>
                  <a:lnTo>
                    <a:pt x="0" y="2532888"/>
                  </a:lnTo>
                  <a:close/>
                </a:path>
              </a:pathLst>
            </a:custGeom>
            <a:ln w="12700">
              <a:solidFill>
                <a:srgbClr val="7A5E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450338" y="2088641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5032" y="3591305"/>
            <a:ext cx="64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5236" y="4200144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2"/>
                </a:moveTo>
                <a:lnTo>
                  <a:pt x="0" y="737742"/>
                </a:lnTo>
                <a:lnTo>
                  <a:pt x="38100" y="813942"/>
                </a:lnTo>
                <a:lnTo>
                  <a:pt x="69850" y="750442"/>
                </a:lnTo>
                <a:lnTo>
                  <a:pt x="31750" y="750442"/>
                </a:lnTo>
                <a:lnTo>
                  <a:pt x="31750" y="737742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2"/>
                </a:lnTo>
                <a:lnTo>
                  <a:pt x="44450" y="750442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2"/>
                </a:moveTo>
                <a:lnTo>
                  <a:pt x="44450" y="737742"/>
                </a:lnTo>
                <a:lnTo>
                  <a:pt x="44450" y="750442"/>
                </a:lnTo>
                <a:lnTo>
                  <a:pt x="69850" y="750442"/>
                </a:lnTo>
                <a:lnTo>
                  <a:pt x="76200" y="737742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-4165" y="4515739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3212" y="5020055"/>
            <a:ext cx="462280" cy="309880"/>
          </a:xfrm>
          <a:prstGeom prst="rect">
            <a:avLst/>
          </a:prstGeom>
          <a:solidFill>
            <a:srgbClr val="00AFEF"/>
          </a:solidFill>
          <a:ln w="12700">
            <a:solidFill>
              <a:srgbClr val="22256C"/>
            </a:solidFill>
          </a:ln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</a:t>
            </a:r>
            <a:endParaRPr sz="1800">
              <a:latin typeface="Franklin Gothic Medium"/>
              <a:cs typeface="Franklin Gothic Medium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50263" y="4181855"/>
            <a:ext cx="2874645" cy="428625"/>
            <a:chOff x="1350263" y="4181855"/>
            <a:chExt cx="2874645" cy="428625"/>
          </a:xfrm>
        </p:grpSpPr>
        <p:sp>
          <p:nvSpPr>
            <p:cNvPr id="17" name="object 17"/>
            <p:cNvSpPr/>
            <p:nvPr/>
          </p:nvSpPr>
          <p:spPr>
            <a:xfrm>
              <a:off x="1350263" y="4181855"/>
              <a:ext cx="2874645" cy="413384"/>
            </a:xfrm>
            <a:custGeom>
              <a:avLst/>
              <a:gdLst/>
              <a:ahLst/>
              <a:cxnLst/>
              <a:rect l="l" t="t" r="r" b="b"/>
              <a:pathLst>
                <a:path w="2874645" h="413385">
                  <a:moveTo>
                    <a:pt x="2829821" y="400558"/>
                  </a:moveTo>
                  <a:lnTo>
                    <a:pt x="0" y="400558"/>
                  </a:lnTo>
                  <a:lnTo>
                    <a:pt x="0" y="413258"/>
                  </a:lnTo>
                  <a:lnTo>
                    <a:pt x="2842514" y="413258"/>
                  </a:lnTo>
                  <a:lnTo>
                    <a:pt x="2842520" y="406908"/>
                  </a:lnTo>
                  <a:lnTo>
                    <a:pt x="2829814" y="406908"/>
                  </a:lnTo>
                  <a:lnTo>
                    <a:pt x="2829821" y="400558"/>
                  </a:lnTo>
                  <a:close/>
                </a:path>
                <a:path w="2874645" h="413385">
                  <a:moveTo>
                    <a:pt x="2830181" y="76000"/>
                  </a:moveTo>
                  <a:lnTo>
                    <a:pt x="2829814" y="406908"/>
                  </a:lnTo>
                  <a:lnTo>
                    <a:pt x="2836164" y="400558"/>
                  </a:lnTo>
                  <a:lnTo>
                    <a:pt x="2842527" y="400558"/>
                  </a:lnTo>
                  <a:lnTo>
                    <a:pt x="2842880" y="76423"/>
                  </a:lnTo>
                  <a:lnTo>
                    <a:pt x="2830181" y="76000"/>
                  </a:lnTo>
                  <a:close/>
                </a:path>
                <a:path w="2874645" h="413385">
                  <a:moveTo>
                    <a:pt x="2842527" y="400558"/>
                  </a:moveTo>
                  <a:lnTo>
                    <a:pt x="2836164" y="400558"/>
                  </a:lnTo>
                  <a:lnTo>
                    <a:pt x="2829814" y="406908"/>
                  </a:lnTo>
                  <a:lnTo>
                    <a:pt x="2842520" y="406908"/>
                  </a:lnTo>
                  <a:lnTo>
                    <a:pt x="2842527" y="400558"/>
                  </a:lnTo>
                  <a:close/>
                </a:path>
                <a:path w="2874645" h="413385">
                  <a:moveTo>
                    <a:pt x="2867851" y="63500"/>
                  </a:moveTo>
                  <a:lnTo>
                    <a:pt x="2842895" y="63500"/>
                  </a:lnTo>
                  <a:lnTo>
                    <a:pt x="2842880" y="76423"/>
                  </a:lnTo>
                  <a:lnTo>
                    <a:pt x="2874264" y="77470"/>
                  </a:lnTo>
                  <a:lnTo>
                    <a:pt x="2867851" y="63500"/>
                  </a:lnTo>
                  <a:close/>
                </a:path>
                <a:path w="2874645" h="413385">
                  <a:moveTo>
                    <a:pt x="2842895" y="63500"/>
                  </a:moveTo>
                  <a:lnTo>
                    <a:pt x="2830195" y="63500"/>
                  </a:lnTo>
                  <a:lnTo>
                    <a:pt x="2830181" y="76000"/>
                  </a:lnTo>
                  <a:lnTo>
                    <a:pt x="2842880" y="76423"/>
                  </a:lnTo>
                  <a:lnTo>
                    <a:pt x="2842895" y="63500"/>
                  </a:lnTo>
                  <a:close/>
                </a:path>
                <a:path w="2874645" h="413385">
                  <a:moveTo>
                    <a:pt x="2838704" y="0"/>
                  </a:moveTo>
                  <a:lnTo>
                    <a:pt x="2798064" y="74930"/>
                  </a:lnTo>
                  <a:lnTo>
                    <a:pt x="2830181" y="76000"/>
                  </a:lnTo>
                  <a:lnTo>
                    <a:pt x="2830195" y="63500"/>
                  </a:lnTo>
                  <a:lnTo>
                    <a:pt x="2867851" y="63500"/>
                  </a:lnTo>
                  <a:lnTo>
                    <a:pt x="2838704" y="0"/>
                  </a:lnTo>
                  <a:close/>
                </a:path>
              </a:pathLst>
            </a:custGeom>
            <a:solidFill>
              <a:srgbClr val="3438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027" y="4200143"/>
              <a:ext cx="0" cy="407034"/>
            </a:xfrm>
            <a:custGeom>
              <a:avLst/>
              <a:gdLst/>
              <a:ahLst/>
              <a:cxnLst/>
              <a:rect l="l" t="t" r="r" b="b"/>
              <a:pathLst>
                <a:path h="407035">
                  <a:moveTo>
                    <a:pt x="0" y="406907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3438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271776" y="4614164"/>
            <a:ext cx="1731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PTP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over</a:t>
            </a:r>
            <a:r>
              <a:rPr sz="18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ethernet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61788" y="4184903"/>
            <a:ext cx="76200" cy="814069"/>
          </a:xfrm>
          <a:custGeom>
            <a:avLst/>
            <a:gdLst/>
            <a:ahLst/>
            <a:cxnLst/>
            <a:rect l="l" t="t" r="r" b="b"/>
            <a:pathLst>
              <a:path w="76200" h="814070">
                <a:moveTo>
                  <a:pt x="31750" y="737743"/>
                </a:moveTo>
                <a:lnTo>
                  <a:pt x="0" y="737743"/>
                </a:lnTo>
                <a:lnTo>
                  <a:pt x="38100" y="813943"/>
                </a:lnTo>
                <a:lnTo>
                  <a:pt x="69850" y="750443"/>
                </a:lnTo>
                <a:lnTo>
                  <a:pt x="31750" y="750443"/>
                </a:lnTo>
                <a:lnTo>
                  <a:pt x="31750" y="737743"/>
                </a:lnTo>
                <a:close/>
              </a:path>
              <a:path w="76200" h="814070">
                <a:moveTo>
                  <a:pt x="44450" y="0"/>
                </a:moveTo>
                <a:lnTo>
                  <a:pt x="31750" y="0"/>
                </a:lnTo>
                <a:lnTo>
                  <a:pt x="31750" y="750443"/>
                </a:lnTo>
                <a:lnTo>
                  <a:pt x="44450" y="750443"/>
                </a:lnTo>
                <a:lnTo>
                  <a:pt x="44450" y="0"/>
                </a:lnTo>
                <a:close/>
              </a:path>
              <a:path w="76200" h="814070">
                <a:moveTo>
                  <a:pt x="76200" y="737743"/>
                </a:moveTo>
                <a:lnTo>
                  <a:pt x="44450" y="737743"/>
                </a:lnTo>
                <a:lnTo>
                  <a:pt x="44450" y="750443"/>
                </a:lnTo>
                <a:lnTo>
                  <a:pt x="69850" y="750443"/>
                </a:lnTo>
                <a:lnTo>
                  <a:pt x="76200" y="737743"/>
                </a:lnTo>
                <a:close/>
              </a:path>
            </a:pathLst>
          </a:custGeom>
          <a:solidFill>
            <a:srgbClr val="3438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13250" y="4500117"/>
            <a:ext cx="783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PPS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69764" y="5004815"/>
            <a:ext cx="462280" cy="309880"/>
          </a:xfrm>
          <a:prstGeom prst="rect">
            <a:avLst/>
          </a:prstGeom>
          <a:solidFill>
            <a:srgbClr val="F4B4B6"/>
          </a:solidFill>
          <a:ln w="12700">
            <a:solidFill>
              <a:srgbClr val="22256C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800" spc="-1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D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9947" y="521208"/>
            <a:ext cx="6416040" cy="478840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366140"/>
            <a:ext cx="33337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17735" y="88392"/>
            <a:ext cx="2615183" cy="19507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52" y="1316736"/>
            <a:ext cx="5561076" cy="422452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59779" y="2225039"/>
            <a:ext cx="6128004" cy="33162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29311"/>
            <a:ext cx="97561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2780" algn="l"/>
                <a:tab pos="7396480" algn="l"/>
              </a:tabLst>
            </a:pPr>
            <a:r>
              <a:rPr sz="4800" spc="155" dirty="0">
                <a:solidFill>
                  <a:srgbClr val="5F5F60"/>
                </a:solidFill>
              </a:rPr>
              <a:t>Long-Term	</a:t>
            </a:r>
            <a:r>
              <a:rPr sz="4800" spc="180" dirty="0">
                <a:solidFill>
                  <a:srgbClr val="5F5F60"/>
                </a:solidFill>
              </a:rPr>
              <a:t>vs</a:t>
            </a:r>
            <a:r>
              <a:rPr sz="4800" spc="600" dirty="0">
                <a:solidFill>
                  <a:srgbClr val="5F5F60"/>
                </a:solidFill>
              </a:rPr>
              <a:t> </a:t>
            </a:r>
            <a:r>
              <a:rPr sz="4800" spc="200" dirty="0">
                <a:solidFill>
                  <a:srgbClr val="5F5F60"/>
                </a:solidFill>
              </a:rPr>
              <a:t>Short-Term	</a:t>
            </a:r>
            <a:r>
              <a:rPr sz="4800" spc="195" dirty="0">
                <a:solidFill>
                  <a:srgbClr val="5F5F60"/>
                </a:solidFill>
              </a:rPr>
              <a:t>Stability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0" y="1179575"/>
            <a:ext cx="5526024" cy="41224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756" y="1106424"/>
            <a:ext cx="5524500" cy="419557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24" y="104343"/>
            <a:ext cx="333565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70" dirty="0">
                <a:solidFill>
                  <a:srgbClr val="5F5F60"/>
                </a:solidFill>
              </a:rPr>
              <a:t>Performance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99859" y="1234439"/>
            <a:ext cx="5081016" cy="3810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5" y="1121663"/>
            <a:ext cx="6079236" cy="40355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464642"/>
            <a:ext cx="51511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15" dirty="0">
                <a:solidFill>
                  <a:srgbClr val="5F5F60"/>
                </a:solidFill>
              </a:rPr>
              <a:t>Previous</a:t>
            </a:r>
            <a:r>
              <a:rPr sz="4800" spc="500" dirty="0">
                <a:solidFill>
                  <a:srgbClr val="5F5F60"/>
                </a:solidFill>
              </a:rPr>
              <a:t> </a:t>
            </a:r>
            <a:r>
              <a:rPr sz="4800" spc="229" dirty="0">
                <a:solidFill>
                  <a:srgbClr val="5F5F60"/>
                </a:solidFill>
              </a:rPr>
              <a:t>Versions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1560575"/>
            <a:ext cx="2380488" cy="176174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45218" y="3272154"/>
            <a:ext cx="1612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December</a:t>
            </a:r>
            <a:r>
              <a:rPr sz="1800" spc="-8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91655" y="3560064"/>
            <a:ext cx="2587752" cy="176174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996430" y="5280405"/>
            <a:ext cx="1218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March</a:t>
            </a:r>
            <a:r>
              <a:rPr sz="1800" spc="-7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00576" y="5295391"/>
            <a:ext cx="10363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Apr</a:t>
            </a:r>
            <a:r>
              <a:rPr sz="1800" u="sng" spc="-45" dirty="0">
                <a:solidFill>
                  <a:srgbClr val="5F5F60"/>
                </a:solidFill>
                <a:uFill>
                  <a:solidFill>
                    <a:srgbClr val="5F5F60"/>
                  </a:solidFill>
                </a:uFill>
                <a:latin typeface="Franklin Gothic Medium"/>
                <a:cs typeface="Franklin Gothic Medium"/>
              </a:rPr>
              <a:t>il</a:t>
            </a:r>
            <a:r>
              <a:rPr sz="18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32047" y="3579876"/>
            <a:ext cx="2482596" cy="1764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21368" y="3579876"/>
            <a:ext cx="2482596" cy="176479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155428" y="5291708"/>
            <a:ext cx="969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July</a:t>
            </a:r>
            <a:r>
              <a:rPr sz="1800" spc="-6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0415" y="3578352"/>
            <a:ext cx="2673096" cy="1761744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959611" y="5266690"/>
            <a:ext cx="145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February</a:t>
            </a:r>
            <a:r>
              <a:rPr sz="18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2021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73829" y="3272154"/>
            <a:ext cx="1370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Oc</a:t>
            </a:r>
            <a:r>
              <a:rPr sz="18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ober</a:t>
            </a: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424428" y="1568196"/>
            <a:ext cx="2534412" cy="1732788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7576" y="1423416"/>
            <a:ext cx="2193036" cy="17434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984605" y="3137103"/>
            <a:ext cx="989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Sep</a:t>
            </a:r>
            <a:r>
              <a:rPr sz="1800" spc="-7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58128" y="1577339"/>
            <a:ext cx="2534412" cy="174650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853173" y="3281298"/>
            <a:ext cx="1605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November</a:t>
            </a:r>
            <a:r>
              <a:rPr sz="18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2020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34440"/>
            <a:chOff x="0" y="0"/>
            <a:chExt cx="12192000" cy="1234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2344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6" y="160020"/>
              <a:ext cx="2249424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960484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85012" y="1179017"/>
            <a:ext cx="74688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solidFill>
                  <a:srgbClr val="5F5F60"/>
                </a:solidFill>
              </a:rPr>
              <a:t>Why</a:t>
            </a:r>
            <a:r>
              <a:rPr sz="4000" spc="-10" dirty="0">
                <a:solidFill>
                  <a:srgbClr val="5F5F60"/>
                </a:solidFill>
              </a:rPr>
              <a:t> </a:t>
            </a:r>
            <a:r>
              <a:rPr sz="4000" spc="-40" dirty="0">
                <a:solidFill>
                  <a:srgbClr val="5F5F60"/>
                </a:solidFill>
              </a:rPr>
              <a:t>Do</a:t>
            </a:r>
            <a:r>
              <a:rPr sz="4000" spc="-20" dirty="0">
                <a:solidFill>
                  <a:srgbClr val="5F5F60"/>
                </a:solidFill>
              </a:rPr>
              <a:t> </a:t>
            </a:r>
            <a:r>
              <a:rPr sz="4000" spc="-195" dirty="0">
                <a:solidFill>
                  <a:srgbClr val="5F5F60"/>
                </a:solidFill>
              </a:rPr>
              <a:t>We</a:t>
            </a:r>
            <a:r>
              <a:rPr sz="4000" spc="-10" dirty="0">
                <a:solidFill>
                  <a:srgbClr val="5F5F60"/>
                </a:solidFill>
              </a:rPr>
              <a:t> Need</a:t>
            </a:r>
            <a:r>
              <a:rPr sz="4000" spc="-5" dirty="0">
                <a:solidFill>
                  <a:srgbClr val="5F5F60"/>
                </a:solidFill>
              </a:rPr>
              <a:t> </a:t>
            </a:r>
            <a:r>
              <a:rPr sz="4000" spc="-35" dirty="0">
                <a:solidFill>
                  <a:srgbClr val="5F5F60"/>
                </a:solidFill>
              </a:rPr>
              <a:t>Synchronization?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1010513" y="1944065"/>
            <a:ext cx="8728710" cy="1682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i="1" spc="-229" dirty="0">
                <a:solidFill>
                  <a:srgbClr val="666666"/>
                </a:solidFill>
                <a:latin typeface="Arial"/>
                <a:cs typeface="Arial"/>
              </a:rPr>
              <a:t>“</a:t>
            </a:r>
            <a:r>
              <a:rPr sz="1800" b="1" i="1" spc="-32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10" dirty="0">
                <a:solidFill>
                  <a:srgbClr val="666666"/>
                </a:solidFill>
                <a:latin typeface="Arial"/>
                <a:cs typeface="Arial"/>
              </a:rPr>
              <a:t>Nanosecond-level</a:t>
            </a:r>
            <a:r>
              <a:rPr sz="1800" b="1" i="1" spc="14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clock</a:t>
            </a:r>
            <a:r>
              <a:rPr sz="1800" b="1" i="1" spc="18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20" dirty="0">
                <a:solidFill>
                  <a:srgbClr val="666666"/>
                </a:solidFill>
                <a:latin typeface="Arial"/>
                <a:cs typeface="Arial"/>
              </a:rPr>
              <a:t>synchronization</a:t>
            </a:r>
            <a:r>
              <a:rPr sz="1800" b="1" i="1" spc="17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5" dirty="0">
                <a:solidFill>
                  <a:srgbClr val="666666"/>
                </a:solidFill>
                <a:latin typeface="Arial"/>
                <a:cs typeface="Arial"/>
              </a:rPr>
              <a:t>enables</a:t>
            </a:r>
            <a:r>
              <a:rPr sz="1800" b="1" i="1" spc="21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0" dirty="0">
                <a:solidFill>
                  <a:srgbClr val="666666"/>
                </a:solidFill>
                <a:latin typeface="Arial"/>
                <a:cs typeface="Arial"/>
              </a:rPr>
              <a:t>a</a:t>
            </a:r>
            <a:r>
              <a:rPr sz="1800" b="1" i="1" spc="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90" dirty="0">
                <a:solidFill>
                  <a:srgbClr val="666666"/>
                </a:solidFill>
                <a:latin typeface="Arial"/>
                <a:cs typeface="Arial"/>
              </a:rPr>
              <a:t>new</a:t>
            </a:r>
            <a:r>
              <a:rPr sz="1800" b="1" i="1" spc="245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spectrum</a:t>
            </a:r>
            <a:r>
              <a:rPr sz="1800" b="1" i="1" spc="19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70" dirty="0">
                <a:solidFill>
                  <a:srgbClr val="666666"/>
                </a:solidFill>
                <a:latin typeface="Arial"/>
                <a:cs typeface="Arial"/>
              </a:rPr>
              <a:t>of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45" dirty="0">
                <a:solidFill>
                  <a:srgbClr val="666666"/>
                </a:solidFill>
                <a:latin typeface="Arial"/>
                <a:cs typeface="Arial"/>
              </a:rPr>
              <a:t>timing</a:t>
            </a:r>
            <a:r>
              <a:rPr sz="1800" b="1" i="1" spc="250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65" dirty="0">
                <a:solidFill>
                  <a:srgbClr val="666666"/>
                </a:solidFill>
                <a:latin typeface="Arial"/>
                <a:cs typeface="Arial"/>
              </a:rPr>
              <a:t>and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55"/>
              </a:lnSpc>
            </a:pPr>
            <a:r>
              <a:rPr sz="1800" b="1" i="1" spc="-15" dirty="0">
                <a:solidFill>
                  <a:srgbClr val="666666"/>
                </a:solidFill>
                <a:latin typeface="Arial"/>
                <a:cs typeface="Arial"/>
              </a:rPr>
              <a:t>delay-critical</a:t>
            </a:r>
            <a:r>
              <a:rPr sz="1800" b="1" i="1" spc="114" dirty="0">
                <a:solidFill>
                  <a:srgbClr val="666666"/>
                </a:solidFill>
                <a:latin typeface="Arial"/>
                <a:cs typeface="Arial"/>
              </a:rPr>
              <a:t> </a:t>
            </a:r>
            <a:r>
              <a:rPr sz="1800" b="1" i="1" spc="-30" dirty="0">
                <a:solidFill>
                  <a:srgbClr val="666666"/>
                </a:solidFill>
                <a:latin typeface="Arial"/>
                <a:cs typeface="Arial"/>
              </a:rPr>
              <a:t>applications”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400" i="1" spc="9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--</a:t>
            </a:r>
            <a:r>
              <a:rPr sz="2400" i="1" spc="34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Google,</a:t>
            </a:r>
            <a:r>
              <a:rPr sz="1200" i="1" spc="15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Stanford,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Exploiting</a:t>
            </a:r>
            <a:r>
              <a:rPr sz="1200" i="1" spc="10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a</a:t>
            </a:r>
            <a:r>
              <a:rPr sz="1200" i="1" spc="8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Natural</a:t>
            </a:r>
            <a:r>
              <a:rPr sz="1200" i="1" spc="9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Network</a:t>
            </a:r>
            <a:r>
              <a:rPr sz="1200" i="1" spc="114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Effect</a:t>
            </a:r>
            <a:r>
              <a:rPr sz="1200" i="1" spc="7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-1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for</a:t>
            </a:r>
            <a:r>
              <a:rPr sz="1200" i="1" spc="6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Scalable,</a:t>
            </a:r>
            <a:r>
              <a:rPr sz="1200" i="1" spc="14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2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Fine-grained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5" dirty="0">
                <a:solidFill>
                  <a:srgbClr val="999999"/>
                </a:solidFill>
                <a:latin typeface="Franklin Gothic Medium"/>
                <a:cs typeface="Franklin Gothic Medium"/>
              </a:rPr>
              <a:t>Clock</a:t>
            </a:r>
            <a:r>
              <a:rPr sz="1200" i="1" spc="13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 </a:t>
            </a:r>
            <a:r>
              <a:rPr sz="1200" i="1" spc="10" dirty="0">
                <a:solidFill>
                  <a:srgbClr val="999999"/>
                </a:solidFill>
                <a:latin typeface="Franklin Gothic Medium"/>
                <a:cs typeface="Franklin Gothic Medium"/>
              </a:rPr>
              <a:t>Synchronization</a:t>
            </a:r>
            <a:endParaRPr sz="12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</a:pPr>
            <a:r>
              <a:rPr sz="1800" spc="-1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8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Precise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Time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Axis</a:t>
            </a:r>
            <a:r>
              <a:rPr sz="1800" spc="-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leaps</a:t>
            </a:r>
            <a:r>
              <a:rPr sz="18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applications’</a:t>
            </a:r>
            <a:r>
              <a:rPr sz="1800" spc="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7A5E25"/>
                </a:solidFill>
                <a:latin typeface="Franklin Gothic Medium"/>
                <a:cs typeface="Franklin Gothic Medium"/>
              </a:rPr>
              <a:t>performance</a:t>
            </a:r>
            <a:r>
              <a:rPr sz="18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,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efficiency</a:t>
            </a:r>
            <a:r>
              <a:rPr sz="1800" spc="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18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7A5E25"/>
                </a:solidFill>
                <a:latin typeface="Franklin Gothic Medium"/>
                <a:cs typeface="Franklin Gothic Medium"/>
              </a:rPr>
              <a:t>security</a:t>
            </a:r>
            <a:endParaRPr sz="1800">
              <a:latin typeface="Franklin Gothic Medium"/>
              <a:cs typeface="Franklin Gothic Medium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092451" y="4094988"/>
          <a:ext cx="6274435" cy="1948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5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7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95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940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739901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308610">
                        <a:lnSpc>
                          <a:spcPct val="100000"/>
                        </a:lnSpc>
                        <a:tabLst>
                          <a:tab pos="806450" algn="l"/>
                        </a:tabLst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3x	Distributed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Database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Throughput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tabLst>
                          <a:tab pos="1037590" algn="l"/>
                        </a:tabLst>
                      </a:pPr>
                      <a:r>
                        <a:rPr sz="1200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80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x	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ing</a:t>
                      </a:r>
                      <a:r>
                        <a:rPr sz="1200" spc="-9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cur</a:t>
                      </a:r>
                      <a:r>
                        <a:rPr sz="1200" spc="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2540" marB="0"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114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708660" marR="703580" indent="50165">
                        <a:lnSpc>
                          <a:spcPct val="100000"/>
                        </a:lnSpc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Site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Security w/ </a:t>
                      </a:r>
                      <a:r>
                        <a:rPr sz="1200" spc="-3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Timed</a:t>
                      </a:r>
                      <a:r>
                        <a:rPr sz="1200" spc="-6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Encryption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905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137795">
                        <a:lnSpc>
                          <a:spcPct val="100000"/>
                        </a:lnSpc>
                        <a:tabLst>
                          <a:tab pos="387350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Compute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R w="83820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950">
                        <a:latin typeface="Times New Roman"/>
                        <a:cs typeface="Times New Roman"/>
                      </a:endParaRPr>
                    </a:p>
                    <a:p>
                      <a:pPr marL="246379">
                        <a:lnSpc>
                          <a:spcPct val="100000"/>
                        </a:lnSpc>
                        <a:tabLst>
                          <a:tab pos="559435" algn="l"/>
                        </a:tabLst>
                      </a:pPr>
                      <a:r>
                        <a:rPr sz="1800" spc="-900" baseline="9259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↓	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Network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Traffic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5715" marB="0">
                    <a:lnL w="83820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lnB w="76200">
                      <a:solidFill>
                        <a:srgbClr val="FFFFFF"/>
                      </a:solidFill>
                      <a:prstDash val="solid"/>
                    </a:lnB>
                    <a:solidFill>
                      <a:srgbClr val="7A5E2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626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Data</a:t>
                      </a:r>
                      <a:r>
                        <a:rPr sz="12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Consistency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76200">
                      <a:solidFill>
                        <a:srgbClr val="FFFFFF"/>
                      </a:solidFill>
                      <a:prstDash val="solid"/>
                    </a:lnT>
                  </a:tcPr>
                </a:tc>
                <a:tc gridSpan="5"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Casuality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R w="82295">
                      <a:solidFill>
                        <a:srgbClr val="FFFFFF"/>
                      </a:solidFill>
                      <a:prstDash val="solid"/>
                    </a:lnR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0">
                        <a:lnSpc>
                          <a:spcPct val="100000"/>
                        </a:lnSpc>
                        <a:spcBef>
                          <a:spcPts val="1105"/>
                        </a:spcBef>
                      </a:pP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Event</a:t>
                      </a:r>
                      <a:r>
                        <a:rPr sz="1200" spc="-8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Ordering</a:t>
                      </a:r>
                      <a:endParaRPr sz="1200">
                        <a:latin typeface="Trebuchet MS"/>
                        <a:cs typeface="Trebuchet MS"/>
                      </a:endParaRPr>
                    </a:p>
                  </a:txBody>
                  <a:tcPr marL="0" marR="0" marT="140335" marB="0">
                    <a:lnL w="82295">
                      <a:solidFill>
                        <a:srgbClr val="FFFFFF"/>
                      </a:solidFill>
                      <a:prstDash val="solid"/>
                    </a:lnL>
                    <a:lnT w="76200">
                      <a:solidFill>
                        <a:srgbClr val="FFFFFF"/>
                      </a:solidFill>
                      <a:prstDash val="solid"/>
                    </a:lnT>
                    <a:solidFill>
                      <a:srgbClr val="7A5E2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8459723" y="4094988"/>
            <a:ext cx="1399540" cy="1948180"/>
          </a:xfrm>
          <a:custGeom>
            <a:avLst/>
            <a:gdLst/>
            <a:ahLst/>
            <a:cxnLst/>
            <a:rect l="l" t="t" r="r" b="b"/>
            <a:pathLst>
              <a:path w="1399540" h="1948179">
                <a:moveTo>
                  <a:pt x="1399031" y="0"/>
                </a:moveTo>
                <a:lnTo>
                  <a:pt x="0" y="0"/>
                </a:lnTo>
                <a:lnTo>
                  <a:pt x="0" y="1947672"/>
                </a:lnTo>
                <a:lnTo>
                  <a:pt x="1399031" y="1947672"/>
                </a:lnTo>
                <a:lnTo>
                  <a:pt x="1399031" y="0"/>
                </a:lnTo>
                <a:close/>
              </a:path>
            </a:pathLst>
          </a:custGeom>
          <a:solidFill>
            <a:srgbClr val="7A5E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459723" y="4094988"/>
            <a:ext cx="1399540" cy="1948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92075" marR="790575">
              <a:lnSpc>
                <a:spcPct val="100000"/>
              </a:lnSpc>
              <a:spcBef>
                <a:spcPts val="805"/>
              </a:spcBef>
            </a:pP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Just 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The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ip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85631" y="4201667"/>
            <a:ext cx="1345692" cy="1391412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8755380" y="6231635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7" y="0"/>
                </a:moveTo>
                <a:lnTo>
                  <a:pt x="0" y="0"/>
                </a:lnTo>
                <a:lnTo>
                  <a:pt x="0" y="461771"/>
                </a:lnTo>
                <a:lnTo>
                  <a:pt x="3142487" y="461771"/>
                </a:lnTo>
                <a:lnTo>
                  <a:pt x="31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835008" y="6257645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614248"/>
            <a:ext cx="7499984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25" dirty="0">
                <a:solidFill>
                  <a:srgbClr val="5F5F60"/>
                </a:solidFill>
              </a:rPr>
              <a:t>Use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dirty="0">
                <a:solidFill>
                  <a:srgbClr val="5F5F60"/>
                </a:solidFill>
              </a:rPr>
              <a:t>Case:</a:t>
            </a:r>
            <a:r>
              <a:rPr sz="4800" spc="-25" dirty="0">
                <a:solidFill>
                  <a:srgbClr val="5F5F60"/>
                </a:solidFill>
              </a:rPr>
              <a:t> </a:t>
            </a:r>
            <a:r>
              <a:rPr sz="4800" spc="-80" dirty="0">
                <a:solidFill>
                  <a:srgbClr val="5F5F60"/>
                </a:solidFill>
              </a:rPr>
              <a:t>Network</a:t>
            </a:r>
            <a:r>
              <a:rPr sz="4800" spc="-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Telemetry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650240" y="1635353"/>
            <a:ext cx="5601335" cy="386842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Constantly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28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doesn’t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respond,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must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take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action.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Why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not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based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Hardware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SING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=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Synchronous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Pings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delay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measurements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In-Network</a:t>
            </a:r>
            <a:r>
              <a:rPr sz="20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Telemetry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recognitions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Improve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Congestion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Control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mechanisms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Precision: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20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measure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7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way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66332" y="1828800"/>
            <a:ext cx="5620511" cy="37475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69891" y="0"/>
            <a:ext cx="7722234" cy="6858000"/>
            <a:chOff x="4469891" y="0"/>
            <a:chExt cx="7722234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400" y="0"/>
              <a:ext cx="137160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8999" y="5018532"/>
              <a:ext cx="914400" cy="1488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69891" y="2144267"/>
              <a:ext cx="6342888" cy="326593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7607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50240" y="596341"/>
            <a:ext cx="6083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87120" algn="l"/>
                <a:tab pos="2627630" algn="l"/>
                <a:tab pos="5590540" algn="l"/>
              </a:tabLst>
            </a:pPr>
            <a:r>
              <a:rPr sz="4000" spc="285" dirty="0">
                <a:solidFill>
                  <a:srgbClr val="4D4D4E"/>
                </a:solidFill>
              </a:rPr>
              <a:t>Us</a:t>
            </a:r>
            <a:r>
              <a:rPr sz="4000" spc="-5" dirty="0">
                <a:solidFill>
                  <a:srgbClr val="4D4D4E"/>
                </a:solidFill>
              </a:rPr>
              <a:t>e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C</a:t>
            </a:r>
            <a:r>
              <a:rPr sz="4000" spc="285" dirty="0">
                <a:solidFill>
                  <a:srgbClr val="4D4D4E"/>
                </a:solidFill>
              </a:rPr>
              <a:t>as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: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85" dirty="0">
                <a:solidFill>
                  <a:srgbClr val="4D4D4E"/>
                </a:solidFill>
              </a:rPr>
              <a:t>D</a:t>
            </a:r>
            <a:r>
              <a:rPr sz="4000" spc="280" dirty="0">
                <a:solidFill>
                  <a:srgbClr val="4D4D4E"/>
                </a:solidFill>
              </a:rPr>
              <a:t>i</a:t>
            </a:r>
            <a:r>
              <a:rPr sz="4000" spc="285" dirty="0">
                <a:solidFill>
                  <a:srgbClr val="4D4D4E"/>
                </a:solidFill>
              </a:rPr>
              <a:t>st</a:t>
            </a:r>
            <a:r>
              <a:rPr sz="4000" spc="280" dirty="0">
                <a:solidFill>
                  <a:srgbClr val="4D4D4E"/>
                </a:solidFill>
              </a:rPr>
              <a:t>rib</a:t>
            </a:r>
            <a:r>
              <a:rPr sz="4000" spc="290" dirty="0">
                <a:solidFill>
                  <a:srgbClr val="4D4D4E"/>
                </a:solidFill>
              </a:rPr>
              <a:t>u</a:t>
            </a:r>
            <a:r>
              <a:rPr sz="4000" spc="225" dirty="0">
                <a:solidFill>
                  <a:srgbClr val="4D4D4E"/>
                </a:solidFill>
              </a:rPr>
              <a:t>t</a:t>
            </a:r>
            <a:r>
              <a:rPr sz="4000" spc="290" dirty="0">
                <a:solidFill>
                  <a:srgbClr val="4D4D4E"/>
                </a:solidFill>
              </a:rPr>
              <a:t>e</a:t>
            </a:r>
            <a:r>
              <a:rPr sz="4000" spc="-5" dirty="0">
                <a:solidFill>
                  <a:srgbClr val="4D4D4E"/>
                </a:solidFill>
              </a:rPr>
              <a:t>d</a:t>
            </a:r>
            <a:r>
              <a:rPr sz="4000" dirty="0">
                <a:solidFill>
                  <a:srgbClr val="4D4D4E"/>
                </a:solidFill>
              </a:rPr>
              <a:t>	</a:t>
            </a:r>
            <a:r>
              <a:rPr sz="4000" spc="290" dirty="0">
                <a:solidFill>
                  <a:srgbClr val="4D4D4E"/>
                </a:solidFill>
              </a:rPr>
              <a:t>A</a:t>
            </a:r>
            <a:r>
              <a:rPr sz="4000" spc="-5" dirty="0">
                <a:solidFill>
                  <a:srgbClr val="4D4D4E"/>
                </a:solidFill>
              </a:rPr>
              <a:t>I</a:t>
            </a:r>
            <a:endParaRPr sz="4000"/>
          </a:p>
        </p:txBody>
      </p:sp>
      <p:sp>
        <p:nvSpPr>
          <p:cNvPr id="8" name="object 8"/>
          <p:cNvSpPr txBox="1"/>
          <p:nvPr/>
        </p:nvSpPr>
        <p:spPr>
          <a:xfrm>
            <a:off x="650240" y="1621028"/>
            <a:ext cx="3390900" cy="35591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080" indent="-228600">
              <a:lnSpc>
                <a:spcPct val="70000"/>
              </a:lnSpc>
              <a:spcBef>
                <a:spcPts val="7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 Intensive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move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one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</a:t>
            </a:r>
            <a:r>
              <a:rPr sz="18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cluster</a:t>
            </a:r>
            <a:endParaRPr sz="1800">
              <a:latin typeface="Franklin Gothic Medium"/>
              <a:cs typeface="Franklin Gothic Medium"/>
            </a:endParaRPr>
          </a:p>
          <a:p>
            <a:pPr marL="241300" marR="56515" indent="-228600">
              <a:lnSpc>
                <a:spcPct val="70000"/>
              </a:lnSpc>
              <a:spcBef>
                <a:spcPts val="994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right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precision,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18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train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many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places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5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Then 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use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timestamps</a:t>
            </a:r>
            <a:r>
              <a:rPr sz="18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endParaRPr sz="1800">
              <a:latin typeface="Franklin Gothic Medium"/>
              <a:cs typeface="Franklin Gothic Medium"/>
            </a:endParaRPr>
          </a:p>
          <a:p>
            <a:pPr marL="241300">
              <a:lnSpc>
                <a:spcPts val="1835"/>
              </a:lnSpc>
            </a:pP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merge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results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080"/>
              </a:lnSpc>
              <a:spcBef>
                <a:spcPts val="36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Advantages:</a:t>
            </a:r>
            <a:endParaRPr sz="1800">
              <a:latin typeface="Franklin Gothic Medium"/>
              <a:cs typeface="Franklin Gothic Medium"/>
            </a:endParaRPr>
          </a:p>
          <a:p>
            <a:pPr marL="469900" marR="919480" lvl="1" indent="-229235">
              <a:lnSpc>
                <a:spcPct val="70000"/>
              </a:lnSpc>
              <a:spcBef>
                <a:spcPts val="570"/>
              </a:spcBef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Reduces</a:t>
            </a: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18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1800" spc="-43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traffic/congestion</a:t>
            </a:r>
            <a:endParaRPr sz="18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Save</a:t>
            </a:r>
            <a:r>
              <a:rPr sz="18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Resources</a:t>
            </a:r>
            <a:endParaRPr sz="180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 precision</a:t>
            </a:r>
            <a:r>
              <a:rPr sz="18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endParaRPr sz="1800">
              <a:latin typeface="Franklin Gothic Medium"/>
              <a:cs typeface="Franklin Gothic Medium"/>
            </a:endParaRPr>
          </a:p>
          <a:p>
            <a:pPr marL="241300">
              <a:lnSpc>
                <a:spcPts val="1764"/>
              </a:lnSpc>
            </a:pP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&lt;100ns</a:t>
            </a:r>
            <a:endParaRPr sz="18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14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Across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 </a:t>
            </a:r>
            <a:r>
              <a:rPr sz="18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 </a:t>
            </a:r>
            <a:r>
              <a:rPr sz="18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endParaRPr sz="1800">
              <a:latin typeface="Franklin Gothic Medium"/>
              <a:cs typeface="Franklin Gothic Medium"/>
            </a:endParaRPr>
          </a:p>
          <a:p>
            <a:pPr marL="469900" lvl="1" indent="-229235">
              <a:lnSpc>
                <a:spcPts val="2090"/>
              </a:lnSpc>
              <a:buClr>
                <a:srgbClr val="8DC53E"/>
              </a:buClr>
              <a:buFont typeface="Cambria Math"/>
              <a:buChar char="–"/>
              <a:tabLst>
                <a:tab pos="470534" algn="l"/>
              </a:tabLst>
            </a:pPr>
            <a:r>
              <a:rPr sz="18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Globally</a:t>
            </a:r>
            <a:endParaRPr sz="18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71500" y="6286500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2"/>
                </a:lnTo>
                <a:lnTo>
                  <a:pt x="3142488" y="461772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50240" y="6311900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5" y="0"/>
            <a:ext cx="1371600" cy="6858000"/>
            <a:chOff x="1565" y="0"/>
            <a:chExt cx="1371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" y="0"/>
              <a:ext cx="137155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" y="551687"/>
              <a:ext cx="914400" cy="14889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617296"/>
            <a:ext cx="84289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9935" algn="l"/>
                <a:tab pos="1776730" algn="l"/>
                <a:tab pos="3547745" algn="l"/>
                <a:tab pos="5079365" algn="l"/>
                <a:tab pos="6330950" algn="l"/>
                <a:tab pos="7017384" algn="l"/>
              </a:tabLst>
            </a:pPr>
            <a:r>
              <a:rPr sz="2400" spc="260" dirty="0">
                <a:latin typeface="Trebuchet MS"/>
                <a:cs typeface="Trebuchet MS"/>
              </a:rPr>
              <a:t>Use	</a:t>
            </a:r>
            <a:r>
              <a:rPr sz="2400" spc="-75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200" dirty="0">
                <a:latin typeface="Trebuchet MS"/>
                <a:cs typeface="Trebuchet MS"/>
              </a:rPr>
              <a:t>ase:	</a:t>
            </a:r>
            <a:r>
              <a:rPr sz="2400" spc="265" dirty="0">
                <a:latin typeface="Trebuchet MS"/>
                <a:cs typeface="Trebuchet MS"/>
              </a:rPr>
              <a:t>Multic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240" dirty="0">
                <a:latin typeface="Trebuchet MS"/>
                <a:cs typeface="Trebuchet MS"/>
              </a:rPr>
              <a:t>ore	</a:t>
            </a:r>
            <a:r>
              <a:rPr sz="2400" spc="330" dirty="0">
                <a:latin typeface="Trebuchet MS"/>
                <a:cs typeface="Trebuchet MS"/>
              </a:rPr>
              <a:t>Systems	</a:t>
            </a:r>
            <a:r>
              <a:rPr sz="2400" spc="-15" dirty="0">
                <a:latin typeface="Trebuchet MS"/>
                <a:cs typeface="Trebuchet MS"/>
              </a:rPr>
              <a:t>A</a:t>
            </a:r>
            <a:r>
              <a:rPr sz="2400" spc="-4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</a:t>
            </a:r>
            <a:r>
              <a:rPr sz="2400" spc="-425" dirty="0">
                <a:latin typeface="Trebuchet MS"/>
                <a:cs typeface="Trebuchet MS"/>
              </a:rPr>
              <a:t> </a:t>
            </a:r>
            <a:r>
              <a:rPr sz="2400" spc="335" dirty="0">
                <a:latin typeface="Trebuchet MS"/>
                <a:cs typeface="Trebuchet MS"/>
              </a:rPr>
              <a:t>ross	</a:t>
            </a:r>
            <a:r>
              <a:rPr sz="2400" spc="204" dirty="0">
                <a:latin typeface="Trebuchet MS"/>
                <a:cs typeface="Trebuchet MS"/>
              </a:rPr>
              <a:t>the	</a:t>
            </a:r>
            <a:r>
              <a:rPr sz="2400" spc="280" dirty="0">
                <a:latin typeface="Trebuchet MS"/>
                <a:cs typeface="Trebuchet MS"/>
              </a:rPr>
              <a:t>Network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923288" y="6291071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1"/>
                </a:lnTo>
                <a:lnTo>
                  <a:pt x="3142488" y="461771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19225" y="1275281"/>
            <a:ext cx="6280785" cy="54324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5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Fabric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Ultra-Path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Interconnect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(UPI)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>
              <a:latin typeface="Franklin Gothic Medium"/>
              <a:cs typeface="Franklin Gothic Medium"/>
            </a:endParaRPr>
          </a:p>
          <a:p>
            <a:pPr marL="469900" marR="26034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Input-Output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Memory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Management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Unit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(IOMMU)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over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network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PC?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9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how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Personal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Computer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well.</a:t>
            </a:r>
            <a:endParaRPr sz="2000">
              <a:latin typeface="Franklin Gothic Medium"/>
              <a:cs typeface="Franklin Gothic Medium"/>
            </a:endParaRPr>
          </a:p>
          <a:p>
            <a:pPr marL="469900" marR="461645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can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help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program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7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DC</a:t>
            </a:r>
            <a:r>
              <a:rPr sz="20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equipment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follows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same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vector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7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5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Current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data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center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are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far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from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>
              <a:latin typeface="Franklin Gothic Medium"/>
              <a:cs typeface="Franklin Gothic Medium"/>
            </a:endParaRPr>
          </a:p>
          <a:p>
            <a:pPr marL="469900" marR="115570" lvl="1" indent="-228600">
              <a:lnSpc>
                <a:spcPts val="216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  <a:tab pos="2094864" algn="l"/>
              </a:tabLst>
            </a:pP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Determinism:	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you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know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when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everything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happens,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load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could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closer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100%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Requires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End-to-End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Precision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&lt;10ns</a:t>
            </a:r>
            <a:endParaRPr sz="20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Franklin Gothic Medium"/>
              <a:cs typeface="Franklin Gothic Medium"/>
            </a:endParaRPr>
          </a:p>
          <a:p>
            <a:pPr marL="59563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34440"/>
            <a:chOff x="0" y="0"/>
            <a:chExt cx="12192000" cy="12344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123443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976" y="160020"/>
              <a:ext cx="2249424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8947784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5632" y="1242060"/>
            <a:ext cx="10460736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5" y="0"/>
            <a:ext cx="1371600" cy="6858000"/>
            <a:chOff x="1565" y="0"/>
            <a:chExt cx="1371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" y="0"/>
              <a:ext cx="137155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" y="551687"/>
              <a:ext cx="914400" cy="14889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66672" y="580644"/>
            <a:ext cx="10425684" cy="5466587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55292" y="6277355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7" y="0"/>
                </a:moveTo>
                <a:lnTo>
                  <a:pt x="0" y="0"/>
                </a:lnTo>
                <a:lnTo>
                  <a:pt x="0" y="461772"/>
                </a:lnTo>
                <a:lnTo>
                  <a:pt x="3142487" y="461772"/>
                </a:lnTo>
                <a:lnTo>
                  <a:pt x="31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34032" y="6302451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7784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96239"/>
            <a:ext cx="42976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60" dirty="0">
                <a:solidFill>
                  <a:srgbClr val="5F5F60"/>
                </a:solidFill>
              </a:rPr>
              <a:t>Coming</a:t>
            </a:r>
            <a:r>
              <a:rPr sz="4800" spc="535" dirty="0">
                <a:solidFill>
                  <a:srgbClr val="5F5F60"/>
                </a:solidFill>
              </a:rPr>
              <a:t> </a:t>
            </a:r>
            <a:r>
              <a:rPr sz="4800" spc="220" dirty="0">
                <a:solidFill>
                  <a:srgbClr val="5F5F60"/>
                </a:solidFill>
              </a:rPr>
              <a:t>Soon…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916939" y="1950893"/>
            <a:ext cx="4563110" cy="937894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10"/>
              </a:spcBef>
              <a:buClr>
                <a:srgbClr val="8DC53E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Dual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GNSS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Rb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Clock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(SA.53)</a:t>
            </a:r>
            <a:endParaRPr sz="2400">
              <a:latin typeface="Franklin Gothic Medium"/>
              <a:cs typeface="Franklin Gothic Medium"/>
            </a:endParaRPr>
          </a:p>
          <a:p>
            <a:pPr marL="241300" indent="-229235">
              <a:lnSpc>
                <a:spcPct val="100000"/>
              </a:lnSpc>
              <a:spcBef>
                <a:spcPts val="710"/>
              </a:spcBef>
              <a:buClr>
                <a:srgbClr val="8DC53E"/>
              </a:buClr>
              <a:buFont typeface="Arial MT"/>
              <a:buChar char="•"/>
              <a:tabLst>
                <a:tab pos="241935" algn="l"/>
              </a:tabLst>
            </a:pP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Low</a:t>
            </a:r>
            <a:r>
              <a:rPr sz="2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Power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Clock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(SA.45s)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33750" y="5178297"/>
            <a:ext cx="4876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Can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found</a:t>
            </a: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on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  <a:hlinkClick r:id="rId2"/>
              </a:rPr>
              <a:t>www.timingcard.com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52572" y="3029711"/>
            <a:ext cx="2738628" cy="20528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00800" y="3029711"/>
            <a:ext cx="2738628" cy="205282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5" y="0"/>
            <a:ext cx="1371600" cy="6858000"/>
            <a:chOff x="1565" y="0"/>
            <a:chExt cx="1371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" y="0"/>
              <a:ext cx="137155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" y="551687"/>
              <a:ext cx="914400" cy="14889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9029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60957" y="329006"/>
            <a:ext cx="902970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310" dirty="0">
                <a:latin typeface="Trebuchet MS"/>
                <a:cs typeface="Trebuchet MS"/>
              </a:rPr>
              <a:t>Use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180" dirty="0">
                <a:latin typeface="Trebuchet MS"/>
                <a:cs typeface="Trebuchet MS"/>
              </a:rPr>
              <a:t>Case: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465" dirty="0">
                <a:latin typeface="Trebuchet MS"/>
                <a:cs typeface="Trebuchet MS"/>
              </a:rPr>
              <a:t>Mass</a:t>
            </a:r>
            <a:r>
              <a:rPr sz="4200" spc="350" dirty="0">
                <a:latin typeface="Trebuchet MS"/>
                <a:cs typeface="Trebuchet MS"/>
              </a:rPr>
              <a:t> </a:t>
            </a:r>
            <a:r>
              <a:rPr sz="4200" spc="300" dirty="0">
                <a:latin typeface="Trebuchet MS"/>
                <a:cs typeface="Trebuchet MS"/>
              </a:rPr>
              <a:t>Online</a:t>
            </a:r>
            <a:r>
              <a:rPr sz="4200" spc="360" dirty="0">
                <a:latin typeface="Trebuchet MS"/>
                <a:cs typeface="Trebuchet MS"/>
              </a:rPr>
              <a:t> </a:t>
            </a:r>
            <a:r>
              <a:rPr sz="4200" spc="330" dirty="0">
                <a:latin typeface="Trebuchet MS"/>
                <a:cs typeface="Trebuchet MS"/>
              </a:rPr>
              <a:t>Platforms</a:t>
            </a:r>
            <a:endParaRPr sz="42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9225" y="1307033"/>
            <a:ext cx="6323965" cy="318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10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Competitive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interactions,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like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gaming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stock</a:t>
            </a:r>
            <a:endParaRPr sz="2000">
              <a:latin typeface="Franklin Gothic Medium"/>
              <a:cs typeface="Franklin Gothic Medium"/>
            </a:endParaRPr>
          </a:p>
          <a:p>
            <a:pPr marL="241300">
              <a:lnSpc>
                <a:spcPts val="2280"/>
              </a:lnSpc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transactions</a:t>
            </a:r>
            <a:endParaRPr sz="2000">
              <a:latin typeface="Franklin Gothic Medium"/>
              <a:cs typeface="Franklin Gothic Medium"/>
            </a:endParaRPr>
          </a:p>
          <a:p>
            <a:pPr marL="469900" marR="5080" lvl="1" indent="-228600">
              <a:lnSpc>
                <a:spcPts val="2160"/>
              </a:lnSpc>
              <a:spcBef>
                <a:spcPts val="52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Simulating</a:t>
            </a:r>
            <a:r>
              <a:rPr sz="20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physical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reality,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instantaneous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actions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occurring</a:t>
            </a:r>
            <a:r>
              <a:rPr sz="20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multiple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simulations</a:t>
            </a:r>
            <a:r>
              <a:rPr sz="20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machines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28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events occurring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machines,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000">
              <a:latin typeface="Franklin Gothic Medium"/>
              <a:cs typeface="Franklin Gothic Medium"/>
            </a:endParaRPr>
          </a:p>
          <a:p>
            <a:pPr marL="469900">
              <a:lnSpc>
                <a:spcPts val="2280"/>
              </a:lnSpc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do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judgement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at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central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server</a:t>
            </a:r>
            <a:endParaRPr sz="2000">
              <a:latin typeface="Franklin Gothic Medium"/>
              <a:cs typeface="Franklin Gothic Medium"/>
            </a:endParaRPr>
          </a:p>
          <a:p>
            <a:pPr marL="469900" marR="1023619" lvl="1" indent="-228600">
              <a:lnSpc>
                <a:spcPts val="216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Generates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race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conditions but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want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fair </a:t>
            </a:r>
            <a:r>
              <a:rPr sz="2000" spc="-484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regardless</a:t>
            </a:r>
            <a:r>
              <a:rPr sz="20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latency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to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the</a:t>
            </a:r>
            <a:r>
              <a:rPr sz="20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server</a:t>
            </a:r>
            <a:endParaRPr sz="20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2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Benefit:</a:t>
            </a:r>
            <a:endParaRPr sz="20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6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Arbitrate</a:t>
            </a:r>
            <a:r>
              <a:rPr sz="20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causality</a:t>
            </a:r>
            <a:r>
              <a:rPr sz="2000" spc="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0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0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remote</a:t>
            </a:r>
            <a:r>
              <a:rPr sz="20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inputs</a:t>
            </a:r>
            <a:endParaRPr sz="2000">
              <a:latin typeface="Franklin Gothic Medium"/>
              <a:cs typeface="Franklin Gothic Medi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51647" y="2447544"/>
            <a:ext cx="4253484" cy="2836164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923288" y="6291071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1"/>
                </a:lnTo>
                <a:lnTo>
                  <a:pt x="3142488" y="461771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002282" y="6316167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5" y="0"/>
            <a:ext cx="1371600" cy="6858000"/>
            <a:chOff x="1565" y="0"/>
            <a:chExt cx="1371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" y="0"/>
              <a:ext cx="1371559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0123" y="551687"/>
              <a:ext cx="914400" cy="14889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77592" y="6340246"/>
            <a:ext cx="285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2297" y="420115"/>
            <a:ext cx="6936740" cy="802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100" spc="180" dirty="0"/>
              <a:t>How</a:t>
            </a:r>
            <a:r>
              <a:rPr sz="5100" spc="570" dirty="0"/>
              <a:t> </a:t>
            </a:r>
            <a:r>
              <a:rPr sz="5100" spc="95" dirty="0"/>
              <a:t>to</a:t>
            </a:r>
            <a:r>
              <a:rPr sz="5100" spc="565" dirty="0"/>
              <a:t> </a:t>
            </a:r>
            <a:r>
              <a:rPr sz="5100" spc="220" dirty="0"/>
              <a:t>sync</a:t>
            </a:r>
            <a:r>
              <a:rPr sz="5100" spc="560" dirty="0"/>
              <a:t> </a:t>
            </a:r>
            <a:r>
              <a:rPr sz="5100" spc="195" dirty="0"/>
              <a:t>end</a:t>
            </a:r>
            <a:r>
              <a:rPr sz="5100" spc="565" dirty="0"/>
              <a:t> </a:t>
            </a:r>
            <a:r>
              <a:rPr sz="5100" spc="245" dirty="0"/>
              <a:t>users</a:t>
            </a:r>
            <a:endParaRPr sz="51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8928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589915" algn="l"/>
              </a:tabLst>
            </a:pPr>
            <a:r>
              <a:rPr spc="-50" dirty="0"/>
              <a:t>UWB</a:t>
            </a:r>
            <a:r>
              <a:rPr spc="-15" dirty="0"/>
              <a:t> </a:t>
            </a:r>
            <a:r>
              <a:rPr spc="-25" dirty="0"/>
              <a:t>(Ultra-Wideband)</a:t>
            </a:r>
          </a:p>
          <a:p>
            <a:pPr marL="589280">
              <a:lnSpc>
                <a:spcPct val="100000"/>
              </a:lnSpc>
              <a:spcBef>
                <a:spcPts val="215"/>
              </a:spcBef>
              <a:tabLst>
                <a:tab pos="894080" algn="l"/>
              </a:tabLst>
            </a:pPr>
            <a:r>
              <a:rPr spc="5" dirty="0">
                <a:solidFill>
                  <a:srgbClr val="8DC53E"/>
                </a:solidFill>
                <a:latin typeface="Cambria Math"/>
                <a:cs typeface="Cambria Math"/>
              </a:rPr>
              <a:t>–	</a:t>
            </a:r>
            <a:r>
              <a:rPr spc="-15" dirty="0"/>
              <a:t>IEEE802.15.4-2011</a:t>
            </a:r>
            <a:r>
              <a:rPr spc="50" dirty="0"/>
              <a:t> </a:t>
            </a:r>
            <a:r>
              <a:rPr spc="-60" dirty="0"/>
              <a:t>/</a:t>
            </a:r>
            <a:r>
              <a:rPr dirty="0"/>
              <a:t> </a:t>
            </a:r>
            <a:r>
              <a:rPr spc="10" dirty="0"/>
              <a:t>IEEE</a:t>
            </a:r>
            <a:r>
              <a:rPr spc="-15" dirty="0"/>
              <a:t> </a:t>
            </a:r>
            <a:r>
              <a:rPr spc="-10" dirty="0"/>
              <a:t>802.15.4z-2020</a:t>
            </a:r>
          </a:p>
          <a:p>
            <a:pPr marL="817880" marR="5080" lvl="1" indent="-228600">
              <a:lnSpc>
                <a:spcPts val="2590"/>
              </a:lnSpc>
              <a:spcBef>
                <a:spcPts val="535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Large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bandwidth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approximates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ideal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square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wave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better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sharper </a:t>
            </a:r>
            <a:r>
              <a:rPr sz="2400" spc="-58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</a:t>
            </a:r>
            <a:endParaRPr sz="2400">
              <a:latin typeface="Franklin Gothic Medium"/>
              <a:cs typeface="Franklin Gothic Medium"/>
            </a:endParaRPr>
          </a:p>
          <a:p>
            <a:pPr marL="817880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818515" algn="l"/>
              </a:tabLst>
            </a:pP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Sharp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edges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allow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precise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timestamping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of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reception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and</a:t>
            </a:r>
            <a:endParaRPr sz="2400">
              <a:latin typeface="Franklin Gothic Medium"/>
              <a:cs typeface="Franklin Gothic Medium"/>
            </a:endParaRPr>
          </a:p>
          <a:p>
            <a:pPr marL="817880">
              <a:lnSpc>
                <a:spcPts val="2735"/>
              </a:lnSpc>
            </a:pPr>
            <a:r>
              <a:rPr spc="-25" dirty="0"/>
              <a:t>transmission</a:t>
            </a: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8300" y="142494"/>
            <a:ext cx="1415538" cy="13620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61833" y="4002517"/>
            <a:ext cx="4867266" cy="25889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91283" y="3953255"/>
            <a:ext cx="4314444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820400" y="0"/>
            <a:ext cx="1371600" cy="6858000"/>
            <a:chOff x="10820400" y="0"/>
            <a:chExt cx="13716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20400" y="0"/>
              <a:ext cx="1371600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49000" y="5018532"/>
              <a:ext cx="914400" cy="148894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6072" y="6369870"/>
            <a:ext cx="2830195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Connect.</a:t>
            </a:r>
            <a:r>
              <a:rPr sz="16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50240" y="596341"/>
            <a:ext cx="70091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77820" algn="l"/>
                <a:tab pos="4213860" algn="l"/>
              </a:tabLst>
            </a:pPr>
            <a:r>
              <a:rPr sz="4000" spc="240" dirty="0">
                <a:solidFill>
                  <a:srgbClr val="4D4D4E"/>
                </a:solidFill>
              </a:rPr>
              <a:t>Traditional	</a:t>
            </a:r>
            <a:r>
              <a:rPr sz="4000" spc="190" dirty="0">
                <a:solidFill>
                  <a:srgbClr val="4D4D4E"/>
                </a:solidFill>
              </a:rPr>
              <a:t>UWB	</a:t>
            </a:r>
            <a:r>
              <a:rPr sz="4000" spc="260" dirty="0">
                <a:solidFill>
                  <a:srgbClr val="4D4D4E"/>
                </a:solidFill>
              </a:rPr>
              <a:t>application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571500" y="6286500"/>
            <a:ext cx="3142615" cy="462280"/>
          </a:xfrm>
          <a:custGeom>
            <a:avLst/>
            <a:gdLst/>
            <a:ahLst/>
            <a:cxnLst/>
            <a:rect l="l" t="t" r="r" b="b"/>
            <a:pathLst>
              <a:path w="3142615" h="462279">
                <a:moveTo>
                  <a:pt x="3142488" y="0"/>
                </a:moveTo>
                <a:lnTo>
                  <a:pt x="0" y="0"/>
                </a:lnTo>
                <a:lnTo>
                  <a:pt x="0" y="461772"/>
                </a:lnTo>
                <a:lnTo>
                  <a:pt x="3142488" y="461772"/>
                </a:lnTo>
                <a:lnTo>
                  <a:pt x="31424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50240" y="6311900"/>
            <a:ext cx="266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OPEN</a:t>
            </a:r>
            <a:r>
              <a:rPr sz="2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POSSIBILITIES</a:t>
            </a:r>
            <a:endParaRPr sz="2400">
              <a:latin typeface="Franklin Gothic Medium"/>
              <a:cs typeface="Franklin Gothic 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636" y="1504678"/>
            <a:ext cx="9719310" cy="232029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2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Ranging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UWB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have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40-bit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running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~64GHz</a:t>
            </a:r>
            <a:r>
              <a:rPr sz="2400" spc="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,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one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tick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~15</a:t>
            </a:r>
            <a:r>
              <a:rPr sz="2400" spc="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ps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04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packet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sent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or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received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is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timestamped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this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counter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15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Range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between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devices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calculated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using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Flight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*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Speed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of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Light</a:t>
            </a:r>
            <a:endParaRPr sz="24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ts val="2735"/>
              </a:lnSpc>
              <a:spcBef>
                <a:spcPts val="21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Accuracy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degrades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as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response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increases,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each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end 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has</a:t>
            </a:r>
            <a:r>
              <a:rPr sz="2400" spc="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non-ideal</a:t>
            </a:r>
            <a:endParaRPr sz="2400">
              <a:latin typeface="Franklin Gothic Medium"/>
              <a:cs typeface="Franklin Gothic Medium"/>
            </a:endParaRPr>
          </a:p>
          <a:p>
            <a:pPr marL="469900">
              <a:lnSpc>
                <a:spcPts val="2735"/>
              </a:lnSpc>
            </a:pPr>
            <a:r>
              <a:rPr sz="2400" spc="-1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clocks,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so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6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time</a:t>
            </a:r>
            <a:r>
              <a:rPr sz="2400" spc="-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calculations</a:t>
            </a:r>
            <a:r>
              <a:rPr sz="2400" spc="-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vary</a:t>
            </a:r>
            <a:r>
              <a:rPr sz="2400" spc="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with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clock</a:t>
            </a:r>
            <a:r>
              <a:rPr sz="240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frequency</a:t>
            </a:r>
            <a:r>
              <a:rPr sz="2400" spc="10" dirty="0">
                <a:solidFill>
                  <a:srgbClr val="5F5F61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1"/>
                </a:solidFill>
                <a:latin typeface="Franklin Gothic Medium"/>
                <a:cs typeface="Franklin Gothic Medium"/>
              </a:rPr>
              <a:t>variation</a:t>
            </a:r>
            <a:endParaRPr sz="2400">
              <a:latin typeface="Franklin Gothic Medium"/>
              <a:cs typeface="Franklin Gothic Medium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4903" y="4062378"/>
            <a:ext cx="5210175" cy="2197100"/>
            <a:chOff x="734903" y="4062378"/>
            <a:chExt cx="5210175" cy="21971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4903" y="4062378"/>
              <a:ext cx="1818059" cy="21967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8743" y="4105002"/>
              <a:ext cx="2875717" cy="212695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50275" y="4705726"/>
            <a:ext cx="4120082" cy="15465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0240" y="340563"/>
            <a:ext cx="447548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Commercial</a:t>
            </a:r>
            <a:r>
              <a:rPr sz="4800" spc="-75" dirty="0">
                <a:solidFill>
                  <a:srgbClr val="5F5F60"/>
                </a:solidFill>
              </a:rPr>
              <a:t> </a:t>
            </a:r>
            <a:r>
              <a:rPr sz="4800" spc="-95" dirty="0">
                <a:solidFill>
                  <a:srgbClr val="5F5F60"/>
                </a:solidFill>
              </a:rPr>
              <a:t>UWB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847969" y="6202781"/>
            <a:ext cx="542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https://engineering.fb.com/2016/02/18/core-data/netnorad-troubleshooting-networks-via-end-to-end-probing/</a:t>
            </a:r>
            <a:endParaRPr sz="9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750" y="1304290"/>
            <a:ext cx="4276090" cy="376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84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Airtags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080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find</a:t>
            </a:r>
            <a:r>
              <a:rPr sz="2400" spc="9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distance</a:t>
            </a:r>
            <a:r>
              <a:rPr sz="2400" spc="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</a:t>
            </a:r>
            <a:r>
              <a:rPr sz="2400" spc="1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angle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from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your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</a:t>
            </a:r>
            <a:endParaRPr sz="24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buClr>
                <a:srgbClr val="8DC53E"/>
              </a:buClr>
              <a:buFont typeface="Cambria Math"/>
              <a:buChar char="–"/>
            </a:pPr>
            <a:endParaRPr sz="2700">
              <a:latin typeface="Franklin Gothic Medium"/>
              <a:cs typeface="Franklin Gothic Medium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Clr>
                <a:srgbClr val="8DC53E"/>
              </a:buClr>
              <a:buFont typeface="Cambria Math"/>
              <a:buChar char="–"/>
            </a:pPr>
            <a:endParaRPr sz="3050">
              <a:latin typeface="Franklin Gothic Medium"/>
              <a:cs typeface="Franklin Gothic Medium"/>
            </a:endParaRPr>
          </a:p>
          <a:p>
            <a:pPr marL="241300" indent="-228600">
              <a:lnSpc>
                <a:spcPts val="2845"/>
              </a:lnSpc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Samsung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SmartTag</a:t>
            </a:r>
            <a:endParaRPr sz="2400">
              <a:latin typeface="Franklin Gothic Medium"/>
              <a:cs typeface="Franklin Gothic Medium"/>
            </a:endParaRPr>
          </a:p>
          <a:p>
            <a:pPr marL="469265" marR="136525" lvl="1" indent="-228600">
              <a:lnSpc>
                <a:spcPct val="8000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Similar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Apple,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and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together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phone’s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camera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show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you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where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the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tag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is</a:t>
            </a:r>
            <a:endParaRPr sz="2400">
              <a:latin typeface="Franklin Gothic Medium"/>
              <a:cs typeface="Franklin Gothic Medium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07379" y="1152144"/>
            <a:ext cx="4337304" cy="1600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79008" y="2840735"/>
            <a:ext cx="3752088" cy="261823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54298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15" dirty="0">
                <a:solidFill>
                  <a:srgbClr val="5F5F60"/>
                </a:solidFill>
              </a:rPr>
              <a:t>User</a:t>
            </a:r>
            <a:r>
              <a:rPr sz="4800" spc="-55" dirty="0">
                <a:solidFill>
                  <a:srgbClr val="5F5F60"/>
                </a:solidFill>
              </a:rPr>
              <a:t> </a:t>
            </a:r>
            <a:r>
              <a:rPr sz="4800" spc="-40" dirty="0">
                <a:solidFill>
                  <a:srgbClr val="5F5F60"/>
                </a:solidFill>
              </a:rPr>
              <a:t>Synchronization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7284466" y="496569"/>
            <a:ext cx="2232025" cy="4533265"/>
            <a:chOff x="7284466" y="496569"/>
            <a:chExt cx="2232025" cy="45332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51418" y="564979"/>
              <a:ext cx="1007795" cy="9967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4048" y="1522475"/>
              <a:ext cx="865631" cy="826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8684" y="2487168"/>
              <a:ext cx="1094231" cy="164591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9476" y="4130040"/>
              <a:ext cx="787907" cy="7513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90816" y="502919"/>
              <a:ext cx="2219325" cy="4520565"/>
            </a:xfrm>
            <a:custGeom>
              <a:avLst/>
              <a:gdLst/>
              <a:ahLst/>
              <a:cxnLst/>
              <a:rect l="l" t="t" r="r" b="b"/>
              <a:pathLst>
                <a:path w="2219325" h="4520565">
                  <a:moveTo>
                    <a:pt x="0" y="2977895"/>
                  </a:moveTo>
                  <a:lnTo>
                    <a:pt x="2218944" y="2977895"/>
                  </a:lnTo>
                  <a:lnTo>
                    <a:pt x="2218944" y="0"/>
                  </a:lnTo>
                  <a:lnTo>
                    <a:pt x="0" y="0"/>
                  </a:lnTo>
                  <a:lnTo>
                    <a:pt x="0" y="2977895"/>
                  </a:lnTo>
                  <a:close/>
                </a:path>
                <a:path w="2219325" h="4520565">
                  <a:moveTo>
                    <a:pt x="0" y="4520183"/>
                  </a:moveTo>
                  <a:lnTo>
                    <a:pt x="2218944" y="4520183"/>
                  </a:lnTo>
                  <a:lnTo>
                    <a:pt x="2218944" y="2814828"/>
                  </a:lnTo>
                  <a:lnTo>
                    <a:pt x="0" y="2814828"/>
                  </a:lnTo>
                  <a:lnTo>
                    <a:pt x="0" y="4520183"/>
                  </a:lnTo>
                  <a:close/>
                </a:path>
              </a:pathLst>
            </a:custGeom>
            <a:ln w="12700">
              <a:solidFill>
                <a:srgbClr val="22256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620757" y="1288795"/>
            <a:ext cx="15176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Ult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-</a:t>
            </a:r>
            <a:r>
              <a:rPr sz="14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deb</a:t>
            </a:r>
            <a:r>
              <a:rPr sz="1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  </a:t>
            </a:r>
            <a:r>
              <a:rPr sz="1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Ga</a:t>
            </a:r>
            <a:r>
              <a:rPr sz="14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</a:t>
            </a:r>
            <a:r>
              <a:rPr sz="1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y</a:t>
            </a:r>
            <a:r>
              <a:rPr sz="1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(GU</a:t>
            </a:r>
            <a:r>
              <a:rPr sz="1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44253" y="3899153"/>
            <a:ext cx="148907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</a:t>
            </a:r>
            <a:r>
              <a:rPr sz="1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(M.2</a:t>
            </a:r>
            <a:endParaRPr sz="1400">
              <a:latin typeface="Franklin Gothic Medium"/>
              <a:cs typeface="Franklin Gothic Medium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design,</a:t>
            </a:r>
            <a:r>
              <a:rPr sz="1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</a:t>
            </a:r>
            <a:r>
              <a:rPr sz="1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Drive)</a:t>
            </a:r>
            <a:endParaRPr sz="1400">
              <a:latin typeface="Franklin Gothic Medium"/>
              <a:cs typeface="Franklin Gothic Medi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7750" y="1340865"/>
            <a:ext cx="5153660" cy="3279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multiple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devices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endParaRPr sz="2400">
              <a:latin typeface="Franklin Gothic Medium"/>
              <a:cs typeface="Franklin Gothic Medium"/>
            </a:endParaRPr>
          </a:p>
          <a:p>
            <a:pPr marL="241300">
              <a:lnSpc>
                <a:spcPts val="2735"/>
              </a:lnSpc>
            </a:pP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single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with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endParaRPr sz="2400">
              <a:latin typeface="Franklin Gothic Medium"/>
              <a:cs typeface="Franklin Gothic Medium"/>
            </a:endParaRPr>
          </a:p>
          <a:p>
            <a:pPr marL="469265" marR="566420" lvl="1" indent="-228600">
              <a:lnSpc>
                <a:spcPts val="259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Provides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synchronization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locations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without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GPS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reception</a:t>
            </a:r>
            <a:endParaRPr sz="2400">
              <a:latin typeface="Franklin Gothic Medium"/>
              <a:cs typeface="Franklin Gothic Medium"/>
            </a:endParaRPr>
          </a:p>
          <a:p>
            <a:pPr marL="241300" marR="149860" indent="-228600">
              <a:lnSpc>
                <a:spcPts val="2590"/>
              </a:lnSpc>
              <a:spcBef>
                <a:spcPts val="1005"/>
              </a:spcBef>
              <a:buClr>
                <a:srgbClr val="8DC53E"/>
              </a:buClr>
              <a:buFont typeface="Arial MT"/>
              <a:buChar char="•"/>
              <a:tabLst>
                <a:tab pos="241300" algn="l"/>
              </a:tabLst>
            </a:pP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Ideally,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this </a:t>
            </a:r>
            <a:r>
              <a:rPr sz="24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“gateway”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function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would </a:t>
            </a:r>
            <a:r>
              <a:rPr sz="2400" spc="-58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built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into</a:t>
            </a: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6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WiFi</a:t>
            </a:r>
            <a:r>
              <a:rPr sz="24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routers, or 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standalone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  <a:p>
            <a:pPr marL="469265" lvl="1" indent="-228600">
              <a:lnSpc>
                <a:spcPts val="2735"/>
              </a:lnSpc>
              <a:spcBef>
                <a:spcPts val="18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4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Users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could</a:t>
            </a: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install </a:t>
            </a:r>
            <a:r>
              <a:rPr sz="24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 needed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per</a:t>
            </a:r>
            <a:endParaRPr sz="2400">
              <a:latin typeface="Franklin Gothic Medium"/>
              <a:cs typeface="Franklin Gothic Medium"/>
            </a:endParaRPr>
          </a:p>
          <a:p>
            <a:pPr marL="469265">
              <a:lnSpc>
                <a:spcPts val="2735"/>
              </a:lnSpc>
            </a:pPr>
            <a:r>
              <a:rPr sz="24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household,</a:t>
            </a:r>
            <a:r>
              <a:rPr sz="24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synchronize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every</a:t>
            </a:r>
            <a:r>
              <a:rPr sz="24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4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device</a:t>
            </a:r>
            <a:endParaRPr sz="24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5136" y="196595"/>
            <a:ext cx="1972055" cy="61630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2747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Time </a:t>
            </a:r>
            <a:r>
              <a:rPr sz="4800" spc="-35" dirty="0">
                <a:solidFill>
                  <a:srgbClr val="5F5F60"/>
                </a:solidFill>
              </a:rPr>
              <a:t>Drive</a:t>
            </a:r>
            <a:endParaRPr sz="4800"/>
          </a:p>
        </p:txBody>
      </p:sp>
      <p:sp>
        <p:nvSpPr>
          <p:cNvPr id="5" name="object 5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836" y="852042"/>
            <a:ext cx="5160645" cy="4170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510"/>
              </a:lnSpc>
              <a:spcBef>
                <a:spcPts val="95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First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prototype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of</a:t>
            </a:r>
            <a:r>
              <a:rPr sz="2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endpoint,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M.2</a:t>
            </a:r>
            <a:endParaRPr sz="2200">
              <a:latin typeface="Franklin Gothic Medium"/>
              <a:cs typeface="Franklin Gothic Medium"/>
            </a:endParaRPr>
          </a:p>
          <a:p>
            <a:pPr marL="241300">
              <a:lnSpc>
                <a:spcPts val="2510"/>
              </a:lnSpc>
            </a:pPr>
            <a:r>
              <a:rPr sz="22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formfactor</a:t>
            </a:r>
            <a:endParaRPr sz="22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Intel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I225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NIC</a:t>
            </a:r>
            <a:r>
              <a:rPr sz="22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chipset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PCIe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endpoint</a:t>
            </a:r>
            <a:endParaRPr sz="22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Decawave</a:t>
            </a:r>
            <a:r>
              <a:rPr sz="2200" spc="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DW1000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</a:t>
            </a:r>
            <a:r>
              <a:rPr sz="2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UWB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chipset</a:t>
            </a:r>
            <a:endParaRPr sz="22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Analog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Devices</a:t>
            </a:r>
            <a:r>
              <a:rPr sz="22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AD9546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DPLL</a:t>
            </a:r>
            <a:endParaRPr sz="2200">
              <a:latin typeface="Franklin Gothic Medium"/>
              <a:cs typeface="Franklin Gothic Medium"/>
            </a:endParaRPr>
          </a:p>
          <a:p>
            <a:pPr marL="699770" lvl="2" indent="-230504">
              <a:lnSpc>
                <a:spcPts val="2170"/>
              </a:lnSpc>
              <a:spcBef>
                <a:spcPts val="275"/>
              </a:spcBef>
              <a:buClr>
                <a:srgbClr val="8DC53E"/>
              </a:buClr>
              <a:buFont typeface="Arial MT"/>
              <a:buChar char="•"/>
              <a:tabLst>
                <a:tab pos="699770" algn="l"/>
                <a:tab pos="700405" algn="l"/>
              </a:tabLst>
            </a:pPr>
            <a:r>
              <a:rPr sz="19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Frequency</a:t>
            </a:r>
            <a:r>
              <a:rPr sz="19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and</a:t>
            </a:r>
            <a:r>
              <a:rPr sz="19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phase</a:t>
            </a:r>
            <a:r>
              <a:rPr sz="1900" spc="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9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control,</a:t>
            </a:r>
            <a:r>
              <a:rPr sz="1900" spc="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9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timestamping</a:t>
            </a:r>
            <a:endParaRPr sz="1900">
              <a:latin typeface="Franklin Gothic Medium"/>
              <a:cs typeface="Franklin Gothic Medium"/>
            </a:endParaRPr>
          </a:p>
          <a:p>
            <a:pPr marL="699770">
              <a:lnSpc>
                <a:spcPts val="2170"/>
              </a:lnSpc>
            </a:pPr>
            <a:r>
              <a:rPr sz="19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input, </a:t>
            </a:r>
            <a:r>
              <a:rPr sz="1900" spc="-4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1PPS</a:t>
            </a:r>
            <a:r>
              <a:rPr sz="19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19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outputs</a:t>
            </a:r>
            <a:endParaRPr sz="19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29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7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ATSAMD21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onboard</a:t>
            </a:r>
            <a:r>
              <a:rPr sz="22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microcontroller</a:t>
            </a:r>
            <a:endParaRPr sz="2200">
              <a:latin typeface="Franklin Gothic Medium"/>
              <a:cs typeface="Franklin Gothic Medium"/>
            </a:endParaRPr>
          </a:p>
          <a:p>
            <a:pPr marL="469900" lvl="1" indent="-228600">
              <a:lnSpc>
                <a:spcPct val="100000"/>
              </a:lnSpc>
              <a:spcBef>
                <a:spcPts val="2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SiT5711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OCXO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for</a:t>
            </a:r>
            <a:r>
              <a:rPr sz="22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stability</a:t>
            </a:r>
            <a:endParaRPr sz="2200">
              <a:latin typeface="Franklin Gothic Medium"/>
              <a:cs typeface="Franklin Gothic Medium"/>
            </a:endParaRPr>
          </a:p>
          <a:p>
            <a:pPr marL="241300" indent="-228600">
              <a:lnSpc>
                <a:spcPct val="100000"/>
              </a:lnSpc>
              <a:spcBef>
                <a:spcPts val="730"/>
              </a:spcBef>
              <a:buClr>
                <a:srgbClr val="8DC53E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Hardware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design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5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to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be</a:t>
            </a:r>
            <a:r>
              <a:rPr sz="2200" spc="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uploaded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soon.</a:t>
            </a:r>
            <a:endParaRPr sz="2200">
              <a:latin typeface="Franklin Gothic Medium"/>
              <a:cs typeface="Franklin Gothic Medium"/>
            </a:endParaRPr>
          </a:p>
          <a:p>
            <a:pPr marL="469900" marR="838835" lvl="1" indent="-228600">
              <a:lnSpc>
                <a:spcPts val="2380"/>
              </a:lnSpc>
              <a:spcBef>
                <a:spcPts val="540"/>
              </a:spcBef>
              <a:buClr>
                <a:srgbClr val="8DC53E"/>
              </a:buClr>
              <a:buFont typeface="Cambria Math"/>
              <a:buChar char="–"/>
              <a:tabLst>
                <a:tab pos="469900" algn="l"/>
              </a:tabLst>
            </a:pPr>
            <a:r>
              <a:rPr sz="2200" spc="-3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Please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contact</a:t>
            </a:r>
            <a:r>
              <a:rPr sz="2200" spc="-1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us</a:t>
            </a:r>
            <a:r>
              <a:rPr sz="2200" spc="-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4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if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interested</a:t>
            </a:r>
            <a:r>
              <a:rPr sz="2200" spc="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 </a:t>
            </a:r>
            <a:r>
              <a:rPr sz="2200" spc="-5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assisting</a:t>
            </a:r>
            <a:r>
              <a:rPr sz="2200" spc="-1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2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in</a:t>
            </a:r>
            <a:r>
              <a:rPr sz="2200" dirty="0">
                <a:solidFill>
                  <a:srgbClr val="5F5F60"/>
                </a:solidFill>
                <a:latin typeface="Franklin Gothic Medium"/>
                <a:cs typeface="Franklin Gothic Medium"/>
              </a:rPr>
              <a:t> </a:t>
            </a:r>
            <a:r>
              <a:rPr sz="2200" spc="-35" dirty="0">
                <a:solidFill>
                  <a:srgbClr val="5F5F60"/>
                </a:solidFill>
                <a:latin typeface="Franklin Gothic Medium"/>
                <a:cs typeface="Franklin Gothic Medium"/>
              </a:rPr>
              <a:t>development</a:t>
            </a:r>
            <a:endParaRPr sz="22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80" y="85471"/>
            <a:ext cx="5426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90" dirty="0">
                <a:solidFill>
                  <a:srgbClr val="5F5F60"/>
                </a:solidFill>
              </a:rPr>
              <a:t>Time</a:t>
            </a:r>
            <a:r>
              <a:rPr sz="4800" spc="-45" dirty="0">
                <a:solidFill>
                  <a:srgbClr val="5F5F60"/>
                </a:solidFill>
              </a:rPr>
              <a:t> </a:t>
            </a:r>
            <a:r>
              <a:rPr sz="4800" spc="-35" dirty="0">
                <a:solidFill>
                  <a:srgbClr val="5F5F60"/>
                </a:solidFill>
              </a:rPr>
              <a:t>Drive</a:t>
            </a:r>
            <a:r>
              <a:rPr sz="4800" spc="-40" dirty="0">
                <a:solidFill>
                  <a:srgbClr val="5F5F60"/>
                </a:solidFill>
              </a:rPr>
              <a:t> Operation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835" y="1099176"/>
            <a:ext cx="7795259" cy="430035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47784" y="6357170"/>
            <a:ext cx="2855595" cy="255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85"/>
              </a:lnSpc>
            </a:pPr>
            <a:r>
              <a:rPr sz="1600" spc="-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Connect.</a:t>
            </a:r>
            <a:r>
              <a:rPr sz="160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Collaborate.</a:t>
            </a:r>
            <a:r>
              <a:rPr sz="1600" spc="1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Franklin Gothic Medium"/>
                <a:cs typeface="Franklin Gothic Medium"/>
              </a:rPr>
              <a:t>Accelerate.</a:t>
            </a:r>
            <a:endParaRPr sz="16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6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1033</Words>
  <Application>Microsoft Office PowerPoint</Application>
  <PresentationFormat>Широкоэкранный</PresentationFormat>
  <Paragraphs>233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Cambria Math</vt:lpstr>
      <vt:lpstr>Franklin Gothic Medium</vt:lpstr>
      <vt:lpstr>Tahoma</vt:lpstr>
      <vt:lpstr>Times New Roman</vt:lpstr>
      <vt:lpstr>Trebuchet MS</vt:lpstr>
      <vt:lpstr>Office Theme</vt:lpstr>
      <vt:lpstr>End User Synchronization</vt:lpstr>
      <vt:lpstr>Why Do We Need Synchronization?</vt:lpstr>
      <vt:lpstr>Use Case: Mass Online Platforms</vt:lpstr>
      <vt:lpstr>How to sync end users</vt:lpstr>
      <vt:lpstr>Traditional UWB application</vt:lpstr>
      <vt:lpstr>Commercial UWB</vt:lpstr>
      <vt:lpstr>User Synchronization</vt:lpstr>
      <vt:lpstr>Time Drive</vt:lpstr>
      <vt:lpstr>Time Drive Operation</vt:lpstr>
      <vt:lpstr>Thank You</vt:lpstr>
      <vt:lpstr>Control Flow In Holdover</vt:lpstr>
      <vt:lpstr>Advanced “GPSDO”</vt:lpstr>
      <vt:lpstr>FPGA</vt:lpstr>
      <vt:lpstr>How to use it</vt:lpstr>
      <vt:lpstr>Performance</vt:lpstr>
      <vt:lpstr>Performance</vt:lpstr>
      <vt:lpstr>Long-Term vs Short-Term Stability</vt:lpstr>
      <vt:lpstr>Performance</vt:lpstr>
      <vt:lpstr>Previous Versions</vt:lpstr>
      <vt:lpstr>Use Case: Network Telemetry</vt:lpstr>
      <vt:lpstr>Use Case: Distributed AI</vt:lpstr>
      <vt:lpstr>Use C ase: Multic ore Systems A c ross the Network</vt:lpstr>
      <vt:lpstr>Презентация PowerPoint</vt:lpstr>
      <vt:lpstr>Презентация PowerPoint</vt:lpstr>
      <vt:lpstr>Coming Soon…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TITLE. 60PT. BOOK.</dc:title>
  <dc:creator>Sylvia Ferrara</dc:creator>
  <cp:lastModifiedBy>SHIWA</cp:lastModifiedBy>
  <cp:revision>1</cp:revision>
  <dcterms:created xsi:type="dcterms:W3CDTF">2024-06-12T18:33:13Z</dcterms:created>
  <dcterms:modified xsi:type="dcterms:W3CDTF">2024-06-12T18:33:57Z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2022-02-10T00:00:00Z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2024-06-12T00:00:00Z</vt:filetime>
  </property>
</Properties>
</file>