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fanwar@umas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5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1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86.png"/><Relationship Id="rId8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3.png"/><Relationship Id="rId7" Type="http://schemas.openxmlformats.org/officeDocument/2006/relationships/image" Target="../media/image16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5.png"/><Relationship Id="rId4" Type="http://schemas.openxmlformats.org/officeDocument/2006/relationships/image" Target="../media/image167.png"/><Relationship Id="rId9" Type="http://schemas.openxmlformats.org/officeDocument/2006/relationships/image" Target="../media/image1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9" Type="http://schemas.openxmlformats.org/officeDocument/2006/relationships/image" Target="../media/image229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42" Type="http://schemas.openxmlformats.org/officeDocument/2006/relationships/image" Target="../media/image232.png"/><Relationship Id="rId47" Type="http://schemas.openxmlformats.org/officeDocument/2006/relationships/image" Target="../media/image237.png"/><Relationship Id="rId50" Type="http://schemas.openxmlformats.org/officeDocument/2006/relationships/image" Target="../media/image240.png"/><Relationship Id="rId55" Type="http://schemas.openxmlformats.org/officeDocument/2006/relationships/image" Target="../media/image245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9" Type="http://schemas.openxmlformats.org/officeDocument/2006/relationships/image" Target="../media/image219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7.png"/><Relationship Id="rId40" Type="http://schemas.openxmlformats.org/officeDocument/2006/relationships/image" Target="../media/image230.png"/><Relationship Id="rId45" Type="http://schemas.openxmlformats.org/officeDocument/2006/relationships/image" Target="../media/image235.png"/><Relationship Id="rId53" Type="http://schemas.openxmlformats.org/officeDocument/2006/relationships/image" Target="../media/image243.png"/><Relationship Id="rId5" Type="http://schemas.openxmlformats.org/officeDocument/2006/relationships/image" Target="../media/image195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Relationship Id="rId43" Type="http://schemas.openxmlformats.org/officeDocument/2006/relationships/image" Target="../media/image233.png"/><Relationship Id="rId48" Type="http://schemas.openxmlformats.org/officeDocument/2006/relationships/image" Target="../media/image238.png"/><Relationship Id="rId56" Type="http://schemas.openxmlformats.org/officeDocument/2006/relationships/image" Target="../media/image246.png"/><Relationship Id="rId8" Type="http://schemas.openxmlformats.org/officeDocument/2006/relationships/image" Target="../media/image198.png"/><Relationship Id="rId51" Type="http://schemas.openxmlformats.org/officeDocument/2006/relationships/image" Target="../media/image241.png"/><Relationship Id="rId3" Type="http://schemas.openxmlformats.org/officeDocument/2006/relationships/image" Target="../media/image193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8.png"/><Relationship Id="rId46" Type="http://schemas.openxmlformats.org/officeDocument/2006/relationships/image" Target="../media/image236.png"/><Relationship Id="rId20" Type="http://schemas.openxmlformats.org/officeDocument/2006/relationships/image" Target="../media/image210.png"/><Relationship Id="rId41" Type="http://schemas.openxmlformats.org/officeDocument/2006/relationships/image" Target="../media/image231.png"/><Relationship Id="rId54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226.png"/><Relationship Id="rId49" Type="http://schemas.openxmlformats.org/officeDocument/2006/relationships/image" Target="../media/image239.png"/><Relationship Id="rId57" Type="http://schemas.openxmlformats.org/officeDocument/2006/relationships/image" Target="../media/image247.png"/><Relationship Id="rId10" Type="http://schemas.openxmlformats.org/officeDocument/2006/relationships/image" Target="../media/image200.png"/><Relationship Id="rId31" Type="http://schemas.openxmlformats.org/officeDocument/2006/relationships/image" Target="../media/image221.png"/><Relationship Id="rId44" Type="http://schemas.openxmlformats.org/officeDocument/2006/relationships/image" Target="../media/image234.png"/><Relationship Id="rId52" Type="http://schemas.openxmlformats.org/officeDocument/2006/relationships/image" Target="../media/image2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4300"/>
              <a:ext cx="10058400" cy="7543800"/>
            </a:xfrm>
            <a:custGeom>
              <a:avLst/>
              <a:gdLst/>
              <a:ahLst/>
              <a:cxnLst/>
              <a:rect l="l" t="t" r="r" b="b"/>
              <a:pathLst>
                <a:path w="10058400" h="7543800">
                  <a:moveTo>
                    <a:pt x="0" y="0"/>
                  </a:moveTo>
                  <a:lnTo>
                    <a:pt x="0" y="7543800"/>
                  </a:lnTo>
                  <a:lnTo>
                    <a:pt x="10058400" y="7543800"/>
                  </a:lnTo>
                  <a:lnTo>
                    <a:pt x="1005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1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30" y="114300"/>
              <a:ext cx="9427820" cy="4120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500" y="2798326"/>
            <a:ext cx="8373566" cy="10506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0"/>
              </a:spcBef>
            </a:pPr>
            <a:r>
              <a:rPr lang="ru-RU" sz="3450" b="0" i="0" spc="-10" dirty="0">
                <a:solidFill>
                  <a:srgbClr val="FFFFFF"/>
                </a:solidFill>
                <a:latin typeface="Arial MT"/>
                <a:cs typeface="Arial MT"/>
              </a:rPr>
              <a:t>Безопасная архитектура синхронизации для ненадежных периферийных систем</a:t>
            </a:r>
            <a:endParaRPr sz="345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2500" y="3771900"/>
            <a:ext cx="6261100" cy="2133600"/>
            <a:chOff x="952500" y="3771900"/>
            <a:chExt cx="6261100" cy="2133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3771900"/>
              <a:ext cx="16256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4140200"/>
              <a:ext cx="2260600" cy="317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4343400"/>
              <a:ext cx="22733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200" y="4521200"/>
              <a:ext cx="185420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00" y="5549900"/>
              <a:ext cx="6235700" cy="355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8200" y="5962736"/>
            <a:ext cx="6170930" cy="733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92245">
              <a:lnSpc>
                <a:spcPct val="122500"/>
              </a:lnSpc>
              <a:spcBef>
                <a:spcPts val="95"/>
              </a:spcBef>
            </a:pPr>
            <a:r>
              <a:rPr lang="en-US"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MIRONOV VYACHESLAV</a:t>
            </a:r>
            <a:endParaRPr sz="26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60083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0" dirty="0">
                <a:latin typeface="Arial MT"/>
                <a:cs typeface="Arial MT"/>
              </a:rPr>
              <a:t>Последствия атаки на время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08079" y="1808872"/>
            <a:ext cx="3628628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15" dirty="0">
                <a:latin typeface="Arial MT"/>
                <a:cs typeface="Arial MT"/>
              </a:rPr>
              <a:t>Кража местоположения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79" y="4187971"/>
            <a:ext cx="45720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5" dirty="0">
                <a:latin typeface="Arial MT"/>
                <a:cs typeface="Arial MT"/>
              </a:rPr>
              <a:t>Атака на инфраструктуру (сеть)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0601" y="1799087"/>
            <a:ext cx="36576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50" dirty="0">
                <a:latin typeface="Arial MT"/>
                <a:cs typeface="Arial MT"/>
              </a:rPr>
              <a:t>Подмена временной метки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070" y="4448731"/>
            <a:ext cx="4492804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Неправильная классификация деятельности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903109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" dirty="0">
                <a:latin typeface="Arial MT"/>
                <a:cs typeface="Arial MT"/>
              </a:rPr>
              <a:t>Атака на «доверенное» время ARM </a:t>
            </a:r>
            <a:r>
              <a:rPr lang="ru-RU" sz="3250" b="0" i="0" spc="-15" dirty="0" err="1">
                <a:latin typeface="Arial MT"/>
                <a:cs typeface="Arial MT"/>
              </a:rPr>
              <a:t>Trustzone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19" y="2701838"/>
            <a:ext cx="9267558" cy="2811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8561"/>
            <a:ext cx="7456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074" y="1213693"/>
            <a:ext cx="9376719" cy="5491907"/>
            <a:chOff x="320375" y="1477999"/>
            <a:chExt cx="9376719" cy="5491907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b="8041"/>
            <a:stretch/>
          </p:blipFill>
          <p:spPr>
            <a:xfrm>
              <a:off x="320375" y="1477999"/>
              <a:ext cx="9376719" cy="54919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27" y="1477999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9089351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lang="ru-RU" sz="3250" b="0" i="0" spc="-90" dirty="0">
                <a:latin typeface="Arial MT"/>
                <a:cs typeface="Arial MT"/>
              </a:rPr>
              <a:t>Передача времени для гетерогенных устройств с сенсорными часами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981302" cy="4427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Цель:</a:t>
            </a:r>
          </a:p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Обосновать необходимость использования каналов измерения для безопасной передачи времени между гетерогенными готовыми коммерческими устройствами (COTS) при низкой пропускной способности и вычислительных </a:t>
            </a:r>
            <a:r>
              <a:rPr lang="ru-RU" sz="2150" dirty="0" err="1">
                <a:latin typeface="Arial MT"/>
                <a:cs typeface="Arial MT"/>
              </a:rPr>
              <a:t>затратах.Изучите</a:t>
            </a:r>
            <a:r>
              <a:rPr lang="ru-RU" sz="2150" dirty="0">
                <a:latin typeface="Arial MT"/>
                <a:cs typeface="Arial MT"/>
              </a:rPr>
              <a:t> сигналы, альтернативные традиционным сетевым пакетам, и альтернативные каналы для синхронизации времени.</a:t>
            </a:r>
            <a:endParaRPr lang="en-US" sz="2150" dirty="0">
              <a:latin typeface="Arial MT"/>
              <a:cs typeface="Arial MT"/>
            </a:endParaRPr>
          </a:p>
          <a:p>
            <a:pPr marL="464184" marR="200025" indent="-186690" algn="just">
              <a:lnSpc>
                <a:spcPct val="100899"/>
              </a:lnSpc>
              <a:buFont typeface="SimSun"/>
              <a:buChar char="•"/>
              <a:tabLst>
                <a:tab pos="464820" algn="l"/>
              </a:tabLst>
            </a:pPr>
            <a:r>
              <a:rPr lang="en-US" sz="2300" spc="20" dirty="0">
                <a:latin typeface="Arial MT"/>
                <a:cs typeface="Arial MT"/>
              </a:rPr>
              <a:t>Make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-35" dirty="0">
                <a:latin typeface="Arial MT"/>
                <a:cs typeface="Arial MT"/>
              </a:rPr>
              <a:t>a</a:t>
            </a:r>
            <a:r>
              <a:rPr lang="en-US" sz="2300" spc="10" dirty="0">
                <a:latin typeface="Arial MT"/>
                <a:cs typeface="Arial MT"/>
              </a:rPr>
              <a:t> case </a:t>
            </a:r>
            <a:r>
              <a:rPr lang="en-US" sz="2300" spc="35" dirty="0">
                <a:latin typeface="Arial MT"/>
                <a:cs typeface="Arial MT"/>
              </a:rPr>
              <a:t>for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5" dirty="0">
                <a:latin typeface="Arial MT"/>
                <a:cs typeface="Arial MT"/>
              </a:rPr>
              <a:t>sensing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5" dirty="0">
                <a:latin typeface="Arial MT"/>
                <a:cs typeface="Arial MT"/>
              </a:rPr>
              <a:t>channels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70" dirty="0">
                <a:latin typeface="Arial MT"/>
                <a:cs typeface="Arial MT"/>
              </a:rPr>
              <a:t>to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dirty="0">
                <a:latin typeface="Arial MT"/>
                <a:cs typeface="Arial MT"/>
              </a:rPr>
              <a:t>securely</a:t>
            </a:r>
            <a:r>
              <a:rPr lang="en-US" sz="2300" spc="10" dirty="0">
                <a:latin typeface="Arial MT"/>
                <a:cs typeface="Arial MT"/>
              </a:rPr>
              <a:t> transfer</a:t>
            </a:r>
            <a:r>
              <a:rPr lang="en-US" sz="2300" spc="15" dirty="0">
                <a:latin typeface="Arial MT"/>
                <a:cs typeface="Arial MT"/>
              </a:rPr>
              <a:t> </a:t>
            </a:r>
            <a:r>
              <a:rPr lang="en-US" sz="2300" spc="30" dirty="0">
                <a:latin typeface="Arial MT"/>
                <a:cs typeface="Arial MT"/>
              </a:rPr>
              <a:t>time </a:t>
            </a:r>
            <a:r>
              <a:rPr lang="en-US" sz="2300" spc="-625" dirty="0">
                <a:latin typeface="Arial MT"/>
                <a:cs typeface="Arial MT"/>
              </a:rPr>
              <a:t> </a:t>
            </a:r>
            <a:r>
              <a:rPr lang="en-US" sz="2300" spc="15" dirty="0">
                <a:latin typeface="Arial MT"/>
                <a:cs typeface="Arial MT"/>
              </a:rPr>
              <a:t>across </a:t>
            </a:r>
            <a:r>
              <a:rPr lang="en-US" sz="2300" spc="5" dirty="0">
                <a:latin typeface="Arial MT"/>
                <a:cs typeface="Arial MT"/>
              </a:rPr>
              <a:t>heterogeneous </a:t>
            </a:r>
            <a:r>
              <a:rPr lang="en-US" sz="2300" spc="15" dirty="0">
                <a:latin typeface="Arial MT"/>
                <a:cs typeface="Arial MT"/>
              </a:rPr>
              <a:t>Commercial </a:t>
            </a:r>
            <a:r>
              <a:rPr lang="en-US" sz="2300" spc="-330" dirty="0">
                <a:latin typeface="Arial MT"/>
                <a:cs typeface="Arial MT"/>
              </a:rPr>
              <a:t>O</a:t>
            </a:r>
            <a:r>
              <a:rPr lang="en-US" sz="2300" spc="-330" dirty="0">
                <a:latin typeface="SimSun"/>
                <a:cs typeface="SimSun"/>
              </a:rPr>
              <a:t>ff </a:t>
            </a:r>
            <a:r>
              <a:rPr lang="en-US" sz="2300" spc="-35" dirty="0">
                <a:latin typeface="Arial MT"/>
                <a:cs typeface="Arial MT"/>
              </a:rPr>
              <a:t>The </a:t>
            </a:r>
            <a:r>
              <a:rPr lang="en-US" sz="2300" spc="-5" dirty="0">
                <a:latin typeface="Arial MT"/>
                <a:cs typeface="Arial MT"/>
              </a:rPr>
              <a:t>Shelf </a:t>
            </a:r>
            <a:r>
              <a:rPr lang="en-US" sz="2300" spc="-75" dirty="0">
                <a:latin typeface="Arial MT"/>
                <a:cs typeface="Arial MT"/>
              </a:rPr>
              <a:t>(COTS) </a:t>
            </a:r>
            <a:r>
              <a:rPr lang="en-US" sz="2300" spc="-70" dirty="0">
                <a:latin typeface="Arial MT"/>
                <a:cs typeface="Arial MT"/>
              </a:rPr>
              <a:t> </a:t>
            </a:r>
            <a:r>
              <a:rPr lang="en-US" sz="2300" spc="20" dirty="0">
                <a:latin typeface="Arial MT"/>
                <a:cs typeface="Arial MT"/>
              </a:rPr>
              <a:t>devices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25" dirty="0">
                <a:latin typeface="Arial MT"/>
                <a:cs typeface="Arial MT"/>
              </a:rPr>
              <a:t>at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-35" dirty="0">
                <a:latin typeface="Arial MT"/>
                <a:cs typeface="Arial MT"/>
              </a:rPr>
              <a:t>a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50" dirty="0">
                <a:latin typeface="Arial MT"/>
                <a:cs typeface="Arial MT"/>
              </a:rPr>
              <a:t>low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50" dirty="0">
                <a:latin typeface="Arial MT"/>
                <a:cs typeface="Arial MT"/>
              </a:rPr>
              <a:t>bandwidth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20" dirty="0">
                <a:latin typeface="Arial MT"/>
                <a:cs typeface="Arial MT"/>
              </a:rPr>
              <a:t>and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50" dirty="0">
                <a:latin typeface="Arial MT"/>
                <a:cs typeface="Arial MT"/>
              </a:rPr>
              <a:t>compute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60" dirty="0">
                <a:latin typeface="Arial MT"/>
                <a:cs typeface="Arial MT"/>
              </a:rPr>
              <a:t>cost</a:t>
            </a:r>
            <a:endParaRPr lang="en-US" sz="23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buFont typeface="SimSun"/>
              <a:buChar char="•"/>
            </a:pPr>
            <a:endParaRPr lang="en-US" sz="2150" dirty="0">
              <a:latin typeface="Arial MT"/>
              <a:cs typeface="Arial MT"/>
            </a:endParaRPr>
          </a:p>
          <a:p>
            <a:pPr marL="464184" marR="5080" indent="-186690" algn="just">
              <a:lnSpc>
                <a:spcPct val="100899"/>
              </a:lnSpc>
              <a:spcBef>
                <a:spcPts val="5"/>
              </a:spcBef>
              <a:buFont typeface="SimSun"/>
              <a:buChar char="•"/>
              <a:tabLst>
                <a:tab pos="464820" algn="l"/>
              </a:tabLst>
            </a:pPr>
            <a:r>
              <a:rPr lang="en-US" sz="2300" dirty="0">
                <a:latin typeface="Arial MT"/>
                <a:cs typeface="Arial MT"/>
              </a:rPr>
              <a:t>Explore</a:t>
            </a:r>
            <a:r>
              <a:rPr lang="en-US" sz="2300" spc="10" dirty="0">
                <a:latin typeface="Arial MT"/>
                <a:cs typeface="Arial MT"/>
              </a:rPr>
              <a:t> alternative </a:t>
            </a:r>
            <a:r>
              <a:rPr lang="en-US" sz="2300" spc="5" dirty="0">
                <a:latin typeface="Arial MT"/>
                <a:cs typeface="Arial MT"/>
              </a:rPr>
              <a:t>signals</a:t>
            </a:r>
            <a:r>
              <a:rPr lang="en-US" sz="2300" spc="15" dirty="0">
                <a:latin typeface="Arial MT"/>
                <a:cs typeface="Arial MT"/>
              </a:rPr>
              <a:t> </a:t>
            </a:r>
            <a:r>
              <a:rPr lang="en-US" sz="2300" spc="70" dirty="0">
                <a:latin typeface="Arial MT"/>
                <a:cs typeface="Arial MT"/>
              </a:rPr>
              <a:t>to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25" dirty="0">
                <a:latin typeface="Arial MT"/>
                <a:cs typeface="Arial MT"/>
              </a:rPr>
              <a:t>traditional</a:t>
            </a:r>
            <a:r>
              <a:rPr lang="en-US" sz="2300" spc="15" dirty="0">
                <a:latin typeface="Arial MT"/>
                <a:cs typeface="Arial MT"/>
              </a:rPr>
              <a:t> </a:t>
            </a:r>
            <a:r>
              <a:rPr lang="en-US" sz="2300" spc="30" dirty="0">
                <a:latin typeface="Arial MT"/>
                <a:cs typeface="Arial MT"/>
              </a:rPr>
              <a:t>networking</a:t>
            </a:r>
            <a:r>
              <a:rPr lang="en-US" sz="2300" spc="10" dirty="0">
                <a:latin typeface="Arial MT"/>
                <a:cs typeface="Arial MT"/>
              </a:rPr>
              <a:t> </a:t>
            </a:r>
            <a:r>
              <a:rPr lang="en-US" sz="2300" spc="35" dirty="0">
                <a:latin typeface="Arial MT"/>
                <a:cs typeface="Arial MT"/>
              </a:rPr>
              <a:t>packets, </a:t>
            </a:r>
            <a:r>
              <a:rPr lang="en-US" sz="2300" spc="-625" dirty="0">
                <a:latin typeface="Arial MT"/>
                <a:cs typeface="Arial MT"/>
              </a:rPr>
              <a:t> </a:t>
            </a:r>
            <a:r>
              <a:rPr lang="en-US" sz="2300" spc="20" dirty="0">
                <a:latin typeface="Arial MT"/>
                <a:cs typeface="Arial MT"/>
              </a:rPr>
              <a:t>and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10" dirty="0">
                <a:latin typeface="Arial MT"/>
                <a:cs typeface="Arial MT"/>
              </a:rPr>
              <a:t>alternative</a:t>
            </a:r>
            <a:r>
              <a:rPr lang="en-US" sz="2300" spc="5" dirty="0">
                <a:latin typeface="Arial MT"/>
                <a:cs typeface="Arial MT"/>
              </a:rPr>
              <a:t> channels </a:t>
            </a:r>
            <a:r>
              <a:rPr lang="en-US" sz="2300" spc="35" dirty="0">
                <a:latin typeface="Arial MT"/>
                <a:cs typeface="Arial MT"/>
              </a:rPr>
              <a:t>for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30" dirty="0">
                <a:latin typeface="Arial MT"/>
                <a:cs typeface="Arial MT"/>
              </a:rPr>
              <a:t>time</a:t>
            </a:r>
            <a:r>
              <a:rPr lang="en-US" sz="2300" spc="5" dirty="0">
                <a:latin typeface="Arial MT"/>
                <a:cs typeface="Arial MT"/>
              </a:rPr>
              <a:t> </a:t>
            </a:r>
            <a:r>
              <a:rPr lang="en-US" sz="2300" spc="15" dirty="0">
                <a:latin typeface="Arial MT"/>
                <a:cs typeface="Arial MT"/>
              </a:rPr>
              <a:t>synchronization</a:t>
            </a:r>
            <a:endParaRPr lang="en-US"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9" y="946348"/>
            <a:ext cx="8712299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45" dirty="0">
                <a:latin typeface="Arial MT"/>
                <a:cs typeface="Arial MT"/>
              </a:rPr>
              <a:t>Обнаружение синхронизации 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3483" y="2596189"/>
            <a:ext cx="131762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-170" dirty="0">
                <a:solidFill>
                  <a:srgbClr val="5E5E5E"/>
                </a:solidFill>
                <a:latin typeface="Arial"/>
                <a:cs typeface="Arial"/>
              </a:rPr>
              <a:t>Напряжение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233" y="4071255"/>
            <a:ext cx="217040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600" b="1" spc="-15" dirty="0">
                <a:solidFill>
                  <a:srgbClr val="5E5E5E"/>
                </a:solidFill>
                <a:latin typeface="Arial"/>
                <a:cs typeface="Arial"/>
              </a:rPr>
              <a:t>Интенсивность света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92730" y="6230937"/>
            <a:ext cx="2721571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5E5E5E"/>
                </a:solidFill>
                <a:latin typeface="Arial"/>
                <a:cs typeface="Arial"/>
              </a:rPr>
              <a:t>Нет обмена пакетами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1850" b="1" spc="-5" dirty="0">
                <a:solidFill>
                  <a:srgbClr val="5E5E5E"/>
                </a:solidFill>
                <a:latin typeface="Arial"/>
                <a:cs typeface="Arial"/>
              </a:rPr>
              <a:t>Поддержка нескольких радиостанций</a:t>
            </a:r>
            <a:endParaRPr sz="185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6734" y="5589911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705697" y="6409107"/>
            <a:ext cx="3309540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5E5E5E"/>
                </a:solidFill>
                <a:latin typeface="Arial"/>
                <a:cs typeface="Arial"/>
              </a:rPr>
              <a:t>Низкое энергопотребление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FF644E"/>
                </a:solidFill>
                <a:latin typeface="Arial"/>
                <a:cs typeface="Arial"/>
              </a:rPr>
              <a:t>Современные мир</a:t>
            </a:r>
            <a:endParaRPr sz="1850" dirty="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17043" y="4145338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8559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35" dirty="0">
                <a:latin typeface="Arial MT"/>
                <a:cs typeface="Arial MT"/>
              </a:rPr>
              <a:t>Обнаружение синхронизации — ограничения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490317" y="2015223"/>
            <a:ext cx="482258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0" dirty="0">
                <a:solidFill>
                  <a:srgbClr val="FF644E"/>
                </a:solidFill>
                <a:latin typeface="Arial"/>
                <a:cs typeface="Arial"/>
              </a:rPr>
              <a:t>Индивидуальное оборудование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01346" y="3843542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lang="ru-RU" sz="2600" b="1" spc="-20" dirty="0">
                <a:solidFill>
                  <a:srgbClr val="004D7F"/>
                </a:solidFill>
                <a:latin typeface="Arial"/>
                <a:cs typeface="Arial"/>
              </a:rPr>
              <a:t>Существующая синхронизация на основе датчиков не поддерживает стандартные датчики.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4066B6D4-A7B3-4E1F-A48E-44FA49475CE2}"/>
              </a:ext>
            </a:extLst>
          </p:cNvPr>
          <p:cNvSpPr txBox="1"/>
          <p:nvPr/>
        </p:nvSpPr>
        <p:spPr>
          <a:xfrm>
            <a:off x="380206" y="2684426"/>
            <a:ext cx="44957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14AB83B6-3B20-4CFC-9429-69545229C10B}"/>
              </a:ext>
            </a:extLst>
          </p:cNvPr>
          <p:cNvSpPr txBox="1"/>
          <p:nvPr/>
        </p:nvSpPr>
        <p:spPr>
          <a:xfrm>
            <a:off x="2430938" y="4219462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3700" b="0" i="0" spc="-204" dirty="0">
                <a:latin typeface="Arial MT"/>
                <a:cs typeface="Arial MT"/>
              </a:rPr>
              <a:t>Постановка задачи</a:t>
            </a:r>
            <a:endParaRPr sz="37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93403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lang="ru-RU" sz="2000" b="1" spc="75" dirty="0">
                <a:latin typeface="Arial"/>
                <a:cs typeface="Arial"/>
              </a:rPr>
              <a:t>Как создать универсальное решение для синхронизации времени на основе датчиков для готовых коммерческих гетерогенных устройств с ограниченными ресурсами?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682" y="2450309"/>
            <a:ext cx="8764866" cy="65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lang="ru-RU" sz="1850" b="1" i="1" spc="5" dirty="0">
                <a:solidFill>
                  <a:srgbClr val="FF644E"/>
                </a:solidFill>
                <a:latin typeface="Arial"/>
                <a:cs typeface="Arial"/>
              </a:rPr>
              <a:t>Отсутствие требований к специальному оборудованию. Гетерогенное программное обеспечение, поддержка сети и радиосвязи.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765" y="4419600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5137746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0" dirty="0">
                <a:solidFill>
                  <a:srgbClr val="FF644E"/>
                </a:solidFill>
                <a:latin typeface="Arial"/>
                <a:cs typeface="Arial"/>
              </a:rPr>
              <a:t>Низкие требования к энергопотреблению, пропускной способности и вычислительным ресурсам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01672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5" dirty="0">
                <a:latin typeface="Arial MT"/>
                <a:cs typeface="Arial MT"/>
              </a:rPr>
              <a:t>Наши подходы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5" dirty="0">
                <a:solidFill>
                  <a:srgbClr val="0076BA"/>
                </a:solidFill>
                <a:latin typeface="Arial"/>
                <a:cs typeface="Arial"/>
              </a:rPr>
              <a:t>Активное зондирование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97359" y="5942863"/>
            <a:ext cx="2611120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20" dirty="0">
                <a:solidFill>
                  <a:srgbClr val="0076BA"/>
                </a:solidFill>
                <a:latin typeface="Arial"/>
                <a:cs typeface="Arial"/>
              </a:rPr>
              <a:t>Пассивное зондирование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0" name="object 80"/>
          <p:cNvPicPr/>
          <p:nvPr/>
        </p:nvPicPr>
        <p:blipFill rotWithShape="1">
          <a:blip r:embed="rId20" cstate="print"/>
          <a:srcRect t="1" b="-3346"/>
          <a:stretch/>
        </p:blipFill>
        <p:spPr>
          <a:xfrm>
            <a:off x="5393177" y="2461143"/>
            <a:ext cx="3746500" cy="3337597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lang="ru-RU" sz="3850" i="1" spc="-70" dirty="0">
                <a:solidFill>
                  <a:srgbClr val="FF644E"/>
                </a:solidFill>
                <a:latin typeface="Arial"/>
                <a:cs typeface="Arial"/>
              </a:rPr>
              <a:t>Сбор данных о внешних событиях для синхронизации времени на гетерогенных устройствах Интернета вещей (HAEST)</a:t>
            </a:r>
            <a:endParaRPr sz="38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0" dirty="0">
                <a:latin typeface="Arial MT"/>
                <a:cs typeface="Arial MT"/>
              </a:rPr>
              <a:t>Пассивный подход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071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lang="ru-RU" sz="3250" b="0" i="0" spc="-135" dirty="0">
                <a:latin typeface="Arial MT"/>
                <a:cs typeface="Arial MT"/>
              </a:rPr>
              <a:t>Основная идея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94668" y="3745805"/>
            <a:ext cx="32702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2969" y="3932355"/>
            <a:ext cx="393700" cy="226695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85801" y="5111155"/>
            <a:ext cx="156845" cy="304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816862" y="2371175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 algn="ctr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3" y="2056308"/>
            <a:ext cx="692059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2" y="4757539"/>
            <a:ext cx="840629" cy="332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105"/>
              </a:spcBef>
            </a:pPr>
            <a:r>
              <a:rPr lang="ru-RU" sz="1050" b="1" spc="20" dirty="0">
                <a:latin typeface="Arial"/>
                <a:cs typeface="Arial"/>
              </a:rPr>
              <a:t>Оптический сенсор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200" b="1" spc="30" dirty="0">
                <a:latin typeface="Arial"/>
                <a:cs typeface="Arial"/>
              </a:rPr>
              <a:t>Микрофон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305751"/>
            <a:ext cx="166712" cy="16052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ru-RU" sz="1200" b="1" spc="15" dirty="0">
                <a:latin typeface="Arial"/>
                <a:cs typeface="Arial"/>
              </a:rPr>
              <a:t>Часы устройства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891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5" dirty="0">
                <a:latin typeface="Arial MT"/>
                <a:cs typeface="Arial MT"/>
              </a:rPr>
              <a:t>Передовая платформа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4284" y="6132666"/>
            <a:ext cx="266699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ru-RU" sz="3100" spc="-95" dirty="0">
                <a:latin typeface="Arial MT"/>
                <a:cs typeface="Arial MT"/>
              </a:rPr>
              <a:t>Оборудование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9902" y="4364343"/>
            <a:ext cx="4495796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55" dirty="0">
                <a:latin typeface="Arial MT"/>
                <a:cs typeface="Arial MT"/>
              </a:rPr>
              <a:t>Операционная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6921" y="2584834"/>
            <a:ext cx="2301727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40" dirty="0">
                <a:latin typeface="Arial MT"/>
                <a:cs typeface="Arial MT"/>
              </a:rPr>
              <a:t>Приложение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90441" y="3560102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9">
            <a:extLst>
              <a:ext uri="{FF2B5EF4-FFF2-40B4-BE49-F238E27FC236}">
                <a16:creationId xmlns:a16="http://schemas.microsoft.com/office/drawing/2014/main" id="{43CE7F8B-7A6D-4E3E-8EBC-D03D4CF60F3F}"/>
              </a:ext>
            </a:extLst>
          </p:cNvPr>
          <p:cNvSpPr txBox="1"/>
          <p:nvPr/>
        </p:nvSpPr>
        <p:spPr>
          <a:xfrm>
            <a:off x="3715998" y="5394783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18" y="914400"/>
            <a:ext cx="729548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50" b="0" i="0" spc="-215" dirty="0">
                <a:latin typeface="Arial MT"/>
                <a:cs typeface="Arial MT"/>
              </a:rPr>
              <a:t>HAEST ​​– </a:t>
            </a:r>
            <a:r>
              <a:rPr lang="ru-RU" sz="3250" b="0" i="0" spc="-215" dirty="0">
                <a:latin typeface="Arial MT"/>
                <a:cs typeface="Arial MT"/>
              </a:rPr>
              <a:t>Задачи исследований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1864964"/>
            <a:ext cx="8896985" cy="463973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Обнаружение событий: легкий (пропускная способность &gt; 1 тыс. выборок в секунду), универсальный (общий алгоритм) и масштабируемый (без ручной калибровки)</a:t>
            </a:r>
          </a:p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Каденция: пропускная способность 33 выборки в секунду со специальной моделью глубокого обучения.</a:t>
            </a:r>
          </a:p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часов с регулировкой задержки: одно событие обнаруживается с задержкой в ​​паре датчиков.</a:t>
            </a:r>
          </a:p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Окружающие сигналы распространяются на асимметричные расстояния по направлению к паре.</a:t>
            </a:r>
          </a:p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Сигналы могут иметь совершенно разные скорости распространения.</a:t>
            </a:r>
          </a:p>
          <a:p>
            <a:pPr marL="12065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по всей сети: все датчики в сети не отслеживают события совместно.</a:t>
            </a:r>
            <a:endParaRPr lang="en-US" sz="2850" baseline="292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99" y="946348"/>
            <a:ext cx="6439535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5" dirty="0">
                <a:latin typeface="Arial MT"/>
                <a:cs typeface="Arial MT"/>
              </a:rPr>
              <a:t>Обнаружение </a:t>
            </a:r>
            <a:r>
              <a:rPr lang="ru-RU" sz="3250" spc="-175" dirty="0" err="1">
                <a:latin typeface="Arial MT"/>
                <a:cs typeface="Arial MT"/>
              </a:rPr>
              <a:t>событмй</a:t>
            </a:r>
            <a:r>
              <a:rPr lang="ru-RU" sz="3250" spc="-175" dirty="0">
                <a:latin typeface="Arial MT"/>
                <a:cs typeface="Arial MT"/>
              </a:rPr>
              <a:t> - Интуиция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584" y="2162954"/>
            <a:ext cx="2361207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5" dirty="0">
                <a:solidFill>
                  <a:srgbClr val="FF644E"/>
                </a:solidFill>
                <a:latin typeface="Arial"/>
                <a:cs typeface="Arial"/>
              </a:rPr>
              <a:t>Распределение данных датчиков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4800" y="2242939"/>
            <a:ext cx="134239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20" dirty="0">
                <a:solidFill>
                  <a:srgbClr val="FF644E"/>
                </a:solidFill>
                <a:latin typeface="Arial"/>
                <a:cs typeface="Arial"/>
              </a:rPr>
              <a:t>Авто </a:t>
            </a:r>
            <a:r>
              <a:rPr lang="ru-RU" sz="1850" b="1" i="1" spc="20" dirty="0" err="1">
                <a:solidFill>
                  <a:srgbClr val="FF644E"/>
                </a:solidFill>
                <a:latin typeface="Arial"/>
                <a:cs typeface="Arial"/>
              </a:rPr>
              <a:t>энкодеры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283683" y="2259658"/>
            <a:ext cx="2292361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10" dirty="0">
                <a:solidFill>
                  <a:srgbClr val="FF644E"/>
                </a:solidFill>
                <a:latin typeface="Arial"/>
                <a:cs typeface="Arial"/>
              </a:rPr>
              <a:t>Дистанционные результаты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67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1147" y="4953000"/>
            <a:ext cx="4288124" cy="208198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Масштабируемость: обучение </a:t>
            </a:r>
            <a:r>
              <a:rPr lang="ru-RU" sz="2250" b="1" i="1" spc="-20" dirty="0" err="1">
                <a:solidFill>
                  <a:srgbClr val="FF644E"/>
                </a:solidFill>
                <a:latin typeface="Arial"/>
                <a:cs typeface="Arial"/>
              </a:rPr>
              <a:t>автоэнкодеров</a:t>
            </a: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 происходит без контроля, что исключает необходимость ручной калибровки.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9600" y="946348"/>
            <a:ext cx="68580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облегченный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7817728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универсальное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1993" y="568088"/>
            <a:ext cx="9114413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00" b="0" i="0" spc="-150" dirty="0">
                <a:latin typeface="Arial MT"/>
                <a:cs typeface="Arial MT"/>
              </a:rPr>
              <a:t>Обнаружение событий — </a:t>
            </a:r>
            <a:br>
              <a:rPr lang="ru-RU" sz="3200" b="0" i="0" spc="-150" dirty="0">
                <a:latin typeface="Arial MT"/>
                <a:cs typeface="Arial MT"/>
              </a:rPr>
            </a:br>
            <a:r>
              <a:rPr lang="ru-RU" sz="3200" b="0" i="0" spc="-150" dirty="0">
                <a:latin typeface="Arial MT"/>
                <a:cs typeface="Arial MT"/>
              </a:rPr>
              <a:t>борьба с высокими скоростями передачи данных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5008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все вместе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7885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lang="en-US"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8943823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48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57797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25" dirty="0">
                <a:latin typeface="Arial MT"/>
                <a:cs typeface="Arial MT"/>
              </a:rPr>
              <a:t>Сетевая передовая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93975" y="3585609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21244" y="7203849"/>
            <a:ext cx="1813818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6273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75" dirty="0">
                <a:latin typeface="Arial MT"/>
                <a:cs typeface="Arial MT"/>
              </a:rPr>
              <a:t>Общесетевая синхронизация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90000" y="3155849"/>
          <a:ext cx="1003934" cy="1164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Sensor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3287559"/>
            <a:ext cx="462280" cy="123063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3"/>
            <a:ext cx="462280" cy="13817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43383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47514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23593" y="5175983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906016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Общий дизайн </a:t>
            </a:r>
            <a:r>
              <a:rPr lang="en-US" sz="3250" b="0" i="0" spc="-190" dirty="0">
                <a:latin typeface="Arial MT"/>
                <a:cs typeface="Arial MT"/>
              </a:rPr>
              <a:t>HAEST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5" dirty="0">
                <a:latin typeface="Arial MT"/>
                <a:cs typeface="Arial MT"/>
              </a:rPr>
              <a:t>Оценки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79" y="2286000"/>
            <a:ext cx="8808720" cy="382219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Разнородные товарные устройства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Особенности ESP32: 32-битный двухъядерный процессор, поддержка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 err="1">
                <a:latin typeface="Arial"/>
                <a:cs typeface="Arial"/>
              </a:rPr>
              <a:t>Wi</a:t>
            </a:r>
            <a:r>
              <a:rPr lang="ru-RU" sz="1900" dirty="0">
                <a:latin typeface="Arial"/>
                <a:cs typeface="Arial"/>
              </a:rPr>
              <a:t>-Fi/BLE, аппаратная метка времени, RTOSSTK 2650: 32-битный одноядерный процессор, поддержка BLE, программная метка времени, RTOSFLORA: 8-битное одноядерное соединение, последовательная связь, программная метка </a:t>
            </a:r>
            <a:r>
              <a:rPr lang="ru-RU" sz="1900" dirty="0" err="1">
                <a:latin typeface="Arial"/>
                <a:cs typeface="Arial"/>
              </a:rPr>
              <a:t>времени.Датчики</a:t>
            </a:r>
            <a:r>
              <a:rPr lang="ru-RU" sz="1900" dirty="0">
                <a:latin typeface="Arial"/>
                <a:cs typeface="Arial"/>
              </a:rPr>
              <a:t> гетерогенных </a:t>
            </a:r>
            <a:r>
              <a:rPr lang="ru-RU" sz="1900" dirty="0" err="1">
                <a:latin typeface="Arial"/>
                <a:cs typeface="Arial"/>
              </a:rPr>
              <a:t>товаровIMU</a:t>
            </a:r>
            <a:r>
              <a:rPr lang="ru-RU" sz="1900" dirty="0">
                <a:latin typeface="Arial"/>
                <a:cs typeface="Arial"/>
              </a:rPr>
              <a:t>, оптический и </a:t>
            </a:r>
            <a:r>
              <a:rPr lang="ru-RU" sz="1900" dirty="0" err="1">
                <a:latin typeface="Arial"/>
                <a:cs typeface="Arial"/>
              </a:rPr>
              <a:t>аудиоРезультаты</a:t>
            </a:r>
            <a:r>
              <a:rPr lang="ru-RU" sz="1900" dirty="0">
                <a:latin typeface="Arial"/>
                <a:cs typeface="Arial"/>
              </a:rPr>
              <a:t> обнаружения событий с использованием наборов данных: UCI HAPT (IMU) и DCASE 2016 (аудио)Оценка параметров часов: характеристика частоты, частоты дискретизации </a:t>
            </a:r>
            <a:r>
              <a:rPr lang="ru-RU" sz="1900" dirty="0" err="1">
                <a:latin typeface="Arial"/>
                <a:cs typeface="Arial"/>
              </a:rPr>
              <a:t>иТип</a:t>
            </a:r>
            <a:r>
              <a:rPr lang="ru-RU" sz="1900" dirty="0">
                <a:latin typeface="Arial"/>
                <a:cs typeface="Arial"/>
              </a:rPr>
              <a:t> датчика влияет на дрейф тактового </a:t>
            </a:r>
            <a:r>
              <a:rPr lang="ru-RU" sz="1900" dirty="0" err="1">
                <a:latin typeface="Arial"/>
                <a:cs typeface="Arial"/>
              </a:rPr>
              <a:t>сигналаПрактические</a:t>
            </a:r>
            <a:r>
              <a:rPr lang="ru-RU" sz="1900" dirty="0">
                <a:latin typeface="Arial"/>
                <a:cs typeface="Arial"/>
              </a:rPr>
              <a:t> примеры: исследование «Умный дом» и WBAN для оценки эффективности синхронизации в масштабах всей </a:t>
            </a:r>
            <a:r>
              <a:rPr lang="ru-RU" sz="1900" dirty="0" err="1">
                <a:latin typeface="Arial"/>
                <a:cs typeface="Arial"/>
              </a:rPr>
              <a:t>сетиСравнение</a:t>
            </a:r>
            <a:r>
              <a:rPr lang="ru-RU" sz="1900" dirty="0">
                <a:latin typeface="Arial"/>
                <a:cs typeface="Arial"/>
              </a:rPr>
              <a:t> производительности с NTP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16280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Умный дом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08" y="914400"/>
            <a:ext cx="703499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результаты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Сравнение </a:t>
            </a:r>
            <a:r>
              <a:rPr lang="en-US" sz="3250" b="0" i="0" spc="-190" dirty="0">
                <a:latin typeface="Arial MT"/>
                <a:cs typeface="Arial MT"/>
              </a:rPr>
              <a:t>NTP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049248" y="2141345"/>
            <a:ext cx="405662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последовательное соединение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03012" y="2192454"/>
            <a:ext cx="29470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Соединение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451679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Ключевой результат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Мы достигаем лучшей средней ошибки и распространения, чем NTP, как для последовательного соединения, так и для BLE, потребляя при этом меньше энергии.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707630" y="5309562"/>
            <a:ext cx="552866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FF644E"/>
                </a:solidFill>
                <a:latin typeface="Arial"/>
                <a:cs typeface="Arial"/>
              </a:rPr>
              <a:t>NTP потребляет до 36% больше энергии.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80657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1492488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3650" i="0" spc="-90" dirty="0">
                <a:latin typeface="Arial"/>
                <a:cs typeface="Arial"/>
              </a:rPr>
              <a:t>Вопросы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7160" y="1017853"/>
            <a:ext cx="6916404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40" dirty="0">
                <a:latin typeface="Arial MT"/>
                <a:cs typeface="Arial MT"/>
              </a:rPr>
              <a:t>Ненадежная пограничная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0543" y="2459037"/>
            <a:ext cx="909525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35" dirty="0">
                <a:latin typeface="Arial MT"/>
                <a:cs typeface="Arial MT"/>
              </a:rPr>
              <a:t>Облако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35252" y="4039927"/>
            <a:ext cx="1771555" cy="6502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 algn="ctr">
              <a:lnSpc>
                <a:spcPct val="101000"/>
              </a:lnSpc>
              <a:spcBef>
                <a:spcPts val="85"/>
              </a:spcBef>
            </a:pPr>
            <a:r>
              <a:rPr lang="ru-RU" sz="1400" spc="30" dirty="0">
                <a:latin typeface="Arial MT"/>
                <a:cs typeface="Arial MT"/>
              </a:rPr>
              <a:t>Многоуровневые и склонные к задержкам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30" dirty="0">
                <a:latin typeface="Arial MT"/>
                <a:cs typeface="Arial MT"/>
              </a:rPr>
              <a:t>Мультимодальный</a:t>
            </a:r>
            <a:endParaRPr lang="en-US" sz="185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5" dirty="0">
                <a:latin typeface="Arial MT"/>
                <a:cs typeface="Arial MT"/>
              </a:rPr>
              <a:t>Край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2309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lang="ru-RU" sz="1700" spc="-10" dirty="0">
                <a:latin typeface="Arial MT"/>
                <a:cs typeface="Arial MT"/>
              </a:rPr>
              <a:t>Сетевые уязвимости</a:t>
            </a:r>
            <a:endParaRPr sz="17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62074" y="1485910"/>
            <a:ext cx="6038122" cy="5976467"/>
            <a:chOff x="2962074" y="1485910"/>
            <a:chExt cx="6038122" cy="5976467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044" y="1485910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76937" y="2194366"/>
            <a:ext cx="1789432" cy="69224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 algn="ctr">
              <a:lnSpc>
                <a:spcPct val="101000"/>
              </a:lnSpc>
              <a:spcBef>
                <a:spcPts val="1170"/>
              </a:spcBef>
            </a:pPr>
            <a:r>
              <a:rPr lang="ru-RU" spc="-35" dirty="0">
                <a:latin typeface="Arial MT"/>
                <a:cs typeface="Arial MT"/>
              </a:rPr>
              <a:t>Машинное обучение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24604" y="2304278"/>
            <a:ext cx="1460500" cy="57451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33679" algn="ctr">
              <a:lnSpc>
                <a:spcPct val="100000"/>
              </a:lnSpc>
            </a:pPr>
            <a:r>
              <a:rPr lang="ru-RU" sz="1850" spc="-40" dirty="0">
                <a:latin typeface="Arial MT"/>
                <a:cs typeface="Arial MT"/>
              </a:rPr>
              <a:t>База данных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1395" y="3238775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96308" y="6182815"/>
            <a:ext cx="811634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0" dirty="0">
                <a:latin typeface="Arial MT"/>
                <a:cs typeface="Arial MT"/>
              </a:rPr>
              <a:t>Дроны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8757" y="5916195"/>
            <a:ext cx="1453515" cy="7414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 algn="ctr">
              <a:lnSpc>
                <a:spcPct val="101000"/>
              </a:lnSpc>
              <a:spcBef>
                <a:spcPts val="85"/>
              </a:spcBef>
            </a:pPr>
            <a:r>
              <a:rPr lang="ru-RU" sz="1600" spc="-75" dirty="0">
                <a:latin typeface="Arial MT"/>
                <a:cs typeface="Arial MT"/>
              </a:rPr>
              <a:t>Датчики  </a:t>
            </a:r>
            <a:r>
              <a:rPr lang="ru-RU" sz="1600" spc="-75" dirty="0" err="1">
                <a:latin typeface="Arial MT"/>
                <a:cs typeface="Arial MT"/>
              </a:rPr>
              <a:t>окружающе</a:t>
            </a:r>
            <a:r>
              <a:rPr lang="ru-RU" sz="1600" spc="-75" dirty="0">
                <a:latin typeface="Arial MT"/>
                <a:cs typeface="Arial MT"/>
              </a:rPr>
              <a:t> среды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80421" y="6034485"/>
            <a:ext cx="1352159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 dirty="0"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lang="ru-RU" sz="1850" spc="-30" dirty="0">
                <a:latin typeface="Arial MT"/>
                <a:cs typeface="Arial MT"/>
              </a:rPr>
              <a:t>Гарнитуры</a:t>
            </a:r>
            <a:endParaRPr sz="1850" dirty="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938175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897235"/>
            <a:ext cx="5932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00" dirty="0">
                <a:latin typeface="Arial MT"/>
                <a:cs typeface="Arial MT"/>
              </a:rPr>
              <a:t>Уязвимости во времени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46" y="2840851"/>
            <a:ext cx="3368478" cy="18864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lang="ru-RU" sz="3100" i="1" spc="-85" dirty="0">
                <a:solidFill>
                  <a:srgbClr val="B51700"/>
                </a:solidFill>
                <a:latin typeface="Arial"/>
                <a:cs typeface="Arial"/>
              </a:rPr>
              <a:t>Причины</a:t>
            </a:r>
            <a:endParaRPr sz="31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lang="ru-RU" sz="2000" spc="-40" dirty="0">
                <a:latin typeface="Arial MT"/>
                <a:cs typeface="Arial MT"/>
              </a:rPr>
              <a:t>Злонамеренные задержки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lang="ru-RU" sz="2000" spc="-25" dirty="0">
                <a:latin typeface="Arial MT"/>
                <a:cs typeface="Arial MT"/>
              </a:rPr>
              <a:t>Не постоянные тарифы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lang="ru-RU" sz="2000" spc="-20" dirty="0">
                <a:latin typeface="Arial MT"/>
                <a:cs typeface="Arial MT"/>
              </a:rPr>
              <a:t>Вызванные дрейфы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808194"/>
            <a:ext cx="262880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i="1" spc="-55" dirty="0">
                <a:solidFill>
                  <a:srgbClr val="B51700"/>
                </a:solidFill>
                <a:latin typeface="Arial"/>
                <a:cs typeface="Arial"/>
              </a:rPr>
              <a:t>Последствия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00" y="3668279"/>
            <a:ext cx="4267200" cy="74982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20" dirty="0">
                <a:latin typeface="Arial MT"/>
                <a:cs typeface="Arial MT"/>
              </a:rPr>
              <a:t>Разрывы во времени</a:t>
            </a:r>
            <a:r>
              <a:rPr sz="2400" spc="35" dirty="0">
                <a:latin typeface="Arial MT"/>
                <a:cs typeface="Arial MT"/>
              </a:rPr>
              <a:t>, </a:t>
            </a:r>
            <a:r>
              <a:rPr sz="2400" spc="-800" dirty="0">
                <a:latin typeface="Arial MT"/>
                <a:cs typeface="Arial MT"/>
              </a:rPr>
              <a:t> </a:t>
            </a:r>
            <a:endParaRPr lang="ru-RU" sz="2400" spc="-800" dirty="0">
              <a:latin typeface="Arial MT"/>
              <a:cs typeface="Arial MT"/>
            </a:endParaRPr>
          </a:p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15" dirty="0">
                <a:latin typeface="Arial MT"/>
                <a:cs typeface="Arial MT"/>
              </a:rPr>
              <a:t>не точное время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22739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5835" y="5909086"/>
            <a:ext cx="140847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30" dirty="0">
                <a:latin typeface="Arial MT"/>
                <a:cs typeface="Arial MT"/>
              </a:rPr>
              <a:t>Нет атаки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72431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4" y="4335165"/>
            <a:ext cx="24263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3748" y="5883132"/>
            <a:ext cx="3565377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Манипуляция смещением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0572" y="4205546"/>
            <a:ext cx="1470211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6966" y="2665570"/>
            <a:ext cx="1785677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5" dirty="0">
                <a:latin typeface="Arial MT"/>
                <a:cs typeface="Arial MT"/>
              </a:rPr>
              <a:t>Неточное время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1795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(1)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988838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236045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710831" y="2773023"/>
            <a:ext cx="476440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5" dirty="0">
                <a:latin typeface="Arial MT"/>
                <a:cs typeface="Arial MT"/>
              </a:rPr>
              <a:t>Накопление ошибок с течением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2" y="1692870"/>
            <a:ext cx="7141565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10" dirty="0">
                <a:solidFill>
                  <a:srgbClr val="C82506"/>
                </a:solidFill>
                <a:latin typeface="Arial MT"/>
                <a:cs typeface="Arial MT"/>
              </a:rPr>
              <a:t>Влияние на одиночный источник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129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FC995B24-4211-483C-AF74-F44504A546D3}"/>
              </a:ext>
            </a:extLst>
          </p:cNvPr>
          <p:cNvSpPr txBox="1"/>
          <p:nvPr/>
        </p:nvSpPr>
        <p:spPr>
          <a:xfrm>
            <a:off x="3957911" y="6045198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2024379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146" y="4715510"/>
            <a:ext cx="29317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Увеличение скорости продвижения по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134" y="3476705"/>
            <a:ext cx="303657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Уменьшить скорость продвижения по времени</a:t>
            </a:r>
            <a:endParaRPr lang="en-US" sz="185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54980" y="6509356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4555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7" y="1692870"/>
            <a:ext cx="8073231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20" dirty="0">
                <a:solidFill>
                  <a:srgbClr val="C82506"/>
                </a:solidFill>
                <a:latin typeface="Arial MT"/>
                <a:cs typeface="Arial MT"/>
              </a:rPr>
              <a:t>Относительное влияние на два источника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71" name="object 49">
            <a:extLst>
              <a:ext uri="{FF2B5EF4-FFF2-40B4-BE49-F238E27FC236}">
                <a16:creationId xmlns:a16="http://schemas.microsoft.com/office/drawing/2014/main" id="{1E4A6A50-DE45-435E-A6E2-C49A277155FF}"/>
              </a:ext>
            </a:extLst>
          </p:cNvPr>
          <p:cNvSpPr txBox="1"/>
          <p:nvPr/>
        </p:nvSpPr>
        <p:spPr>
          <a:xfrm>
            <a:off x="7576196" y="5474275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2</a:t>
            </a:r>
            <a:endParaRPr lang="ru-RU" sz="1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1193</Words>
  <Application>Microsoft Office PowerPoint</Application>
  <PresentationFormat>Произвольный</PresentationFormat>
  <Paragraphs>375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SimSun</vt:lpstr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Безопасная архитектура синхронизации для ненадежных периферийных систем</vt:lpstr>
      <vt:lpstr>Передовая платформа</vt:lpstr>
      <vt:lpstr>Сетевая передовая система</vt:lpstr>
      <vt:lpstr>Ненадежная пограничная система</vt:lpstr>
      <vt:lpstr>Уязвимости во времени</vt:lpstr>
      <vt:lpstr>Стратегии атаки</vt:lpstr>
      <vt:lpstr>Стратегии атаки (1)</vt:lpstr>
      <vt:lpstr>Стратегии атаки (2)</vt:lpstr>
      <vt:lpstr>Стратегии атаки (2)</vt:lpstr>
      <vt:lpstr>Последствия атаки на время</vt:lpstr>
      <vt:lpstr>Атака на «доверенное» время ARM Trustzone</vt:lpstr>
      <vt:lpstr>Проблема и предлагаемый подход</vt:lpstr>
      <vt:lpstr>Передача времени для гетерогенных устройств с сенсорными часами</vt:lpstr>
      <vt:lpstr>Обнаружение синхронизации </vt:lpstr>
      <vt:lpstr>Обнаружение синхронизации — ограничения</vt:lpstr>
      <vt:lpstr>Постановка задачи</vt:lpstr>
      <vt:lpstr>Наши подходы</vt:lpstr>
      <vt:lpstr>Презентация PowerPoint</vt:lpstr>
      <vt:lpstr>HAEST - Основная идея</vt:lpstr>
      <vt:lpstr>HAEST ​​– Задачи исследований</vt:lpstr>
      <vt:lpstr>Research Challenge 1</vt:lpstr>
      <vt:lpstr>Обнаружение событий</vt:lpstr>
      <vt:lpstr>Обнаружение событий — облегченный</vt:lpstr>
      <vt:lpstr>Обнаружение событий — универсальное</vt:lpstr>
      <vt:lpstr>Обнаружение событий —  борьба с высокими скоростями передачи данных</vt:lpstr>
      <vt:lpstr>Обнаружение событий — все вместе</vt:lpstr>
      <vt:lpstr>Research Challenge 2</vt:lpstr>
      <vt:lpstr>Презентация PowerPoint</vt:lpstr>
      <vt:lpstr>Презентация PowerPoint</vt:lpstr>
      <vt:lpstr>Презентация PowerPoint</vt:lpstr>
      <vt:lpstr>Общий дизайн HAEST</vt:lpstr>
      <vt:lpstr>Оценки</vt:lpstr>
      <vt:lpstr>Практический пример: Умный дом</vt:lpstr>
      <vt:lpstr>Практический пример: результаты</vt:lpstr>
      <vt:lpstr>Сравнение NTP</vt:lpstr>
      <vt:lpstr>Проблема и предлагаемый подход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SHIWA</cp:lastModifiedBy>
  <cp:revision>8</cp:revision>
  <dcterms:created xsi:type="dcterms:W3CDTF">2024-06-12T15:19:19Z</dcterms:created>
  <dcterms:modified xsi:type="dcterms:W3CDTF">2024-06-12T16:12:54Z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