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74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D7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D7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D7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663" y="4799066"/>
            <a:ext cx="247871" cy="2478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431" y="209550"/>
            <a:ext cx="8543137" cy="786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3D7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656" y="1048638"/>
            <a:ext cx="8498687" cy="1429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7887" y="4857794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ul.wad.homepage.dk/LTE/lte_resource_grid.htm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vb-t2hd.de/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vb-t2hd.de/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tb.de/cms/fileadmin/internet/fachabteilungen/abteilung_4/4.4_zeit_und_frequenz/pdf/2004_Piester_-_PTB-Mitteilungen_114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3h8dJTIEUo?si=xB8EjKTiNIY5z5PI&amp;t=7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9" y="6915"/>
            <a:ext cx="9134475" cy="5133340"/>
          </a:xfrm>
          <a:custGeom>
            <a:avLst/>
            <a:gdLst/>
            <a:ahLst/>
            <a:cxnLst/>
            <a:rect l="l" t="t" r="r" b="b"/>
            <a:pathLst>
              <a:path w="9134475" h="5133340">
                <a:moveTo>
                  <a:pt x="9134197" y="0"/>
                </a:moveTo>
                <a:lnTo>
                  <a:pt x="0" y="0"/>
                </a:lnTo>
                <a:lnTo>
                  <a:pt x="0" y="5133184"/>
                </a:lnTo>
                <a:lnTo>
                  <a:pt x="9134197" y="5133184"/>
                </a:lnTo>
                <a:lnTo>
                  <a:pt x="9134197" y="0"/>
                </a:lnTo>
                <a:close/>
              </a:path>
            </a:pathLst>
          </a:custGeom>
          <a:solidFill>
            <a:srgbClr val="000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59663" y="6860"/>
            <a:ext cx="8781415" cy="5133340"/>
            <a:chOff x="359663" y="6860"/>
            <a:chExt cx="8781415" cy="5133340"/>
          </a:xfrm>
        </p:grpSpPr>
        <p:sp>
          <p:nvSpPr>
            <p:cNvPr id="4" name="object 4"/>
            <p:cNvSpPr/>
            <p:nvPr/>
          </p:nvSpPr>
          <p:spPr>
            <a:xfrm>
              <a:off x="1006205" y="6860"/>
              <a:ext cx="8134984" cy="5133340"/>
            </a:xfrm>
            <a:custGeom>
              <a:avLst/>
              <a:gdLst/>
              <a:ahLst/>
              <a:cxnLst/>
              <a:rect l="l" t="t" r="r" b="b"/>
              <a:pathLst>
                <a:path w="8134984" h="5133340">
                  <a:moveTo>
                    <a:pt x="8134732" y="0"/>
                  </a:moveTo>
                  <a:lnTo>
                    <a:pt x="5138119" y="0"/>
                  </a:lnTo>
                  <a:lnTo>
                    <a:pt x="0" y="5133264"/>
                  </a:lnTo>
                  <a:lnTo>
                    <a:pt x="8134732" y="5133264"/>
                  </a:lnTo>
                  <a:lnTo>
                    <a:pt x="813473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7694" y="6860"/>
              <a:ext cx="7293609" cy="5133340"/>
            </a:xfrm>
            <a:custGeom>
              <a:avLst/>
              <a:gdLst/>
              <a:ahLst/>
              <a:cxnLst/>
              <a:rect l="l" t="t" r="r" b="b"/>
              <a:pathLst>
                <a:path w="7293609" h="5133340">
                  <a:moveTo>
                    <a:pt x="7293242" y="0"/>
                  </a:moveTo>
                  <a:lnTo>
                    <a:pt x="5138149" y="0"/>
                  </a:lnTo>
                  <a:lnTo>
                    <a:pt x="0" y="5133264"/>
                  </a:lnTo>
                  <a:lnTo>
                    <a:pt x="7293242" y="5133264"/>
                  </a:lnTo>
                  <a:lnTo>
                    <a:pt x="729324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8285" y="154884"/>
              <a:ext cx="5862955" cy="4985385"/>
            </a:xfrm>
            <a:custGeom>
              <a:avLst/>
              <a:gdLst/>
              <a:ahLst/>
              <a:cxnLst/>
              <a:rect l="l" t="t" r="r" b="b"/>
              <a:pathLst>
                <a:path w="5862955" h="4985385">
                  <a:moveTo>
                    <a:pt x="4990066" y="0"/>
                  </a:moveTo>
                  <a:lnTo>
                    <a:pt x="0" y="4985239"/>
                  </a:lnTo>
                  <a:lnTo>
                    <a:pt x="5862652" y="4985239"/>
                  </a:lnTo>
                  <a:lnTo>
                    <a:pt x="5862652" y="871794"/>
                  </a:lnTo>
                  <a:lnTo>
                    <a:pt x="4990066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0230" y="2584550"/>
              <a:ext cx="3430904" cy="2555875"/>
            </a:xfrm>
            <a:custGeom>
              <a:avLst/>
              <a:gdLst/>
              <a:ahLst/>
              <a:cxnLst/>
              <a:rect l="l" t="t" r="r" b="b"/>
              <a:pathLst>
                <a:path w="3430904" h="2555875">
                  <a:moveTo>
                    <a:pt x="2558120" y="0"/>
                  </a:moveTo>
                  <a:lnTo>
                    <a:pt x="0" y="2555573"/>
                  </a:lnTo>
                  <a:lnTo>
                    <a:pt x="3430706" y="2555573"/>
                  </a:lnTo>
                  <a:lnTo>
                    <a:pt x="3430706" y="871784"/>
                  </a:lnTo>
                  <a:lnTo>
                    <a:pt x="2558120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66303" y="3579807"/>
              <a:ext cx="993140" cy="993140"/>
            </a:xfrm>
            <a:custGeom>
              <a:avLst/>
              <a:gdLst/>
              <a:ahLst/>
              <a:cxnLst/>
              <a:rect l="l" t="t" r="r" b="b"/>
              <a:pathLst>
                <a:path w="993140" h="993139">
                  <a:moveTo>
                    <a:pt x="496508" y="0"/>
                  </a:moveTo>
                  <a:lnTo>
                    <a:pt x="0" y="496496"/>
                  </a:lnTo>
                  <a:lnTo>
                    <a:pt x="496508" y="993008"/>
                  </a:lnTo>
                  <a:lnTo>
                    <a:pt x="575535" y="913981"/>
                  </a:lnTo>
                  <a:lnTo>
                    <a:pt x="496508" y="913981"/>
                  </a:lnTo>
                  <a:lnTo>
                    <a:pt x="317763" y="734827"/>
                  </a:lnTo>
                  <a:lnTo>
                    <a:pt x="352514" y="713315"/>
                  </a:lnTo>
                  <a:lnTo>
                    <a:pt x="379537" y="692619"/>
                  </a:lnTo>
                  <a:lnTo>
                    <a:pt x="275149" y="692619"/>
                  </a:lnTo>
                  <a:lnTo>
                    <a:pt x="79027" y="496496"/>
                  </a:lnTo>
                  <a:lnTo>
                    <a:pt x="198065" y="377833"/>
                  </a:lnTo>
                  <a:lnTo>
                    <a:pt x="291284" y="284243"/>
                  </a:lnTo>
                  <a:lnTo>
                    <a:pt x="461138" y="284243"/>
                  </a:lnTo>
                  <a:lnTo>
                    <a:pt x="449469" y="274799"/>
                  </a:lnTo>
                  <a:lnTo>
                    <a:pt x="434442" y="267124"/>
                  </a:lnTo>
                  <a:lnTo>
                    <a:pt x="417244" y="262321"/>
                  </a:lnTo>
                  <a:lnTo>
                    <a:pt x="398032" y="260660"/>
                  </a:lnTo>
                  <a:lnTo>
                    <a:pt x="314874" y="260660"/>
                  </a:lnTo>
                  <a:lnTo>
                    <a:pt x="496508" y="79020"/>
                  </a:lnTo>
                  <a:lnTo>
                    <a:pt x="575530" y="79020"/>
                  </a:lnTo>
                  <a:lnTo>
                    <a:pt x="496508" y="0"/>
                  </a:lnTo>
                  <a:close/>
                </a:path>
                <a:path w="993140" h="993139">
                  <a:moveTo>
                    <a:pt x="749729" y="739786"/>
                  </a:moveTo>
                  <a:lnTo>
                    <a:pt x="670701" y="739786"/>
                  </a:lnTo>
                  <a:lnTo>
                    <a:pt x="496508" y="913981"/>
                  </a:lnTo>
                  <a:lnTo>
                    <a:pt x="575535" y="913981"/>
                  </a:lnTo>
                  <a:lnTo>
                    <a:pt x="749729" y="739786"/>
                  </a:lnTo>
                  <a:close/>
                </a:path>
                <a:path w="993140" h="993139">
                  <a:moveTo>
                    <a:pt x="564770" y="652496"/>
                  </a:moveTo>
                  <a:lnTo>
                    <a:pt x="510995" y="674825"/>
                  </a:lnTo>
                  <a:lnTo>
                    <a:pt x="515270" y="688312"/>
                  </a:lnTo>
                  <a:lnTo>
                    <a:pt x="521951" y="701721"/>
                  </a:lnTo>
                  <a:lnTo>
                    <a:pt x="557606" y="736059"/>
                  </a:lnTo>
                  <a:lnTo>
                    <a:pt x="595969" y="748771"/>
                  </a:lnTo>
                  <a:lnTo>
                    <a:pt x="619800" y="750550"/>
                  </a:lnTo>
                  <a:lnTo>
                    <a:pt x="627102" y="750387"/>
                  </a:lnTo>
                  <a:lnTo>
                    <a:pt x="670701" y="739786"/>
                  </a:lnTo>
                  <a:lnTo>
                    <a:pt x="749729" y="739786"/>
                  </a:lnTo>
                  <a:lnTo>
                    <a:pt x="791106" y="698409"/>
                  </a:lnTo>
                  <a:lnTo>
                    <a:pt x="712076" y="698409"/>
                  </a:lnTo>
                  <a:lnTo>
                    <a:pt x="712453" y="697592"/>
                  </a:lnTo>
                  <a:lnTo>
                    <a:pt x="620223" y="697592"/>
                  </a:lnTo>
                  <a:lnTo>
                    <a:pt x="607724" y="696622"/>
                  </a:lnTo>
                  <a:lnTo>
                    <a:pt x="574029" y="677218"/>
                  </a:lnTo>
                  <a:lnTo>
                    <a:pt x="566407" y="661302"/>
                  </a:lnTo>
                  <a:lnTo>
                    <a:pt x="564770" y="652496"/>
                  </a:lnTo>
                  <a:close/>
                </a:path>
                <a:path w="993140" h="993139">
                  <a:moveTo>
                    <a:pt x="813867" y="317351"/>
                  </a:moveTo>
                  <a:lnTo>
                    <a:pt x="734411" y="317351"/>
                  </a:lnTo>
                  <a:lnTo>
                    <a:pt x="795261" y="377906"/>
                  </a:lnTo>
                  <a:lnTo>
                    <a:pt x="913988" y="496496"/>
                  </a:lnTo>
                  <a:lnTo>
                    <a:pt x="712076" y="698409"/>
                  </a:lnTo>
                  <a:lnTo>
                    <a:pt x="791106" y="698409"/>
                  </a:lnTo>
                  <a:lnTo>
                    <a:pt x="993017" y="496496"/>
                  </a:lnTo>
                  <a:lnTo>
                    <a:pt x="813867" y="317351"/>
                  </a:lnTo>
                  <a:close/>
                </a:path>
                <a:path w="993140" h="993139">
                  <a:moveTo>
                    <a:pt x="586462" y="533323"/>
                  </a:moveTo>
                  <a:lnTo>
                    <a:pt x="522579" y="533323"/>
                  </a:lnTo>
                  <a:lnTo>
                    <a:pt x="521339" y="536634"/>
                  </a:lnTo>
                  <a:lnTo>
                    <a:pt x="520507" y="540368"/>
                  </a:lnTo>
                  <a:lnTo>
                    <a:pt x="520084" y="544495"/>
                  </a:lnTo>
                  <a:lnTo>
                    <a:pt x="519267" y="548229"/>
                  </a:lnTo>
                  <a:lnTo>
                    <a:pt x="530438" y="596402"/>
                  </a:lnTo>
                  <a:lnTo>
                    <a:pt x="561883" y="624865"/>
                  </a:lnTo>
                  <a:lnTo>
                    <a:pt x="638430" y="643803"/>
                  </a:lnTo>
                  <a:lnTo>
                    <a:pt x="645871" y="647114"/>
                  </a:lnTo>
                  <a:lnTo>
                    <a:pt x="650831" y="651664"/>
                  </a:lnTo>
                  <a:lnTo>
                    <a:pt x="655806" y="656623"/>
                  </a:lnTo>
                  <a:lnTo>
                    <a:pt x="658286" y="662413"/>
                  </a:lnTo>
                  <a:lnTo>
                    <a:pt x="658286" y="677728"/>
                  </a:lnTo>
                  <a:lnTo>
                    <a:pt x="654974" y="684757"/>
                  </a:lnTo>
                  <a:lnTo>
                    <a:pt x="620223" y="697592"/>
                  </a:lnTo>
                  <a:lnTo>
                    <a:pt x="712453" y="697592"/>
                  </a:lnTo>
                  <a:lnTo>
                    <a:pt x="719516" y="671106"/>
                  </a:lnTo>
                  <a:lnTo>
                    <a:pt x="719516" y="665316"/>
                  </a:lnTo>
                  <a:lnTo>
                    <a:pt x="708351" y="625457"/>
                  </a:lnTo>
                  <a:lnTo>
                    <a:pt x="675145" y="595544"/>
                  </a:lnTo>
                  <a:lnTo>
                    <a:pt x="595801" y="575940"/>
                  </a:lnTo>
                  <a:lnTo>
                    <a:pt x="589192" y="572629"/>
                  </a:lnTo>
                  <a:lnTo>
                    <a:pt x="584640" y="568079"/>
                  </a:lnTo>
                  <a:lnTo>
                    <a:pt x="580497" y="563528"/>
                  </a:lnTo>
                  <a:lnTo>
                    <a:pt x="578428" y="558154"/>
                  </a:lnTo>
                  <a:lnTo>
                    <a:pt x="578425" y="544087"/>
                  </a:lnTo>
                  <a:lnTo>
                    <a:pt x="582160" y="537057"/>
                  </a:lnTo>
                  <a:lnTo>
                    <a:pt x="586462" y="533323"/>
                  </a:lnTo>
                  <a:close/>
                </a:path>
                <a:path w="993140" h="993139">
                  <a:moveTo>
                    <a:pt x="451306" y="430296"/>
                  </a:moveTo>
                  <a:lnTo>
                    <a:pt x="387280" y="430296"/>
                  </a:lnTo>
                  <a:lnTo>
                    <a:pt x="414576" y="486579"/>
                  </a:lnTo>
                  <a:lnTo>
                    <a:pt x="441478" y="543255"/>
                  </a:lnTo>
                  <a:lnTo>
                    <a:pt x="417479" y="573052"/>
                  </a:lnTo>
                  <a:lnTo>
                    <a:pt x="367400" y="624095"/>
                  </a:lnTo>
                  <a:lnTo>
                    <a:pt x="326606" y="658956"/>
                  </a:lnTo>
                  <a:lnTo>
                    <a:pt x="286526" y="686522"/>
                  </a:lnTo>
                  <a:lnTo>
                    <a:pt x="275149" y="692619"/>
                  </a:lnTo>
                  <a:lnTo>
                    <a:pt x="379537" y="692619"/>
                  </a:lnTo>
                  <a:lnTo>
                    <a:pt x="409772" y="666646"/>
                  </a:lnTo>
                  <a:lnTo>
                    <a:pt x="446214" y="630503"/>
                  </a:lnTo>
                  <a:lnTo>
                    <a:pt x="480373" y="590014"/>
                  </a:lnTo>
                  <a:lnTo>
                    <a:pt x="512258" y="547592"/>
                  </a:lnTo>
                  <a:lnTo>
                    <a:pt x="522579" y="533323"/>
                  </a:lnTo>
                  <a:lnTo>
                    <a:pt x="586462" y="533323"/>
                  </a:lnTo>
                  <a:lnTo>
                    <a:pt x="615248" y="522574"/>
                  </a:lnTo>
                  <a:lnTo>
                    <a:pt x="708699" y="522574"/>
                  </a:lnTo>
                  <a:lnTo>
                    <a:pt x="708499" y="522006"/>
                  </a:lnTo>
                  <a:lnTo>
                    <a:pt x="702611" y="510728"/>
                  </a:lnTo>
                  <a:lnTo>
                    <a:pt x="694627" y="499990"/>
                  </a:lnTo>
                  <a:lnTo>
                    <a:pt x="684356" y="490298"/>
                  </a:lnTo>
                  <a:lnTo>
                    <a:pt x="683106" y="489467"/>
                  </a:lnTo>
                  <a:lnTo>
                    <a:pt x="481204" y="489467"/>
                  </a:lnTo>
                  <a:lnTo>
                    <a:pt x="464237" y="455542"/>
                  </a:lnTo>
                  <a:lnTo>
                    <a:pt x="451306" y="430296"/>
                  </a:lnTo>
                  <a:close/>
                </a:path>
                <a:path w="993140" h="993139">
                  <a:moveTo>
                    <a:pt x="708699" y="522574"/>
                  </a:moveTo>
                  <a:lnTo>
                    <a:pt x="615248" y="522574"/>
                  </a:lnTo>
                  <a:lnTo>
                    <a:pt x="626305" y="523452"/>
                  </a:lnTo>
                  <a:lnTo>
                    <a:pt x="635425" y="525881"/>
                  </a:lnTo>
                  <a:lnTo>
                    <a:pt x="659934" y="555259"/>
                  </a:lnTo>
                  <a:lnTo>
                    <a:pt x="686413" y="544495"/>
                  </a:lnTo>
                  <a:lnTo>
                    <a:pt x="712484" y="533323"/>
                  </a:lnTo>
                  <a:lnTo>
                    <a:pt x="708699" y="522574"/>
                  </a:lnTo>
                  <a:close/>
                </a:path>
                <a:path w="993140" h="993139">
                  <a:moveTo>
                    <a:pt x="461138" y="284243"/>
                  </a:moveTo>
                  <a:lnTo>
                    <a:pt x="291284" y="284243"/>
                  </a:lnTo>
                  <a:lnTo>
                    <a:pt x="291284" y="530844"/>
                  </a:lnTo>
                  <a:lnTo>
                    <a:pt x="351274" y="530844"/>
                  </a:lnTo>
                  <a:lnTo>
                    <a:pt x="351274" y="430296"/>
                  </a:lnTo>
                  <a:lnTo>
                    <a:pt x="451306" y="430296"/>
                  </a:lnTo>
                  <a:lnTo>
                    <a:pt x="446861" y="421618"/>
                  </a:lnTo>
                  <a:lnTo>
                    <a:pt x="456575" y="414806"/>
                  </a:lnTo>
                  <a:lnTo>
                    <a:pt x="464700" y="406873"/>
                  </a:lnTo>
                  <a:lnTo>
                    <a:pt x="471353" y="397933"/>
                  </a:lnTo>
                  <a:lnTo>
                    <a:pt x="476652" y="388102"/>
                  </a:lnTo>
                  <a:lnTo>
                    <a:pt x="480398" y="378578"/>
                  </a:lnTo>
                  <a:lnTo>
                    <a:pt x="351274" y="378578"/>
                  </a:lnTo>
                  <a:lnTo>
                    <a:pt x="351274" y="312800"/>
                  </a:lnTo>
                  <a:lnTo>
                    <a:pt x="479771" y="312800"/>
                  </a:lnTo>
                  <a:lnTo>
                    <a:pt x="479546" y="312020"/>
                  </a:lnTo>
                  <a:lnTo>
                    <a:pt x="472135" y="297598"/>
                  </a:lnTo>
                  <a:lnTo>
                    <a:pt x="462165" y="285075"/>
                  </a:lnTo>
                  <a:lnTo>
                    <a:pt x="461138" y="284243"/>
                  </a:lnTo>
                  <a:close/>
                </a:path>
                <a:path w="993140" h="993139">
                  <a:moveTo>
                    <a:pt x="575530" y="79020"/>
                  </a:moveTo>
                  <a:lnTo>
                    <a:pt x="496508" y="79020"/>
                  </a:lnTo>
                  <a:lnTo>
                    <a:pt x="692220" y="274734"/>
                  </a:lnTo>
                  <a:lnTo>
                    <a:pt x="687717" y="277120"/>
                  </a:lnTo>
                  <a:lnTo>
                    <a:pt x="641537" y="309170"/>
                  </a:lnTo>
                  <a:lnTo>
                    <a:pt x="601481" y="343910"/>
                  </a:lnTo>
                  <a:lnTo>
                    <a:pt x="564309" y="380884"/>
                  </a:lnTo>
                  <a:lnTo>
                    <a:pt x="539487" y="410005"/>
                  </a:lnTo>
                  <a:lnTo>
                    <a:pt x="515816" y="441000"/>
                  </a:lnTo>
                  <a:lnTo>
                    <a:pt x="492689" y="473107"/>
                  </a:lnTo>
                  <a:lnTo>
                    <a:pt x="481204" y="489467"/>
                  </a:lnTo>
                  <a:lnTo>
                    <a:pt x="683106" y="489467"/>
                  </a:lnTo>
                  <a:lnTo>
                    <a:pt x="681856" y="488635"/>
                  </a:lnTo>
                  <a:lnTo>
                    <a:pt x="554426" y="488635"/>
                  </a:lnTo>
                  <a:lnTo>
                    <a:pt x="562191" y="478101"/>
                  </a:lnTo>
                  <a:lnTo>
                    <a:pt x="585880" y="447273"/>
                  </a:lnTo>
                  <a:lnTo>
                    <a:pt x="619800" y="409615"/>
                  </a:lnTo>
                  <a:lnTo>
                    <a:pt x="665316" y="366999"/>
                  </a:lnTo>
                  <a:lnTo>
                    <a:pt x="699660" y="339272"/>
                  </a:lnTo>
                  <a:lnTo>
                    <a:pt x="734411" y="317351"/>
                  </a:lnTo>
                  <a:lnTo>
                    <a:pt x="813867" y="317351"/>
                  </a:lnTo>
                  <a:lnTo>
                    <a:pt x="575530" y="79020"/>
                  </a:lnTo>
                  <a:close/>
                </a:path>
                <a:path w="993140" h="993139">
                  <a:moveTo>
                    <a:pt x="615671" y="469194"/>
                  </a:moveTo>
                  <a:lnTo>
                    <a:pt x="575375" y="476953"/>
                  </a:lnTo>
                  <a:lnTo>
                    <a:pt x="554426" y="488635"/>
                  </a:lnTo>
                  <a:lnTo>
                    <a:pt x="681856" y="488635"/>
                  </a:lnTo>
                  <a:lnTo>
                    <a:pt x="671526" y="481764"/>
                  </a:lnTo>
                  <a:lnTo>
                    <a:pt x="655906" y="475091"/>
                  </a:lnTo>
                  <a:lnTo>
                    <a:pt x="637340" y="470746"/>
                  </a:lnTo>
                  <a:lnTo>
                    <a:pt x="615671" y="469194"/>
                  </a:lnTo>
                  <a:close/>
                </a:path>
                <a:path w="993140" h="993139">
                  <a:moveTo>
                    <a:pt x="479771" y="312800"/>
                  </a:moveTo>
                  <a:lnTo>
                    <a:pt x="386857" y="312800"/>
                  </a:lnTo>
                  <a:lnTo>
                    <a:pt x="395618" y="313408"/>
                  </a:lnTo>
                  <a:lnTo>
                    <a:pt x="403253" y="315180"/>
                  </a:lnTo>
                  <a:lnTo>
                    <a:pt x="424920" y="345485"/>
                  </a:lnTo>
                  <a:lnTo>
                    <a:pt x="424301" y="352367"/>
                  </a:lnTo>
                  <a:lnTo>
                    <a:pt x="395618" y="377906"/>
                  </a:lnTo>
                  <a:lnTo>
                    <a:pt x="386857" y="378578"/>
                  </a:lnTo>
                  <a:lnTo>
                    <a:pt x="480398" y="378578"/>
                  </a:lnTo>
                  <a:lnTo>
                    <a:pt x="480690" y="377833"/>
                  </a:lnTo>
                  <a:lnTo>
                    <a:pt x="483545" y="366999"/>
                  </a:lnTo>
                  <a:lnTo>
                    <a:pt x="485205" y="356213"/>
                  </a:lnTo>
                  <a:lnTo>
                    <a:pt x="485756" y="345485"/>
                  </a:lnTo>
                  <a:lnTo>
                    <a:pt x="484164" y="328072"/>
                  </a:lnTo>
                  <a:lnTo>
                    <a:pt x="479771" y="312800"/>
                  </a:lnTo>
                  <a:close/>
                </a:path>
              </a:pathLst>
            </a:custGeom>
            <a:solidFill>
              <a:srgbClr val="B5B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080" y="3998967"/>
              <a:ext cx="2326037" cy="1666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663" y="4317873"/>
              <a:ext cx="127974" cy="1493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395" y="4360894"/>
              <a:ext cx="69626" cy="1079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272" y="4317873"/>
              <a:ext cx="147159" cy="15143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22363" y="4319993"/>
              <a:ext cx="18415" cy="147320"/>
            </a:xfrm>
            <a:custGeom>
              <a:avLst/>
              <a:gdLst/>
              <a:ahLst/>
              <a:cxnLst/>
              <a:rect l="l" t="t" r="r" b="b"/>
              <a:pathLst>
                <a:path w="18415" h="147320">
                  <a:moveTo>
                    <a:pt x="17094" y="43014"/>
                  </a:moveTo>
                  <a:lnTo>
                    <a:pt x="838" y="43014"/>
                  </a:lnTo>
                  <a:lnTo>
                    <a:pt x="838" y="147205"/>
                  </a:lnTo>
                  <a:lnTo>
                    <a:pt x="17094" y="147205"/>
                  </a:lnTo>
                  <a:lnTo>
                    <a:pt x="17094" y="43014"/>
                  </a:lnTo>
                  <a:close/>
                </a:path>
                <a:path w="18415" h="147320">
                  <a:moveTo>
                    <a:pt x="17932" y="0"/>
                  </a:moveTo>
                  <a:lnTo>
                    <a:pt x="0" y="0"/>
                  </a:lnTo>
                  <a:lnTo>
                    <a:pt x="0" y="17703"/>
                  </a:lnTo>
                  <a:lnTo>
                    <a:pt x="17932" y="17703"/>
                  </a:lnTo>
                  <a:lnTo>
                    <a:pt x="17932" y="0"/>
                  </a:lnTo>
                  <a:close/>
                </a:path>
              </a:pathLst>
            </a:custGeom>
            <a:solidFill>
              <a:srgbClr val="B5B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803" y="4317873"/>
              <a:ext cx="71698" cy="15101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7019" y="4360894"/>
              <a:ext cx="156316" cy="10841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32929" y="4360894"/>
              <a:ext cx="63500" cy="108585"/>
            </a:xfrm>
            <a:custGeom>
              <a:avLst/>
              <a:gdLst/>
              <a:ahLst/>
              <a:cxnLst/>
              <a:rect l="l" t="t" r="r" b="b"/>
              <a:pathLst>
                <a:path w="63500" h="108585">
                  <a:moveTo>
                    <a:pt x="38347" y="0"/>
                  </a:moveTo>
                  <a:lnTo>
                    <a:pt x="28353" y="0"/>
                  </a:lnTo>
                  <a:lnTo>
                    <a:pt x="24178" y="422"/>
                  </a:lnTo>
                  <a:lnTo>
                    <a:pt x="20842" y="1687"/>
                  </a:lnTo>
                  <a:lnTo>
                    <a:pt x="17094" y="2530"/>
                  </a:lnTo>
                  <a:lnTo>
                    <a:pt x="2498" y="22357"/>
                  </a:lnTo>
                  <a:lnTo>
                    <a:pt x="2498" y="30794"/>
                  </a:lnTo>
                  <a:lnTo>
                    <a:pt x="32101" y="59477"/>
                  </a:lnTo>
                  <a:lnTo>
                    <a:pt x="35011" y="61165"/>
                  </a:lnTo>
                  <a:lnTo>
                    <a:pt x="37098" y="62853"/>
                  </a:lnTo>
                  <a:lnTo>
                    <a:pt x="41272" y="65806"/>
                  </a:lnTo>
                  <a:lnTo>
                    <a:pt x="43771" y="68337"/>
                  </a:lnTo>
                  <a:lnTo>
                    <a:pt x="45021" y="70445"/>
                  </a:lnTo>
                  <a:lnTo>
                    <a:pt x="46696" y="75086"/>
                  </a:lnTo>
                  <a:lnTo>
                    <a:pt x="47108" y="77617"/>
                  </a:lnTo>
                  <a:lnTo>
                    <a:pt x="47108" y="85631"/>
                  </a:lnTo>
                  <a:lnTo>
                    <a:pt x="45858" y="89850"/>
                  </a:lnTo>
                  <a:lnTo>
                    <a:pt x="40435" y="95334"/>
                  </a:lnTo>
                  <a:lnTo>
                    <a:pt x="36687" y="96599"/>
                  </a:lnTo>
                  <a:lnTo>
                    <a:pt x="27103" y="96599"/>
                  </a:lnTo>
                  <a:lnTo>
                    <a:pt x="23340" y="95334"/>
                  </a:lnTo>
                  <a:lnTo>
                    <a:pt x="20842" y="92380"/>
                  </a:lnTo>
                  <a:lnTo>
                    <a:pt x="18343" y="89850"/>
                  </a:lnTo>
                  <a:lnTo>
                    <a:pt x="17094" y="85631"/>
                  </a:lnTo>
                  <a:lnTo>
                    <a:pt x="16682" y="80147"/>
                  </a:lnTo>
                  <a:lnTo>
                    <a:pt x="16256" y="79304"/>
                  </a:lnTo>
                  <a:lnTo>
                    <a:pt x="16256" y="74241"/>
                  </a:lnTo>
                  <a:lnTo>
                    <a:pt x="0" y="74241"/>
                  </a:lnTo>
                  <a:lnTo>
                    <a:pt x="468" y="82230"/>
                  </a:lnTo>
                  <a:lnTo>
                    <a:pt x="20430" y="107988"/>
                  </a:lnTo>
                  <a:lnTo>
                    <a:pt x="42110" y="107988"/>
                  </a:lnTo>
                  <a:lnTo>
                    <a:pt x="50018" y="105457"/>
                  </a:lnTo>
                  <a:lnTo>
                    <a:pt x="60865" y="95334"/>
                  </a:lnTo>
                  <a:lnTo>
                    <a:pt x="63364" y="87740"/>
                  </a:lnTo>
                  <a:lnTo>
                    <a:pt x="63364" y="77617"/>
                  </a:lnTo>
                  <a:lnTo>
                    <a:pt x="55868" y="58212"/>
                  </a:lnTo>
                  <a:lnTo>
                    <a:pt x="54604" y="56524"/>
                  </a:lnTo>
                  <a:lnTo>
                    <a:pt x="52105" y="54838"/>
                  </a:lnTo>
                  <a:lnTo>
                    <a:pt x="49606" y="52728"/>
                  </a:lnTo>
                  <a:lnTo>
                    <a:pt x="38774" y="46401"/>
                  </a:lnTo>
                  <a:lnTo>
                    <a:pt x="18343" y="23200"/>
                  </a:lnTo>
                  <a:lnTo>
                    <a:pt x="18755" y="21513"/>
                  </a:lnTo>
                  <a:lnTo>
                    <a:pt x="19592" y="19826"/>
                  </a:lnTo>
                  <a:lnTo>
                    <a:pt x="20004" y="18139"/>
                  </a:lnTo>
                  <a:lnTo>
                    <a:pt x="20842" y="16451"/>
                  </a:lnTo>
                  <a:lnTo>
                    <a:pt x="23340" y="13920"/>
                  </a:lnTo>
                  <a:lnTo>
                    <a:pt x="28353" y="11390"/>
                  </a:lnTo>
                  <a:lnTo>
                    <a:pt x="37098" y="11390"/>
                  </a:lnTo>
                  <a:lnTo>
                    <a:pt x="46696" y="30794"/>
                  </a:lnTo>
                  <a:lnTo>
                    <a:pt x="62953" y="30794"/>
                  </a:lnTo>
                  <a:lnTo>
                    <a:pt x="42933" y="422"/>
                  </a:lnTo>
                  <a:lnTo>
                    <a:pt x="38347" y="0"/>
                  </a:lnTo>
                  <a:close/>
                </a:path>
              </a:pathLst>
            </a:custGeom>
            <a:solidFill>
              <a:srgbClr val="B5B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2995" y="4360894"/>
              <a:ext cx="210098" cy="10841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498933" y="4317873"/>
              <a:ext cx="15875" cy="149860"/>
            </a:xfrm>
            <a:custGeom>
              <a:avLst/>
              <a:gdLst/>
              <a:ahLst/>
              <a:cxnLst/>
              <a:rect l="l" t="t" r="r" b="b"/>
              <a:pathLst>
                <a:path w="15875" h="149860">
                  <a:moveTo>
                    <a:pt x="15844" y="0"/>
                  </a:moveTo>
                  <a:lnTo>
                    <a:pt x="0" y="0"/>
                  </a:lnTo>
                  <a:lnTo>
                    <a:pt x="0" y="149323"/>
                  </a:lnTo>
                  <a:lnTo>
                    <a:pt x="15844" y="149323"/>
                  </a:lnTo>
                  <a:lnTo>
                    <a:pt x="15844" y="0"/>
                  </a:lnTo>
                  <a:close/>
                </a:path>
              </a:pathLst>
            </a:custGeom>
            <a:solidFill>
              <a:srgbClr val="B5B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7268" y="2863723"/>
            <a:ext cx="2938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Mai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R&amp;S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Location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Based Services Lab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7268" y="554863"/>
            <a:ext cx="3945890" cy="11366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b="0" spc="-35" dirty="0">
                <a:solidFill>
                  <a:srgbClr val="FFFFFF"/>
                </a:solidFill>
                <a:latin typeface="Calibri"/>
                <a:cs typeface="Calibri"/>
              </a:rPr>
              <a:t>OCP-TAP</a:t>
            </a:r>
            <a:r>
              <a:rPr b="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b="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6.12.2023 </a:t>
            </a:r>
            <a:r>
              <a:rPr b="0" spc="-5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5G </a:t>
            </a:r>
            <a:r>
              <a:rPr b="0" spc="-10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PNT USING TV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TRANSMITTERS</a:t>
            </a: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99888" y="1075944"/>
            <a:ext cx="3584448" cy="23759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702881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HOW</a:t>
            </a:r>
            <a:r>
              <a:rPr spc="-135" dirty="0"/>
              <a:t> </a:t>
            </a:r>
            <a:r>
              <a:rPr spc="-370" dirty="0"/>
              <a:t>D</a:t>
            </a:r>
            <a:r>
              <a:rPr spc="-355" dirty="0"/>
              <a:t>OE</a:t>
            </a:r>
            <a:r>
              <a:rPr spc="-325" dirty="0"/>
              <a:t>S</a:t>
            </a:r>
            <a:r>
              <a:rPr spc="-135" dirty="0"/>
              <a:t> </a:t>
            </a:r>
            <a:r>
              <a:rPr spc="-325" dirty="0"/>
              <a:t>THE</a:t>
            </a:r>
            <a:r>
              <a:rPr spc="-145" dirty="0"/>
              <a:t> </a:t>
            </a:r>
            <a:r>
              <a:rPr spc="-455" dirty="0"/>
              <a:t>L</a:t>
            </a:r>
            <a:r>
              <a:rPr spc="-320" dirty="0"/>
              <a:t>TE/FEMBMS</a:t>
            </a:r>
            <a:r>
              <a:rPr spc="-170" dirty="0"/>
              <a:t> </a:t>
            </a:r>
            <a:r>
              <a:rPr spc="-300" dirty="0"/>
              <a:t>SIGN</a:t>
            </a:r>
            <a:r>
              <a:rPr spc="-365" dirty="0"/>
              <a:t>A</a:t>
            </a:r>
            <a:r>
              <a:rPr spc="-300" dirty="0"/>
              <a:t>L</a:t>
            </a:r>
            <a:r>
              <a:rPr spc="-170" dirty="0"/>
              <a:t> </a:t>
            </a:r>
            <a:r>
              <a:rPr spc="-340" dirty="0"/>
              <a:t>LO</a:t>
            </a:r>
            <a:r>
              <a:rPr spc="-375" dirty="0"/>
              <a:t>O</a:t>
            </a:r>
            <a:r>
              <a:rPr spc="-355" dirty="0"/>
              <a:t>K</a:t>
            </a:r>
            <a:r>
              <a:rPr spc="-155" dirty="0"/>
              <a:t> </a:t>
            </a:r>
            <a:r>
              <a:rPr spc="-280" dirty="0"/>
              <a:t>LIKE?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68" y="1049248"/>
            <a:ext cx="5317490" cy="36004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89285"/>
              <a:buChar char="►"/>
              <a:tabLst>
                <a:tab pos="264160" algn="l"/>
              </a:tabLst>
            </a:pPr>
            <a:r>
              <a:rPr sz="1400" spc="-5" dirty="0">
                <a:latin typeface="Arial MT"/>
                <a:cs typeface="Arial MT"/>
              </a:rPr>
              <a:t>OFDM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signal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89285"/>
              <a:buChar char="►"/>
              <a:tabLst>
                <a:tab pos="264160" algn="l"/>
              </a:tabLst>
            </a:pPr>
            <a:r>
              <a:rPr sz="1400" dirty="0">
                <a:latin typeface="Arial MT"/>
                <a:cs typeface="Arial MT"/>
              </a:rPr>
              <a:t>5-8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MHz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Bandwidth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89285"/>
              <a:buChar char="►"/>
              <a:tabLst>
                <a:tab pos="264160" algn="l"/>
              </a:tabLst>
            </a:pPr>
            <a:r>
              <a:rPr sz="1400" dirty="0">
                <a:latin typeface="Arial MT"/>
                <a:cs typeface="Arial MT"/>
              </a:rPr>
              <a:t>15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kHz </a:t>
            </a:r>
            <a:r>
              <a:rPr sz="1400" dirty="0">
                <a:latin typeface="Arial MT"/>
                <a:cs typeface="Arial MT"/>
              </a:rPr>
              <a:t>subcarrier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spacing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(2.5,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1.25,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0.625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allowed)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89285"/>
              <a:buChar char="►"/>
              <a:tabLst>
                <a:tab pos="264160" algn="l"/>
              </a:tabLst>
            </a:pPr>
            <a:r>
              <a:rPr sz="1400" dirty="0">
                <a:latin typeface="Arial MT"/>
                <a:cs typeface="Arial MT"/>
              </a:rPr>
              <a:t>10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Frame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length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89285"/>
              <a:buChar char="►"/>
              <a:tabLst>
                <a:tab pos="264160" algn="l"/>
              </a:tabLst>
            </a:pPr>
            <a:r>
              <a:rPr sz="1400" spc="-5" dirty="0">
                <a:latin typeface="Arial MT"/>
                <a:cs typeface="Arial MT"/>
              </a:rPr>
              <a:t>Several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pilot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signals: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0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dirty="0">
                <a:latin typeface="Arial MT"/>
                <a:cs typeface="Arial MT"/>
              </a:rPr>
              <a:t>Primary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Synchronization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Signal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0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dirty="0">
                <a:latin typeface="Arial MT"/>
                <a:cs typeface="Arial MT"/>
              </a:rPr>
              <a:t>Secondary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Synchronization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Signal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dirty="0">
                <a:latin typeface="Arial MT"/>
                <a:cs typeface="Arial MT"/>
              </a:rPr>
              <a:t>Cell-Specific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Reference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signals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89285"/>
              <a:buChar char="►"/>
              <a:tabLst>
                <a:tab pos="264160" algn="l"/>
              </a:tabLst>
            </a:pPr>
            <a:r>
              <a:rPr sz="1400" spc="-5" dirty="0">
                <a:latin typeface="Arial MT"/>
                <a:cs typeface="Arial MT"/>
              </a:rPr>
              <a:t>Receiver</a:t>
            </a:r>
            <a:r>
              <a:rPr sz="1400" dirty="0">
                <a:latin typeface="Arial MT"/>
                <a:cs typeface="Arial MT"/>
              </a:rPr>
              <a:t> reads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information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Information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Block: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0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spc="-5" dirty="0">
                <a:latin typeface="Arial MT"/>
                <a:cs typeface="Arial MT"/>
              </a:rPr>
              <a:t>MIB: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Master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Information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Block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fundamental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cell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dirty="0">
                <a:latin typeface="Arial MT"/>
                <a:cs typeface="Arial MT"/>
              </a:rPr>
              <a:t>SIB1: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Containing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SIBs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(i.e.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SIB16)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4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dirty="0">
                <a:latin typeface="Arial MT"/>
                <a:cs typeface="Arial MT"/>
              </a:rPr>
              <a:t>SIB16: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UTC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frame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start</a:t>
            </a:r>
            <a:endParaRPr sz="14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80"/>
              </a:spcBef>
              <a:buSzPct val="89285"/>
              <a:buFont typeface="Symbol"/>
              <a:buChar char=""/>
              <a:tabLst>
                <a:tab pos="642620" algn="l"/>
              </a:tabLst>
            </a:pPr>
            <a:r>
              <a:rPr sz="1400" dirty="0">
                <a:latin typeface="Arial MT"/>
                <a:cs typeface="Arial MT"/>
              </a:rPr>
              <a:t>Including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leap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seconds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vs.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GPS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46830" y="1060703"/>
            <a:ext cx="5724525" cy="2887345"/>
            <a:chOff x="3346830" y="1060703"/>
            <a:chExt cx="5724525" cy="28873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4751" y="1060703"/>
              <a:ext cx="3816096" cy="20909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46831" y="2098293"/>
              <a:ext cx="4149725" cy="1849755"/>
            </a:xfrm>
            <a:custGeom>
              <a:avLst/>
              <a:gdLst/>
              <a:ahLst/>
              <a:cxnLst/>
              <a:rect l="l" t="t" r="r" b="b"/>
              <a:pathLst>
                <a:path w="4149725" h="1849754">
                  <a:moveTo>
                    <a:pt x="2315464" y="197612"/>
                  </a:moveTo>
                  <a:lnTo>
                    <a:pt x="2231771" y="181356"/>
                  </a:lnTo>
                  <a:lnTo>
                    <a:pt x="2239441" y="208915"/>
                  </a:lnTo>
                  <a:lnTo>
                    <a:pt x="287655" y="753491"/>
                  </a:lnTo>
                  <a:lnTo>
                    <a:pt x="292735" y="771779"/>
                  </a:lnTo>
                  <a:lnTo>
                    <a:pt x="2244560" y="227317"/>
                  </a:lnTo>
                  <a:lnTo>
                    <a:pt x="2252218" y="254762"/>
                  </a:lnTo>
                  <a:lnTo>
                    <a:pt x="2306739" y="205486"/>
                  </a:lnTo>
                  <a:lnTo>
                    <a:pt x="2315464" y="197612"/>
                  </a:lnTo>
                  <a:close/>
                </a:path>
                <a:path w="4149725" h="1849754">
                  <a:moveTo>
                    <a:pt x="2320925" y="22352"/>
                  </a:moveTo>
                  <a:lnTo>
                    <a:pt x="2238629" y="0"/>
                  </a:lnTo>
                  <a:lnTo>
                    <a:pt x="2244255" y="28054"/>
                  </a:lnTo>
                  <a:lnTo>
                    <a:pt x="71882" y="464693"/>
                  </a:lnTo>
                  <a:lnTo>
                    <a:pt x="75692" y="483489"/>
                  </a:lnTo>
                  <a:lnTo>
                    <a:pt x="2247989" y="46710"/>
                  </a:lnTo>
                  <a:lnTo>
                    <a:pt x="2253615" y="74676"/>
                  </a:lnTo>
                  <a:lnTo>
                    <a:pt x="2316835" y="25527"/>
                  </a:lnTo>
                  <a:lnTo>
                    <a:pt x="2320925" y="22352"/>
                  </a:lnTo>
                  <a:close/>
                </a:path>
                <a:path w="4149725" h="1849754">
                  <a:moveTo>
                    <a:pt x="2415413" y="897128"/>
                  </a:moveTo>
                  <a:lnTo>
                    <a:pt x="2340610" y="937895"/>
                  </a:lnTo>
                  <a:lnTo>
                    <a:pt x="2364117" y="954252"/>
                  </a:lnTo>
                  <a:lnTo>
                    <a:pt x="1900809" y="1620266"/>
                  </a:lnTo>
                  <a:lnTo>
                    <a:pt x="1916557" y="1631188"/>
                  </a:lnTo>
                  <a:lnTo>
                    <a:pt x="2379700" y="965098"/>
                  </a:lnTo>
                  <a:lnTo>
                    <a:pt x="2403221" y="981456"/>
                  </a:lnTo>
                  <a:lnTo>
                    <a:pt x="2408644" y="943864"/>
                  </a:lnTo>
                  <a:lnTo>
                    <a:pt x="2415413" y="897128"/>
                  </a:lnTo>
                  <a:close/>
                </a:path>
                <a:path w="4149725" h="1849754">
                  <a:moveTo>
                    <a:pt x="2694051" y="441452"/>
                  </a:moveTo>
                  <a:lnTo>
                    <a:pt x="2611247" y="421259"/>
                  </a:lnTo>
                  <a:lnTo>
                    <a:pt x="2617571" y="449097"/>
                  </a:lnTo>
                  <a:lnTo>
                    <a:pt x="0" y="1044702"/>
                  </a:lnTo>
                  <a:lnTo>
                    <a:pt x="4318" y="1063371"/>
                  </a:lnTo>
                  <a:lnTo>
                    <a:pt x="2621788" y="467652"/>
                  </a:lnTo>
                  <a:lnTo>
                    <a:pt x="2628138" y="495554"/>
                  </a:lnTo>
                  <a:lnTo>
                    <a:pt x="2688171" y="446278"/>
                  </a:lnTo>
                  <a:lnTo>
                    <a:pt x="2694051" y="441452"/>
                  </a:lnTo>
                  <a:close/>
                </a:path>
                <a:path w="4149725" h="1849754">
                  <a:moveTo>
                    <a:pt x="4149725" y="284480"/>
                  </a:moveTo>
                  <a:lnTo>
                    <a:pt x="4067302" y="306197"/>
                  </a:lnTo>
                  <a:lnTo>
                    <a:pt x="4086199" y="327685"/>
                  </a:lnTo>
                  <a:lnTo>
                    <a:pt x="2371725" y="1835124"/>
                  </a:lnTo>
                  <a:lnTo>
                    <a:pt x="2384425" y="1849437"/>
                  </a:lnTo>
                  <a:lnTo>
                    <a:pt x="4098734" y="341934"/>
                  </a:lnTo>
                  <a:lnTo>
                    <a:pt x="4117594" y="363347"/>
                  </a:lnTo>
                  <a:lnTo>
                    <a:pt x="4135539" y="319278"/>
                  </a:lnTo>
                  <a:lnTo>
                    <a:pt x="4149725" y="284480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19927" y="902334"/>
            <a:ext cx="29457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444444"/>
                </a:solidFill>
                <a:latin typeface="Arial MT"/>
                <a:cs typeface="Arial MT"/>
              </a:rPr>
              <a:t>Source:</a:t>
            </a:r>
            <a:r>
              <a:rPr sz="800" spc="7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444444"/>
                </a:solidFill>
                <a:latin typeface="Arial MT"/>
                <a:cs typeface="Arial MT"/>
                <a:hlinkClick r:id="rId3"/>
              </a:rPr>
              <a:t>http://paul.wad.homepage.dk/LTE/lte_resource_grid.htm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7982584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HOW</a:t>
            </a:r>
            <a:r>
              <a:rPr spc="-135" dirty="0"/>
              <a:t> </a:t>
            </a:r>
            <a:r>
              <a:rPr spc="-345" dirty="0"/>
              <a:t>T</a:t>
            </a:r>
            <a:r>
              <a:rPr spc="-380" dirty="0"/>
              <a:t>O</a:t>
            </a:r>
            <a:r>
              <a:rPr spc="-150" dirty="0"/>
              <a:t> </a:t>
            </a:r>
            <a:r>
              <a:rPr spc="-355" dirty="0"/>
              <a:t>GE</a:t>
            </a:r>
            <a:r>
              <a:rPr spc="-300" dirty="0"/>
              <a:t>T</a:t>
            </a:r>
            <a:r>
              <a:rPr spc="-150" dirty="0"/>
              <a:t> </a:t>
            </a:r>
            <a:r>
              <a:rPr spc="-325" dirty="0"/>
              <a:t>THE</a:t>
            </a:r>
            <a:r>
              <a:rPr spc="-135" dirty="0"/>
              <a:t> </a:t>
            </a:r>
            <a:r>
              <a:rPr spc="-340" dirty="0"/>
              <a:t>PRE</a:t>
            </a:r>
            <a:r>
              <a:rPr spc="-370" dirty="0"/>
              <a:t>C</a:t>
            </a:r>
            <a:r>
              <a:rPr spc="-235" dirty="0"/>
              <a:t>IS</a:t>
            </a:r>
            <a:r>
              <a:rPr spc="-325" dirty="0"/>
              <a:t>E</a:t>
            </a:r>
            <a:r>
              <a:rPr spc="-130" dirty="0"/>
              <a:t> </a:t>
            </a:r>
            <a:r>
              <a:rPr spc="-335" dirty="0"/>
              <a:t>UTC</a:t>
            </a:r>
            <a:r>
              <a:rPr spc="-145" dirty="0"/>
              <a:t> </a:t>
            </a:r>
            <a:r>
              <a:rPr spc="-290" dirty="0"/>
              <a:t>TIME</a:t>
            </a:r>
            <a:r>
              <a:rPr spc="-135" dirty="0"/>
              <a:t> </a:t>
            </a:r>
            <a:r>
              <a:rPr spc="-295" dirty="0"/>
              <a:t>F</a:t>
            </a:r>
            <a:r>
              <a:rPr spc="-380" dirty="0"/>
              <a:t>ROM</a:t>
            </a:r>
            <a:r>
              <a:rPr spc="-160" dirty="0"/>
              <a:t> </a:t>
            </a:r>
            <a:r>
              <a:rPr spc="-455" dirty="0"/>
              <a:t>L</a:t>
            </a:r>
            <a:r>
              <a:rPr spc="-310" dirty="0"/>
              <a:t>TE</a:t>
            </a:r>
            <a:r>
              <a:rPr spc="-140" dirty="0"/>
              <a:t>/</a:t>
            </a:r>
            <a:r>
              <a:rPr spc="-350" dirty="0"/>
              <a:t>FEMBMS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057173"/>
            <a:ext cx="8428355" cy="24047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  <a:tab pos="264160" algn="l"/>
              </a:tabLst>
            </a:pPr>
            <a:r>
              <a:rPr sz="1050" dirty="0">
                <a:latin typeface="Arial MT"/>
                <a:cs typeface="Arial MT"/>
              </a:rPr>
              <a:t>Specified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3GPP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36.311</a:t>
            </a:r>
            <a:endParaRPr sz="105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55"/>
              </a:spcBef>
              <a:buSzPct val="90476"/>
              <a:buChar char="►"/>
              <a:tabLst>
                <a:tab pos="263525" algn="l"/>
                <a:tab pos="264160" algn="l"/>
              </a:tabLst>
            </a:pPr>
            <a:r>
              <a:rPr sz="1050" dirty="0">
                <a:latin typeface="Arial MT"/>
                <a:cs typeface="Arial MT"/>
              </a:rPr>
              <a:t>SystemInformationBlockType16</a:t>
            </a:r>
            <a:r>
              <a:rPr sz="1050" spc="-6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(simplified)</a:t>
            </a:r>
            <a:endParaRPr sz="105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65"/>
              </a:spcBef>
              <a:buSzPct val="90476"/>
              <a:buFont typeface="Symbol"/>
              <a:buChar char=""/>
              <a:tabLst>
                <a:tab pos="462915" algn="l"/>
              </a:tabLst>
            </a:pPr>
            <a:r>
              <a:rPr sz="1050" dirty="0">
                <a:latin typeface="Arial MT"/>
                <a:cs typeface="Arial MT"/>
              </a:rPr>
              <a:t>timeInfo</a:t>
            </a:r>
            <a:endParaRPr sz="105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59"/>
              </a:spcBef>
              <a:buSzPct val="90476"/>
              <a:buFont typeface="Symbol"/>
              <a:buChar char=""/>
              <a:tabLst>
                <a:tab pos="642620" algn="l"/>
              </a:tabLst>
            </a:pPr>
            <a:r>
              <a:rPr sz="1050" dirty="0">
                <a:latin typeface="Arial MT"/>
                <a:cs typeface="Arial MT"/>
              </a:rPr>
              <a:t>timeInfoUTC</a:t>
            </a:r>
            <a:r>
              <a:rPr sz="1050" spc="-5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INTEGER</a:t>
            </a:r>
            <a:r>
              <a:rPr sz="1050" spc="-6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(0..549755813887),</a:t>
            </a:r>
            <a:endParaRPr sz="105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65"/>
              </a:spcBef>
              <a:buSzPct val="90476"/>
              <a:buFont typeface="Symbol"/>
              <a:buChar char=""/>
              <a:tabLst>
                <a:tab pos="642620" algn="l"/>
              </a:tabLst>
            </a:pPr>
            <a:r>
              <a:rPr sz="1050" dirty="0">
                <a:latin typeface="Arial MT"/>
                <a:cs typeface="Arial MT"/>
              </a:rPr>
              <a:t>dayLightSavingTime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BIT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STRING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(SIZE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(2))</a:t>
            </a:r>
            <a:endParaRPr sz="105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70"/>
              </a:spcBef>
              <a:buSzPct val="90476"/>
              <a:buFont typeface="Symbol"/>
              <a:buChar char=""/>
              <a:tabLst>
                <a:tab pos="642620" algn="l"/>
              </a:tabLst>
            </a:pPr>
            <a:r>
              <a:rPr sz="1050" dirty="0">
                <a:latin typeface="Arial MT"/>
                <a:cs typeface="Arial MT"/>
              </a:rPr>
              <a:t>leapSeconds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INTEGER</a:t>
            </a:r>
            <a:r>
              <a:rPr sz="1050" spc="-6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(-127..128)</a:t>
            </a:r>
            <a:endParaRPr sz="105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55"/>
              </a:spcBef>
              <a:buSzPct val="90476"/>
              <a:buFont typeface="Symbol"/>
              <a:buChar char=""/>
              <a:tabLst>
                <a:tab pos="642620" algn="l"/>
              </a:tabLst>
            </a:pPr>
            <a:r>
              <a:rPr sz="1050" dirty="0">
                <a:latin typeface="Arial MT"/>
                <a:cs typeface="Arial MT"/>
              </a:rPr>
              <a:t>loca</a:t>
            </a:r>
            <a:r>
              <a:rPr sz="1050" spc="5" dirty="0">
                <a:latin typeface="Arial MT"/>
                <a:cs typeface="Arial MT"/>
              </a:rPr>
              <a:t>l</a:t>
            </a:r>
            <a:r>
              <a:rPr sz="1050" dirty="0">
                <a:latin typeface="Arial MT"/>
                <a:cs typeface="Arial MT"/>
              </a:rPr>
              <a:t>T</a:t>
            </a:r>
            <a:r>
              <a:rPr sz="1050" spc="5" dirty="0">
                <a:latin typeface="Arial MT"/>
                <a:cs typeface="Arial MT"/>
              </a:rPr>
              <a:t>im</a:t>
            </a:r>
            <a:r>
              <a:rPr sz="1050" dirty="0">
                <a:latin typeface="Arial MT"/>
                <a:cs typeface="Arial MT"/>
              </a:rPr>
              <a:t>e</a:t>
            </a:r>
            <a:r>
              <a:rPr sz="1050" spc="-5" dirty="0">
                <a:latin typeface="Arial MT"/>
                <a:cs typeface="Arial MT"/>
              </a:rPr>
              <a:t>O</a:t>
            </a:r>
            <a:r>
              <a:rPr sz="1050" spc="-10" dirty="0">
                <a:latin typeface="Arial MT"/>
                <a:cs typeface="Arial MT"/>
              </a:rPr>
              <a:t>ff</a:t>
            </a:r>
            <a:r>
              <a:rPr sz="1050" spc="-15" dirty="0">
                <a:latin typeface="Arial MT"/>
                <a:cs typeface="Arial MT"/>
              </a:rPr>
              <a:t>s</a:t>
            </a:r>
            <a:r>
              <a:rPr sz="1050" dirty="0">
                <a:latin typeface="Arial MT"/>
                <a:cs typeface="Arial MT"/>
              </a:rPr>
              <a:t>et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I</a:t>
            </a:r>
            <a:r>
              <a:rPr sz="1050" dirty="0">
                <a:latin typeface="Arial MT"/>
                <a:cs typeface="Arial MT"/>
              </a:rPr>
              <a:t>NT</a:t>
            </a:r>
            <a:r>
              <a:rPr sz="1050" spc="5" dirty="0">
                <a:latin typeface="Arial MT"/>
                <a:cs typeface="Arial MT"/>
              </a:rPr>
              <a:t>E</a:t>
            </a:r>
            <a:r>
              <a:rPr sz="1050" spc="-10" dirty="0">
                <a:latin typeface="Arial MT"/>
                <a:cs typeface="Arial MT"/>
              </a:rPr>
              <a:t>G</a:t>
            </a:r>
            <a:r>
              <a:rPr sz="1050" dirty="0">
                <a:latin typeface="Arial MT"/>
                <a:cs typeface="Arial MT"/>
              </a:rPr>
              <a:t>ER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</a:t>
            </a:r>
            <a:r>
              <a:rPr sz="1050" spc="-5" dirty="0">
                <a:latin typeface="Arial MT"/>
                <a:cs typeface="Arial MT"/>
              </a:rPr>
              <a:t>-</a:t>
            </a:r>
            <a:r>
              <a:rPr sz="1050" dirty="0">
                <a:latin typeface="Arial MT"/>
                <a:cs typeface="Arial MT"/>
              </a:rPr>
              <a:t>63</a:t>
            </a:r>
            <a:r>
              <a:rPr sz="1050" spc="-5" dirty="0">
                <a:latin typeface="Arial MT"/>
                <a:cs typeface="Arial MT"/>
              </a:rPr>
              <a:t>.</a:t>
            </a:r>
            <a:r>
              <a:rPr sz="1050" spc="-10" dirty="0">
                <a:latin typeface="Arial MT"/>
                <a:cs typeface="Arial MT"/>
              </a:rPr>
              <a:t>.</a:t>
            </a:r>
            <a:r>
              <a:rPr sz="1050" dirty="0">
                <a:latin typeface="Arial MT"/>
                <a:cs typeface="Arial MT"/>
              </a:rPr>
              <a:t>64)</a:t>
            </a:r>
            <a:endParaRPr sz="105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buFont typeface="Symbol"/>
              <a:buChar char=""/>
            </a:pPr>
            <a:endParaRPr sz="12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805"/>
              </a:spcBef>
              <a:buSzPct val="90909"/>
              <a:buChar char="►"/>
              <a:tabLst>
                <a:tab pos="264160" algn="l"/>
              </a:tabLst>
            </a:pPr>
            <a:r>
              <a:rPr sz="1100" spc="-5" dirty="0">
                <a:latin typeface="Arial MT"/>
                <a:cs typeface="Arial MT"/>
              </a:rPr>
              <a:t>“timeInfoUTC: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Coordinated Universal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corresponding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SFN </a:t>
            </a:r>
            <a:r>
              <a:rPr sz="1100" spc="-5" dirty="0">
                <a:latin typeface="Arial MT"/>
                <a:cs typeface="Arial MT"/>
              </a:rPr>
              <a:t>boundary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(…).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field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counts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UTC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seconds</a:t>
            </a:r>
            <a:r>
              <a:rPr sz="1100" spc="-5" dirty="0">
                <a:latin typeface="Arial MT"/>
                <a:cs typeface="Arial MT"/>
              </a:rPr>
              <a:t> in</a:t>
            </a:r>
            <a:endParaRPr sz="1100">
              <a:latin typeface="Arial MT"/>
              <a:cs typeface="Arial MT"/>
            </a:endParaRPr>
          </a:p>
          <a:p>
            <a:pPr marL="263525">
              <a:lnSpc>
                <a:spcPct val="100000"/>
              </a:lnSpc>
              <a:spcBef>
                <a:spcPts val="70"/>
              </a:spcBef>
            </a:pPr>
            <a:r>
              <a:rPr sz="1100" dirty="0">
                <a:latin typeface="Arial MT"/>
                <a:cs typeface="Arial MT"/>
              </a:rPr>
              <a:t>10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units since </a:t>
            </a:r>
            <a:r>
              <a:rPr sz="1100" dirty="0">
                <a:latin typeface="Arial MT"/>
                <a:cs typeface="Arial MT"/>
              </a:rPr>
              <a:t>00:00:00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Gregorian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calendar</a:t>
            </a:r>
            <a:r>
              <a:rPr sz="1100" dirty="0">
                <a:latin typeface="Arial MT"/>
                <a:cs typeface="Arial MT"/>
              </a:rPr>
              <a:t> date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5" dirty="0">
                <a:latin typeface="Arial MT"/>
                <a:cs typeface="Arial MT"/>
              </a:rPr>
              <a:t> January,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1900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(…).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1.</a:t>
            </a:r>
            <a:endParaRPr sz="11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470"/>
              </a:spcBef>
            </a:pPr>
            <a:r>
              <a:rPr sz="1100" dirty="0">
                <a:latin typeface="Arial MT"/>
                <a:cs typeface="Arial MT"/>
              </a:rPr>
              <a:t>NOTE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1: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UE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5" dirty="0">
                <a:latin typeface="Arial MT"/>
                <a:cs typeface="Arial MT"/>
              </a:rPr>
              <a:t> this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field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together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with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leapSeconds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field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obtain </a:t>
            </a:r>
            <a:r>
              <a:rPr sz="1100" dirty="0">
                <a:latin typeface="Arial MT"/>
                <a:cs typeface="Arial MT"/>
              </a:rPr>
              <a:t>GPS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time”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391731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HOW</a:t>
            </a:r>
            <a:r>
              <a:rPr spc="-225" dirty="0"/>
              <a:t> </a:t>
            </a:r>
            <a:r>
              <a:rPr spc="-345" dirty="0"/>
              <a:t>ABOUT</a:t>
            </a:r>
            <a:r>
              <a:rPr spc="-135" dirty="0"/>
              <a:t> </a:t>
            </a:r>
            <a:r>
              <a:rPr spc="-310" dirty="0"/>
              <a:t>TX</a:t>
            </a:r>
            <a:r>
              <a:rPr spc="-150" dirty="0"/>
              <a:t> </a:t>
            </a:r>
            <a:r>
              <a:rPr spc="-345" dirty="0"/>
              <a:t>LOC</a:t>
            </a:r>
            <a:r>
              <a:rPr spc="-515" dirty="0"/>
              <a:t>A</a:t>
            </a:r>
            <a:r>
              <a:rPr spc="-295" dirty="0"/>
              <a:t>TION?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057173"/>
            <a:ext cx="8101965" cy="202565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  <a:tab pos="264160" algn="l"/>
              </a:tabLst>
            </a:pPr>
            <a:r>
              <a:rPr sz="1050" dirty="0">
                <a:latin typeface="Arial MT"/>
                <a:cs typeface="Arial MT"/>
              </a:rPr>
              <a:t>TX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location: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posSIB</a:t>
            </a:r>
            <a:endParaRPr sz="105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55"/>
              </a:spcBef>
              <a:buSzPct val="90476"/>
              <a:buFont typeface="Symbol"/>
              <a:buChar char=""/>
              <a:tabLst>
                <a:tab pos="462915" algn="l"/>
              </a:tabLst>
            </a:pPr>
            <a:r>
              <a:rPr sz="1050" spc="-5" dirty="0">
                <a:latin typeface="Arial MT"/>
                <a:cs typeface="Arial MT"/>
              </a:rPr>
              <a:t>However,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small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gap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3GPP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feMBMS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standard: would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require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change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request </a:t>
            </a:r>
            <a:r>
              <a:rPr sz="1050" spc="-5" dirty="0">
                <a:latin typeface="Arial MT"/>
                <a:cs typeface="Arial MT"/>
              </a:rPr>
              <a:t>to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standard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compliant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broadcasting mode</a:t>
            </a:r>
            <a:endParaRPr sz="10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har char=""/>
            </a:pPr>
            <a:endParaRPr sz="12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805"/>
              </a:spcBef>
              <a:buSzPct val="90476"/>
              <a:buChar char="►"/>
              <a:tabLst>
                <a:tab pos="263525" algn="l"/>
                <a:tab pos="264160" algn="l"/>
              </a:tabLst>
            </a:pPr>
            <a:r>
              <a:rPr sz="1050" dirty="0">
                <a:latin typeface="Arial MT"/>
                <a:cs typeface="Arial MT"/>
              </a:rPr>
              <a:t>Specified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3GPP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37.355:</a:t>
            </a:r>
            <a:endParaRPr sz="105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65"/>
              </a:spcBef>
              <a:buSzPct val="90909"/>
              <a:buFont typeface="Symbol"/>
              <a:buChar char=""/>
              <a:tabLst>
                <a:tab pos="462915" algn="l"/>
              </a:tabLst>
            </a:pPr>
            <a:r>
              <a:rPr sz="1100" spc="-5" dirty="0">
                <a:latin typeface="Arial MT"/>
                <a:cs typeface="Arial MT"/>
              </a:rPr>
              <a:t>NR-UEB-TRP-LocationData</a:t>
            </a:r>
            <a:endParaRPr sz="11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70"/>
              </a:spcBef>
              <a:buSzPct val="90909"/>
              <a:buFont typeface="Symbol"/>
              <a:buChar char=""/>
              <a:tabLst>
                <a:tab pos="642620" algn="l"/>
              </a:tabLst>
            </a:pPr>
            <a:r>
              <a:rPr sz="1100" spc="-5" dirty="0">
                <a:latin typeface="Arial MT"/>
                <a:cs typeface="Arial MT"/>
              </a:rPr>
              <a:t>nr-trp-LocationInfo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NR-TRP-LocationInfo-r16,</a:t>
            </a:r>
            <a:endParaRPr sz="11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65"/>
              </a:spcBef>
              <a:buSzPct val="90909"/>
              <a:buFont typeface="Symbol"/>
              <a:buChar char=""/>
              <a:tabLst>
                <a:tab pos="642620" algn="l"/>
              </a:tabLst>
            </a:pPr>
            <a:r>
              <a:rPr sz="1100" spc="-5" dirty="0">
                <a:latin typeface="Arial MT"/>
                <a:cs typeface="Arial MT"/>
              </a:rPr>
              <a:t>nr-dl-prs-BeamInfo</a:t>
            </a:r>
            <a:endParaRPr sz="11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buFont typeface="Symbol"/>
              <a:buChar char=""/>
            </a:pPr>
            <a:endParaRPr sz="12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869"/>
              </a:spcBef>
              <a:buSzPct val="90476"/>
              <a:buChar char="►"/>
              <a:tabLst>
                <a:tab pos="263525" algn="l"/>
                <a:tab pos="264160" algn="l"/>
              </a:tabLst>
            </a:pP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encode TX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location,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incl.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antenna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phase center,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beam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direction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098930"/>
            <a:ext cx="2230755" cy="233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10160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Implemented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SIB16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UTC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timing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 MT"/>
              <a:buChar char="►"/>
            </a:pPr>
            <a:endParaRPr sz="2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Added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PRS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►"/>
            </a:pPr>
            <a:endParaRPr sz="2000">
              <a:latin typeface="Arial MT"/>
              <a:cs typeface="Arial MT"/>
            </a:endParaRPr>
          </a:p>
          <a:p>
            <a:pPr marL="263525" marR="5080" indent="-251460">
              <a:lnSpc>
                <a:spcPct val="104900"/>
              </a:lnSpc>
              <a:spcBef>
                <a:spcPts val="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nne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5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15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po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IB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:  Identified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necessary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extensions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3GPP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500" spc="-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broadcast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mode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399030" cy="7867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spc="-335" dirty="0">
                <a:solidFill>
                  <a:srgbClr val="FFFFFF"/>
                </a:solidFill>
              </a:rPr>
              <a:t>TRA</a:t>
            </a:r>
            <a:r>
              <a:rPr spc="-365" dirty="0">
                <a:solidFill>
                  <a:srgbClr val="FFFFFF"/>
                </a:solidFill>
              </a:rPr>
              <a:t>N</a:t>
            </a:r>
            <a:r>
              <a:rPr spc="-305" dirty="0">
                <a:solidFill>
                  <a:srgbClr val="FFFFFF"/>
                </a:solidFill>
              </a:rPr>
              <a:t>SMITTER</a:t>
            </a:r>
            <a:r>
              <a:rPr spc="-145" dirty="0">
                <a:solidFill>
                  <a:srgbClr val="FFFFFF"/>
                </a:solidFill>
              </a:rPr>
              <a:t> -  </a:t>
            </a:r>
            <a:r>
              <a:rPr spc="-350" dirty="0">
                <a:solidFill>
                  <a:srgbClr val="FFFFFF"/>
                </a:solidFill>
              </a:rPr>
              <a:t>ENHA</a:t>
            </a:r>
            <a:r>
              <a:rPr spc="-370" dirty="0">
                <a:solidFill>
                  <a:srgbClr val="FFFFFF"/>
                </a:solidFill>
              </a:rPr>
              <a:t>N</a:t>
            </a:r>
            <a:r>
              <a:rPr spc="-340" dirty="0">
                <a:solidFill>
                  <a:srgbClr val="FFFFFF"/>
                </a:solidFill>
              </a:rPr>
              <a:t>CEMENTS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5343" y="182255"/>
            <a:ext cx="4863610" cy="257907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7076" y="3006851"/>
            <a:ext cx="4393691" cy="18348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564890" cy="5143500"/>
          </a:xfrm>
          <a:custGeom>
            <a:avLst/>
            <a:gdLst/>
            <a:ahLst/>
            <a:cxnLst/>
            <a:rect l="l" t="t" r="r" b="b"/>
            <a:pathLst>
              <a:path w="3564890" h="5143500">
                <a:moveTo>
                  <a:pt x="0" y="5143498"/>
                </a:moveTo>
                <a:lnTo>
                  <a:pt x="3564636" y="5143498"/>
                </a:lnTo>
                <a:lnTo>
                  <a:pt x="3564636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002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268" y="1098930"/>
            <a:ext cx="3082925" cy="268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813435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Receiver</a:t>
            </a:r>
            <a:r>
              <a:rPr sz="15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A: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R&amp;S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TSME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Measurement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receiver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~10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ns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TDOA</a:t>
            </a:r>
            <a:r>
              <a:rPr sz="15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accuracy,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~15</a:t>
            </a:r>
            <a:endParaRPr sz="15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ns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5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ccur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cy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PPS-out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timing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1500">
              <a:latin typeface="Arial MT"/>
              <a:cs typeface="Arial MT"/>
            </a:endParaRPr>
          </a:p>
          <a:p>
            <a:pPr marL="263525" marR="78105" indent="-251460">
              <a:lnSpc>
                <a:spcPct val="104700"/>
              </a:lnSpc>
              <a:spcBef>
                <a:spcPts val="40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Receiver B: OBECA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Open-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SDR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LimeSDR</a:t>
            </a:r>
            <a:endParaRPr sz="1500">
              <a:latin typeface="Arial MT"/>
              <a:cs typeface="Arial MT"/>
            </a:endParaRPr>
          </a:p>
          <a:p>
            <a:pPr marL="180340" marR="495934" lvl="1" indent="-180340" algn="r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18034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Affordable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“starter-kit”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endParaRPr sz="1500">
              <a:latin typeface="Arial MT"/>
              <a:cs typeface="Arial MT"/>
            </a:endParaRPr>
          </a:p>
          <a:p>
            <a:pPr marR="537210" algn="r">
              <a:lnSpc>
                <a:spcPct val="100000"/>
              </a:lnSpc>
              <a:spcBef>
                <a:spcPts val="85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universities,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students,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…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PPS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out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44538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>
                <a:solidFill>
                  <a:srgbClr val="FFFFFF"/>
                </a:solidFill>
              </a:rPr>
              <a:t>TEST</a:t>
            </a:r>
            <a:r>
              <a:rPr spc="-155" dirty="0">
                <a:solidFill>
                  <a:srgbClr val="FFFFFF"/>
                </a:solidFill>
              </a:rPr>
              <a:t> </a:t>
            </a:r>
            <a:r>
              <a:rPr spc="-340" dirty="0">
                <a:solidFill>
                  <a:srgbClr val="FFFFFF"/>
                </a:solidFill>
              </a:rPr>
              <a:t>RE</a:t>
            </a:r>
            <a:r>
              <a:rPr spc="-370" dirty="0">
                <a:solidFill>
                  <a:srgbClr val="FFFFFF"/>
                </a:solidFill>
              </a:rPr>
              <a:t>C</a:t>
            </a:r>
            <a:r>
              <a:rPr spc="-229" dirty="0">
                <a:solidFill>
                  <a:srgbClr val="FFFFFF"/>
                </a:solidFill>
              </a:rPr>
              <a:t>EI</a:t>
            </a:r>
            <a:r>
              <a:rPr spc="-335" dirty="0">
                <a:solidFill>
                  <a:srgbClr val="FFFFFF"/>
                </a:solidFill>
              </a:rPr>
              <a:t>VERS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8171" y="1000519"/>
            <a:ext cx="2067444" cy="1462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4144" y="3291840"/>
            <a:ext cx="1507236" cy="11292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2028189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2</a:t>
            </a:r>
            <a:r>
              <a:rPr spc="-135" dirty="0"/>
              <a:t> </a:t>
            </a:r>
            <a:r>
              <a:rPr spc="-165" dirty="0"/>
              <a:t>-</a:t>
            </a:r>
            <a:r>
              <a:rPr spc="-215" dirty="0"/>
              <a:t> </a:t>
            </a:r>
            <a:r>
              <a:rPr spc="-355" dirty="0"/>
              <a:t>ACCURACY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19376" y="4845811"/>
            <a:ext cx="2887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51861" y="1347216"/>
            <a:ext cx="3864610" cy="3025140"/>
            <a:chOff x="2451861" y="1347216"/>
            <a:chExt cx="3864610" cy="30251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027" y="1347216"/>
              <a:ext cx="1656588" cy="30251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51862" y="1365249"/>
              <a:ext cx="3864610" cy="1427480"/>
            </a:xfrm>
            <a:custGeom>
              <a:avLst/>
              <a:gdLst/>
              <a:ahLst/>
              <a:cxnLst/>
              <a:rect l="l" t="t" r="r" b="b"/>
              <a:pathLst>
                <a:path w="3864610" h="1427480">
                  <a:moveTo>
                    <a:pt x="1256538" y="1427099"/>
                  </a:moveTo>
                  <a:lnTo>
                    <a:pt x="1239215" y="1399794"/>
                  </a:lnTo>
                  <a:lnTo>
                    <a:pt x="1210945" y="1355217"/>
                  </a:lnTo>
                  <a:lnTo>
                    <a:pt x="1194574" y="1382445"/>
                  </a:lnTo>
                  <a:lnTo>
                    <a:pt x="6604" y="666877"/>
                  </a:lnTo>
                  <a:lnTo>
                    <a:pt x="0" y="677799"/>
                  </a:lnTo>
                  <a:lnTo>
                    <a:pt x="1188059" y="1393291"/>
                  </a:lnTo>
                  <a:lnTo>
                    <a:pt x="1171702" y="1420495"/>
                  </a:lnTo>
                  <a:lnTo>
                    <a:pt x="1256538" y="1427099"/>
                  </a:lnTo>
                  <a:close/>
                </a:path>
                <a:path w="3864610" h="1427480">
                  <a:moveTo>
                    <a:pt x="3848481" y="495554"/>
                  </a:moveTo>
                  <a:lnTo>
                    <a:pt x="2184171" y="470598"/>
                  </a:lnTo>
                  <a:lnTo>
                    <a:pt x="2184171" y="470420"/>
                  </a:lnTo>
                  <a:lnTo>
                    <a:pt x="2184654" y="438785"/>
                  </a:lnTo>
                  <a:lnTo>
                    <a:pt x="2107946" y="475742"/>
                  </a:lnTo>
                  <a:lnTo>
                    <a:pt x="2183511" y="514985"/>
                  </a:lnTo>
                  <a:lnTo>
                    <a:pt x="2183981" y="483298"/>
                  </a:lnTo>
                  <a:lnTo>
                    <a:pt x="3848227" y="508254"/>
                  </a:lnTo>
                  <a:lnTo>
                    <a:pt x="3848481" y="495554"/>
                  </a:lnTo>
                  <a:close/>
                </a:path>
                <a:path w="3864610" h="1427480">
                  <a:moveTo>
                    <a:pt x="3849497" y="990981"/>
                  </a:moveTo>
                  <a:lnTo>
                    <a:pt x="2196198" y="687451"/>
                  </a:lnTo>
                  <a:lnTo>
                    <a:pt x="2196617" y="685165"/>
                  </a:lnTo>
                  <a:lnTo>
                    <a:pt x="2201926" y="656209"/>
                  </a:lnTo>
                  <a:lnTo>
                    <a:pt x="2120138" y="679958"/>
                  </a:lnTo>
                  <a:lnTo>
                    <a:pt x="2188210" y="731139"/>
                  </a:lnTo>
                  <a:lnTo>
                    <a:pt x="2193925" y="699909"/>
                  </a:lnTo>
                  <a:lnTo>
                    <a:pt x="3847211" y="1003554"/>
                  </a:lnTo>
                  <a:lnTo>
                    <a:pt x="3849497" y="990981"/>
                  </a:lnTo>
                  <a:close/>
                </a:path>
                <a:path w="3864610" h="1427480">
                  <a:moveTo>
                    <a:pt x="3864102" y="12700"/>
                  </a:moveTo>
                  <a:lnTo>
                    <a:pt x="3863721" y="0"/>
                  </a:lnTo>
                  <a:lnTo>
                    <a:pt x="2267712" y="45491"/>
                  </a:lnTo>
                  <a:lnTo>
                    <a:pt x="2266823" y="13716"/>
                  </a:lnTo>
                  <a:lnTo>
                    <a:pt x="2191766" y="53975"/>
                  </a:lnTo>
                  <a:lnTo>
                    <a:pt x="2268982" y="89916"/>
                  </a:lnTo>
                  <a:lnTo>
                    <a:pt x="2268093" y="58547"/>
                  </a:lnTo>
                  <a:lnTo>
                    <a:pt x="2268080" y="58191"/>
                  </a:lnTo>
                  <a:lnTo>
                    <a:pt x="3864102" y="12700"/>
                  </a:lnTo>
                  <a:close/>
                </a:path>
              </a:pathLst>
            </a:custGeom>
            <a:solidFill>
              <a:srgbClr val="EA5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26029" y="4410862"/>
            <a:ext cx="33680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Lab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test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setup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improve 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jitter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5720" y="1239392"/>
            <a:ext cx="14878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TV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#1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9845" y="1734692"/>
            <a:ext cx="1485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TV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#2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9845" y="2229992"/>
            <a:ext cx="1485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TV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#3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5782" y="2892628"/>
            <a:ext cx="29597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No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amplifiers,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few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Watt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power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334" y="1904492"/>
            <a:ext cx="2164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PC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connected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receiver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334" y="2974339"/>
            <a:ext cx="27520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TSME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receiver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(not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visible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here)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098930"/>
            <a:ext cx="2353310" cy="746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marR="5080" indent="-251460">
              <a:lnSpc>
                <a:spcPct val="1050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Simplified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TV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transmitter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diagram including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measurement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devices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041525" cy="7867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spc="-335" dirty="0">
                <a:solidFill>
                  <a:srgbClr val="FFFFFF"/>
                </a:solidFill>
              </a:rPr>
              <a:t>TRA</a:t>
            </a:r>
            <a:r>
              <a:rPr spc="-365" dirty="0">
                <a:solidFill>
                  <a:srgbClr val="FFFFFF"/>
                </a:solidFill>
              </a:rPr>
              <a:t>N</a:t>
            </a:r>
            <a:r>
              <a:rPr spc="-270" dirty="0">
                <a:solidFill>
                  <a:srgbClr val="FFFFFF"/>
                </a:solidFill>
              </a:rPr>
              <a:t>SMITTER  </a:t>
            </a:r>
            <a:r>
              <a:rPr spc="-345" dirty="0">
                <a:solidFill>
                  <a:srgbClr val="FFFFFF"/>
                </a:solidFill>
              </a:rPr>
              <a:t>SEGMENT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068" y="1207636"/>
            <a:ext cx="5130403" cy="26724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693291"/>
            <a:ext cx="2484755" cy="31489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transmitter’s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OXCO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error is the main error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RF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signal’s </a:t>
            </a:r>
            <a:r>
              <a:rPr sz="1500" spc="-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inaccuracy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contribution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~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100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500">
              <a:latin typeface="Arial MT"/>
              <a:cs typeface="Arial MT"/>
            </a:endParaRPr>
          </a:p>
          <a:p>
            <a:pPr marL="26352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(300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ns)</a:t>
            </a:r>
            <a:endParaRPr sz="1500">
              <a:latin typeface="Arial MT"/>
              <a:cs typeface="Arial MT"/>
            </a:endParaRPr>
          </a:p>
          <a:p>
            <a:pPr marL="263525" marR="182245" indent="-251460">
              <a:lnSpc>
                <a:spcPct val="105300"/>
              </a:lnSpc>
              <a:spcBef>
                <a:spcPts val="385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Other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Periodic and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systematic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errors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visible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Targeted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Optimizations</a:t>
            </a:r>
            <a:endParaRPr sz="1500">
              <a:latin typeface="Arial MT"/>
              <a:cs typeface="Arial MT"/>
            </a:endParaRPr>
          </a:p>
          <a:p>
            <a:pPr marL="263525">
              <a:lnSpc>
                <a:spcPct val="100000"/>
              </a:lnSpc>
              <a:spcBef>
                <a:spcPts val="85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project: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Improve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OCXO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control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Improve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SFN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regulator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041525" cy="11372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spc="-335" dirty="0">
                <a:solidFill>
                  <a:srgbClr val="FFFFFF"/>
                </a:solidFill>
              </a:rPr>
              <a:t>TRA</a:t>
            </a:r>
            <a:r>
              <a:rPr spc="-365" dirty="0">
                <a:solidFill>
                  <a:srgbClr val="FFFFFF"/>
                </a:solidFill>
              </a:rPr>
              <a:t>N</a:t>
            </a:r>
            <a:r>
              <a:rPr spc="-270" dirty="0">
                <a:solidFill>
                  <a:srgbClr val="FFFFFF"/>
                </a:solidFill>
              </a:rPr>
              <a:t>SMITTER  </a:t>
            </a:r>
            <a:r>
              <a:rPr spc="-360" dirty="0">
                <a:solidFill>
                  <a:srgbClr val="FFFFFF"/>
                </a:solidFill>
              </a:rPr>
              <a:t>ACCURAC</a:t>
            </a:r>
            <a:r>
              <a:rPr spc="-325" dirty="0">
                <a:solidFill>
                  <a:srgbClr val="FFFFFF"/>
                </a:solidFill>
              </a:rPr>
              <a:t>Y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185" dirty="0">
                <a:solidFill>
                  <a:srgbClr val="FFFFFF"/>
                </a:solidFill>
              </a:rPr>
              <a:t>–  </a:t>
            </a:r>
            <a:r>
              <a:rPr spc="-325" dirty="0">
                <a:solidFill>
                  <a:srgbClr val="FFFFFF"/>
                </a:solidFill>
              </a:rPr>
              <a:t>S</a:t>
            </a:r>
            <a:r>
              <a:rPr spc="-455" dirty="0">
                <a:solidFill>
                  <a:srgbClr val="FFFFFF"/>
                </a:solidFill>
              </a:rPr>
              <a:t>T</a:t>
            </a:r>
            <a:r>
              <a:rPr spc="-515" dirty="0">
                <a:solidFill>
                  <a:srgbClr val="FFFFFF"/>
                </a:solidFill>
              </a:rPr>
              <a:t>A</a:t>
            </a:r>
            <a:r>
              <a:rPr spc="-325" dirty="0">
                <a:solidFill>
                  <a:srgbClr val="FFFFFF"/>
                </a:solidFill>
              </a:rPr>
              <a:t>TUS</a:t>
            </a:r>
            <a:r>
              <a:rPr spc="-155" dirty="0">
                <a:solidFill>
                  <a:srgbClr val="FFFFFF"/>
                </a:solidFill>
              </a:rPr>
              <a:t> </a:t>
            </a:r>
            <a:r>
              <a:rPr spc="-375" dirty="0">
                <a:solidFill>
                  <a:srgbClr val="FFFFFF"/>
                </a:solidFill>
              </a:rPr>
              <a:t>QUO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906011" y="1132332"/>
            <a:ext cx="4356100" cy="2529840"/>
            <a:chOff x="3906011" y="1132332"/>
            <a:chExt cx="4356100" cy="252984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6011" y="1362456"/>
              <a:ext cx="4355592" cy="22997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4527" y="1132332"/>
              <a:ext cx="3861816" cy="226009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576954" y="875792"/>
            <a:ext cx="5104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Accuracy-Analysis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jitter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(before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project)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098930"/>
            <a:ext cx="2503170" cy="199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marR="33020" indent="-251460">
              <a:lnSpc>
                <a:spcPct val="1051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If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OCXO is bypassed,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largest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removed,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but </a:t>
            </a:r>
            <a:r>
              <a:rPr sz="1500" spc="-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still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periodic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100 ns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error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visible</a:t>
            </a:r>
            <a:endParaRPr sz="1500">
              <a:latin typeface="Arial MT"/>
              <a:cs typeface="Arial MT"/>
            </a:endParaRPr>
          </a:p>
          <a:p>
            <a:pPr marL="263525" marR="5080" indent="-251460">
              <a:lnSpc>
                <a:spcPct val="105100"/>
              </a:lnSpc>
              <a:spcBef>
                <a:spcPts val="3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SFN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regulator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causes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periodic 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error.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If mitigated,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would expect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less than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50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ns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0681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>
                <a:solidFill>
                  <a:srgbClr val="FFFFFF"/>
                </a:solidFill>
              </a:rPr>
              <a:t>OCX</a:t>
            </a:r>
            <a:r>
              <a:rPr spc="-380" dirty="0">
                <a:solidFill>
                  <a:srgbClr val="FFFFFF"/>
                </a:solidFill>
              </a:rPr>
              <a:t>O</a:t>
            </a:r>
            <a:r>
              <a:rPr spc="-135" dirty="0">
                <a:solidFill>
                  <a:srgbClr val="FFFFFF"/>
                </a:solidFill>
              </a:rPr>
              <a:t> </a:t>
            </a:r>
            <a:r>
              <a:rPr spc="-355" dirty="0">
                <a:solidFill>
                  <a:srgbClr val="FFFFFF"/>
                </a:solidFill>
              </a:rPr>
              <a:t>B</a:t>
            </a:r>
            <a:r>
              <a:rPr spc="-335" dirty="0">
                <a:solidFill>
                  <a:srgbClr val="FFFFFF"/>
                </a:solidFill>
              </a:rPr>
              <a:t>Y</a:t>
            </a:r>
            <a:r>
              <a:rPr spc="-484" dirty="0">
                <a:solidFill>
                  <a:srgbClr val="FFFFFF"/>
                </a:solidFill>
              </a:rPr>
              <a:t>P</a:t>
            </a:r>
            <a:r>
              <a:rPr spc="-335" dirty="0">
                <a:solidFill>
                  <a:srgbClr val="FFFFFF"/>
                </a:solidFill>
              </a:rPr>
              <a:t>ASS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0903" y="241409"/>
            <a:ext cx="3932956" cy="168492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064508" y="2016251"/>
            <a:ext cx="4346575" cy="1788160"/>
            <a:chOff x="4064508" y="2016251"/>
            <a:chExt cx="4346575" cy="178816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4508" y="2016251"/>
              <a:ext cx="4346447" cy="17877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75398" y="2265425"/>
              <a:ext cx="558800" cy="6985"/>
            </a:xfrm>
            <a:custGeom>
              <a:avLst/>
              <a:gdLst/>
              <a:ahLst/>
              <a:cxnLst/>
              <a:rect l="l" t="t" r="r" b="b"/>
              <a:pathLst>
                <a:path w="558800" h="6985">
                  <a:moveTo>
                    <a:pt x="0" y="0"/>
                  </a:moveTo>
                  <a:lnTo>
                    <a:pt x="558292" y="6731"/>
                  </a:lnTo>
                </a:path>
              </a:pathLst>
            </a:custGeom>
            <a:ln w="38100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75398" y="2423921"/>
              <a:ext cx="558800" cy="6985"/>
            </a:xfrm>
            <a:custGeom>
              <a:avLst/>
              <a:gdLst/>
              <a:ahLst/>
              <a:cxnLst/>
              <a:rect l="l" t="t" r="r" b="b"/>
              <a:pathLst>
                <a:path w="558800" h="6985">
                  <a:moveTo>
                    <a:pt x="0" y="0"/>
                  </a:moveTo>
                  <a:lnTo>
                    <a:pt x="558292" y="6730"/>
                  </a:lnTo>
                </a:path>
              </a:pathLst>
            </a:custGeom>
            <a:ln w="38100">
              <a:solidFill>
                <a:srgbClr val="003D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78238" y="4045658"/>
            <a:ext cx="4279377" cy="7585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036432" y="2208657"/>
            <a:ext cx="8959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Residual </a:t>
            </a:r>
            <a:r>
              <a:rPr sz="900" spc="-5" dirty="0">
                <a:latin typeface="Arial MT"/>
                <a:cs typeface="Arial MT"/>
              </a:rPr>
              <a:t>error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Timing error </a:t>
            </a:r>
            <a:r>
              <a:rPr sz="900" dirty="0">
                <a:latin typeface="Arial MT"/>
                <a:cs typeface="Arial MT"/>
              </a:rPr>
              <a:t> S</a:t>
            </a:r>
            <a:r>
              <a:rPr sz="900" spc="-10" dirty="0">
                <a:latin typeface="Arial MT"/>
                <a:cs typeface="Arial MT"/>
              </a:rPr>
              <a:t>y</a:t>
            </a:r>
            <a:r>
              <a:rPr sz="900" spc="5" dirty="0">
                <a:latin typeface="Arial MT"/>
                <a:cs typeface="Arial MT"/>
              </a:rPr>
              <a:t>s</a:t>
            </a:r>
            <a:r>
              <a:rPr sz="900" dirty="0">
                <a:latin typeface="Arial MT"/>
                <a:cs typeface="Arial MT"/>
              </a:rPr>
              <a:t>te</a:t>
            </a:r>
            <a:r>
              <a:rPr sz="900" spc="5" dirty="0">
                <a:latin typeface="Arial MT"/>
                <a:cs typeface="Arial MT"/>
              </a:rPr>
              <a:t>m</a:t>
            </a:r>
            <a:r>
              <a:rPr sz="900" spc="-5" dirty="0">
                <a:latin typeface="Arial MT"/>
                <a:cs typeface="Arial MT"/>
              </a:rPr>
              <a:t>a</a:t>
            </a:r>
            <a:r>
              <a:rPr sz="900" dirty="0">
                <a:latin typeface="Arial MT"/>
                <a:cs typeface="Arial MT"/>
              </a:rPr>
              <a:t>t</a:t>
            </a:r>
            <a:r>
              <a:rPr sz="900" spc="5" dirty="0">
                <a:latin typeface="Arial MT"/>
                <a:cs typeface="Arial MT"/>
              </a:rPr>
              <a:t>i</a:t>
            </a:r>
            <a:r>
              <a:rPr sz="900" dirty="0">
                <a:latin typeface="Arial MT"/>
                <a:cs typeface="Arial MT"/>
              </a:rPr>
              <a:t>c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ff</a:t>
            </a:r>
            <a:r>
              <a:rPr sz="900" spc="-5" dirty="0">
                <a:latin typeface="Arial MT"/>
                <a:cs typeface="Arial MT"/>
              </a:rPr>
              <a:t>e</a:t>
            </a:r>
            <a:r>
              <a:rPr sz="900" spc="5" dirty="0">
                <a:latin typeface="Arial MT"/>
                <a:cs typeface="Arial MT"/>
              </a:rPr>
              <a:t>c</a:t>
            </a:r>
            <a:r>
              <a:rPr sz="900" dirty="0">
                <a:latin typeface="Arial MT"/>
                <a:cs typeface="Arial MT"/>
              </a:rPr>
              <a:t>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75397" y="2582417"/>
            <a:ext cx="558800" cy="6985"/>
          </a:xfrm>
          <a:custGeom>
            <a:avLst/>
            <a:gdLst/>
            <a:ahLst/>
            <a:cxnLst/>
            <a:rect l="l" t="t" r="r" b="b"/>
            <a:pathLst>
              <a:path w="558800" h="6985">
                <a:moveTo>
                  <a:pt x="0" y="0"/>
                </a:moveTo>
                <a:lnTo>
                  <a:pt x="558292" y="6731"/>
                </a:lnTo>
              </a:path>
            </a:pathLst>
          </a:custGeom>
          <a:ln w="38100">
            <a:solidFill>
              <a:srgbClr val="007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36641" y="4799177"/>
            <a:ext cx="17951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Residual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error: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50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397634"/>
            <a:ext cx="2545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Timing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40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170430" cy="7867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spc="-355" dirty="0">
                <a:solidFill>
                  <a:srgbClr val="FFFFFF"/>
                </a:solidFill>
              </a:rPr>
              <a:t>OCX</a:t>
            </a:r>
            <a:r>
              <a:rPr spc="-380" dirty="0">
                <a:solidFill>
                  <a:srgbClr val="FFFFFF"/>
                </a:solidFill>
              </a:rPr>
              <a:t>O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355" dirty="0">
                <a:solidFill>
                  <a:srgbClr val="FFFFFF"/>
                </a:solidFill>
              </a:rPr>
              <a:t>AND</a:t>
            </a:r>
            <a:r>
              <a:rPr spc="-145" dirty="0">
                <a:solidFill>
                  <a:srgbClr val="FFFFFF"/>
                </a:solidFill>
              </a:rPr>
              <a:t> </a:t>
            </a:r>
            <a:r>
              <a:rPr spc="-250" dirty="0">
                <a:solidFill>
                  <a:srgbClr val="FFFFFF"/>
                </a:solidFill>
              </a:rPr>
              <a:t>SFN  </a:t>
            </a:r>
            <a:r>
              <a:rPr spc="-310" dirty="0">
                <a:solidFill>
                  <a:srgbClr val="FFFFFF"/>
                </a:solidFill>
              </a:rPr>
              <a:t>OPTIMIZATION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064" y="199644"/>
            <a:ext cx="5638775" cy="14554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2779" y="2572511"/>
            <a:ext cx="5638800" cy="18699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59148" y="1710690"/>
            <a:ext cx="4516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Remaining </a:t>
            </a:r>
            <a:r>
              <a:rPr sz="1200" dirty="0">
                <a:latin typeface="Arial MT"/>
                <a:cs typeface="Arial MT"/>
              </a:rPr>
              <a:t>timing </a:t>
            </a:r>
            <a:r>
              <a:rPr sz="1200" spc="-5" dirty="0">
                <a:latin typeface="Arial MT"/>
                <a:cs typeface="Arial MT"/>
              </a:rPr>
              <a:t>error </a:t>
            </a:r>
            <a:r>
              <a:rPr sz="1200" dirty="0">
                <a:latin typeface="Arial MT"/>
                <a:cs typeface="Arial MT"/>
              </a:rPr>
              <a:t>(&lt; </a:t>
            </a:r>
            <a:r>
              <a:rPr sz="1200" spc="-5" dirty="0">
                <a:latin typeface="Arial MT"/>
                <a:cs typeface="Arial MT"/>
              </a:rPr>
              <a:t>100 ns) </a:t>
            </a:r>
            <a:r>
              <a:rPr sz="1200" dirty="0">
                <a:latin typeface="Arial MT"/>
                <a:cs typeface="Arial MT"/>
              </a:rPr>
              <a:t>after </a:t>
            </a:r>
            <a:r>
              <a:rPr sz="1200" spc="-5" dirty="0">
                <a:latin typeface="Arial MT"/>
                <a:cs typeface="Arial MT"/>
              </a:rPr>
              <a:t>improvement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-5" dirty="0">
                <a:latin typeface="Arial MT"/>
                <a:cs typeface="Arial MT"/>
              </a:rPr>
              <a:t>OCXO </a:t>
            </a:r>
            <a:r>
              <a:rPr sz="1200" dirty="0">
                <a:latin typeface="Arial MT"/>
                <a:cs typeface="Arial MT"/>
              </a:rPr>
              <a:t>PID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controller,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without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bypass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7266" y="4472432"/>
            <a:ext cx="4476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Remaining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error </a:t>
            </a:r>
            <a:r>
              <a:rPr sz="1200" dirty="0">
                <a:latin typeface="Arial MT"/>
                <a:cs typeface="Arial MT"/>
              </a:rPr>
              <a:t>(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&lt;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40 ns)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after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improvement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5" dirty="0">
                <a:latin typeface="Arial MT"/>
                <a:cs typeface="Arial MT"/>
              </a:rPr>
              <a:t> OCXO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PID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controller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SFN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regulator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20732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THE</a:t>
            </a:r>
            <a:r>
              <a:rPr spc="-140" dirty="0"/>
              <a:t> </a:t>
            </a:r>
            <a:r>
              <a:rPr spc="-35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68" y="1048638"/>
            <a:ext cx="6981825" cy="8991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GNSS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-5" dirty="0">
                <a:latin typeface="Arial MT"/>
                <a:cs typeface="Arial MT"/>
              </a:rPr>
              <a:t> „gold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standard“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uncountable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timing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users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sub-1µs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demand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free-of-charge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afordable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receivers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8" y="1923669"/>
            <a:ext cx="4795520" cy="14782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2280" indent="-180975">
              <a:lnSpc>
                <a:spcPct val="100000"/>
              </a:lnSpc>
              <a:spcBef>
                <a:spcPts val="58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decent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accuracy</a:t>
            </a:r>
            <a:endParaRPr sz="1500">
              <a:latin typeface="Arial MT"/>
              <a:cs typeface="Arial MT"/>
            </a:endParaRPr>
          </a:p>
          <a:p>
            <a:pPr marL="462280" indent="-180975">
              <a:lnSpc>
                <a:spcPct val="100000"/>
              </a:lnSpc>
              <a:spcBef>
                <a:spcPts val="48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often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source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PTP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masters</a:t>
            </a:r>
            <a:endParaRPr sz="1500">
              <a:latin typeface="Arial MT"/>
              <a:cs typeface="Arial MT"/>
            </a:endParaRPr>
          </a:p>
          <a:p>
            <a:pPr marL="641985" lvl="1" indent="-180340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642620" algn="l"/>
              </a:tabLst>
            </a:pPr>
            <a:r>
              <a:rPr sz="1500" spc="-5" dirty="0">
                <a:latin typeface="Arial MT"/>
                <a:cs typeface="Arial MT"/>
              </a:rPr>
              <a:t>Few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clients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direct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PTP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link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40" dirty="0">
                <a:latin typeface="Arial MT"/>
                <a:cs typeface="Arial MT"/>
              </a:rPr>
              <a:t>NIST,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PTB,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…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5" dirty="0">
                <a:latin typeface="Arial MT"/>
                <a:cs typeface="Arial MT"/>
              </a:rPr>
              <a:t>What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GNSS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available?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PTP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atomic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clock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ensemble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016" y="3376472"/>
            <a:ext cx="5205730" cy="6076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590"/>
              </a:spcBef>
              <a:buSzPct val="90000"/>
              <a:buFont typeface="Symbol"/>
              <a:buChar char=""/>
              <a:tabLst>
                <a:tab pos="193040" algn="l"/>
              </a:tabLst>
            </a:pPr>
            <a:r>
              <a:rPr sz="1500" spc="5" dirty="0">
                <a:latin typeface="Arial MT"/>
                <a:cs typeface="Arial MT"/>
              </a:rPr>
              <a:t>What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if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you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can‘t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easily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connect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ensemble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PTP?</a:t>
            </a:r>
            <a:endParaRPr sz="1500">
              <a:latin typeface="Arial MT"/>
              <a:cs typeface="Arial MT"/>
            </a:endParaRPr>
          </a:p>
          <a:p>
            <a:pPr marL="372110" lvl="1" indent="-180340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372745" algn="l"/>
              </a:tabLst>
            </a:pPr>
            <a:r>
              <a:rPr sz="1500" dirty="0">
                <a:latin typeface="Arial MT"/>
                <a:cs typeface="Arial MT"/>
              </a:rPr>
              <a:t>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you‘re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motion?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68" y="4019194"/>
            <a:ext cx="45491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Could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another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signal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time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source?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6315" y="2139695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NIST</a:t>
            </a:r>
            <a:endParaRPr sz="1500">
              <a:latin typeface="Arial MT"/>
              <a:cs typeface="Arial MT"/>
            </a:endParaRPr>
          </a:p>
          <a:p>
            <a:pPr marL="248285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PTB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3423" y="1060703"/>
            <a:ext cx="864235" cy="649605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UTC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1900" y="2142744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USNO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9894" y="1689353"/>
            <a:ext cx="2044064" cy="473075"/>
          </a:xfrm>
          <a:custGeom>
            <a:avLst/>
            <a:gdLst/>
            <a:ahLst/>
            <a:cxnLst/>
            <a:rect l="l" t="t" r="r" b="b"/>
            <a:pathLst>
              <a:path w="2044065" h="473075">
                <a:moveTo>
                  <a:pt x="2043938" y="97663"/>
                </a:moveTo>
                <a:lnTo>
                  <a:pt x="2037588" y="84836"/>
                </a:lnTo>
                <a:lnTo>
                  <a:pt x="2006282" y="21488"/>
                </a:lnTo>
                <a:lnTo>
                  <a:pt x="2006473" y="21336"/>
                </a:lnTo>
                <a:lnTo>
                  <a:pt x="1923923" y="0"/>
                </a:lnTo>
                <a:lnTo>
                  <a:pt x="1929257" y="24892"/>
                </a:lnTo>
                <a:lnTo>
                  <a:pt x="71882" y="423164"/>
                </a:lnTo>
                <a:lnTo>
                  <a:pt x="66548" y="398272"/>
                </a:lnTo>
                <a:lnTo>
                  <a:pt x="0" y="451485"/>
                </a:lnTo>
                <a:lnTo>
                  <a:pt x="82550" y="472821"/>
                </a:lnTo>
                <a:lnTo>
                  <a:pt x="77774" y="450596"/>
                </a:lnTo>
                <a:lnTo>
                  <a:pt x="77203" y="447941"/>
                </a:lnTo>
                <a:lnTo>
                  <a:pt x="1934603" y="49784"/>
                </a:lnTo>
                <a:lnTo>
                  <a:pt x="1939925" y="74549"/>
                </a:lnTo>
                <a:lnTo>
                  <a:pt x="2005355" y="22225"/>
                </a:lnTo>
                <a:lnTo>
                  <a:pt x="2006041" y="21678"/>
                </a:lnTo>
                <a:lnTo>
                  <a:pt x="1967738" y="97409"/>
                </a:lnTo>
                <a:lnTo>
                  <a:pt x="1993074" y="97497"/>
                </a:lnTo>
                <a:lnTo>
                  <a:pt x="1991664" y="378587"/>
                </a:lnTo>
                <a:lnTo>
                  <a:pt x="1966341" y="378460"/>
                </a:lnTo>
                <a:lnTo>
                  <a:pt x="2004060" y="454787"/>
                </a:lnTo>
                <a:lnTo>
                  <a:pt x="2036165" y="391414"/>
                </a:lnTo>
                <a:lnTo>
                  <a:pt x="2042541" y="378841"/>
                </a:lnTo>
                <a:lnTo>
                  <a:pt x="2017064" y="378714"/>
                </a:lnTo>
                <a:lnTo>
                  <a:pt x="2018474" y="97586"/>
                </a:lnTo>
                <a:lnTo>
                  <a:pt x="2043938" y="97663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81900" y="3084576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27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325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GPS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1900" y="4009644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master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4056" y="4008120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20764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75854" y="2791205"/>
            <a:ext cx="76200" cy="293370"/>
          </a:xfrm>
          <a:custGeom>
            <a:avLst/>
            <a:gdLst/>
            <a:ahLst/>
            <a:cxnLst/>
            <a:rect l="l" t="t" r="r" b="b"/>
            <a:pathLst>
              <a:path w="76200" h="293369">
                <a:moveTo>
                  <a:pt x="28575" y="216662"/>
                </a:moveTo>
                <a:lnTo>
                  <a:pt x="0" y="216662"/>
                </a:lnTo>
                <a:lnTo>
                  <a:pt x="38100" y="292862"/>
                </a:lnTo>
                <a:lnTo>
                  <a:pt x="69850" y="229362"/>
                </a:lnTo>
                <a:lnTo>
                  <a:pt x="28575" y="229362"/>
                </a:lnTo>
                <a:lnTo>
                  <a:pt x="28575" y="216662"/>
                </a:lnTo>
                <a:close/>
              </a:path>
              <a:path w="76200" h="293369">
                <a:moveTo>
                  <a:pt x="47625" y="0"/>
                </a:moveTo>
                <a:lnTo>
                  <a:pt x="28575" y="0"/>
                </a:lnTo>
                <a:lnTo>
                  <a:pt x="28575" y="229362"/>
                </a:lnTo>
                <a:lnTo>
                  <a:pt x="47625" y="229362"/>
                </a:lnTo>
                <a:lnTo>
                  <a:pt x="47625" y="0"/>
                </a:lnTo>
                <a:close/>
              </a:path>
              <a:path w="76200" h="293369">
                <a:moveTo>
                  <a:pt x="76200" y="216662"/>
                </a:moveTo>
                <a:lnTo>
                  <a:pt x="47625" y="216662"/>
                </a:lnTo>
                <a:lnTo>
                  <a:pt x="47625" y="229362"/>
                </a:lnTo>
                <a:lnTo>
                  <a:pt x="69850" y="229362"/>
                </a:lnTo>
                <a:lnTo>
                  <a:pt x="76200" y="216662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5854" y="3733038"/>
            <a:ext cx="76200" cy="278130"/>
          </a:xfrm>
          <a:custGeom>
            <a:avLst/>
            <a:gdLst/>
            <a:ahLst/>
            <a:cxnLst/>
            <a:rect l="l" t="t" r="r" b="b"/>
            <a:pathLst>
              <a:path w="76200" h="278129">
                <a:moveTo>
                  <a:pt x="28575" y="201333"/>
                </a:moveTo>
                <a:lnTo>
                  <a:pt x="0" y="201333"/>
                </a:lnTo>
                <a:lnTo>
                  <a:pt x="38100" y="277533"/>
                </a:lnTo>
                <a:lnTo>
                  <a:pt x="69850" y="214033"/>
                </a:lnTo>
                <a:lnTo>
                  <a:pt x="28575" y="214033"/>
                </a:lnTo>
                <a:lnTo>
                  <a:pt x="28575" y="201333"/>
                </a:lnTo>
                <a:close/>
              </a:path>
              <a:path w="76200" h="278129">
                <a:moveTo>
                  <a:pt x="47625" y="0"/>
                </a:moveTo>
                <a:lnTo>
                  <a:pt x="28575" y="0"/>
                </a:lnTo>
                <a:lnTo>
                  <a:pt x="28575" y="214033"/>
                </a:lnTo>
                <a:lnTo>
                  <a:pt x="47625" y="214033"/>
                </a:lnTo>
                <a:lnTo>
                  <a:pt x="47625" y="0"/>
                </a:lnTo>
                <a:close/>
              </a:path>
              <a:path w="76200" h="278129">
                <a:moveTo>
                  <a:pt x="76200" y="201333"/>
                </a:moveTo>
                <a:lnTo>
                  <a:pt x="47625" y="201333"/>
                </a:lnTo>
                <a:lnTo>
                  <a:pt x="47625" y="214033"/>
                </a:lnTo>
                <a:lnTo>
                  <a:pt x="69850" y="214033"/>
                </a:lnTo>
                <a:lnTo>
                  <a:pt x="76200" y="201333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8926" y="4294606"/>
            <a:ext cx="173608" cy="762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580888" y="4008120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20764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74969" y="2787395"/>
            <a:ext cx="76200" cy="1220470"/>
          </a:xfrm>
          <a:custGeom>
            <a:avLst/>
            <a:gdLst/>
            <a:ahLst/>
            <a:cxnLst/>
            <a:rect l="l" t="t" r="r" b="b"/>
            <a:pathLst>
              <a:path w="76200" h="1220470">
                <a:moveTo>
                  <a:pt x="40512" y="0"/>
                </a:moveTo>
                <a:lnTo>
                  <a:pt x="27812" y="0"/>
                </a:lnTo>
                <a:lnTo>
                  <a:pt x="27939" y="38100"/>
                </a:lnTo>
                <a:lnTo>
                  <a:pt x="40639" y="38100"/>
                </a:lnTo>
                <a:lnTo>
                  <a:pt x="40512" y="0"/>
                </a:lnTo>
                <a:close/>
              </a:path>
              <a:path w="76200" h="1220470">
                <a:moveTo>
                  <a:pt x="40639" y="50800"/>
                </a:moveTo>
                <a:lnTo>
                  <a:pt x="27939" y="50800"/>
                </a:lnTo>
                <a:lnTo>
                  <a:pt x="28066" y="88900"/>
                </a:lnTo>
                <a:lnTo>
                  <a:pt x="40766" y="88900"/>
                </a:lnTo>
                <a:lnTo>
                  <a:pt x="40639" y="50800"/>
                </a:lnTo>
                <a:close/>
              </a:path>
              <a:path w="76200" h="1220470">
                <a:moveTo>
                  <a:pt x="40893" y="101600"/>
                </a:moveTo>
                <a:lnTo>
                  <a:pt x="28193" y="101600"/>
                </a:lnTo>
                <a:lnTo>
                  <a:pt x="28320" y="139700"/>
                </a:lnTo>
                <a:lnTo>
                  <a:pt x="41020" y="139700"/>
                </a:lnTo>
                <a:lnTo>
                  <a:pt x="40893" y="101600"/>
                </a:lnTo>
                <a:close/>
              </a:path>
              <a:path w="76200" h="1220470">
                <a:moveTo>
                  <a:pt x="41020" y="152400"/>
                </a:moveTo>
                <a:lnTo>
                  <a:pt x="28320" y="152400"/>
                </a:lnTo>
                <a:lnTo>
                  <a:pt x="28447" y="190500"/>
                </a:lnTo>
                <a:lnTo>
                  <a:pt x="41147" y="190500"/>
                </a:lnTo>
                <a:lnTo>
                  <a:pt x="41020" y="152400"/>
                </a:lnTo>
                <a:close/>
              </a:path>
              <a:path w="76200" h="1220470">
                <a:moveTo>
                  <a:pt x="41147" y="203200"/>
                </a:moveTo>
                <a:lnTo>
                  <a:pt x="28447" y="203200"/>
                </a:lnTo>
                <a:lnTo>
                  <a:pt x="28575" y="241300"/>
                </a:lnTo>
                <a:lnTo>
                  <a:pt x="41275" y="241300"/>
                </a:lnTo>
                <a:lnTo>
                  <a:pt x="41147" y="203200"/>
                </a:lnTo>
                <a:close/>
              </a:path>
              <a:path w="76200" h="1220470">
                <a:moveTo>
                  <a:pt x="41401" y="254000"/>
                </a:moveTo>
                <a:lnTo>
                  <a:pt x="28701" y="254000"/>
                </a:lnTo>
                <a:lnTo>
                  <a:pt x="28828" y="292100"/>
                </a:lnTo>
                <a:lnTo>
                  <a:pt x="41528" y="292100"/>
                </a:lnTo>
                <a:lnTo>
                  <a:pt x="41401" y="254000"/>
                </a:lnTo>
                <a:close/>
              </a:path>
              <a:path w="76200" h="1220470">
                <a:moveTo>
                  <a:pt x="41528" y="304800"/>
                </a:moveTo>
                <a:lnTo>
                  <a:pt x="28828" y="304800"/>
                </a:lnTo>
                <a:lnTo>
                  <a:pt x="28955" y="342900"/>
                </a:lnTo>
                <a:lnTo>
                  <a:pt x="41655" y="342900"/>
                </a:lnTo>
                <a:lnTo>
                  <a:pt x="41528" y="304800"/>
                </a:lnTo>
                <a:close/>
              </a:path>
              <a:path w="76200" h="1220470">
                <a:moveTo>
                  <a:pt x="41655" y="355600"/>
                </a:moveTo>
                <a:lnTo>
                  <a:pt x="28955" y="355600"/>
                </a:lnTo>
                <a:lnTo>
                  <a:pt x="29082" y="393700"/>
                </a:lnTo>
                <a:lnTo>
                  <a:pt x="41782" y="393700"/>
                </a:lnTo>
                <a:lnTo>
                  <a:pt x="41655" y="355600"/>
                </a:lnTo>
                <a:close/>
              </a:path>
              <a:path w="76200" h="1220470">
                <a:moveTo>
                  <a:pt x="41909" y="406400"/>
                </a:moveTo>
                <a:lnTo>
                  <a:pt x="29209" y="406400"/>
                </a:lnTo>
                <a:lnTo>
                  <a:pt x="29336" y="444500"/>
                </a:lnTo>
                <a:lnTo>
                  <a:pt x="42036" y="444500"/>
                </a:lnTo>
                <a:lnTo>
                  <a:pt x="41909" y="406400"/>
                </a:lnTo>
                <a:close/>
              </a:path>
              <a:path w="76200" h="1220470">
                <a:moveTo>
                  <a:pt x="42036" y="457200"/>
                </a:moveTo>
                <a:lnTo>
                  <a:pt x="29336" y="457200"/>
                </a:lnTo>
                <a:lnTo>
                  <a:pt x="29463" y="495300"/>
                </a:lnTo>
                <a:lnTo>
                  <a:pt x="42163" y="495300"/>
                </a:lnTo>
                <a:lnTo>
                  <a:pt x="42036" y="457200"/>
                </a:lnTo>
                <a:close/>
              </a:path>
              <a:path w="76200" h="1220470">
                <a:moveTo>
                  <a:pt x="42290" y="508000"/>
                </a:moveTo>
                <a:lnTo>
                  <a:pt x="29590" y="508000"/>
                </a:lnTo>
                <a:lnTo>
                  <a:pt x="29717" y="546100"/>
                </a:lnTo>
                <a:lnTo>
                  <a:pt x="42417" y="546100"/>
                </a:lnTo>
                <a:lnTo>
                  <a:pt x="42290" y="508000"/>
                </a:lnTo>
                <a:close/>
              </a:path>
              <a:path w="76200" h="1220470">
                <a:moveTo>
                  <a:pt x="42417" y="558800"/>
                </a:moveTo>
                <a:lnTo>
                  <a:pt x="29717" y="558800"/>
                </a:lnTo>
                <a:lnTo>
                  <a:pt x="29844" y="596900"/>
                </a:lnTo>
                <a:lnTo>
                  <a:pt x="42544" y="596900"/>
                </a:lnTo>
                <a:lnTo>
                  <a:pt x="42417" y="558800"/>
                </a:lnTo>
                <a:close/>
              </a:path>
              <a:path w="76200" h="1220470">
                <a:moveTo>
                  <a:pt x="42544" y="609600"/>
                </a:moveTo>
                <a:lnTo>
                  <a:pt x="29844" y="609600"/>
                </a:lnTo>
                <a:lnTo>
                  <a:pt x="29971" y="647700"/>
                </a:lnTo>
                <a:lnTo>
                  <a:pt x="42671" y="647700"/>
                </a:lnTo>
                <a:lnTo>
                  <a:pt x="42544" y="609600"/>
                </a:lnTo>
                <a:close/>
              </a:path>
              <a:path w="76200" h="1220470">
                <a:moveTo>
                  <a:pt x="42798" y="660400"/>
                </a:moveTo>
                <a:lnTo>
                  <a:pt x="30098" y="660400"/>
                </a:lnTo>
                <a:lnTo>
                  <a:pt x="30225" y="698500"/>
                </a:lnTo>
                <a:lnTo>
                  <a:pt x="42925" y="698500"/>
                </a:lnTo>
                <a:lnTo>
                  <a:pt x="42798" y="660400"/>
                </a:lnTo>
                <a:close/>
              </a:path>
              <a:path w="76200" h="1220470">
                <a:moveTo>
                  <a:pt x="42925" y="711200"/>
                </a:moveTo>
                <a:lnTo>
                  <a:pt x="30225" y="711200"/>
                </a:lnTo>
                <a:lnTo>
                  <a:pt x="30352" y="749300"/>
                </a:lnTo>
                <a:lnTo>
                  <a:pt x="43052" y="749300"/>
                </a:lnTo>
                <a:lnTo>
                  <a:pt x="42925" y="711200"/>
                </a:lnTo>
                <a:close/>
              </a:path>
              <a:path w="76200" h="1220470">
                <a:moveTo>
                  <a:pt x="43052" y="762000"/>
                </a:moveTo>
                <a:lnTo>
                  <a:pt x="30352" y="762000"/>
                </a:lnTo>
                <a:lnTo>
                  <a:pt x="30479" y="800100"/>
                </a:lnTo>
                <a:lnTo>
                  <a:pt x="43179" y="800100"/>
                </a:lnTo>
                <a:lnTo>
                  <a:pt x="43052" y="762000"/>
                </a:lnTo>
                <a:close/>
              </a:path>
              <a:path w="76200" h="1220470">
                <a:moveTo>
                  <a:pt x="43306" y="812800"/>
                </a:moveTo>
                <a:lnTo>
                  <a:pt x="30606" y="812800"/>
                </a:lnTo>
                <a:lnTo>
                  <a:pt x="30733" y="850900"/>
                </a:lnTo>
                <a:lnTo>
                  <a:pt x="43433" y="850900"/>
                </a:lnTo>
                <a:lnTo>
                  <a:pt x="43306" y="812800"/>
                </a:lnTo>
                <a:close/>
              </a:path>
              <a:path w="76200" h="1220470">
                <a:moveTo>
                  <a:pt x="43433" y="863600"/>
                </a:moveTo>
                <a:lnTo>
                  <a:pt x="30733" y="863600"/>
                </a:lnTo>
                <a:lnTo>
                  <a:pt x="30860" y="901700"/>
                </a:lnTo>
                <a:lnTo>
                  <a:pt x="43560" y="901700"/>
                </a:lnTo>
                <a:lnTo>
                  <a:pt x="43433" y="863600"/>
                </a:lnTo>
                <a:close/>
              </a:path>
              <a:path w="76200" h="1220470">
                <a:moveTo>
                  <a:pt x="43560" y="914400"/>
                </a:moveTo>
                <a:lnTo>
                  <a:pt x="30860" y="914400"/>
                </a:lnTo>
                <a:lnTo>
                  <a:pt x="30987" y="952500"/>
                </a:lnTo>
                <a:lnTo>
                  <a:pt x="43687" y="952500"/>
                </a:lnTo>
                <a:lnTo>
                  <a:pt x="43560" y="914400"/>
                </a:lnTo>
                <a:close/>
              </a:path>
              <a:path w="76200" h="1220470">
                <a:moveTo>
                  <a:pt x="43814" y="965200"/>
                </a:moveTo>
                <a:lnTo>
                  <a:pt x="31114" y="965200"/>
                </a:lnTo>
                <a:lnTo>
                  <a:pt x="31241" y="1003300"/>
                </a:lnTo>
                <a:lnTo>
                  <a:pt x="43941" y="1003300"/>
                </a:lnTo>
                <a:lnTo>
                  <a:pt x="43814" y="965200"/>
                </a:lnTo>
                <a:close/>
              </a:path>
              <a:path w="76200" h="1220470">
                <a:moveTo>
                  <a:pt x="43941" y="1016000"/>
                </a:moveTo>
                <a:lnTo>
                  <a:pt x="31241" y="1016000"/>
                </a:lnTo>
                <a:lnTo>
                  <a:pt x="31368" y="1054100"/>
                </a:lnTo>
                <a:lnTo>
                  <a:pt x="44068" y="1054100"/>
                </a:lnTo>
                <a:lnTo>
                  <a:pt x="43941" y="1016000"/>
                </a:lnTo>
                <a:close/>
              </a:path>
              <a:path w="76200" h="1220470">
                <a:moveTo>
                  <a:pt x="44068" y="1066800"/>
                </a:moveTo>
                <a:lnTo>
                  <a:pt x="31368" y="1066800"/>
                </a:lnTo>
                <a:lnTo>
                  <a:pt x="31495" y="1104912"/>
                </a:lnTo>
                <a:lnTo>
                  <a:pt x="44195" y="1104874"/>
                </a:lnTo>
                <a:lnTo>
                  <a:pt x="44068" y="1066800"/>
                </a:lnTo>
                <a:close/>
              </a:path>
              <a:path w="76200" h="1220470">
                <a:moveTo>
                  <a:pt x="31710" y="1143872"/>
                </a:moveTo>
                <a:lnTo>
                  <a:pt x="0" y="1143977"/>
                </a:lnTo>
                <a:lnTo>
                  <a:pt x="38353" y="1220050"/>
                </a:lnTo>
                <a:lnTo>
                  <a:pt x="70148" y="1155712"/>
                </a:lnTo>
                <a:lnTo>
                  <a:pt x="31750" y="1155712"/>
                </a:lnTo>
                <a:lnTo>
                  <a:pt x="31710" y="1143872"/>
                </a:lnTo>
                <a:close/>
              </a:path>
              <a:path w="76200" h="1220470">
                <a:moveTo>
                  <a:pt x="44410" y="1143829"/>
                </a:moveTo>
                <a:lnTo>
                  <a:pt x="31710" y="1143872"/>
                </a:lnTo>
                <a:lnTo>
                  <a:pt x="31750" y="1155712"/>
                </a:lnTo>
                <a:lnTo>
                  <a:pt x="44450" y="1155674"/>
                </a:lnTo>
                <a:lnTo>
                  <a:pt x="44410" y="1143829"/>
                </a:lnTo>
                <a:close/>
              </a:path>
              <a:path w="76200" h="1220470">
                <a:moveTo>
                  <a:pt x="76072" y="1143723"/>
                </a:moveTo>
                <a:lnTo>
                  <a:pt x="44410" y="1143829"/>
                </a:lnTo>
                <a:lnTo>
                  <a:pt x="44450" y="1155674"/>
                </a:lnTo>
                <a:lnTo>
                  <a:pt x="31750" y="1155712"/>
                </a:lnTo>
                <a:lnTo>
                  <a:pt x="70148" y="1155712"/>
                </a:lnTo>
                <a:lnTo>
                  <a:pt x="76072" y="1143723"/>
                </a:lnTo>
                <a:close/>
              </a:path>
              <a:path w="76200" h="1220470">
                <a:moveTo>
                  <a:pt x="44322" y="1117574"/>
                </a:moveTo>
                <a:lnTo>
                  <a:pt x="31622" y="1117612"/>
                </a:lnTo>
                <a:lnTo>
                  <a:pt x="31710" y="1143872"/>
                </a:lnTo>
                <a:lnTo>
                  <a:pt x="44410" y="1143829"/>
                </a:lnTo>
                <a:lnTo>
                  <a:pt x="44322" y="1117574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769186"/>
            <a:ext cx="2618105" cy="230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TV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transmitter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jitter</a:t>
            </a:r>
            <a:endParaRPr sz="2000">
              <a:latin typeface="Arial"/>
              <a:cs typeface="Arial"/>
            </a:endParaRPr>
          </a:p>
          <a:p>
            <a:pPr marL="263525" marR="526415">
              <a:lnSpc>
                <a:spcPct val="105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reduced from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300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263525" marR="154305" indent="-251460">
              <a:lnSpc>
                <a:spcPct val="105000"/>
              </a:lnSpc>
              <a:buSzPct val="90000"/>
              <a:buChar char="►"/>
              <a:tabLst>
                <a:tab pos="26416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Further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improvement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technically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possible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306320" cy="11372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spc="-375" dirty="0">
                <a:solidFill>
                  <a:srgbClr val="FFFFFF"/>
                </a:solidFill>
              </a:rPr>
              <a:t>SUMMARY </a:t>
            </a:r>
            <a:r>
              <a:rPr spc="-370" dirty="0">
                <a:solidFill>
                  <a:srgbClr val="FFFFFF"/>
                </a:solidFill>
              </a:rPr>
              <a:t> </a:t>
            </a:r>
            <a:r>
              <a:rPr spc="-320" dirty="0">
                <a:solidFill>
                  <a:srgbClr val="FFFFFF"/>
                </a:solidFill>
              </a:rPr>
              <a:t>TRANSMITTER </a:t>
            </a:r>
            <a:r>
              <a:rPr spc="-315" dirty="0">
                <a:solidFill>
                  <a:srgbClr val="FFFFFF"/>
                </a:solidFill>
              </a:rPr>
              <a:t> </a:t>
            </a:r>
            <a:r>
              <a:rPr spc="-335" dirty="0">
                <a:solidFill>
                  <a:srgbClr val="FFFFFF"/>
                </a:solidFill>
              </a:rPr>
              <a:t>IMPROVEMENTS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355591" y="0"/>
            <a:ext cx="3493135" cy="1938655"/>
            <a:chOff x="4355591" y="0"/>
            <a:chExt cx="3493135" cy="193865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5591" y="94488"/>
              <a:ext cx="3493008" cy="18440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1623" y="0"/>
              <a:ext cx="3096768" cy="1722120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5489447" y="2100072"/>
            <a:ext cx="1225550" cy="1623060"/>
          </a:xfrm>
          <a:custGeom>
            <a:avLst/>
            <a:gdLst/>
            <a:ahLst/>
            <a:cxnLst/>
            <a:rect l="l" t="t" r="r" b="b"/>
            <a:pathLst>
              <a:path w="1225550" h="1623060">
                <a:moveTo>
                  <a:pt x="918972" y="0"/>
                </a:moveTo>
                <a:lnTo>
                  <a:pt x="306324" y="0"/>
                </a:lnTo>
                <a:lnTo>
                  <a:pt x="306324" y="1010411"/>
                </a:lnTo>
                <a:lnTo>
                  <a:pt x="0" y="1010411"/>
                </a:lnTo>
                <a:lnTo>
                  <a:pt x="612648" y="1623059"/>
                </a:lnTo>
                <a:lnTo>
                  <a:pt x="1225296" y="1010411"/>
                </a:lnTo>
                <a:lnTo>
                  <a:pt x="918972" y="1010411"/>
                </a:lnTo>
                <a:lnTo>
                  <a:pt x="918972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78287" y="2273554"/>
            <a:ext cx="238760" cy="9683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SW</a:t>
            </a:r>
            <a:r>
              <a:rPr sz="15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update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46803" y="3796284"/>
            <a:ext cx="3701796" cy="9128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680235"/>
            <a:ext cx="2429510" cy="284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5080" indent="-251460">
              <a:lnSpc>
                <a:spcPct val="105100"/>
              </a:lnSpc>
              <a:spcBef>
                <a:spcPts val="100"/>
              </a:spcBef>
              <a:buClr>
                <a:srgbClr val="FFFFFF"/>
              </a:buClr>
              <a:buSzPct val="90625"/>
              <a:buFont typeface="Arial MT"/>
              <a:buChar char="►"/>
              <a:tabLst>
                <a:tab pos="26416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HPHT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sites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ORS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Vienna:</a:t>
            </a:r>
            <a:endParaRPr sz="1600">
              <a:latin typeface="Arial MT"/>
              <a:cs typeface="Arial MT"/>
            </a:endParaRPr>
          </a:p>
          <a:p>
            <a:pPr marL="462280" marR="378460" lvl="1" indent="-180340">
              <a:lnSpc>
                <a:spcPct val="105000"/>
              </a:lnSpc>
              <a:spcBef>
                <a:spcPts val="395"/>
              </a:spcBef>
              <a:buSzPct val="90625"/>
              <a:buFont typeface="Symbol"/>
              <a:buChar char=""/>
              <a:tabLst>
                <a:tab pos="46291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TX1: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Kahlenberg,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ca. 40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kW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ERP</a:t>
            </a:r>
            <a:endParaRPr sz="16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625"/>
              <a:buFont typeface="Symbol"/>
              <a:buChar char=""/>
              <a:tabLst>
                <a:tab pos="46291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TX2: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DC</a:t>
            </a:r>
            <a:r>
              <a:rPr sz="1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Tower,</a:t>
            </a:r>
            <a:endParaRPr sz="16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ca.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kW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ERP</a:t>
            </a:r>
            <a:endParaRPr sz="1600">
              <a:latin typeface="Arial MT"/>
              <a:cs typeface="Arial MT"/>
            </a:endParaRPr>
          </a:p>
          <a:p>
            <a:pPr marL="462280" marR="581025" lvl="1" indent="-180340">
              <a:lnSpc>
                <a:spcPct val="105000"/>
              </a:lnSpc>
              <a:spcBef>
                <a:spcPts val="409"/>
              </a:spcBef>
              <a:buSzPct val="90625"/>
              <a:buFont typeface="Symbol"/>
              <a:buChar char=""/>
              <a:tabLst>
                <a:tab pos="46291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TX3: Liesing,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ca.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kW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ERP</a:t>
            </a:r>
            <a:endParaRPr sz="16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625"/>
              <a:buFont typeface="Symbol"/>
              <a:buChar char=""/>
              <a:tabLst>
                <a:tab pos="46291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UHF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band, 666 MHz</a:t>
            </a:r>
            <a:endParaRPr sz="16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625"/>
              <a:buFont typeface="Symbol"/>
              <a:buChar char=""/>
              <a:tabLst>
                <a:tab pos="46291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MHz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bandwidth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543810" cy="78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95"/>
              </a:lnSpc>
              <a:spcBef>
                <a:spcPts val="100"/>
              </a:spcBef>
            </a:pPr>
            <a:r>
              <a:rPr spc="-280" dirty="0">
                <a:solidFill>
                  <a:srgbClr val="FFFFFF"/>
                </a:solidFill>
              </a:rPr>
              <a:t>FIELD</a:t>
            </a:r>
            <a:r>
              <a:rPr spc="-160" dirty="0">
                <a:solidFill>
                  <a:srgbClr val="FFFFFF"/>
                </a:solidFill>
              </a:rPr>
              <a:t> </a:t>
            </a:r>
            <a:r>
              <a:rPr spc="-315" dirty="0">
                <a:solidFill>
                  <a:srgbClr val="FFFFFF"/>
                </a:solidFill>
              </a:rPr>
              <a:t>TESTS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270" dirty="0">
                <a:solidFill>
                  <a:srgbClr val="FFFFFF"/>
                </a:solidFill>
              </a:rPr>
              <a:t>–</a:t>
            </a:r>
          </a:p>
          <a:p>
            <a:pPr marL="12700">
              <a:lnSpc>
                <a:spcPts val="2995"/>
              </a:lnSpc>
            </a:pPr>
            <a:r>
              <a:rPr spc="-285" dirty="0">
                <a:solidFill>
                  <a:srgbClr val="FFFFFF"/>
                </a:solidFill>
              </a:rPr>
              <a:t>VIEN</a:t>
            </a:r>
            <a:r>
              <a:rPr spc="-370" dirty="0">
                <a:solidFill>
                  <a:srgbClr val="FFFFFF"/>
                </a:solidFill>
              </a:rPr>
              <a:t>N</a:t>
            </a:r>
            <a:r>
              <a:rPr spc="-355" dirty="0">
                <a:solidFill>
                  <a:srgbClr val="FFFFFF"/>
                </a:solidFill>
              </a:rPr>
              <a:t>A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315" dirty="0">
                <a:solidFill>
                  <a:srgbClr val="FFFFFF"/>
                </a:solidFill>
              </a:rPr>
              <a:t>TEST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345" dirty="0">
                <a:solidFill>
                  <a:srgbClr val="FFFFFF"/>
                </a:solidFill>
              </a:rPr>
              <a:t>BED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229355" y="50292"/>
            <a:ext cx="5724525" cy="4887595"/>
            <a:chOff x="3229355" y="50292"/>
            <a:chExt cx="5724525" cy="48875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9355" y="1042416"/>
              <a:ext cx="5724144" cy="38953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2423" y="51816"/>
              <a:ext cx="836676" cy="10454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3108" y="53340"/>
              <a:ext cx="1563624" cy="10424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4644" y="50292"/>
              <a:ext cx="775716" cy="103631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427221" y="837438"/>
            <a:ext cx="373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TX1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4825" y="836421"/>
            <a:ext cx="373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TX2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8265" y="821563"/>
            <a:ext cx="373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TX3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27953" y="1454022"/>
            <a:ext cx="30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2026" y="2282698"/>
            <a:ext cx="30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31638" y="3681476"/>
            <a:ext cx="30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984629"/>
            <a:ext cx="24377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Scatter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Plot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Küniglberg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102485" cy="14865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spc="-280" dirty="0">
                <a:solidFill>
                  <a:srgbClr val="FFFFFF"/>
                </a:solidFill>
              </a:rPr>
              <a:t>FIELD</a:t>
            </a:r>
            <a:r>
              <a:rPr spc="-160" dirty="0">
                <a:solidFill>
                  <a:srgbClr val="FFFFFF"/>
                </a:solidFill>
              </a:rPr>
              <a:t> </a:t>
            </a:r>
            <a:r>
              <a:rPr spc="-315" dirty="0">
                <a:solidFill>
                  <a:srgbClr val="FFFFFF"/>
                </a:solidFill>
              </a:rPr>
              <a:t>TESTS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180" dirty="0">
                <a:solidFill>
                  <a:srgbClr val="FFFFFF"/>
                </a:solidFill>
              </a:rPr>
              <a:t>–  </a:t>
            </a:r>
            <a:r>
              <a:rPr spc="-355" dirty="0">
                <a:solidFill>
                  <a:srgbClr val="FFFFFF"/>
                </a:solidFill>
              </a:rPr>
              <a:t>URB</a:t>
            </a:r>
            <a:r>
              <a:rPr spc="-370" dirty="0">
                <a:solidFill>
                  <a:srgbClr val="FFFFFF"/>
                </a:solidFill>
              </a:rPr>
              <a:t>A</a:t>
            </a:r>
            <a:r>
              <a:rPr spc="-355" dirty="0">
                <a:solidFill>
                  <a:srgbClr val="FFFFFF"/>
                </a:solidFill>
              </a:rPr>
              <a:t>N</a:t>
            </a:r>
            <a:r>
              <a:rPr spc="-120" dirty="0">
                <a:solidFill>
                  <a:srgbClr val="FFFFFF"/>
                </a:solidFill>
              </a:rPr>
              <a:t> </a:t>
            </a:r>
            <a:r>
              <a:rPr spc="-135" dirty="0">
                <a:solidFill>
                  <a:srgbClr val="FFFFFF"/>
                </a:solidFill>
              </a:rPr>
              <a:t>/  </a:t>
            </a:r>
            <a:r>
              <a:rPr spc="-355" dirty="0">
                <a:solidFill>
                  <a:srgbClr val="FFFFFF"/>
                </a:solidFill>
              </a:rPr>
              <a:t>SUBURBAN </a:t>
            </a:r>
            <a:r>
              <a:rPr spc="-350" dirty="0">
                <a:solidFill>
                  <a:srgbClr val="FFFFFF"/>
                </a:solidFill>
              </a:rPr>
              <a:t> </a:t>
            </a:r>
            <a:r>
              <a:rPr spc="-340" dirty="0">
                <a:solidFill>
                  <a:srgbClr val="FFFFFF"/>
                </a:solidFill>
              </a:rPr>
              <a:t>EN</a:t>
            </a:r>
            <a:r>
              <a:rPr spc="-335" dirty="0">
                <a:solidFill>
                  <a:srgbClr val="FFFFFF"/>
                </a:solidFill>
              </a:rPr>
              <a:t>V</a:t>
            </a:r>
            <a:r>
              <a:rPr spc="-330" dirty="0">
                <a:solidFill>
                  <a:srgbClr val="FFFFFF"/>
                </a:solidFill>
              </a:rPr>
              <a:t>IRONME</a:t>
            </a:r>
            <a:r>
              <a:rPr spc="-365" dirty="0">
                <a:solidFill>
                  <a:srgbClr val="FFFFFF"/>
                </a:solidFill>
              </a:rPr>
              <a:t>N</a:t>
            </a:r>
            <a:r>
              <a:rPr spc="-300" dirty="0">
                <a:solidFill>
                  <a:srgbClr val="FFFFFF"/>
                </a:solidFill>
              </a:rPr>
              <a:t>T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6016" y="926591"/>
            <a:ext cx="5852159" cy="32903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680235"/>
            <a:ext cx="2468880" cy="319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232410" indent="-251460">
              <a:lnSpc>
                <a:spcPct val="105000"/>
              </a:lnSpc>
              <a:spcBef>
                <a:spcPts val="100"/>
              </a:spcBef>
              <a:buClr>
                <a:srgbClr val="FFFFFF"/>
              </a:buClr>
              <a:buSzPct val="90625"/>
              <a:buFont typeface="Arial MT"/>
              <a:buChar char="►"/>
              <a:tabLst>
                <a:tab pos="26416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Slowly moving due to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uncompensated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clock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drift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non-ideally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synchronized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transmitters</a:t>
            </a:r>
            <a:endParaRPr sz="1600">
              <a:latin typeface="Arial MT"/>
              <a:cs typeface="Arial MT"/>
            </a:endParaRPr>
          </a:p>
          <a:p>
            <a:pPr marL="462280" marR="476884" lvl="1" indent="-180340">
              <a:lnSpc>
                <a:spcPct val="105000"/>
              </a:lnSpc>
              <a:spcBef>
                <a:spcPts val="400"/>
              </a:spcBef>
              <a:buSzPct val="90625"/>
              <a:buFont typeface="Symbol"/>
              <a:buChar char=""/>
              <a:tabLst>
                <a:tab pos="462915" algn="l"/>
              </a:tabLst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Effect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of external </a:t>
            </a:r>
            <a:r>
              <a:rPr sz="1600" spc="-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GPSDO,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transmitters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themselves</a:t>
            </a:r>
            <a:endParaRPr sz="1600">
              <a:latin typeface="Arial MT"/>
              <a:cs typeface="Arial MT"/>
            </a:endParaRPr>
          </a:p>
          <a:p>
            <a:pPr marL="263525" marR="5080" indent="-251460">
              <a:lnSpc>
                <a:spcPct val="105000"/>
              </a:lnSpc>
              <a:spcBef>
                <a:spcPts val="400"/>
              </a:spcBef>
              <a:buSzPct val="90625"/>
              <a:buChar char="►"/>
              <a:tabLst>
                <a:tab pos="26416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Inaccuracy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transmitter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jitter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lower, </a:t>
            </a:r>
            <a:r>
              <a:rPr sz="1600" spc="-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estimated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~30 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525395" cy="11372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spc="-280" dirty="0">
                <a:solidFill>
                  <a:srgbClr val="FFFFFF"/>
                </a:solidFill>
              </a:rPr>
              <a:t>FIELD</a:t>
            </a:r>
            <a:r>
              <a:rPr spc="-160" dirty="0">
                <a:solidFill>
                  <a:srgbClr val="FFFFFF"/>
                </a:solidFill>
              </a:rPr>
              <a:t> </a:t>
            </a:r>
            <a:r>
              <a:rPr spc="-315" dirty="0">
                <a:solidFill>
                  <a:srgbClr val="FFFFFF"/>
                </a:solidFill>
              </a:rPr>
              <a:t>TESTS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180" dirty="0">
                <a:solidFill>
                  <a:srgbClr val="FFFFFF"/>
                </a:solidFill>
              </a:rPr>
              <a:t>–  </a:t>
            </a:r>
            <a:r>
              <a:rPr spc="-325" dirty="0">
                <a:solidFill>
                  <a:srgbClr val="FFFFFF"/>
                </a:solidFill>
              </a:rPr>
              <a:t>S</a:t>
            </a:r>
            <a:r>
              <a:rPr spc="-455" dirty="0">
                <a:solidFill>
                  <a:srgbClr val="FFFFFF"/>
                </a:solidFill>
              </a:rPr>
              <a:t>T</a:t>
            </a:r>
            <a:r>
              <a:rPr spc="-515" dirty="0">
                <a:solidFill>
                  <a:srgbClr val="FFFFFF"/>
                </a:solidFill>
              </a:rPr>
              <a:t>A</a:t>
            </a:r>
            <a:r>
              <a:rPr spc="-265" dirty="0">
                <a:solidFill>
                  <a:srgbClr val="FFFFFF"/>
                </a:solidFill>
              </a:rPr>
              <a:t>TIC</a:t>
            </a:r>
            <a:r>
              <a:rPr spc="-155" dirty="0">
                <a:solidFill>
                  <a:srgbClr val="FFFFFF"/>
                </a:solidFill>
              </a:rPr>
              <a:t> </a:t>
            </a:r>
            <a:r>
              <a:rPr spc="-300" dirty="0">
                <a:solidFill>
                  <a:srgbClr val="FFFFFF"/>
                </a:solidFill>
              </a:rPr>
              <a:t>L</a:t>
            </a:r>
            <a:r>
              <a:rPr spc="-375" dirty="0">
                <a:solidFill>
                  <a:srgbClr val="FFFFFF"/>
                </a:solidFill>
              </a:rPr>
              <a:t>O</a:t>
            </a:r>
            <a:r>
              <a:rPr spc="-355" dirty="0">
                <a:solidFill>
                  <a:srgbClr val="FFFFFF"/>
                </a:solidFill>
              </a:rPr>
              <a:t>C</a:t>
            </a:r>
            <a:r>
              <a:rPr spc="-520" dirty="0">
                <a:solidFill>
                  <a:srgbClr val="FFFFFF"/>
                </a:solidFill>
              </a:rPr>
              <a:t>A</a:t>
            </a:r>
            <a:r>
              <a:rPr spc="-240" dirty="0">
                <a:solidFill>
                  <a:srgbClr val="FFFFFF"/>
                </a:solidFill>
              </a:rPr>
              <a:t>TION  </a:t>
            </a:r>
            <a:r>
              <a:rPr spc="-340" dirty="0">
                <a:solidFill>
                  <a:srgbClr val="FFFFFF"/>
                </a:solidFill>
              </a:rPr>
              <a:t>SC</a:t>
            </a:r>
            <a:r>
              <a:rPr spc="-520" dirty="0">
                <a:solidFill>
                  <a:srgbClr val="FFFFFF"/>
                </a:solidFill>
              </a:rPr>
              <a:t>A</a:t>
            </a:r>
            <a:r>
              <a:rPr spc="-320" dirty="0">
                <a:solidFill>
                  <a:srgbClr val="FFFFFF"/>
                </a:solidFill>
              </a:rPr>
              <a:t>TTER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325" dirty="0">
                <a:solidFill>
                  <a:srgbClr val="FFFFFF"/>
                </a:solidFill>
              </a:rPr>
              <a:t>PLOT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1464" y="1080516"/>
            <a:ext cx="5158740" cy="322478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429881" y="628903"/>
            <a:ext cx="9702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50m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radius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45535" y="839724"/>
            <a:ext cx="5591810" cy="3771900"/>
            <a:chOff x="3145535" y="839724"/>
            <a:chExt cx="5591810" cy="3771900"/>
          </a:xfrm>
        </p:grpSpPr>
        <p:sp>
          <p:nvSpPr>
            <p:cNvPr id="13" name="object 13"/>
            <p:cNvSpPr/>
            <p:nvPr/>
          </p:nvSpPr>
          <p:spPr>
            <a:xfrm>
              <a:off x="3145536" y="923543"/>
              <a:ext cx="5591810" cy="3688079"/>
            </a:xfrm>
            <a:custGeom>
              <a:avLst/>
              <a:gdLst/>
              <a:ahLst/>
              <a:cxnLst/>
              <a:rect l="l" t="t" r="r" b="b"/>
              <a:pathLst>
                <a:path w="5591809" h="3688079">
                  <a:moveTo>
                    <a:pt x="5591556" y="152400"/>
                  </a:moveTo>
                  <a:lnTo>
                    <a:pt x="1159764" y="152400"/>
                  </a:lnTo>
                  <a:lnTo>
                    <a:pt x="1159764" y="0"/>
                  </a:lnTo>
                  <a:lnTo>
                    <a:pt x="64008" y="0"/>
                  </a:lnTo>
                  <a:lnTo>
                    <a:pt x="64008" y="3278124"/>
                  </a:lnTo>
                  <a:lnTo>
                    <a:pt x="0" y="3278124"/>
                  </a:lnTo>
                  <a:lnTo>
                    <a:pt x="0" y="3485388"/>
                  </a:lnTo>
                  <a:lnTo>
                    <a:pt x="64008" y="3485388"/>
                  </a:lnTo>
                  <a:lnTo>
                    <a:pt x="64008" y="3688080"/>
                  </a:lnTo>
                  <a:lnTo>
                    <a:pt x="1159764" y="3688080"/>
                  </a:lnTo>
                  <a:lnTo>
                    <a:pt x="1159764" y="3485388"/>
                  </a:lnTo>
                  <a:lnTo>
                    <a:pt x="5375148" y="3485388"/>
                  </a:lnTo>
                  <a:lnTo>
                    <a:pt x="5375148" y="3278124"/>
                  </a:lnTo>
                  <a:lnTo>
                    <a:pt x="1159764" y="3278124"/>
                  </a:lnTo>
                  <a:lnTo>
                    <a:pt x="1159764" y="361188"/>
                  </a:lnTo>
                  <a:lnTo>
                    <a:pt x="5591556" y="361188"/>
                  </a:lnTo>
                  <a:lnTo>
                    <a:pt x="5591556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33209" y="839724"/>
              <a:ext cx="808355" cy="1306195"/>
            </a:xfrm>
            <a:custGeom>
              <a:avLst/>
              <a:gdLst/>
              <a:ahLst/>
              <a:cxnLst/>
              <a:rect l="l" t="t" r="r" b="b"/>
              <a:pathLst>
                <a:path w="808354" h="1306195">
                  <a:moveTo>
                    <a:pt x="10795" y="1178687"/>
                  </a:moveTo>
                  <a:lnTo>
                    <a:pt x="0" y="1306068"/>
                  </a:lnTo>
                  <a:lnTo>
                    <a:pt x="108331" y="1238377"/>
                  </a:lnTo>
                  <a:lnTo>
                    <a:pt x="102312" y="1234694"/>
                  </a:lnTo>
                  <a:lnTo>
                    <a:pt x="65913" y="1234694"/>
                  </a:lnTo>
                  <a:lnTo>
                    <a:pt x="33400" y="1214882"/>
                  </a:lnTo>
                  <a:lnTo>
                    <a:pt x="43346" y="1198607"/>
                  </a:lnTo>
                  <a:lnTo>
                    <a:pt x="10795" y="1178687"/>
                  </a:lnTo>
                  <a:close/>
                </a:path>
                <a:path w="808354" h="1306195">
                  <a:moveTo>
                    <a:pt x="43346" y="1198607"/>
                  </a:moveTo>
                  <a:lnTo>
                    <a:pt x="33400" y="1214882"/>
                  </a:lnTo>
                  <a:lnTo>
                    <a:pt x="65913" y="1234694"/>
                  </a:lnTo>
                  <a:lnTo>
                    <a:pt x="75820" y="1218481"/>
                  </a:lnTo>
                  <a:lnTo>
                    <a:pt x="43346" y="1198607"/>
                  </a:lnTo>
                  <a:close/>
                </a:path>
                <a:path w="808354" h="1306195">
                  <a:moveTo>
                    <a:pt x="75820" y="1218481"/>
                  </a:moveTo>
                  <a:lnTo>
                    <a:pt x="65913" y="1234694"/>
                  </a:lnTo>
                  <a:lnTo>
                    <a:pt x="102312" y="1234694"/>
                  </a:lnTo>
                  <a:lnTo>
                    <a:pt x="75820" y="1218481"/>
                  </a:lnTo>
                  <a:close/>
                </a:path>
                <a:path w="808354" h="1306195">
                  <a:moveTo>
                    <a:pt x="775843" y="0"/>
                  </a:moveTo>
                  <a:lnTo>
                    <a:pt x="43346" y="1198607"/>
                  </a:lnTo>
                  <a:lnTo>
                    <a:pt x="75820" y="1218481"/>
                  </a:lnTo>
                  <a:lnTo>
                    <a:pt x="808355" y="19812"/>
                  </a:lnTo>
                  <a:lnTo>
                    <a:pt x="7758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984629"/>
            <a:ext cx="2575560" cy="29965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63525" marR="13462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Receiver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at the rooftop of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ORF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headquarter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fixed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position during the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measurement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Overall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scatter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endParaRPr sz="1500">
              <a:latin typeface="Arial MT"/>
              <a:cs typeface="Arial MT"/>
            </a:endParaRPr>
          </a:p>
          <a:p>
            <a:pPr marL="263525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slowly moved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endParaRPr sz="1500">
              <a:latin typeface="Arial MT"/>
              <a:cs typeface="Arial MT"/>
            </a:endParaRPr>
          </a:p>
          <a:p>
            <a:pPr marL="263525" marR="59690" indent="-251460">
              <a:lnSpc>
                <a:spcPct val="105100"/>
              </a:lnSpc>
              <a:spcBef>
                <a:spcPts val="40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20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minutes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test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were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also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evaluated. The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remaining uncertainty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was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only 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11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 for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50% and 24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m for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95%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of the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valid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fixes.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226945" cy="14865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spc="-280" dirty="0">
                <a:solidFill>
                  <a:srgbClr val="FFFFFF"/>
                </a:solidFill>
              </a:rPr>
              <a:t>FIELD</a:t>
            </a:r>
            <a:r>
              <a:rPr spc="-160" dirty="0">
                <a:solidFill>
                  <a:srgbClr val="FFFFFF"/>
                </a:solidFill>
              </a:rPr>
              <a:t> </a:t>
            </a:r>
            <a:r>
              <a:rPr spc="-315" dirty="0">
                <a:solidFill>
                  <a:srgbClr val="FFFFFF"/>
                </a:solidFill>
              </a:rPr>
              <a:t>TESTS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180" dirty="0">
                <a:solidFill>
                  <a:srgbClr val="FFFFFF"/>
                </a:solidFill>
              </a:rPr>
              <a:t>–  </a:t>
            </a:r>
            <a:r>
              <a:rPr spc="-350" dirty="0">
                <a:solidFill>
                  <a:srgbClr val="FFFFFF"/>
                </a:solidFill>
              </a:rPr>
              <a:t>STATIC </a:t>
            </a:r>
            <a:r>
              <a:rPr spc="-345" dirty="0">
                <a:solidFill>
                  <a:srgbClr val="FFFFFF"/>
                </a:solidFill>
              </a:rPr>
              <a:t> </a:t>
            </a:r>
            <a:r>
              <a:rPr spc="-320" dirty="0">
                <a:solidFill>
                  <a:srgbClr val="FFFFFF"/>
                </a:solidFill>
              </a:rPr>
              <a:t>MEASUREMENT  </a:t>
            </a:r>
            <a:r>
              <a:rPr spc="-515" dirty="0">
                <a:solidFill>
                  <a:srgbClr val="FFFFFF"/>
                </a:solidFill>
              </a:rPr>
              <a:t>A</a:t>
            </a:r>
            <a:r>
              <a:rPr spc="-300" dirty="0">
                <a:solidFill>
                  <a:srgbClr val="FFFFFF"/>
                </a:solidFill>
              </a:rPr>
              <a:t>T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370" dirty="0">
                <a:solidFill>
                  <a:srgbClr val="FFFFFF"/>
                </a:solidFill>
              </a:rPr>
              <a:t>OR</a:t>
            </a:r>
            <a:r>
              <a:rPr spc="-300" dirty="0">
                <a:solidFill>
                  <a:srgbClr val="FFFFFF"/>
                </a:solidFill>
              </a:rPr>
              <a:t>F</a:t>
            </a:r>
            <a:r>
              <a:rPr spc="-135" dirty="0">
                <a:solidFill>
                  <a:srgbClr val="FFFFFF"/>
                </a:solidFill>
              </a:rPr>
              <a:t> </a:t>
            </a:r>
            <a:r>
              <a:rPr spc="-365" dirty="0">
                <a:solidFill>
                  <a:srgbClr val="FFFFFF"/>
                </a:solidFill>
              </a:rPr>
              <a:t>HQ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3628" y="164592"/>
            <a:ext cx="3009900" cy="23591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3628" y="2714244"/>
            <a:ext cx="3009900" cy="23286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47402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3</a:t>
            </a:r>
            <a:r>
              <a:rPr spc="-135" dirty="0"/>
              <a:t> </a:t>
            </a:r>
            <a:r>
              <a:rPr spc="-270" dirty="0"/>
              <a:t>–</a:t>
            </a:r>
            <a:r>
              <a:rPr spc="-135" dirty="0"/>
              <a:t> </a:t>
            </a:r>
            <a:r>
              <a:rPr spc="-360" dirty="0"/>
              <a:t>NETWORK</a:t>
            </a:r>
            <a:r>
              <a:rPr spc="-145" dirty="0"/>
              <a:t> </a:t>
            </a:r>
            <a:r>
              <a:rPr spc="-340" dirty="0"/>
              <a:t>SYNCH</a:t>
            </a:r>
            <a:r>
              <a:rPr spc="-370" dirty="0"/>
              <a:t>R</a:t>
            </a:r>
            <a:r>
              <a:rPr spc="-295" dirty="0"/>
              <a:t>ONIZ</a:t>
            </a:r>
            <a:r>
              <a:rPr spc="-520" dirty="0"/>
              <a:t>A</a:t>
            </a:r>
            <a:r>
              <a:rPr spc="-290" dirty="0"/>
              <a:t>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48" y="1066800"/>
            <a:ext cx="3593591" cy="35935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34742" y="4514189"/>
            <a:ext cx="93218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5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500" spc="40" dirty="0">
                <a:solidFill>
                  <a:srgbClr val="FFFFFF"/>
                </a:solidFill>
                <a:latin typeface="Roboto"/>
                <a:cs typeface="Roboto"/>
              </a:rPr>
              <a:t>í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ed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w</a:t>
            </a:r>
            <a:r>
              <a:rPr sz="500" spc="-10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500" spc="-10" dirty="0">
                <a:solidFill>
                  <a:srgbClr val="FFFFFF"/>
                </a:solidFill>
                <a:latin typeface="Roboto"/>
                <a:cs typeface="Roboto"/>
              </a:rPr>
              <a:t>h Bi</a:t>
            </a:r>
            <a:r>
              <a:rPr sz="500" spc="-15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g</a:t>
            </a:r>
            <a:r>
              <a:rPr sz="5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500" spc="5" dirty="0">
                <a:solidFill>
                  <a:srgbClr val="FFFFFF"/>
                </a:solidFill>
                <a:latin typeface="Roboto"/>
                <a:cs typeface="Roboto"/>
              </a:rPr>
              <a:t>m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ag</a:t>
            </a:r>
            <a:r>
              <a:rPr sz="500" spc="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5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500" spc="15" dirty="0">
                <a:solidFill>
                  <a:srgbClr val="FFFFFF"/>
                </a:solidFill>
                <a:latin typeface="Roboto"/>
                <a:cs typeface="Roboto"/>
              </a:rPr>
              <a:t>cí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500" spc="15" dirty="0">
                <a:solidFill>
                  <a:srgbClr val="FFFFFF"/>
                </a:solidFill>
                <a:latin typeface="Roboto"/>
                <a:cs typeface="Roboto"/>
              </a:rPr>
              <a:t>oí</a:t>
            </a:r>
            <a:endParaRPr sz="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111122"/>
            <a:ext cx="2607945" cy="35045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63525" marR="354965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416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TV transmitters have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broadband</a:t>
            </a:r>
            <a:r>
              <a:rPr sz="1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link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playout </a:t>
            </a:r>
            <a:r>
              <a:rPr sz="1400" spc="-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centers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89285"/>
              <a:buChar char="►"/>
              <a:tabLst>
                <a:tab pos="26416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Historically: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P2P-Microwave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89285"/>
              <a:buChar char="►"/>
              <a:tabLst>
                <a:tab pos="26416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Nowdays: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sometimes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fiber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4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often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still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microwave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89285"/>
              <a:buChar char="►"/>
              <a:tabLst>
                <a:tab pos="26416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Fiber: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0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PTP(WR)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89285"/>
              <a:buChar char="►"/>
              <a:tabLst>
                <a:tab pos="26416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Microwave:</a:t>
            </a:r>
            <a:endParaRPr sz="1400">
              <a:latin typeface="Arial MT"/>
              <a:cs typeface="Arial MT"/>
            </a:endParaRPr>
          </a:p>
          <a:p>
            <a:pPr marL="462280" marR="5080" lvl="1" indent="-180340">
              <a:lnSpc>
                <a:spcPct val="105000"/>
              </a:lnSpc>
              <a:spcBef>
                <a:spcPts val="430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Proprietary systems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ns-level </a:t>
            </a:r>
            <a:r>
              <a:rPr sz="1200" spc="-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sync available</a:t>
            </a:r>
            <a:endParaRPr sz="12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70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PTP-over-microwave:</a:t>
            </a:r>
            <a:endParaRPr sz="12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80"/>
              </a:spcBef>
              <a:buSzPct val="87500"/>
              <a:buFont typeface="Symbol"/>
              <a:buChar char=""/>
              <a:tabLst>
                <a:tab pos="64262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Unknown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endParaRPr sz="12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70"/>
              </a:spcBef>
              <a:buSzPct val="87500"/>
              <a:buFont typeface="Symbol"/>
              <a:buChar char=""/>
              <a:tabLst>
                <a:tab pos="64262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Feedback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audience?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243455" cy="7867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spc="-395" dirty="0">
                <a:solidFill>
                  <a:srgbClr val="FFFFFF"/>
                </a:solidFill>
              </a:rPr>
              <a:t>HOW</a:t>
            </a:r>
            <a:r>
              <a:rPr spc="-135" dirty="0">
                <a:solidFill>
                  <a:srgbClr val="FFFFFF"/>
                </a:solidFill>
              </a:rPr>
              <a:t> </a:t>
            </a:r>
            <a:r>
              <a:rPr spc="-345" dirty="0">
                <a:solidFill>
                  <a:srgbClr val="FFFFFF"/>
                </a:solidFill>
              </a:rPr>
              <a:t>T</a:t>
            </a:r>
            <a:r>
              <a:rPr spc="-215" dirty="0">
                <a:solidFill>
                  <a:srgbClr val="FFFFFF"/>
                </a:solidFill>
              </a:rPr>
              <a:t>O  </a:t>
            </a:r>
            <a:r>
              <a:rPr spc="-340" dirty="0">
                <a:solidFill>
                  <a:srgbClr val="FFFFFF"/>
                </a:solidFill>
              </a:rPr>
              <a:t>SYNC</a:t>
            </a:r>
            <a:r>
              <a:rPr spc="-365" dirty="0">
                <a:solidFill>
                  <a:srgbClr val="FFFFFF"/>
                </a:solidFill>
              </a:rPr>
              <a:t>H</a:t>
            </a:r>
            <a:r>
              <a:rPr spc="-305" dirty="0">
                <a:solidFill>
                  <a:srgbClr val="FFFFFF"/>
                </a:solidFill>
              </a:rPr>
              <a:t>RONIZE?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5843" y="80327"/>
            <a:ext cx="3268520" cy="443033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515736" y="4557085"/>
            <a:ext cx="147256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 MT"/>
                <a:cs typeface="Arial MT"/>
              </a:rPr>
              <a:t>Source: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  <a:hlinkClick r:id="rId3"/>
              </a:rPr>
              <a:t>http://www.dvb-t2hd.de/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111122"/>
            <a:ext cx="2533015" cy="17367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63525" marR="5080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416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Hypothetical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P2P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microwave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backbone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Bavaria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89285"/>
              <a:buChar char="►"/>
              <a:tabLst>
                <a:tab pos="26416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Good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coverage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sub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endParaRPr sz="1400">
              <a:latin typeface="Arial MT"/>
              <a:cs typeface="Arial MT"/>
            </a:endParaRPr>
          </a:p>
          <a:p>
            <a:pPr marL="263525">
              <a:lnSpc>
                <a:spcPct val="100000"/>
              </a:lnSpc>
              <a:spcBef>
                <a:spcPts val="8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endParaRPr sz="1400">
              <a:latin typeface="Arial MT"/>
              <a:cs typeface="Arial MT"/>
            </a:endParaRPr>
          </a:p>
          <a:p>
            <a:pPr marL="263525" marR="209550" indent="-251460">
              <a:lnSpc>
                <a:spcPct val="105000"/>
              </a:lnSpc>
              <a:spcBef>
                <a:spcPts val="395"/>
              </a:spcBef>
              <a:buSzPct val="89285"/>
              <a:buChar char="►"/>
              <a:tabLst>
                <a:tab pos="26416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High-end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could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also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directly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tap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backbone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0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ns-level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243455" cy="7867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spc="-395" dirty="0">
                <a:solidFill>
                  <a:srgbClr val="FFFFFF"/>
                </a:solidFill>
              </a:rPr>
              <a:t>HOW</a:t>
            </a:r>
            <a:r>
              <a:rPr spc="-135" dirty="0">
                <a:solidFill>
                  <a:srgbClr val="FFFFFF"/>
                </a:solidFill>
              </a:rPr>
              <a:t> </a:t>
            </a:r>
            <a:r>
              <a:rPr spc="-345" dirty="0">
                <a:solidFill>
                  <a:srgbClr val="FFFFFF"/>
                </a:solidFill>
              </a:rPr>
              <a:t>T</a:t>
            </a:r>
            <a:r>
              <a:rPr spc="-215" dirty="0">
                <a:solidFill>
                  <a:srgbClr val="FFFFFF"/>
                </a:solidFill>
              </a:rPr>
              <a:t>O  </a:t>
            </a:r>
            <a:r>
              <a:rPr spc="-340" dirty="0">
                <a:solidFill>
                  <a:srgbClr val="FFFFFF"/>
                </a:solidFill>
              </a:rPr>
              <a:t>SYNC</a:t>
            </a:r>
            <a:r>
              <a:rPr spc="-365" dirty="0">
                <a:solidFill>
                  <a:srgbClr val="FFFFFF"/>
                </a:solidFill>
              </a:rPr>
              <a:t>H</a:t>
            </a:r>
            <a:r>
              <a:rPr spc="-305" dirty="0">
                <a:solidFill>
                  <a:srgbClr val="FFFFFF"/>
                </a:solidFill>
              </a:rPr>
              <a:t>RONIZE?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605843" y="80327"/>
            <a:ext cx="3268979" cy="4430395"/>
            <a:chOff x="4605843" y="80327"/>
            <a:chExt cx="3268979" cy="44303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5843" y="80327"/>
              <a:ext cx="3268520" cy="443033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00799" y="3919727"/>
              <a:ext cx="386080" cy="326390"/>
            </a:xfrm>
            <a:custGeom>
              <a:avLst/>
              <a:gdLst/>
              <a:ahLst/>
              <a:cxnLst/>
              <a:rect l="l" t="t" r="r" b="b"/>
              <a:pathLst>
                <a:path w="386079" h="326389">
                  <a:moveTo>
                    <a:pt x="385825" y="326326"/>
                  </a:moveTo>
                  <a:lnTo>
                    <a:pt x="228600" y="92964"/>
                  </a:lnTo>
                </a:path>
                <a:path w="386079" h="326389">
                  <a:moveTo>
                    <a:pt x="0" y="0"/>
                  </a:moveTo>
                  <a:lnTo>
                    <a:pt x="228600" y="97624"/>
                  </a:lnTo>
                </a:path>
                <a:path w="386079" h="326389">
                  <a:moveTo>
                    <a:pt x="41148" y="285369"/>
                  </a:moveTo>
                  <a:lnTo>
                    <a:pt x="234060" y="85344"/>
                  </a:lnTo>
                </a:path>
              </a:pathLst>
            </a:custGeom>
            <a:ln w="9525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43471" y="4200143"/>
              <a:ext cx="14604" cy="176530"/>
            </a:xfrm>
            <a:custGeom>
              <a:avLst/>
              <a:gdLst/>
              <a:ahLst/>
              <a:cxnLst/>
              <a:rect l="l" t="t" r="r" b="b"/>
              <a:pathLst>
                <a:path w="14604" h="176529">
                  <a:moveTo>
                    <a:pt x="7112" y="-4762"/>
                  </a:moveTo>
                  <a:lnTo>
                    <a:pt x="7112" y="180974"/>
                  </a:lnTo>
                </a:path>
              </a:pathLst>
            </a:custGeom>
            <a:ln w="23749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7583" y="3448812"/>
              <a:ext cx="702310" cy="802005"/>
            </a:xfrm>
            <a:custGeom>
              <a:avLst/>
              <a:gdLst/>
              <a:ahLst/>
              <a:cxnLst/>
              <a:rect l="l" t="t" r="r" b="b"/>
              <a:pathLst>
                <a:path w="702309" h="802004">
                  <a:moveTo>
                    <a:pt x="204216" y="801903"/>
                  </a:moveTo>
                  <a:lnTo>
                    <a:pt x="432816" y="737616"/>
                  </a:lnTo>
                </a:path>
                <a:path w="702309" h="802004">
                  <a:moveTo>
                    <a:pt x="429768" y="737616"/>
                  </a:moveTo>
                  <a:lnTo>
                    <a:pt x="553593" y="801903"/>
                  </a:lnTo>
                </a:path>
                <a:path w="702309" h="802004">
                  <a:moveTo>
                    <a:pt x="53848" y="565404"/>
                  </a:moveTo>
                  <a:lnTo>
                    <a:pt x="1524" y="374903"/>
                  </a:lnTo>
                </a:path>
                <a:path w="702309" h="802004">
                  <a:moveTo>
                    <a:pt x="0" y="175259"/>
                  </a:moveTo>
                  <a:lnTo>
                    <a:pt x="4699" y="372872"/>
                  </a:lnTo>
                </a:path>
                <a:path w="702309" h="802004">
                  <a:moveTo>
                    <a:pt x="1524" y="165988"/>
                  </a:moveTo>
                  <a:lnTo>
                    <a:pt x="261112" y="111251"/>
                  </a:lnTo>
                </a:path>
                <a:path w="702309" h="802004">
                  <a:moveTo>
                    <a:pt x="259080" y="114300"/>
                  </a:moveTo>
                  <a:lnTo>
                    <a:pt x="509143" y="0"/>
                  </a:lnTo>
                </a:path>
                <a:path w="702309" h="802004">
                  <a:moveTo>
                    <a:pt x="620268" y="231012"/>
                  </a:moveTo>
                  <a:lnTo>
                    <a:pt x="505968" y="0"/>
                  </a:lnTo>
                </a:path>
                <a:path w="702309" h="802004">
                  <a:moveTo>
                    <a:pt x="701929" y="354584"/>
                  </a:moveTo>
                  <a:lnTo>
                    <a:pt x="623316" y="233172"/>
                  </a:lnTo>
                </a:path>
                <a:path w="702309" h="802004">
                  <a:moveTo>
                    <a:pt x="505968" y="445096"/>
                  </a:moveTo>
                  <a:lnTo>
                    <a:pt x="622681" y="233172"/>
                  </a:lnTo>
                </a:path>
                <a:path w="702309" h="802004">
                  <a:moveTo>
                    <a:pt x="259080" y="381000"/>
                  </a:moveTo>
                  <a:lnTo>
                    <a:pt x="513207" y="445287"/>
                  </a:lnTo>
                </a:path>
              </a:pathLst>
            </a:custGeom>
            <a:ln w="9525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6915" y="3400043"/>
              <a:ext cx="14604" cy="214629"/>
            </a:xfrm>
            <a:custGeom>
              <a:avLst/>
              <a:gdLst/>
              <a:ahLst/>
              <a:cxnLst/>
              <a:rect l="l" t="t" r="r" b="b"/>
              <a:pathLst>
                <a:path w="14604" h="214629">
                  <a:moveTo>
                    <a:pt x="7112" y="-4762"/>
                  </a:moveTo>
                  <a:lnTo>
                    <a:pt x="7112" y="219138"/>
                  </a:lnTo>
                </a:path>
              </a:pathLst>
            </a:custGeom>
            <a:ln w="23749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48043" y="3029711"/>
              <a:ext cx="325120" cy="373380"/>
            </a:xfrm>
            <a:custGeom>
              <a:avLst/>
              <a:gdLst/>
              <a:ahLst/>
              <a:cxnLst/>
              <a:rect l="l" t="t" r="r" b="b"/>
              <a:pathLst>
                <a:path w="325120" h="373379">
                  <a:moveTo>
                    <a:pt x="4571" y="323088"/>
                  </a:moveTo>
                  <a:lnTo>
                    <a:pt x="121284" y="373125"/>
                  </a:lnTo>
                </a:path>
                <a:path w="325120" h="373379">
                  <a:moveTo>
                    <a:pt x="112775" y="373125"/>
                  </a:moveTo>
                  <a:lnTo>
                    <a:pt x="324738" y="284988"/>
                  </a:lnTo>
                </a:path>
                <a:path w="325120" h="373379">
                  <a:moveTo>
                    <a:pt x="262000" y="0"/>
                  </a:moveTo>
                  <a:lnTo>
                    <a:pt x="0" y="95250"/>
                  </a:lnTo>
                </a:path>
                <a:path w="325120" h="373379">
                  <a:moveTo>
                    <a:pt x="15493" y="340232"/>
                  </a:moveTo>
                  <a:lnTo>
                    <a:pt x="10667" y="102107"/>
                  </a:lnTo>
                </a:path>
              </a:pathLst>
            </a:custGeom>
            <a:ln w="9525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57899" y="3127248"/>
              <a:ext cx="395605" cy="36195"/>
            </a:xfrm>
            <a:custGeom>
              <a:avLst/>
              <a:gdLst/>
              <a:ahLst/>
              <a:cxnLst/>
              <a:rect l="l" t="t" r="r" b="b"/>
              <a:pathLst>
                <a:path w="395604" h="36194">
                  <a:moveTo>
                    <a:pt x="-4762" y="17843"/>
                  </a:moveTo>
                  <a:lnTo>
                    <a:pt x="400113" y="17843"/>
                  </a:lnTo>
                </a:path>
              </a:pathLst>
            </a:custGeom>
            <a:ln w="45212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21679" y="2801111"/>
              <a:ext cx="264795" cy="367030"/>
            </a:xfrm>
            <a:custGeom>
              <a:avLst/>
              <a:gdLst/>
              <a:ahLst/>
              <a:cxnLst/>
              <a:rect l="l" t="t" r="r" b="b"/>
              <a:pathLst>
                <a:path w="264795" h="367030">
                  <a:moveTo>
                    <a:pt x="240537" y="360552"/>
                  </a:moveTo>
                  <a:lnTo>
                    <a:pt x="0" y="281939"/>
                  </a:lnTo>
                </a:path>
                <a:path w="264795" h="367030">
                  <a:moveTo>
                    <a:pt x="264541" y="0"/>
                  </a:moveTo>
                  <a:lnTo>
                    <a:pt x="240792" y="366775"/>
                  </a:lnTo>
                </a:path>
              </a:pathLst>
            </a:custGeom>
            <a:ln w="9525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69379" y="4015739"/>
              <a:ext cx="158115" cy="48260"/>
            </a:xfrm>
            <a:custGeom>
              <a:avLst/>
              <a:gdLst/>
              <a:ahLst/>
              <a:cxnLst/>
              <a:rect l="l" t="t" r="r" b="b"/>
              <a:pathLst>
                <a:path w="158115" h="48260">
                  <a:moveTo>
                    <a:pt x="0" y="48120"/>
                  </a:moveTo>
                  <a:lnTo>
                    <a:pt x="158115" y="0"/>
                  </a:lnTo>
                </a:path>
              </a:pathLst>
            </a:custGeom>
            <a:ln w="9525">
              <a:solidFill>
                <a:srgbClr val="16FF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07579" y="2983992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25717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07579" y="3223260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0" y="0"/>
                  </a:moveTo>
                  <a:lnTo>
                    <a:pt x="257175" y="0"/>
                  </a:lnTo>
                </a:path>
              </a:pathLst>
            </a:custGeom>
            <a:ln w="9525">
              <a:solidFill>
                <a:srgbClr val="16FF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38415" y="2823159"/>
            <a:ext cx="1357630" cy="619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 MT"/>
                <a:cs typeface="Arial MT"/>
              </a:rPr>
              <a:t>Hypothetical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timing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backbone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Arial MT"/>
                <a:cs typeface="Arial MT"/>
              </a:rPr>
              <a:t>between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transmitters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Arial MT"/>
              <a:cs typeface="Arial MT"/>
            </a:endParaRPr>
          </a:p>
          <a:p>
            <a:pPr marL="19050" marR="476884">
              <a:lnSpc>
                <a:spcPct val="100000"/>
              </a:lnSpc>
            </a:pPr>
            <a:r>
              <a:rPr sz="800" dirty="0">
                <a:latin typeface="Arial MT"/>
                <a:cs typeface="Arial MT"/>
              </a:rPr>
              <a:t>Potential </a:t>
            </a:r>
            <a:r>
              <a:rPr sz="800" spc="-5" dirty="0">
                <a:latin typeface="Arial MT"/>
                <a:cs typeface="Arial MT"/>
              </a:rPr>
              <a:t>direct </a:t>
            </a:r>
            <a:r>
              <a:rPr sz="800" dirty="0">
                <a:latin typeface="Arial MT"/>
                <a:cs typeface="Arial MT"/>
              </a:rPr>
              <a:t>tap </a:t>
            </a:r>
            <a:r>
              <a:rPr sz="800" spc="-2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for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high</a:t>
            </a:r>
            <a:r>
              <a:rPr sz="800" spc="-5" dirty="0">
                <a:latin typeface="Arial MT"/>
                <a:cs typeface="Arial MT"/>
              </a:rPr>
              <a:t> end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user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15736" y="4557085"/>
            <a:ext cx="147256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 MT"/>
                <a:cs typeface="Arial MT"/>
              </a:rPr>
              <a:t>Source: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  <a:hlinkClick r:id="rId3"/>
              </a:rPr>
              <a:t>http://www.dvb-t2hd.de/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14681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SUMMA</a:t>
            </a:r>
            <a:r>
              <a:rPr spc="-445" dirty="0"/>
              <a:t>R</a:t>
            </a:r>
            <a:r>
              <a:rPr spc="-32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68" y="1048638"/>
            <a:ext cx="6327140" cy="8991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Using an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improved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network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tightly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UTC-synchronized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TV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transmitters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2nd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source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beside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GNSS</a:t>
            </a:r>
            <a:r>
              <a:rPr sz="1500" dirty="0">
                <a:latin typeface="Arial MT"/>
                <a:cs typeface="Arial MT"/>
              </a:rPr>
              <a:t> for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PTP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masters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~40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accuracy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possible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SW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updates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8" y="1923669"/>
            <a:ext cx="4756785" cy="11868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51460" marR="1270000" indent="-251460" algn="r">
              <a:lnSpc>
                <a:spcPct val="100000"/>
              </a:lnSpc>
              <a:spcBef>
                <a:spcPts val="580"/>
              </a:spcBef>
              <a:buSzPct val="90000"/>
              <a:buChar char="►"/>
              <a:tabLst>
                <a:tab pos="251460" algn="l"/>
              </a:tabLst>
            </a:pPr>
            <a:r>
              <a:rPr sz="1500" spc="-5" dirty="0">
                <a:latin typeface="Arial MT"/>
                <a:cs typeface="Arial MT"/>
              </a:rPr>
              <a:t>Accuracy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close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GNSS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performance</a:t>
            </a:r>
            <a:endParaRPr sz="1500">
              <a:latin typeface="Arial MT"/>
              <a:cs typeface="Arial MT"/>
            </a:endParaRPr>
          </a:p>
          <a:p>
            <a:pPr marL="180340" marR="1297940" lvl="1" indent="-180340" algn="r">
              <a:lnSpc>
                <a:spcPct val="100000"/>
              </a:lnSpc>
              <a:spcBef>
                <a:spcPts val="480"/>
              </a:spcBef>
              <a:buSzPct val="90000"/>
              <a:buFont typeface="Symbol"/>
              <a:buChar char=""/>
              <a:tabLst>
                <a:tab pos="180340" algn="l"/>
              </a:tabLst>
            </a:pPr>
            <a:r>
              <a:rPr sz="1500" spc="-5" dirty="0">
                <a:latin typeface="Arial MT"/>
                <a:cs typeface="Arial MT"/>
              </a:rPr>
              <a:t>Much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better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wave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signals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Much cheaper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fiber link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PTP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NIST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Supporting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mobility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76315" y="2139695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5" h="647700">
                <a:moveTo>
                  <a:pt x="864108" y="0"/>
                </a:moveTo>
                <a:lnTo>
                  <a:pt x="0" y="0"/>
                </a:lnTo>
                <a:lnTo>
                  <a:pt x="0" y="647700"/>
                </a:lnTo>
                <a:lnTo>
                  <a:pt x="864108" y="647700"/>
                </a:lnTo>
                <a:lnTo>
                  <a:pt x="864108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80023" y="2168779"/>
            <a:ext cx="4591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NI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500">
              <a:latin typeface="Arial MT"/>
              <a:cs typeface="Arial MT"/>
            </a:endParaRPr>
          </a:p>
          <a:p>
            <a:pPr marL="44450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PTB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1900" y="1115567"/>
            <a:ext cx="864235" cy="649605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UTC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81900" y="2142744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4" h="647700">
                <a:moveTo>
                  <a:pt x="864107" y="0"/>
                </a:moveTo>
                <a:lnTo>
                  <a:pt x="0" y="0"/>
                </a:lnTo>
                <a:lnTo>
                  <a:pt x="0" y="647700"/>
                </a:lnTo>
                <a:lnTo>
                  <a:pt x="864107" y="647700"/>
                </a:lnTo>
                <a:lnTo>
                  <a:pt x="864107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26806" y="2172080"/>
            <a:ext cx="5753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9894" y="1742185"/>
            <a:ext cx="2436495" cy="1990089"/>
          </a:xfrm>
          <a:custGeom>
            <a:avLst/>
            <a:gdLst/>
            <a:ahLst/>
            <a:cxnLst/>
            <a:rect l="l" t="t" r="r" b="b"/>
            <a:pathLst>
              <a:path w="2436495" h="1990089">
                <a:moveTo>
                  <a:pt x="2042160" y="99568"/>
                </a:moveTo>
                <a:lnTo>
                  <a:pt x="2035810" y="86868"/>
                </a:lnTo>
                <a:lnTo>
                  <a:pt x="2004123" y="23507"/>
                </a:lnTo>
                <a:lnTo>
                  <a:pt x="2004314" y="23368"/>
                </a:lnTo>
                <a:lnTo>
                  <a:pt x="2001634" y="22606"/>
                </a:lnTo>
                <a:lnTo>
                  <a:pt x="1922399" y="0"/>
                </a:lnTo>
                <a:lnTo>
                  <a:pt x="1927098" y="24968"/>
                </a:lnTo>
                <a:lnTo>
                  <a:pt x="72605" y="372313"/>
                </a:lnTo>
                <a:lnTo>
                  <a:pt x="67945" y="347345"/>
                </a:lnTo>
                <a:lnTo>
                  <a:pt x="0" y="398780"/>
                </a:lnTo>
                <a:lnTo>
                  <a:pt x="81915" y="422148"/>
                </a:lnTo>
                <a:lnTo>
                  <a:pt x="77685" y="399542"/>
                </a:lnTo>
                <a:lnTo>
                  <a:pt x="77254" y="397205"/>
                </a:lnTo>
                <a:lnTo>
                  <a:pt x="1931784" y="49834"/>
                </a:lnTo>
                <a:lnTo>
                  <a:pt x="1936496" y="74803"/>
                </a:lnTo>
                <a:lnTo>
                  <a:pt x="2003894" y="23685"/>
                </a:lnTo>
                <a:lnTo>
                  <a:pt x="1965960" y="99568"/>
                </a:lnTo>
                <a:lnTo>
                  <a:pt x="1991360" y="99568"/>
                </a:lnTo>
                <a:lnTo>
                  <a:pt x="1991360" y="325882"/>
                </a:lnTo>
                <a:lnTo>
                  <a:pt x="1965960" y="325882"/>
                </a:lnTo>
                <a:lnTo>
                  <a:pt x="2004060" y="402082"/>
                </a:lnTo>
                <a:lnTo>
                  <a:pt x="2035810" y="338582"/>
                </a:lnTo>
                <a:lnTo>
                  <a:pt x="2042160" y="325882"/>
                </a:lnTo>
                <a:lnTo>
                  <a:pt x="2016760" y="325882"/>
                </a:lnTo>
                <a:lnTo>
                  <a:pt x="2016760" y="99568"/>
                </a:lnTo>
                <a:lnTo>
                  <a:pt x="2042160" y="99568"/>
                </a:lnTo>
                <a:close/>
              </a:path>
              <a:path w="2436495" h="1990089">
                <a:moveTo>
                  <a:pt x="2436114" y="1342390"/>
                </a:moveTo>
                <a:lnTo>
                  <a:pt x="1572006" y="1342390"/>
                </a:lnTo>
                <a:lnTo>
                  <a:pt x="1572006" y="1990090"/>
                </a:lnTo>
                <a:lnTo>
                  <a:pt x="2436114" y="1990090"/>
                </a:lnTo>
                <a:lnTo>
                  <a:pt x="2436114" y="134239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01482" y="3113277"/>
            <a:ext cx="4273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81900" y="4009644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4" h="647700">
                <a:moveTo>
                  <a:pt x="864107" y="0"/>
                </a:moveTo>
                <a:lnTo>
                  <a:pt x="0" y="0"/>
                </a:lnTo>
                <a:lnTo>
                  <a:pt x="0" y="647699"/>
                </a:lnTo>
                <a:lnTo>
                  <a:pt x="864107" y="647699"/>
                </a:lnTo>
                <a:lnTo>
                  <a:pt x="864107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08518" y="4039311"/>
            <a:ext cx="609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master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44056" y="4008120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4" h="647700">
                <a:moveTo>
                  <a:pt x="864107" y="0"/>
                </a:moveTo>
                <a:lnTo>
                  <a:pt x="0" y="0"/>
                </a:lnTo>
                <a:lnTo>
                  <a:pt x="0" y="647699"/>
                </a:lnTo>
                <a:lnTo>
                  <a:pt x="864107" y="647699"/>
                </a:lnTo>
                <a:lnTo>
                  <a:pt x="864107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39255" y="4037482"/>
            <a:ext cx="472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80888" y="2791205"/>
            <a:ext cx="2471420" cy="1864995"/>
            <a:chOff x="5580888" y="2791205"/>
            <a:chExt cx="2471420" cy="1864995"/>
          </a:xfrm>
        </p:grpSpPr>
        <p:sp>
          <p:nvSpPr>
            <p:cNvPr id="17" name="object 17"/>
            <p:cNvSpPr/>
            <p:nvPr/>
          </p:nvSpPr>
          <p:spPr>
            <a:xfrm>
              <a:off x="7975854" y="2791205"/>
              <a:ext cx="76200" cy="1219835"/>
            </a:xfrm>
            <a:custGeom>
              <a:avLst/>
              <a:gdLst/>
              <a:ahLst/>
              <a:cxnLst/>
              <a:rect l="l" t="t" r="r" b="b"/>
              <a:pathLst>
                <a:path w="76200" h="1219835">
                  <a:moveTo>
                    <a:pt x="76200" y="1143165"/>
                  </a:moveTo>
                  <a:lnTo>
                    <a:pt x="47625" y="1143165"/>
                  </a:lnTo>
                  <a:lnTo>
                    <a:pt x="47625" y="941832"/>
                  </a:lnTo>
                  <a:lnTo>
                    <a:pt x="28575" y="941832"/>
                  </a:lnTo>
                  <a:lnTo>
                    <a:pt x="28575" y="1143165"/>
                  </a:lnTo>
                  <a:lnTo>
                    <a:pt x="0" y="1143165"/>
                  </a:lnTo>
                  <a:lnTo>
                    <a:pt x="38100" y="1219365"/>
                  </a:lnTo>
                  <a:lnTo>
                    <a:pt x="69850" y="1155865"/>
                  </a:lnTo>
                  <a:lnTo>
                    <a:pt x="76200" y="1143165"/>
                  </a:lnTo>
                  <a:close/>
                </a:path>
                <a:path w="76200" h="1219835">
                  <a:moveTo>
                    <a:pt x="76200" y="216662"/>
                  </a:moveTo>
                  <a:lnTo>
                    <a:pt x="47625" y="216662"/>
                  </a:lnTo>
                  <a:lnTo>
                    <a:pt x="47625" y="0"/>
                  </a:lnTo>
                  <a:lnTo>
                    <a:pt x="28575" y="0"/>
                  </a:lnTo>
                  <a:lnTo>
                    <a:pt x="28575" y="216662"/>
                  </a:lnTo>
                  <a:lnTo>
                    <a:pt x="0" y="216662"/>
                  </a:lnTo>
                  <a:lnTo>
                    <a:pt x="38100" y="292862"/>
                  </a:lnTo>
                  <a:lnTo>
                    <a:pt x="69850" y="229362"/>
                  </a:lnTo>
                  <a:lnTo>
                    <a:pt x="76200" y="216662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8926" y="4294606"/>
              <a:ext cx="173608" cy="76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580888" y="4008119"/>
              <a:ext cx="864235" cy="647700"/>
            </a:xfrm>
            <a:custGeom>
              <a:avLst/>
              <a:gdLst/>
              <a:ahLst/>
              <a:cxnLst/>
              <a:rect l="l" t="t" r="r" b="b"/>
              <a:pathLst>
                <a:path w="864235" h="647700">
                  <a:moveTo>
                    <a:pt x="864108" y="0"/>
                  </a:moveTo>
                  <a:lnTo>
                    <a:pt x="0" y="0"/>
                  </a:lnTo>
                  <a:lnTo>
                    <a:pt x="0" y="647699"/>
                  </a:lnTo>
                  <a:lnTo>
                    <a:pt x="864108" y="64769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76340" y="4037482"/>
            <a:ext cx="472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74969" y="2787395"/>
            <a:ext cx="1468755" cy="1220470"/>
            <a:chOff x="5974969" y="2787395"/>
            <a:chExt cx="1468755" cy="1220470"/>
          </a:xfrm>
        </p:grpSpPr>
        <p:sp>
          <p:nvSpPr>
            <p:cNvPr id="22" name="object 22"/>
            <p:cNvSpPr/>
            <p:nvPr/>
          </p:nvSpPr>
          <p:spPr>
            <a:xfrm>
              <a:off x="5974969" y="2787395"/>
              <a:ext cx="76200" cy="1220470"/>
            </a:xfrm>
            <a:custGeom>
              <a:avLst/>
              <a:gdLst/>
              <a:ahLst/>
              <a:cxnLst/>
              <a:rect l="l" t="t" r="r" b="b"/>
              <a:pathLst>
                <a:path w="76200" h="1220470">
                  <a:moveTo>
                    <a:pt x="31706" y="1143872"/>
                  </a:moveTo>
                  <a:lnTo>
                    <a:pt x="0" y="1143977"/>
                  </a:lnTo>
                  <a:lnTo>
                    <a:pt x="38353" y="1220050"/>
                  </a:lnTo>
                  <a:lnTo>
                    <a:pt x="69721" y="1156576"/>
                  </a:lnTo>
                  <a:lnTo>
                    <a:pt x="31750" y="1156576"/>
                  </a:lnTo>
                  <a:lnTo>
                    <a:pt x="31706" y="1143872"/>
                  </a:lnTo>
                  <a:close/>
                </a:path>
                <a:path w="76200" h="1220470">
                  <a:moveTo>
                    <a:pt x="44406" y="1143829"/>
                  </a:moveTo>
                  <a:lnTo>
                    <a:pt x="31706" y="1143872"/>
                  </a:lnTo>
                  <a:lnTo>
                    <a:pt x="31750" y="1156576"/>
                  </a:lnTo>
                  <a:lnTo>
                    <a:pt x="44450" y="1156525"/>
                  </a:lnTo>
                  <a:lnTo>
                    <a:pt x="44406" y="1143829"/>
                  </a:lnTo>
                  <a:close/>
                </a:path>
                <a:path w="76200" h="1220470">
                  <a:moveTo>
                    <a:pt x="76072" y="1143723"/>
                  </a:moveTo>
                  <a:lnTo>
                    <a:pt x="44406" y="1143829"/>
                  </a:lnTo>
                  <a:lnTo>
                    <a:pt x="44450" y="1156525"/>
                  </a:lnTo>
                  <a:lnTo>
                    <a:pt x="31750" y="1156576"/>
                  </a:lnTo>
                  <a:lnTo>
                    <a:pt x="69721" y="1156576"/>
                  </a:lnTo>
                  <a:lnTo>
                    <a:pt x="76072" y="1143723"/>
                  </a:lnTo>
                  <a:close/>
                </a:path>
                <a:path w="76200" h="1220470">
                  <a:moveTo>
                    <a:pt x="40512" y="0"/>
                  </a:moveTo>
                  <a:lnTo>
                    <a:pt x="27812" y="0"/>
                  </a:lnTo>
                  <a:lnTo>
                    <a:pt x="31706" y="1143872"/>
                  </a:lnTo>
                  <a:lnTo>
                    <a:pt x="44406" y="1143829"/>
                  </a:lnTo>
                  <a:lnTo>
                    <a:pt x="40512" y="0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79108" y="3095243"/>
              <a:ext cx="864235" cy="649605"/>
            </a:xfrm>
            <a:custGeom>
              <a:avLst/>
              <a:gdLst/>
              <a:ahLst/>
              <a:cxnLst/>
              <a:rect l="l" t="t" r="r" b="b"/>
              <a:pathLst>
                <a:path w="864234" h="649604">
                  <a:moveTo>
                    <a:pt x="864107" y="0"/>
                  </a:moveTo>
                  <a:lnTo>
                    <a:pt x="0" y="0"/>
                  </a:lnTo>
                  <a:lnTo>
                    <a:pt x="0" y="649224"/>
                  </a:lnTo>
                  <a:lnTo>
                    <a:pt x="864107" y="649224"/>
                  </a:lnTo>
                  <a:lnTo>
                    <a:pt x="864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64832" y="3125216"/>
            <a:ext cx="6927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TV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07227" y="2781299"/>
            <a:ext cx="2006600" cy="1247140"/>
          </a:xfrm>
          <a:custGeom>
            <a:avLst/>
            <a:gdLst/>
            <a:ahLst/>
            <a:cxnLst/>
            <a:rect l="l" t="t" r="r" b="b"/>
            <a:pathLst>
              <a:path w="2006600" h="1247139">
                <a:moveTo>
                  <a:pt x="1004062" y="314198"/>
                </a:moveTo>
                <a:lnTo>
                  <a:pt x="990879" y="301625"/>
                </a:lnTo>
                <a:lnTo>
                  <a:pt x="942467" y="255397"/>
                </a:lnTo>
                <a:lnTo>
                  <a:pt x="933145" y="285711"/>
                </a:lnTo>
                <a:lnTo>
                  <a:pt x="3810" y="0"/>
                </a:lnTo>
                <a:lnTo>
                  <a:pt x="0" y="12192"/>
                </a:lnTo>
                <a:lnTo>
                  <a:pt x="929411" y="297891"/>
                </a:lnTo>
                <a:lnTo>
                  <a:pt x="920115" y="328168"/>
                </a:lnTo>
                <a:lnTo>
                  <a:pt x="1004062" y="314198"/>
                </a:lnTo>
                <a:close/>
              </a:path>
              <a:path w="2006600" h="1247139">
                <a:moveTo>
                  <a:pt x="2006092" y="1229499"/>
                </a:moveTo>
                <a:lnTo>
                  <a:pt x="1998078" y="1222438"/>
                </a:lnTo>
                <a:lnTo>
                  <a:pt x="1942211" y="1173149"/>
                </a:lnTo>
                <a:lnTo>
                  <a:pt x="1934870" y="1200772"/>
                </a:lnTo>
                <a:lnTo>
                  <a:pt x="1006348" y="954659"/>
                </a:lnTo>
                <a:lnTo>
                  <a:pt x="1001522" y="973074"/>
                </a:lnTo>
                <a:lnTo>
                  <a:pt x="1929980" y="1219174"/>
                </a:lnTo>
                <a:lnTo>
                  <a:pt x="1922653" y="1246809"/>
                </a:lnTo>
                <a:lnTo>
                  <a:pt x="2006092" y="122949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8377" y="3717797"/>
            <a:ext cx="4006850" cy="864235"/>
          </a:xfrm>
          <a:custGeom>
            <a:avLst/>
            <a:gdLst/>
            <a:ahLst/>
            <a:cxnLst/>
            <a:rect l="l" t="t" r="r" b="b"/>
            <a:pathLst>
              <a:path w="4006850" h="864235">
                <a:moveTo>
                  <a:pt x="0" y="216026"/>
                </a:moveTo>
                <a:lnTo>
                  <a:pt x="3574542" y="216026"/>
                </a:lnTo>
                <a:lnTo>
                  <a:pt x="3574542" y="0"/>
                </a:lnTo>
                <a:lnTo>
                  <a:pt x="4006596" y="432053"/>
                </a:lnTo>
                <a:lnTo>
                  <a:pt x="3574542" y="864107"/>
                </a:lnTo>
                <a:lnTo>
                  <a:pt x="3574542" y="648080"/>
                </a:lnTo>
                <a:lnTo>
                  <a:pt x="0" y="648080"/>
                </a:lnTo>
                <a:lnTo>
                  <a:pt x="0" y="216026"/>
                </a:lnTo>
                <a:close/>
              </a:path>
            </a:pathLst>
          </a:custGeom>
          <a:ln w="10794">
            <a:solidFill>
              <a:srgbClr val="009D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61613" y="4397146"/>
            <a:ext cx="4349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Arial MT"/>
                <a:cs typeface="Arial MT"/>
              </a:rPr>
              <a:t>PTP-WR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42" name="object 42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96005" y="3719322"/>
            <a:ext cx="3149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G</a:t>
            </a:r>
            <a:r>
              <a:rPr sz="800" spc="-10" dirty="0">
                <a:latin typeface="Arial MT"/>
                <a:cs typeface="Arial MT"/>
              </a:rPr>
              <a:t>N</a:t>
            </a:r>
            <a:r>
              <a:rPr sz="800" dirty="0">
                <a:latin typeface="Arial MT"/>
                <a:cs typeface="Arial MT"/>
              </a:rPr>
              <a:t>SS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2670" y="3603497"/>
            <a:ext cx="356870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DCF77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10" dirty="0">
                <a:latin typeface="Arial MT"/>
                <a:cs typeface="Arial MT"/>
              </a:rPr>
              <a:t>WW</a:t>
            </a:r>
            <a:r>
              <a:rPr sz="800" dirty="0">
                <a:latin typeface="Arial MT"/>
                <a:cs typeface="Arial MT"/>
              </a:rPr>
              <a:t>VB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0214" y="3603701"/>
            <a:ext cx="831215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604520" algn="l"/>
              </a:tabLst>
            </a:pPr>
            <a:r>
              <a:rPr sz="800" dirty="0">
                <a:latin typeface="Arial MT"/>
                <a:cs typeface="Arial MT"/>
              </a:rPr>
              <a:t>DVB-T2	</a:t>
            </a:r>
            <a:r>
              <a:rPr sz="800" spc="-5" dirty="0">
                <a:latin typeface="Arial MT"/>
                <a:cs typeface="Arial MT"/>
              </a:rPr>
              <a:t>FM </a:t>
            </a:r>
            <a:r>
              <a:rPr sz="800" dirty="0">
                <a:latin typeface="Arial MT"/>
                <a:cs typeface="Arial MT"/>
              </a:rPr>
              <a:t> UTC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5" dirty="0">
                <a:latin typeface="Arial MT"/>
                <a:cs typeface="Arial MT"/>
              </a:rPr>
              <a:t>Time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RDS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58590" y="3988409"/>
            <a:ext cx="228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ps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2409" y="3979265"/>
            <a:ext cx="228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17394" y="3970121"/>
            <a:ext cx="2305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µ</a:t>
            </a:r>
            <a:r>
              <a:rPr sz="1500" dirty="0"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06677" y="3960977"/>
            <a:ext cx="279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ms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42543" y="3961587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30527" y="4372152"/>
            <a:ext cx="2292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N</a:t>
            </a:r>
            <a:r>
              <a:rPr sz="800" dirty="0">
                <a:latin typeface="Arial MT"/>
                <a:cs typeface="Arial MT"/>
              </a:rPr>
              <a:t>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86480" y="4397146"/>
            <a:ext cx="2247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PTP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61564" y="3303523"/>
            <a:ext cx="5137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5</a:t>
            </a:r>
            <a:r>
              <a:rPr sz="800" dirty="0">
                <a:latin typeface="Arial MT"/>
                <a:cs typeface="Arial MT"/>
              </a:rPr>
              <a:t>G c</a:t>
            </a:r>
            <a:r>
              <a:rPr sz="800" spc="-5" dirty="0">
                <a:latin typeface="Arial MT"/>
                <a:cs typeface="Arial MT"/>
              </a:rPr>
              <a:t>e</a:t>
            </a:r>
            <a:r>
              <a:rPr sz="800" dirty="0">
                <a:latin typeface="Arial MT"/>
                <a:cs typeface="Arial MT"/>
              </a:rPr>
              <a:t>ll</a:t>
            </a:r>
            <a:r>
              <a:rPr sz="800" spc="-5" dirty="0">
                <a:latin typeface="Arial MT"/>
                <a:cs typeface="Arial MT"/>
              </a:rPr>
              <a:t>u</a:t>
            </a:r>
            <a:r>
              <a:rPr sz="800" dirty="0">
                <a:latin typeface="Arial MT"/>
                <a:cs typeface="Arial MT"/>
              </a:rPr>
              <a:t>lar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71545" y="3513582"/>
            <a:ext cx="454659" cy="1143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800" dirty="0">
                <a:latin typeface="Arial MT"/>
                <a:cs typeface="Arial MT"/>
              </a:rPr>
              <a:t>TV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Sig</a:t>
            </a:r>
            <a:r>
              <a:rPr sz="800" spc="-5" dirty="0">
                <a:latin typeface="Arial MT"/>
                <a:cs typeface="Arial MT"/>
              </a:rPr>
              <a:t>na</a:t>
            </a:r>
            <a:r>
              <a:rPr sz="800" dirty="0">
                <a:latin typeface="Arial MT"/>
                <a:cs typeface="Arial MT"/>
              </a:rPr>
              <a:t>l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35693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QUESTION</a:t>
            </a:r>
            <a:r>
              <a:rPr spc="-335" dirty="0"/>
              <a:t>S</a:t>
            </a:r>
            <a:r>
              <a:rPr spc="-135" dirty="0"/>
              <a:t>,</a:t>
            </a:r>
            <a:r>
              <a:rPr spc="-145" dirty="0"/>
              <a:t> </a:t>
            </a:r>
            <a:r>
              <a:rPr spc="-325" dirty="0"/>
              <a:t>FEED</a:t>
            </a:r>
            <a:r>
              <a:rPr spc="-365" dirty="0"/>
              <a:t>B</a:t>
            </a:r>
            <a:r>
              <a:rPr spc="-355" dirty="0"/>
              <a:t>AC</a:t>
            </a:r>
            <a:r>
              <a:rPr spc="-370" dirty="0"/>
              <a:t>K</a:t>
            </a:r>
            <a:r>
              <a:rPr spc="-30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048638"/>
            <a:ext cx="4484370" cy="6076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Thank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you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your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attention!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Project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co-funded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ESA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NAVISP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2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76530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BROADCASTING</a:t>
            </a:r>
            <a:r>
              <a:rPr spc="-135" dirty="0"/>
              <a:t> </a:t>
            </a:r>
            <a:r>
              <a:rPr spc="-290" dirty="0"/>
              <a:t>TIME</a:t>
            </a:r>
            <a:r>
              <a:rPr spc="-130" dirty="0"/>
              <a:t> </a:t>
            </a:r>
            <a:r>
              <a:rPr spc="-270" dirty="0"/>
              <a:t>–</a:t>
            </a:r>
            <a:r>
              <a:rPr spc="-130" dirty="0"/>
              <a:t> </a:t>
            </a:r>
            <a:r>
              <a:rPr spc="-315" dirty="0"/>
              <a:t>TECHNOLOGIES,</a:t>
            </a:r>
            <a:r>
              <a:rPr spc="-229" dirty="0"/>
              <a:t> </a:t>
            </a:r>
            <a:r>
              <a:rPr spc="-330" dirty="0"/>
              <a:t>ACCURACIES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68" y="1054735"/>
            <a:ext cx="4584065" cy="113728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4160" algn="l"/>
              </a:tabLst>
            </a:pPr>
            <a:r>
              <a:rPr sz="1200" dirty="0">
                <a:latin typeface="Arial MT"/>
                <a:cs typeface="Arial MT"/>
              </a:rPr>
              <a:t>GNSS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performance:</a:t>
            </a:r>
            <a:endParaRPr sz="12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70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dirty="0">
                <a:latin typeface="Arial MT"/>
                <a:cs typeface="Arial MT"/>
              </a:rPr>
              <a:t>few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ns</a:t>
            </a:r>
            <a:endParaRPr sz="1200">
              <a:latin typeface="Arial"/>
              <a:cs typeface="Arial"/>
            </a:endParaRPr>
          </a:p>
          <a:p>
            <a:pPr marL="264160" indent="-251460">
              <a:lnSpc>
                <a:spcPct val="100000"/>
              </a:lnSpc>
              <a:spcBef>
                <a:spcPts val="465"/>
              </a:spcBef>
              <a:buSzPct val="87500"/>
              <a:buChar char="►"/>
              <a:tabLst>
                <a:tab pos="264160" algn="l"/>
              </a:tabLst>
            </a:pPr>
            <a:r>
              <a:rPr sz="1200" spc="-5" dirty="0">
                <a:latin typeface="Arial MT"/>
                <a:cs typeface="Arial MT"/>
              </a:rPr>
              <a:t>Long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wave,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DCF77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Europe,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WWVB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US,</a:t>
            </a:r>
            <a:r>
              <a:rPr sz="1200" dirty="0">
                <a:latin typeface="Arial MT"/>
                <a:cs typeface="Arial MT"/>
              </a:rPr>
              <a:t> JJY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</a:t>
            </a:r>
            <a:r>
              <a:rPr sz="1200" dirty="0">
                <a:latin typeface="Arial MT"/>
                <a:cs typeface="Arial MT"/>
              </a:rPr>
              <a:t>Japan,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…</a:t>
            </a:r>
            <a:endParaRPr sz="12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0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dirty="0">
                <a:latin typeface="Arial MT"/>
                <a:cs typeface="Arial MT"/>
              </a:rPr>
              <a:t>few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µs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case,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cheaper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receivers: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tens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µs</a:t>
            </a:r>
            <a:endParaRPr sz="12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SzPct val="90000"/>
              <a:buFont typeface="Symbol"/>
              <a:buChar char=""/>
              <a:tabLst>
                <a:tab pos="641985" algn="l"/>
                <a:tab pos="642620" algn="l"/>
              </a:tabLst>
            </a:pPr>
            <a:r>
              <a:rPr sz="500" u="sng" spc="-5" dirty="0">
                <a:solidFill>
                  <a:srgbClr val="009DEB"/>
                </a:solidFill>
                <a:uFill>
                  <a:solidFill>
                    <a:srgbClr val="009DEB"/>
                  </a:solidFill>
                </a:uFill>
                <a:latin typeface="Arial MT"/>
                <a:cs typeface="Arial MT"/>
                <a:hlinkClick r:id="rId2"/>
              </a:rPr>
              <a:t>https://www.ptb.de/cms/fileadmin/internet/fachabteilungen/abteilung_4/4.4_zeit_und_frequenz/pdf/2004_Piester_-_PTB-Mitteilungen_114.pd</a:t>
            </a:r>
            <a:r>
              <a:rPr sz="500" spc="-5" dirty="0">
                <a:solidFill>
                  <a:srgbClr val="009DEB"/>
                </a:solidFill>
                <a:latin typeface="Arial MT"/>
                <a:cs typeface="Arial MT"/>
                <a:hlinkClick r:id="rId2"/>
              </a:rPr>
              <a:t>f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8" y="2156840"/>
            <a:ext cx="3699510" cy="13652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2280" indent="-180975">
              <a:lnSpc>
                <a:spcPct val="100000"/>
              </a:lnSpc>
              <a:spcBef>
                <a:spcPts val="565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dirty="0">
                <a:latin typeface="Arial MT"/>
                <a:cs typeface="Arial MT"/>
              </a:rPr>
              <a:t>Accuracy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limited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narrow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bandwidth</a:t>
            </a:r>
            <a:endParaRPr sz="12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70"/>
              </a:spcBef>
              <a:buSzPct val="87500"/>
              <a:buChar char="►"/>
              <a:tabLst>
                <a:tab pos="264160" algn="l"/>
              </a:tabLst>
            </a:pPr>
            <a:r>
              <a:rPr sz="1200" spc="-5" dirty="0">
                <a:latin typeface="Arial MT"/>
                <a:cs typeface="Arial MT"/>
              </a:rPr>
              <a:t>Broadcast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systems:</a:t>
            </a:r>
            <a:endParaRPr sz="12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70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dirty="0">
                <a:latin typeface="Arial MT"/>
                <a:cs typeface="Arial MT"/>
              </a:rPr>
              <a:t>FM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(RDS)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~100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  <a:p>
            <a:pPr marL="462280" lvl="1" indent="-180975">
              <a:lnSpc>
                <a:spcPct val="100000"/>
              </a:lnSpc>
              <a:spcBef>
                <a:spcPts val="480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dirty="0">
                <a:latin typeface="Arial MT"/>
                <a:cs typeface="Arial MT"/>
              </a:rPr>
              <a:t>DVB-T2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~0.3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µs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PHY,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UTC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traceable</a:t>
            </a:r>
            <a:endParaRPr sz="12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70"/>
              </a:spcBef>
              <a:buSzPct val="87500"/>
              <a:buFont typeface="Symbol"/>
              <a:buChar char=""/>
              <a:tabLst>
                <a:tab pos="642620" algn="l"/>
              </a:tabLst>
            </a:pPr>
            <a:r>
              <a:rPr sz="1200" spc="-5" dirty="0">
                <a:latin typeface="Arial MT"/>
                <a:cs typeface="Arial MT"/>
              </a:rPr>
              <a:t>up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1 </a:t>
            </a:r>
            <a:r>
              <a:rPr sz="1200" b="1" spc="-5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(!) </a:t>
            </a:r>
            <a:r>
              <a:rPr sz="1200" spc="-5" dirty="0">
                <a:latin typeface="Arial MT"/>
                <a:cs typeface="Arial MT"/>
              </a:rPr>
              <a:t>error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UTC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payload</a:t>
            </a:r>
            <a:endParaRPr sz="1200">
              <a:latin typeface="Arial MT"/>
              <a:cs typeface="Arial MT"/>
            </a:endParaRPr>
          </a:p>
          <a:p>
            <a:pPr marL="641985">
              <a:lnSpc>
                <a:spcPct val="100000"/>
              </a:lnSpc>
              <a:spcBef>
                <a:spcPts val="509"/>
              </a:spcBef>
            </a:pPr>
            <a:r>
              <a:rPr sz="400" b="1" spc="-5" dirty="0">
                <a:latin typeface="Arial"/>
                <a:cs typeface="Arial"/>
              </a:rPr>
              <a:t>Synchronized</a:t>
            </a:r>
            <a:r>
              <a:rPr sz="400" b="1" spc="55" dirty="0">
                <a:latin typeface="Arial"/>
                <a:cs typeface="Arial"/>
              </a:rPr>
              <a:t> </a:t>
            </a:r>
            <a:r>
              <a:rPr sz="400" b="1" spc="-10" dirty="0">
                <a:latin typeface="Arial"/>
                <a:cs typeface="Arial"/>
              </a:rPr>
              <a:t>Delivery</a:t>
            </a:r>
            <a:r>
              <a:rPr sz="400" b="1" spc="45" dirty="0">
                <a:latin typeface="Arial"/>
                <a:cs typeface="Arial"/>
              </a:rPr>
              <a:t> </a:t>
            </a:r>
            <a:r>
              <a:rPr sz="400" b="1" spc="-5" dirty="0">
                <a:latin typeface="Arial"/>
                <a:cs typeface="Arial"/>
              </a:rPr>
              <a:t>of</a:t>
            </a:r>
            <a:r>
              <a:rPr sz="400" b="1" spc="10" dirty="0">
                <a:latin typeface="Arial"/>
                <a:cs typeface="Arial"/>
              </a:rPr>
              <a:t> </a:t>
            </a:r>
            <a:r>
              <a:rPr sz="400" b="1" spc="-5" dirty="0">
                <a:latin typeface="Arial"/>
                <a:cs typeface="Arial"/>
              </a:rPr>
              <a:t>Multimedia</a:t>
            </a:r>
            <a:r>
              <a:rPr sz="400" b="1" spc="60" dirty="0">
                <a:latin typeface="Arial"/>
                <a:cs typeface="Arial"/>
              </a:rPr>
              <a:t> </a:t>
            </a:r>
            <a:r>
              <a:rPr sz="400" b="1" spc="-5" dirty="0">
                <a:latin typeface="Arial"/>
                <a:cs typeface="Arial"/>
              </a:rPr>
              <a:t>Content</a:t>
            </a:r>
            <a:r>
              <a:rPr sz="400" b="1" spc="45" dirty="0">
                <a:latin typeface="Arial"/>
                <a:cs typeface="Arial"/>
              </a:rPr>
              <a:t> </a:t>
            </a:r>
            <a:r>
              <a:rPr sz="400" b="1" spc="-5" dirty="0">
                <a:latin typeface="Arial"/>
                <a:cs typeface="Arial"/>
              </a:rPr>
              <a:t>over</a:t>
            </a:r>
            <a:r>
              <a:rPr sz="400" b="1" spc="25" dirty="0">
                <a:latin typeface="Arial"/>
                <a:cs typeface="Arial"/>
              </a:rPr>
              <a:t> </a:t>
            </a:r>
            <a:r>
              <a:rPr sz="400" b="1" spc="-5" dirty="0">
                <a:latin typeface="Arial"/>
                <a:cs typeface="Arial"/>
              </a:rPr>
              <a:t>Uncoordinated</a:t>
            </a:r>
            <a:r>
              <a:rPr sz="400" b="1" spc="75" dirty="0">
                <a:latin typeface="Arial"/>
                <a:cs typeface="Arial"/>
              </a:rPr>
              <a:t> </a:t>
            </a:r>
            <a:r>
              <a:rPr sz="400" b="1" spc="-10" dirty="0">
                <a:latin typeface="Arial"/>
                <a:cs typeface="Arial"/>
              </a:rPr>
              <a:t>Broadcast</a:t>
            </a:r>
            <a:r>
              <a:rPr sz="400" b="1" spc="65" dirty="0">
                <a:latin typeface="Arial"/>
                <a:cs typeface="Arial"/>
              </a:rPr>
              <a:t> </a:t>
            </a:r>
            <a:r>
              <a:rPr sz="400" b="1" spc="-5" dirty="0">
                <a:latin typeface="Arial"/>
                <a:cs typeface="Arial"/>
              </a:rPr>
              <a:t>Broadband</a:t>
            </a:r>
            <a:r>
              <a:rPr sz="400" b="1" spc="55" dirty="0">
                <a:latin typeface="Arial"/>
                <a:cs typeface="Arial"/>
              </a:rPr>
              <a:t> </a:t>
            </a:r>
            <a:r>
              <a:rPr sz="400" b="1" spc="-10" dirty="0">
                <a:latin typeface="Arial"/>
                <a:cs typeface="Arial"/>
              </a:rPr>
              <a:t>Networks,</a:t>
            </a:r>
            <a:r>
              <a:rPr sz="400" b="1" spc="75" dirty="0">
                <a:latin typeface="Arial"/>
                <a:cs typeface="Arial"/>
              </a:rPr>
              <a:t> </a:t>
            </a:r>
            <a:r>
              <a:rPr sz="400" b="1" spc="-10" dirty="0">
                <a:latin typeface="Arial"/>
                <a:cs typeface="Arial"/>
              </a:rPr>
              <a:t>Concolato</a:t>
            </a:r>
            <a:r>
              <a:rPr sz="400" b="1" spc="75" dirty="0">
                <a:latin typeface="Arial"/>
                <a:cs typeface="Arial"/>
              </a:rPr>
              <a:t> </a:t>
            </a:r>
            <a:r>
              <a:rPr sz="400" b="1" spc="-5" dirty="0">
                <a:latin typeface="Arial"/>
                <a:cs typeface="Arial"/>
              </a:rPr>
              <a:t>et.</a:t>
            </a:r>
            <a:r>
              <a:rPr sz="400" b="1" spc="20" dirty="0">
                <a:latin typeface="Arial"/>
                <a:cs typeface="Arial"/>
              </a:rPr>
              <a:t> </a:t>
            </a:r>
            <a:r>
              <a:rPr sz="400" b="1" spc="-5" dirty="0">
                <a:latin typeface="Arial"/>
                <a:cs typeface="Arial"/>
              </a:rPr>
              <a:t>al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68" y="3486200"/>
            <a:ext cx="3933825" cy="9969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4160" algn="l"/>
              </a:tabLst>
            </a:pPr>
            <a:r>
              <a:rPr sz="1200" spc="-5" dirty="0">
                <a:latin typeface="Arial MT"/>
                <a:cs typeface="Arial MT"/>
              </a:rPr>
              <a:t>Cellular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networks</a:t>
            </a:r>
            <a:endParaRPr sz="12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70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dirty="0">
                <a:latin typeface="Arial MT"/>
                <a:cs typeface="Arial MT"/>
              </a:rPr>
              <a:t>5G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TDD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requires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1.5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µs</a:t>
            </a:r>
            <a:r>
              <a:rPr sz="1200" spc="-5" dirty="0">
                <a:latin typeface="Arial MT"/>
                <a:cs typeface="Arial MT"/>
              </a:rPr>
              <a:t> vs.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UTC</a:t>
            </a:r>
            <a:endParaRPr sz="12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65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practice: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50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1.5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µs</a:t>
            </a:r>
            <a:endParaRPr sz="12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1200" spc="-5" dirty="0">
                <a:latin typeface="Arial MT"/>
                <a:cs typeface="Arial MT"/>
              </a:rPr>
              <a:t>*)</a:t>
            </a:r>
            <a:r>
              <a:rPr sz="1200" dirty="0">
                <a:latin typeface="Arial MT"/>
                <a:cs typeface="Arial MT"/>
              </a:rPr>
              <a:t> UTC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broadcast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optional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often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not </a:t>
            </a:r>
            <a:r>
              <a:rPr sz="1200" dirty="0">
                <a:latin typeface="Arial MT"/>
                <a:cs typeface="Arial MT"/>
              </a:rPr>
              <a:t>sent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1999" y="4516628"/>
            <a:ext cx="37484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Difficult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assure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performance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10000+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stations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41926" y="3580638"/>
            <a:ext cx="4006850" cy="864235"/>
          </a:xfrm>
          <a:custGeom>
            <a:avLst/>
            <a:gdLst/>
            <a:ahLst/>
            <a:cxnLst/>
            <a:rect l="l" t="t" r="r" b="b"/>
            <a:pathLst>
              <a:path w="4006850" h="864235">
                <a:moveTo>
                  <a:pt x="0" y="216027"/>
                </a:moveTo>
                <a:lnTo>
                  <a:pt x="3574542" y="216027"/>
                </a:lnTo>
                <a:lnTo>
                  <a:pt x="3574542" y="0"/>
                </a:lnTo>
                <a:lnTo>
                  <a:pt x="4006596" y="432053"/>
                </a:lnTo>
                <a:lnTo>
                  <a:pt x="3574542" y="864107"/>
                </a:lnTo>
                <a:lnTo>
                  <a:pt x="3574542" y="648081"/>
                </a:lnTo>
                <a:lnTo>
                  <a:pt x="0" y="648081"/>
                </a:lnTo>
                <a:lnTo>
                  <a:pt x="0" y="216027"/>
                </a:lnTo>
                <a:close/>
              </a:path>
            </a:pathLst>
          </a:custGeom>
          <a:ln w="10794">
            <a:solidFill>
              <a:srgbClr val="009D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65795" y="4260291"/>
            <a:ext cx="4343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PT</a:t>
            </a:r>
            <a:r>
              <a:rPr sz="800" spc="5" dirty="0">
                <a:latin typeface="Arial MT"/>
                <a:cs typeface="Arial MT"/>
              </a:rPr>
              <a:t>P</a:t>
            </a:r>
            <a:r>
              <a:rPr sz="800" spc="-5" dirty="0">
                <a:latin typeface="Arial MT"/>
                <a:cs typeface="Arial MT"/>
              </a:rPr>
              <a:t>-</a:t>
            </a:r>
            <a:r>
              <a:rPr sz="800" spc="20" dirty="0">
                <a:latin typeface="Arial MT"/>
                <a:cs typeface="Arial MT"/>
              </a:rPr>
              <a:t>WR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00061" y="3582111"/>
            <a:ext cx="31496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 MT"/>
                <a:cs typeface="Arial MT"/>
              </a:rPr>
              <a:t>G</a:t>
            </a:r>
            <a:r>
              <a:rPr sz="800" spc="-10" dirty="0">
                <a:latin typeface="Arial MT"/>
                <a:cs typeface="Arial MT"/>
              </a:rPr>
              <a:t>N</a:t>
            </a:r>
            <a:r>
              <a:rPr sz="800" dirty="0">
                <a:latin typeface="Arial MT"/>
                <a:cs typeface="Arial MT"/>
              </a:rPr>
              <a:t>SS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5634" y="3479672"/>
            <a:ext cx="356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DC</a:t>
            </a:r>
            <a:r>
              <a:rPr sz="800" dirty="0">
                <a:latin typeface="Arial MT"/>
                <a:cs typeface="Arial MT"/>
              </a:rPr>
              <a:t>F77  </a:t>
            </a:r>
            <a:r>
              <a:rPr sz="800" spc="5" dirty="0">
                <a:latin typeface="Arial MT"/>
                <a:cs typeface="Arial MT"/>
              </a:rPr>
              <a:t>WW</a:t>
            </a:r>
            <a:r>
              <a:rPr sz="800" dirty="0">
                <a:latin typeface="Arial MT"/>
                <a:cs typeface="Arial MT"/>
              </a:rPr>
              <a:t>VB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4371" y="3467480"/>
            <a:ext cx="8312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04520" algn="l"/>
              </a:tabLst>
            </a:pPr>
            <a:r>
              <a:rPr sz="800" dirty="0">
                <a:latin typeface="Arial MT"/>
                <a:cs typeface="Arial MT"/>
              </a:rPr>
              <a:t>DVB-T2	FM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UTC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5" dirty="0">
                <a:latin typeface="Arial MT"/>
                <a:cs typeface="Arial MT"/>
              </a:rPr>
              <a:t>Time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RDS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2645" y="3851249"/>
            <a:ext cx="2286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ps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6592" y="3842105"/>
            <a:ext cx="2286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1577" y="3833266"/>
            <a:ext cx="2305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µ</a:t>
            </a:r>
            <a:r>
              <a:rPr sz="1500" dirty="0"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0859" y="3824122"/>
            <a:ext cx="279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ms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6650" y="3824427"/>
            <a:ext cx="1212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4329" y="4235602"/>
            <a:ext cx="2292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N</a:t>
            </a:r>
            <a:r>
              <a:rPr sz="800" dirty="0">
                <a:latin typeface="Arial MT"/>
                <a:cs typeface="Arial MT"/>
              </a:rPr>
              <a:t>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0664" y="4260291"/>
            <a:ext cx="2247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PTP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13905" y="3387471"/>
            <a:ext cx="169545" cy="114300"/>
          </a:xfrm>
          <a:custGeom>
            <a:avLst/>
            <a:gdLst/>
            <a:ahLst/>
            <a:cxnLst/>
            <a:rect l="l" t="t" r="r" b="b"/>
            <a:pathLst>
              <a:path w="169545" h="114300">
                <a:moveTo>
                  <a:pt x="169164" y="0"/>
                </a:moveTo>
                <a:lnTo>
                  <a:pt x="0" y="0"/>
                </a:lnTo>
                <a:lnTo>
                  <a:pt x="0" y="114299"/>
                </a:lnTo>
                <a:lnTo>
                  <a:pt x="169164" y="114299"/>
                </a:lnTo>
                <a:lnTo>
                  <a:pt x="16916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65746" y="3166618"/>
            <a:ext cx="553085" cy="34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5G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cellular*</a:t>
            </a:r>
            <a:endParaRPr sz="800">
              <a:latin typeface="Arial MT"/>
              <a:cs typeface="Arial MT"/>
            </a:endParaRPr>
          </a:p>
          <a:p>
            <a:pPr marL="248920">
              <a:lnSpc>
                <a:spcPct val="100000"/>
              </a:lnSpc>
              <a:spcBef>
                <a:spcPts val="605"/>
              </a:spcBef>
            </a:pPr>
            <a:r>
              <a:rPr sz="800" spc="-5" dirty="0">
                <a:latin typeface="Arial MT"/>
                <a:cs typeface="Arial MT"/>
              </a:rPr>
              <a:t>???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231711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BA</a:t>
            </a:r>
            <a:r>
              <a:rPr spc="-370" dirty="0"/>
              <a:t>C</a:t>
            </a:r>
            <a:r>
              <a:rPr spc="-345" dirty="0"/>
              <a:t>KUP</a:t>
            </a:r>
            <a:r>
              <a:rPr spc="-180" dirty="0"/>
              <a:t> </a:t>
            </a:r>
            <a:r>
              <a:rPr spc="-295" dirty="0"/>
              <a:t>SLIDES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9055" marR="5080">
              <a:lnSpc>
                <a:spcPts val="2750"/>
              </a:lnSpc>
              <a:spcBef>
                <a:spcPts val="600"/>
              </a:spcBef>
            </a:pPr>
            <a:r>
              <a:rPr spc="-310" dirty="0"/>
              <a:t>EXCURSION:</a:t>
            </a:r>
            <a:r>
              <a:rPr spc="-135" dirty="0"/>
              <a:t> </a:t>
            </a:r>
            <a:r>
              <a:rPr spc="-320" dirty="0"/>
              <a:t>CELL</a:t>
            </a:r>
            <a:r>
              <a:rPr spc="-160" dirty="0"/>
              <a:t> </a:t>
            </a:r>
            <a:r>
              <a:rPr spc="-245" dirty="0"/>
              <a:t>SIZE,</a:t>
            </a:r>
            <a:r>
              <a:rPr spc="-150" dirty="0"/>
              <a:t> </a:t>
            </a:r>
            <a:r>
              <a:rPr spc="-305" dirty="0"/>
              <a:t>CYCLIC</a:t>
            </a:r>
            <a:r>
              <a:rPr spc="-145" dirty="0"/>
              <a:t> </a:t>
            </a:r>
            <a:r>
              <a:rPr spc="-295" dirty="0"/>
              <a:t>PREFIX</a:t>
            </a:r>
            <a:r>
              <a:rPr spc="-225" dirty="0"/>
              <a:t> </a:t>
            </a:r>
            <a:r>
              <a:rPr spc="-355" dirty="0"/>
              <a:t>AND</a:t>
            </a:r>
            <a:r>
              <a:rPr spc="-130" dirty="0"/>
              <a:t> </a:t>
            </a:r>
            <a:r>
              <a:rPr spc="-330" dirty="0"/>
              <a:t>SUBCARRIER </a:t>
            </a:r>
            <a:r>
              <a:rPr spc="-735" dirty="0"/>
              <a:t> </a:t>
            </a:r>
            <a:r>
              <a:rPr spc="-345" dirty="0"/>
              <a:t>SPACING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68" y="1098930"/>
            <a:ext cx="8244205" cy="254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160655" indent="-251460">
              <a:lnSpc>
                <a:spcPct val="105300"/>
              </a:lnSpc>
              <a:spcBef>
                <a:spcPts val="10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If the distance </a:t>
            </a:r>
            <a:r>
              <a:rPr sz="1500" spc="-5" dirty="0">
                <a:latin typeface="Arial MT"/>
                <a:cs typeface="Arial MT"/>
              </a:rPr>
              <a:t>between </a:t>
            </a:r>
            <a:r>
              <a:rPr sz="1500" spc="-10" dirty="0">
                <a:latin typeface="Arial MT"/>
                <a:cs typeface="Arial MT"/>
              </a:rPr>
              <a:t>two </a:t>
            </a:r>
            <a:r>
              <a:rPr sz="1500" dirty="0">
                <a:latin typeface="Arial MT"/>
                <a:cs typeface="Arial MT"/>
              </a:rPr>
              <a:t>neigboring </a:t>
            </a:r>
            <a:r>
              <a:rPr sz="1500" spc="-5" dirty="0">
                <a:latin typeface="Arial MT"/>
                <a:cs typeface="Arial MT"/>
              </a:rPr>
              <a:t>towers </a:t>
            </a:r>
            <a:r>
              <a:rPr sz="1500" dirty="0">
                <a:latin typeface="Arial MT"/>
                <a:cs typeface="Arial MT"/>
              </a:rPr>
              <a:t>increased, the </a:t>
            </a:r>
            <a:r>
              <a:rPr sz="1500" spc="-5" dirty="0">
                <a:latin typeface="Arial MT"/>
                <a:cs typeface="Arial MT"/>
              </a:rPr>
              <a:t>time difference </a:t>
            </a:r>
            <a:r>
              <a:rPr sz="1500" dirty="0">
                <a:latin typeface="Arial MT"/>
                <a:cs typeface="Arial MT"/>
              </a:rPr>
              <a:t>of their signal at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receiver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increases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single-frequency-network,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all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send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same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signal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Wingdings"/>
                <a:cs typeface="Wingdings"/>
              </a:rPr>
              <a:t>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 MT"/>
                <a:cs typeface="Arial MT"/>
              </a:rPr>
              <a:t>multiple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„echos“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receiver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all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echos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5" dirty="0">
                <a:latin typeface="Arial MT"/>
                <a:cs typeface="Arial MT"/>
              </a:rPr>
              <a:t> within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cyclic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prefix, </a:t>
            </a:r>
            <a:r>
              <a:rPr sz="1500" dirty="0">
                <a:latin typeface="Arial MT"/>
                <a:cs typeface="Arial MT"/>
              </a:rPr>
              <a:t>signal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improved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each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echo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TV towers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further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apart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cellular</a:t>
            </a:r>
            <a:r>
              <a:rPr sz="1500" spc="-5" dirty="0">
                <a:latin typeface="Arial MT"/>
                <a:cs typeface="Arial MT"/>
              </a:rPr>
              <a:t> towers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Wingdings"/>
                <a:cs typeface="Wingdings"/>
              </a:rPr>
              <a:t>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Arial MT"/>
                <a:cs typeface="Arial MT"/>
              </a:rPr>
              <a:t>larger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cyclic</a:t>
            </a:r>
            <a:r>
              <a:rPr sz="1500" dirty="0">
                <a:latin typeface="Arial MT"/>
                <a:cs typeface="Arial MT"/>
              </a:rPr>
              <a:t> prefix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desired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cyclic</a:t>
            </a:r>
            <a:r>
              <a:rPr sz="1500" dirty="0">
                <a:latin typeface="Arial MT"/>
                <a:cs typeface="Arial MT"/>
              </a:rPr>
              <a:t> prefix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extended, </a:t>
            </a:r>
            <a:r>
              <a:rPr sz="1500" dirty="0">
                <a:latin typeface="Arial MT"/>
                <a:cs typeface="Arial MT"/>
              </a:rPr>
              <a:t>less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time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symbols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Extend</a:t>
            </a:r>
            <a:r>
              <a:rPr sz="1500" dirty="0">
                <a:latin typeface="Arial MT"/>
                <a:cs typeface="Arial MT"/>
              </a:rPr>
              <a:t> duration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OFDM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symbols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have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less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symbols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frame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Need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reduce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subcarrier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spacing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return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Less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subcarrier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spacing: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Less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doppler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resilience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6108" y="3003804"/>
            <a:ext cx="2406395" cy="15849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51375" y="4586732"/>
            <a:ext cx="404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https://5g-xcast.eu/wp-content/uploads/2019/05/TBC_NRMBMSforTB_2019.pdf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9055" marR="5080">
              <a:lnSpc>
                <a:spcPts val="2750"/>
              </a:lnSpc>
              <a:spcBef>
                <a:spcPts val="600"/>
              </a:spcBef>
            </a:pPr>
            <a:r>
              <a:rPr spc="-325" dirty="0"/>
              <a:t>THE</a:t>
            </a:r>
            <a:r>
              <a:rPr spc="-135" dirty="0"/>
              <a:t> </a:t>
            </a:r>
            <a:r>
              <a:rPr spc="-355" dirty="0"/>
              <a:t>SAME</a:t>
            </a:r>
            <a:r>
              <a:rPr spc="-130" dirty="0"/>
              <a:t> </a:t>
            </a:r>
            <a:r>
              <a:rPr spc="-290" dirty="0"/>
              <a:t>TIMING</a:t>
            </a:r>
            <a:r>
              <a:rPr spc="-140" dirty="0"/>
              <a:t> </a:t>
            </a:r>
            <a:r>
              <a:rPr spc="-315" dirty="0"/>
              <a:t>RECEIVER</a:t>
            </a:r>
            <a:r>
              <a:rPr spc="-130" dirty="0"/>
              <a:t> </a:t>
            </a:r>
            <a:r>
              <a:rPr spc="-350" dirty="0"/>
              <a:t>COULD</a:t>
            </a:r>
            <a:r>
              <a:rPr spc="-130" dirty="0"/>
              <a:t> </a:t>
            </a:r>
            <a:r>
              <a:rPr spc="-335" dirty="0"/>
              <a:t>USE</a:t>
            </a:r>
            <a:r>
              <a:rPr spc="-135" dirty="0"/>
              <a:t> </a:t>
            </a:r>
            <a:r>
              <a:rPr spc="-315" dirty="0"/>
              <a:t>TV</a:t>
            </a:r>
            <a:r>
              <a:rPr spc="-225" dirty="0"/>
              <a:t> </a:t>
            </a:r>
            <a:r>
              <a:rPr spc="-355" dirty="0"/>
              <a:t>AND</a:t>
            </a:r>
            <a:r>
              <a:rPr spc="-130" dirty="0"/>
              <a:t> </a:t>
            </a:r>
            <a:r>
              <a:rPr spc="-330" dirty="0"/>
              <a:t>CELLULAR </a:t>
            </a:r>
            <a:r>
              <a:rPr spc="-740" dirty="0"/>
              <a:t> </a:t>
            </a:r>
            <a:r>
              <a:rPr spc="-310" dirty="0"/>
              <a:t>SIGNAL</a:t>
            </a:r>
            <a:r>
              <a:rPr spc="-260" dirty="0"/>
              <a:t> </a:t>
            </a:r>
            <a:r>
              <a:rPr spc="-340" dirty="0"/>
              <a:t>AS</a:t>
            </a:r>
            <a:r>
              <a:rPr spc="-135" dirty="0"/>
              <a:t> </a:t>
            </a:r>
            <a:r>
              <a:rPr spc="-355" dirty="0"/>
              <a:t>SOUR</a:t>
            </a:r>
            <a:r>
              <a:rPr spc="-370" dirty="0"/>
              <a:t>C</a:t>
            </a:r>
            <a:r>
              <a:rPr spc="-32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111122"/>
            <a:ext cx="754125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feMBMS </a:t>
            </a:r>
            <a:r>
              <a:rPr sz="1500" dirty="0">
                <a:latin typeface="Arial MT"/>
                <a:cs typeface="Arial MT"/>
              </a:rPr>
              <a:t>timing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receiver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could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easily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also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receive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35" dirty="0">
                <a:latin typeface="Arial MT"/>
                <a:cs typeface="Arial MT"/>
              </a:rPr>
              <a:t>LTE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signals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time</a:t>
            </a:r>
            <a:r>
              <a:rPr sz="1500" dirty="0">
                <a:latin typeface="Arial MT"/>
                <a:cs typeface="Arial MT"/>
              </a:rPr>
              <a:t> information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58553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HOW</a:t>
            </a:r>
            <a:r>
              <a:rPr spc="-225" dirty="0"/>
              <a:t> </a:t>
            </a:r>
            <a:r>
              <a:rPr spc="-345" dirty="0"/>
              <a:t>ARE</a:t>
            </a:r>
            <a:r>
              <a:rPr spc="-145" dirty="0"/>
              <a:t> </a:t>
            </a:r>
            <a:r>
              <a:rPr spc="-295" dirty="0"/>
              <a:t>T</a:t>
            </a:r>
            <a:r>
              <a:rPr spc="-325" dirty="0"/>
              <a:t>V</a:t>
            </a:r>
            <a:r>
              <a:rPr spc="-155" dirty="0"/>
              <a:t> </a:t>
            </a:r>
            <a:r>
              <a:rPr spc="-335" dirty="0"/>
              <a:t>TRA</a:t>
            </a:r>
            <a:r>
              <a:rPr spc="-365" dirty="0"/>
              <a:t>N</a:t>
            </a:r>
            <a:r>
              <a:rPr spc="-310" dirty="0"/>
              <a:t>SMITTERS</a:t>
            </a:r>
            <a:r>
              <a:rPr spc="-145" dirty="0"/>
              <a:t> </a:t>
            </a:r>
            <a:r>
              <a:rPr spc="-370" dirty="0"/>
              <a:t>ORGAN</a:t>
            </a:r>
            <a:r>
              <a:rPr spc="-150" dirty="0"/>
              <a:t>I</a:t>
            </a:r>
            <a:r>
              <a:rPr spc="-325" dirty="0"/>
              <a:t>ZED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048638"/>
            <a:ext cx="8225790" cy="254254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-5" dirty="0">
                <a:latin typeface="Arial MT"/>
                <a:cs typeface="Arial MT"/>
              </a:rPr>
              <a:t> Eur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5" dirty="0">
                <a:latin typeface="Arial MT"/>
                <a:cs typeface="Arial MT"/>
              </a:rPr>
              <a:t>pe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1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dirty="0">
                <a:latin typeface="Arial MT"/>
                <a:cs typeface="Arial MT"/>
              </a:rPr>
              <a:t>f</a:t>
            </a:r>
            <a:r>
              <a:rPr sz="1500" spc="5" dirty="0">
                <a:latin typeface="Arial MT"/>
                <a:cs typeface="Arial MT"/>
              </a:rPr>
              <a:t>r</a:t>
            </a:r>
            <a:r>
              <a:rPr sz="1500" spc="-5" dirty="0">
                <a:latin typeface="Arial MT"/>
                <a:cs typeface="Arial MT"/>
              </a:rPr>
              <a:t>i</a:t>
            </a:r>
            <a:r>
              <a:rPr sz="1500" dirty="0">
                <a:latin typeface="Arial MT"/>
                <a:cs typeface="Arial MT"/>
              </a:rPr>
              <a:t>c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mo</a:t>
            </a:r>
            <a:r>
              <a:rPr sz="1500" dirty="0">
                <a:latin typeface="Arial MT"/>
                <a:cs typeface="Arial MT"/>
              </a:rPr>
              <a:t>st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</a:t>
            </a:r>
            <a:r>
              <a:rPr sz="1500" dirty="0">
                <a:latin typeface="Arial MT"/>
                <a:cs typeface="Arial MT"/>
              </a:rPr>
              <a:t>f</a:t>
            </a:r>
            <a:r>
              <a:rPr sz="1500" spc="-1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-5" dirty="0">
                <a:latin typeface="Arial MT"/>
                <a:cs typeface="Arial MT"/>
              </a:rPr>
              <a:t>i</a:t>
            </a:r>
            <a:r>
              <a:rPr sz="1500" dirty="0">
                <a:latin typeface="Arial MT"/>
                <a:cs typeface="Arial MT"/>
              </a:rPr>
              <a:t>a:</a:t>
            </a:r>
            <a:endParaRPr sz="1500">
              <a:latin typeface="Arial MT"/>
              <a:cs typeface="Arial MT"/>
            </a:endParaRPr>
          </a:p>
          <a:p>
            <a:pPr marL="462280" marR="5080" lvl="1" indent="-180340">
              <a:lnSpc>
                <a:spcPct val="104700"/>
              </a:lnSpc>
              <a:spcBef>
                <a:spcPts val="409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ITU decided </a:t>
            </a:r>
            <a:r>
              <a:rPr sz="1500" spc="-5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frequency </a:t>
            </a:r>
            <a:r>
              <a:rPr sz="1500" spc="-5" dirty="0">
                <a:latin typeface="Arial MT"/>
                <a:cs typeface="Arial MT"/>
              </a:rPr>
              <a:t>scheme </a:t>
            </a:r>
            <a:r>
              <a:rPr sz="1500" dirty="0">
                <a:latin typeface="Arial MT"/>
                <a:cs typeface="Arial MT"/>
              </a:rPr>
              <a:t>(GE06) that assigned frequencies to regions, </a:t>
            </a:r>
            <a:r>
              <a:rPr sz="1500" spc="-5" dirty="0">
                <a:latin typeface="Arial MT"/>
                <a:cs typeface="Arial MT"/>
              </a:rPr>
              <a:t>in a </a:t>
            </a:r>
            <a:r>
              <a:rPr sz="1500" spc="-10" dirty="0">
                <a:latin typeface="Arial MT"/>
                <a:cs typeface="Arial MT"/>
              </a:rPr>
              <a:t>way </a:t>
            </a:r>
            <a:r>
              <a:rPr sz="1500" dirty="0">
                <a:latin typeface="Arial MT"/>
                <a:cs typeface="Arial MT"/>
              </a:rPr>
              <a:t>that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neighbor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regions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affected.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One </a:t>
            </a:r>
            <a:r>
              <a:rPr sz="1500" dirty="0">
                <a:latin typeface="Arial MT"/>
                <a:cs typeface="Arial MT"/>
              </a:rPr>
              <a:t>region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might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5" dirty="0">
                <a:latin typeface="Arial MT"/>
                <a:cs typeface="Arial MT"/>
              </a:rPr>
              <a:t> served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Single-Frequency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network</a:t>
            </a:r>
            <a:r>
              <a:rPr sz="1500" dirty="0">
                <a:latin typeface="Arial MT"/>
                <a:cs typeface="Arial MT"/>
              </a:rPr>
              <a:t> instead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single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Regions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different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frequencies</a:t>
            </a:r>
            <a:endParaRPr sz="1500">
              <a:latin typeface="Arial MT"/>
              <a:cs typeface="Arial MT"/>
            </a:endParaRPr>
          </a:p>
          <a:p>
            <a:pPr marL="462280" marR="447040" lvl="1" indent="-180340">
              <a:lnSpc>
                <a:spcPct val="104700"/>
              </a:lnSpc>
              <a:spcBef>
                <a:spcPts val="40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E.g. Germany uses the </a:t>
            </a:r>
            <a:r>
              <a:rPr sz="1500" spc="-5" dirty="0">
                <a:latin typeface="Arial MT"/>
                <a:cs typeface="Arial MT"/>
              </a:rPr>
              <a:t>whole </a:t>
            </a:r>
            <a:r>
              <a:rPr sz="1500" dirty="0">
                <a:latin typeface="Arial MT"/>
                <a:cs typeface="Arial MT"/>
              </a:rPr>
              <a:t>450-690 </a:t>
            </a:r>
            <a:r>
              <a:rPr sz="1500" spc="-5" dirty="0">
                <a:latin typeface="Arial MT"/>
                <a:cs typeface="Arial MT"/>
              </a:rPr>
              <a:t>MHz </a:t>
            </a:r>
            <a:r>
              <a:rPr sz="1500" dirty="0">
                <a:latin typeface="Arial MT"/>
                <a:cs typeface="Arial MT"/>
              </a:rPr>
              <a:t>range, </a:t>
            </a:r>
            <a:r>
              <a:rPr sz="1500" spc="-5" dirty="0">
                <a:latin typeface="Arial MT"/>
                <a:cs typeface="Arial MT"/>
              </a:rPr>
              <a:t>but each </a:t>
            </a:r>
            <a:r>
              <a:rPr sz="1500" dirty="0">
                <a:latin typeface="Arial MT"/>
                <a:cs typeface="Arial MT"/>
              </a:rPr>
              <a:t>region </a:t>
            </a:r>
            <a:r>
              <a:rPr sz="1500" spc="-5" dirty="0">
                <a:latin typeface="Arial MT"/>
                <a:cs typeface="Arial MT"/>
              </a:rPr>
              <a:t>has only six 8 MHz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channels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can be used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FCC</a:t>
            </a:r>
            <a:r>
              <a:rPr sz="1500" dirty="0">
                <a:latin typeface="Arial MT"/>
                <a:cs typeface="Arial MT"/>
              </a:rPr>
              <a:t> decides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TV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stations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15" dirty="0">
                <a:latin typeface="Arial MT"/>
                <a:cs typeface="Arial MT"/>
              </a:rPr>
              <a:t>Recently,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spectrum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re-packed.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Less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use</a:t>
            </a:r>
            <a:r>
              <a:rPr sz="1500" dirty="0">
                <a:latin typeface="Arial MT"/>
                <a:cs typeface="Arial MT"/>
              </a:rPr>
              <a:t> of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SFNs,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more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high-power transmitters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834009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WHY</a:t>
            </a:r>
            <a:r>
              <a:rPr spc="-175" dirty="0"/>
              <a:t> </a:t>
            </a:r>
            <a:r>
              <a:rPr spc="-345" dirty="0"/>
              <a:t>NOT</a:t>
            </a:r>
            <a:r>
              <a:rPr spc="-130" dirty="0"/>
              <a:t> </a:t>
            </a:r>
            <a:r>
              <a:rPr spc="-335" dirty="0"/>
              <a:t>DIRECTLY</a:t>
            </a:r>
            <a:r>
              <a:rPr spc="-170" dirty="0"/>
              <a:t> </a:t>
            </a:r>
            <a:r>
              <a:rPr spc="-315" dirty="0"/>
              <a:t>USING</a:t>
            </a:r>
            <a:r>
              <a:rPr spc="-225" dirty="0"/>
              <a:t> </a:t>
            </a:r>
            <a:r>
              <a:rPr spc="-355" dirty="0"/>
              <a:t>A</a:t>
            </a:r>
            <a:r>
              <a:rPr spc="-220" dirty="0"/>
              <a:t> </a:t>
            </a:r>
            <a:r>
              <a:rPr spc="-330" dirty="0"/>
              <a:t>CELLULAR</a:t>
            </a:r>
            <a:r>
              <a:rPr spc="-125" dirty="0"/>
              <a:t> </a:t>
            </a:r>
            <a:r>
              <a:rPr spc="-335" dirty="0"/>
              <a:t>NETWORK‘S</a:t>
            </a:r>
            <a:r>
              <a:rPr spc="-130" dirty="0"/>
              <a:t> </a:t>
            </a:r>
            <a:r>
              <a:rPr spc="-300" dirty="0"/>
              <a:t>TIME?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8829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88925" algn="l"/>
              </a:tabLst>
            </a:pPr>
            <a:r>
              <a:rPr dirty="0"/>
              <a:t>Dependency</a:t>
            </a:r>
            <a:r>
              <a:rPr spc="-40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electric</a:t>
            </a:r>
            <a:r>
              <a:rPr spc="-35" dirty="0"/>
              <a:t> </a:t>
            </a:r>
            <a:r>
              <a:rPr dirty="0"/>
              <a:t>grid</a:t>
            </a:r>
          </a:p>
          <a:p>
            <a:pPr marL="486409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87680" algn="l"/>
              </a:tabLst>
            </a:pPr>
            <a:r>
              <a:rPr sz="1500" dirty="0">
                <a:latin typeface="Arial MT"/>
                <a:cs typeface="Arial MT"/>
              </a:rPr>
              <a:t>Most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cell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networks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have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only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limited </a:t>
            </a:r>
            <a:r>
              <a:rPr sz="1500" spc="-5" dirty="0">
                <a:latin typeface="Arial MT"/>
                <a:cs typeface="Arial MT"/>
              </a:rPr>
              <a:t>backup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power,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e.g.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30</a:t>
            </a:r>
            <a:r>
              <a:rPr sz="1500" dirty="0">
                <a:latin typeface="Arial MT"/>
                <a:cs typeface="Arial MT"/>
              </a:rPr>
              <a:t> minutes</a:t>
            </a:r>
            <a:endParaRPr sz="1500">
              <a:latin typeface="Arial MT"/>
              <a:cs typeface="Arial MT"/>
            </a:endParaRPr>
          </a:p>
          <a:p>
            <a:pPr marL="28829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88925" algn="l"/>
              </a:tabLst>
            </a:pPr>
            <a:r>
              <a:rPr spc="-5" dirty="0"/>
              <a:t>More</a:t>
            </a:r>
            <a:r>
              <a:rPr spc="10" dirty="0"/>
              <a:t> </a:t>
            </a:r>
            <a:r>
              <a:rPr spc="-5" dirty="0"/>
              <a:t>difficult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dirty="0"/>
              <a:t>costly</a:t>
            </a:r>
            <a:r>
              <a:rPr spc="-1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guarantee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time</a:t>
            </a:r>
            <a:r>
              <a:rPr spc="5" dirty="0"/>
              <a:t> </a:t>
            </a:r>
            <a:r>
              <a:rPr spc="-5" dirty="0"/>
              <a:t>synchronization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spc="-5" dirty="0"/>
              <a:t>10000+</a:t>
            </a:r>
            <a:r>
              <a:rPr dirty="0"/>
              <a:t> </a:t>
            </a:r>
            <a:r>
              <a:rPr spc="-5" dirty="0"/>
              <a:t>basestations,</a:t>
            </a:r>
            <a:r>
              <a:rPr spc="-30" dirty="0"/>
              <a:t> </a:t>
            </a:r>
            <a:r>
              <a:rPr spc="-10" dirty="0"/>
              <a:t>vs.</a:t>
            </a:r>
            <a:r>
              <a:rPr dirty="0"/>
              <a:t> </a:t>
            </a:r>
            <a:r>
              <a:rPr spc="-5" dirty="0"/>
              <a:t>~100</a:t>
            </a:r>
            <a:r>
              <a:rPr spc="-15" dirty="0"/>
              <a:t> </a:t>
            </a:r>
            <a:r>
              <a:rPr spc="-5" dirty="0"/>
              <a:t>TV</a:t>
            </a:r>
          </a:p>
          <a:p>
            <a:pPr marL="287655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towers</a:t>
            </a:r>
            <a:r>
              <a:rPr spc="-10" dirty="0"/>
              <a:t> </a:t>
            </a:r>
            <a:r>
              <a:rPr dirty="0"/>
              <a:t>(taking</a:t>
            </a:r>
            <a:r>
              <a:rPr spc="-25" dirty="0"/>
              <a:t> </a:t>
            </a:r>
            <a:r>
              <a:rPr dirty="0"/>
              <a:t>Germany</a:t>
            </a:r>
            <a:r>
              <a:rPr spc="-20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dirty="0"/>
              <a:t>an</a:t>
            </a:r>
            <a:r>
              <a:rPr spc="-15" dirty="0"/>
              <a:t> </a:t>
            </a:r>
            <a:r>
              <a:rPr spc="-5" dirty="0"/>
              <a:t>example)</a:t>
            </a:r>
          </a:p>
          <a:p>
            <a:pPr marL="28829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88925" algn="l"/>
              </a:tabLst>
            </a:pPr>
            <a:r>
              <a:rPr spc="-5" dirty="0"/>
              <a:t>But:</a:t>
            </a:r>
            <a:r>
              <a:rPr spc="-20" dirty="0"/>
              <a:t> </a:t>
            </a:r>
            <a:r>
              <a:rPr dirty="0"/>
              <a:t>If</a:t>
            </a:r>
            <a:r>
              <a:rPr spc="-15" dirty="0"/>
              <a:t> </a:t>
            </a:r>
            <a:r>
              <a:rPr spc="-10" dirty="0"/>
              <a:t>your</a:t>
            </a:r>
            <a:r>
              <a:rPr spc="5" dirty="0"/>
              <a:t> </a:t>
            </a:r>
            <a:r>
              <a:rPr dirty="0"/>
              <a:t>cellular </a:t>
            </a:r>
            <a:r>
              <a:rPr spc="-5" dirty="0"/>
              <a:t>network</a:t>
            </a:r>
            <a:r>
              <a:rPr dirty="0"/>
              <a:t> operator</a:t>
            </a:r>
            <a:r>
              <a:rPr spc="-25" dirty="0"/>
              <a:t> </a:t>
            </a:r>
            <a:r>
              <a:rPr spc="-5" dirty="0"/>
              <a:t>offers</a:t>
            </a:r>
            <a:r>
              <a:rPr spc="-40" dirty="0"/>
              <a:t> </a:t>
            </a:r>
            <a:r>
              <a:rPr spc="-10" dirty="0"/>
              <a:t>you</a:t>
            </a:r>
            <a:r>
              <a:rPr spc="20" dirty="0"/>
              <a:t> </a:t>
            </a:r>
            <a:r>
              <a:rPr spc="-5" dirty="0"/>
              <a:t>SIB16:</a:t>
            </a:r>
            <a:r>
              <a:rPr spc="-15" dirty="0"/>
              <a:t> </a:t>
            </a:r>
            <a:r>
              <a:rPr spc="10" dirty="0"/>
              <a:t>Why</a:t>
            </a:r>
            <a:r>
              <a:rPr spc="-40" dirty="0"/>
              <a:t> </a:t>
            </a:r>
            <a:r>
              <a:rPr spc="-5" dirty="0"/>
              <a:t>not?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56013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US</a:t>
            </a:r>
            <a:r>
              <a:rPr spc="-150" dirty="0"/>
              <a:t>I</a:t>
            </a:r>
            <a:r>
              <a:rPr spc="-365" dirty="0"/>
              <a:t>NG</a:t>
            </a:r>
            <a:r>
              <a:rPr spc="-135" dirty="0"/>
              <a:t> </a:t>
            </a:r>
            <a:r>
              <a:rPr spc="-310" dirty="0"/>
              <a:t>TV</a:t>
            </a:r>
            <a:r>
              <a:rPr spc="-145" dirty="0"/>
              <a:t> </a:t>
            </a:r>
            <a:r>
              <a:rPr spc="-300" dirty="0"/>
              <a:t>SIGN</a:t>
            </a:r>
            <a:r>
              <a:rPr spc="-365" dirty="0"/>
              <a:t>A</a:t>
            </a:r>
            <a:r>
              <a:rPr spc="-310" dirty="0"/>
              <a:t>LS</a:t>
            </a:r>
            <a:r>
              <a:rPr spc="-225" dirty="0"/>
              <a:t> </a:t>
            </a:r>
            <a:r>
              <a:rPr spc="-340" dirty="0"/>
              <a:t>AS</a:t>
            </a:r>
            <a:r>
              <a:rPr spc="-215" dirty="0"/>
              <a:t> </a:t>
            </a:r>
            <a:r>
              <a:rPr spc="-355" dirty="0"/>
              <a:t>A</a:t>
            </a:r>
            <a:r>
              <a:rPr spc="-220" dirty="0"/>
              <a:t> </a:t>
            </a:r>
            <a:r>
              <a:rPr spc="-290" dirty="0"/>
              <a:t>TIME</a:t>
            </a:r>
            <a:r>
              <a:rPr spc="-145" dirty="0"/>
              <a:t> </a:t>
            </a:r>
            <a:r>
              <a:rPr spc="-355" dirty="0"/>
              <a:t>SOUR</a:t>
            </a:r>
            <a:r>
              <a:rPr spc="-365" dirty="0"/>
              <a:t>C</a:t>
            </a:r>
            <a:r>
              <a:rPr spc="-310" dirty="0"/>
              <a:t>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68" y="1048638"/>
            <a:ext cx="4674235" cy="177101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Could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built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independent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GNSS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Less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vulnerable</a:t>
            </a:r>
            <a:r>
              <a:rPr sz="1500" dirty="0">
                <a:latin typeface="Arial MT"/>
                <a:cs typeface="Arial MT"/>
              </a:rPr>
              <a:t> to solar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storm,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jamming,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spoofing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High power</a:t>
            </a:r>
            <a:r>
              <a:rPr sz="1500" dirty="0">
                <a:latin typeface="Arial MT"/>
                <a:cs typeface="Arial MT"/>
              </a:rPr>
              <a:t> signal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(100kW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1000kW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ERP)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World-wide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UHF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(~450-600/700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MHz)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Electricity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backup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many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transmitters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25" dirty="0">
                <a:latin typeface="Arial MT"/>
                <a:cs typeface="Arial MT"/>
              </a:rPr>
              <a:t>Very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high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availability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8" y="2793147"/>
            <a:ext cx="5805170" cy="17722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Infrastructure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already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place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6-8</a:t>
            </a:r>
            <a:r>
              <a:rPr sz="1500" spc="-5" dirty="0">
                <a:latin typeface="Arial MT"/>
                <a:cs typeface="Arial MT"/>
              </a:rPr>
              <a:t> MHz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bandwidth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Wingdings"/>
                <a:cs typeface="Wingdings"/>
              </a:rPr>
              <a:t>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Arial MT"/>
                <a:cs typeface="Arial MT"/>
              </a:rPr>
              <a:t>many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GPS receivers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don‘t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either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~100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towers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cover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country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like </a:t>
            </a:r>
            <a:r>
              <a:rPr sz="1500" dirty="0">
                <a:latin typeface="Arial MT"/>
                <a:cs typeface="Arial MT"/>
              </a:rPr>
              <a:t>Germany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Monitoring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synchronization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manageable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Cheap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directional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antennas –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hard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jam</a:t>
            </a:r>
            <a:endParaRPr sz="1500">
              <a:latin typeface="Arial MT"/>
              <a:cs typeface="Arial MT"/>
            </a:endParaRPr>
          </a:p>
          <a:p>
            <a:pPr marL="281940">
              <a:lnSpc>
                <a:spcPct val="100000"/>
              </a:lnSpc>
              <a:spcBef>
                <a:spcPts val="495"/>
              </a:spcBef>
            </a:pPr>
            <a:r>
              <a:rPr sz="1500" dirty="0">
                <a:latin typeface="Arial MT"/>
                <a:cs typeface="Arial MT"/>
              </a:rPr>
              <a:t>&lt;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100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$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4476" y="787908"/>
            <a:ext cx="2625852" cy="22326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52335" y="3013405"/>
            <a:ext cx="1871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Amplifiers for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0976" y="4171465"/>
            <a:ext cx="844724" cy="68857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299402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THREE</a:t>
            </a:r>
            <a:r>
              <a:rPr spc="-145" dirty="0"/>
              <a:t> </a:t>
            </a:r>
            <a:r>
              <a:rPr spc="-355" dirty="0"/>
              <a:t>C</a:t>
            </a:r>
            <a:r>
              <a:rPr spc="-370" dirty="0"/>
              <a:t>H</a:t>
            </a:r>
            <a:r>
              <a:rPr spc="-330" dirty="0"/>
              <a:t>ALLENGES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048638"/>
            <a:ext cx="5276215" cy="177101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Signal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afordable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timing</a:t>
            </a:r>
            <a:r>
              <a:rPr sz="1500" spc="-5" dirty="0">
                <a:latin typeface="Arial MT"/>
                <a:cs typeface="Arial MT"/>
              </a:rPr>
              <a:t> receivers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There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„the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single“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digital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TV </a:t>
            </a:r>
            <a:r>
              <a:rPr sz="1500" dirty="0">
                <a:latin typeface="Arial MT"/>
                <a:cs typeface="Arial MT"/>
              </a:rPr>
              <a:t>standard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world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Should </a:t>
            </a:r>
            <a:r>
              <a:rPr sz="1500" spc="-10" dirty="0">
                <a:latin typeface="Arial MT"/>
                <a:cs typeface="Arial MT"/>
              </a:rPr>
              <a:t>have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 lower-layer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UTC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timestamp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Should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proprietary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Improve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accuracy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sub-µs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cases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Distributing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GNSS-independent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time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each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TV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219837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1</a:t>
            </a:r>
            <a:r>
              <a:rPr spc="-135" dirty="0"/>
              <a:t> </a:t>
            </a:r>
            <a:r>
              <a:rPr spc="-270" dirty="0"/>
              <a:t>–</a:t>
            </a:r>
            <a:r>
              <a:rPr spc="-135" dirty="0"/>
              <a:t> </a:t>
            </a:r>
            <a:r>
              <a:rPr spc="-325" dirty="0"/>
              <a:t>THE</a:t>
            </a:r>
            <a:r>
              <a:rPr spc="-135" dirty="0"/>
              <a:t> </a:t>
            </a:r>
            <a:r>
              <a:rPr spc="-340" dirty="0"/>
              <a:t>S</a:t>
            </a:r>
            <a:r>
              <a:rPr spc="-310" dirty="0"/>
              <a:t>IGNAL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3" y="1053083"/>
            <a:ext cx="6408420" cy="36362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97838" y="4531867"/>
            <a:ext cx="93218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5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500" spc="40" dirty="0">
                <a:solidFill>
                  <a:srgbClr val="FFFFFF"/>
                </a:solidFill>
                <a:latin typeface="Roboto"/>
                <a:cs typeface="Roboto"/>
              </a:rPr>
              <a:t>í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ed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w</a:t>
            </a:r>
            <a:r>
              <a:rPr sz="500" spc="-10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500" spc="-10" dirty="0">
                <a:solidFill>
                  <a:srgbClr val="FFFFFF"/>
                </a:solidFill>
                <a:latin typeface="Roboto"/>
                <a:cs typeface="Roboto"/>
              </a:rPr>
              <a:t>h Bi</a:t>
            </a:r>
            <a:r>
              <a:rPr sz="500" spc="-15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g</a:t>
            </a:r>
            <a:r>
              <a:rPr sz="5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500" spc="5" dirty="0">
                <a:solidFill>
                  <a:srgbClr val="FFFFFF"/>
                </a:solidFill>
                <a:latin typeface="Roboto"/>
                <a:cs typeface="Roboto"/>
              </a:rPr>
              <a:t>m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ag</a:t>
            </a:r>
            <a:r>
              <a:rPr sz="500" spc="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5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500" spc="15" dirty="0">
                <a:solidFill>
                  <a:srgbClr val="FFFFFF"/>
                </a:solidFill>
                <a:latin typeface="Roboto"/>
                <a:cs typeface="Roboto"/>
              </a:rPr>
              <a:t>cí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500" spc="15" dirty="0">
                <a:solidFill>
                  <a:srgbClr val="FFFFFF"/>
                </a:solidFill>
                <a:latin typeface="Roboto"/>
                <a:cs typeface="Roboto"/>
              </a:rPr>
              <a:t>oí</a:t>
            </a:r>
            <a:endParaRPr sz="5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1433" y="1842323"/>
            <a:ext cx="4298886" cy="22134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338201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DIG</a:t>
            </a:r>
            <a:r>
              <a:rPr spc="-145" dirty="0"/>
              <a:t>I</a:t>
            </a:r>
            <a:r>
              <a:rPr spc="-455" dirty="0"/>
              <a:t>T</a:t>
            </a:r>
            <a:r>
              <a:rPr spc="-325" dirty="0"/>
              <a:t>AL</a:t>
            </a:r>
            <a:r>
              <a:rPr spc="-190" dirty="0"/>
              <a:t> </a:t>
            </a:r>
            <a:r>
              <a:rPr spc="-310" dirty="0"/>
              <a:t>TV</a:t>
            </a:r>
            <a:r>
              <a:rPr spc="-155" dirty="0"/>
              <a:t> </a:t>
            </a:r>
            <a:r>
              <a:rPr spc="-325" dirty="0"/>
              <a:t>S</a:t>
            </a:r>
            <a:r>
              <a:rPr spc="-459" dirty="0"/>
              <a:t>T</a:t>
            </a:r>
            <a:r>
              <a:rPr spc="-355" dirty="0"/>
              <a:t>AN</a:t>
            </a:r>
            <a:r>
              <a:rPr spc="-370" dirty="0"/>
              <a:t>D</a:t>
            </a:r>
            <a:r>
              <a:rPr spc="-355" dirty="0"/>
              <a:t>AR</a:t>
            </a:r>
            <a:r>
              <a:rPr spc="-370" dirty="0"/>
              <a:t>D</a:t>
            </a:r>
            <a:r>
              <a:rPr spc="-325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8" y="1048638"/>
            <a:ext cx="6603365" cy="235331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Digital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TV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 </a:t>
            </a:r>
            <a:r>
              <a:rPr sz="1500" dirty="0">
                <a:latin typeface="Arial MT"/>
                <a:cs typeface="Arial MT"/>
              </a:rPr>
              <a:t>software-defined-radios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They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 </a:t>
            </a:r>
            <a:r>
              <a:rPr sz="1500" spc="-5" dirty="0">
                <a:latin typeface="Arial MT"/>
                <a:cs typeface="Arial MT"/>
              </a:rPr>
              <a:t>be</a:t>
            </a:r>
            <a:r>
              <a:rPr sz="1500" dirty="0">
                <a:latin typeface="Arial MT"/>
                <a:cs typeface="Arial MT"/>
              </a:rPr>
              <a:t> re-configured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00" dirty="0">
                <a:latin typeface="Arial MT"/>
                <a:cs typeface="Arial MT"/>
              </a:rPr>
              <a:t> </a:t>
            </a:r>
            <a:r>
              <a:rPr sz="1500" spc="-35" dirty="0">
                <a:latin typeface="Arial MT"/>
                <a:cs typeface="Arial MT"/>
              </a:rPr>
              <a:t>ATSC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3.0,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DVB-T2,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30" dirty="0">
                <a:latin typeface="Arial MT"/>
                <a:cs typeface="Arial MT"/>
              </a:rPr>
              <a:t>ISDB-T,</a:t>
            </a:r>
            <a:r>
              <a:rPr sz="1500" spc="-5" dirty="0">
                <a:latin typeface="Arial MT"/>
                <a:cs typeface="Arial MT"/>
              </a:rPr>
              <a:t> DTMB,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feMBMS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There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global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standard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Which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use?</a:t>
            </a:r>
            <a:endParaRPr sz="15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80"/>
              </a:spcBef>
              <a:buSzPct val="90000"/>
              <a:buFont typeface="Symbol"/>
              <a:buChar char=""/>
              <a:tabLst>
                <a:tab pos="642620" algn="l"/>
              </a:tabLst>
            </a:pPr>
            <a:r>
              <a:rPr sz="1500" dirty="0">
                <a:latin typeface="Arial MT"/>
                <a:cs typeface="Arial MT"/>
              </a:rPr>
              <a:t>We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chose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3GPP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feMBMS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(currently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dirty="0">
                <a:latin typeface="Arial MT"/>
                <a:cs typeface="Arial MT"/>
              </a:rPr>
              <a:t> trial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stage)</a:t>
            </a:r>
            <a:endParaRPr sz="15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642620" algn="l"/>
              </a:tabLst>
            </a:pPr>
            <a:r>
              <a:rPr sz="1500" spc="-5" dirty="0">
                <a:latin typeface="Arial MT"/>
                <a:cs typeface="Arial MT"/>
              </a:rPr>
              <a:t>Another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independent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project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chose</a:t>
            </a:r>
            <a:r>
              <a:rPr sz="1500" spc="-105" dirty="0">
                <a:latin typeface="Arial MT"/>
                <a:cs typeface="Arial MT"/>
              </a:rPr>
              <a:t> </a:t>
            </a:r>
            <a:r>
              <a:rPr sz="1500" spc="-35" dirty="0">
                <a:latin typeface="Arial MT"/>
                <a:cs typeface="Arial MT"/>
              </a:rPr>
              <a:t>ATSC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3.0</a:t>
            </a:r>
            <a:endParaRPr sz="15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642620" algn="l"/>
              </a:tabLst>
            </a:pPr>
            <a:r>
              <a:rPr sz="1500" dirty="0">
                <a:latin typeface="Arial MT"/>
                <a:cs typeface="Arial MT"/>
              </a:rPr>
              <a:t>Essentially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these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standards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could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extended</a:t>
            </a:r>
            <a:endParaRPr sz="1500">
              <a:latin typeface="Arial MT"/>
              <a:cs typeface="Arial MT"/>
            </a:endParaRPr>
          </a:p>
          <a:p>
            <a:pPr marL="641985">
              <a:lnSpc>
                <a:spcPct val="100000"/>
              </a:lnSpc>
              <a:spcBef>
                <a:spcPts val="495"/>
              </a:spcBef>
            </a:pP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carry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UTC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time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stamp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1417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FEMBMS</a:t>
            </a:r>
            <a:r>
              <a:rPr spc="-30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048638"/>
            <a:ext cx="7486650" cy="25501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feMBMS: </a:t>
            </a:r>
            <a:r>
              <a:rPr sz="1500" spc="-30" dirty="0">
                <a:latin typeface="Arial MT"/>
                <a:cs typeface="Arial MT"/>
              </a:rPr>
              <a:t>„LTE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Broadcasting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TV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towers“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Standard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3GPP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standardization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body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brought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you</a:t>
            </a:r>
            <a:r>
              <a:rPr sz="1500" dirty="0">
                <a:latin typeface="Arial MT"/>
                <a:cs typeface="Arial MT"/>
              </a:rPr>
              <a:t> 4G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20" dirty="0">
                <a:latin typeface="Arial MT"/>
                <a:cs typeface="Arial MT"/>
              </a:rPr>
              <a:t>5G)</a:t>
            </a:r>
            <a:endParaRPr sz="15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642620" algn="l"/>
              </a:tabLst>
            </a:pPr>
            <a:r>
              <a:rPr sz="1500" spc="-5" dirty="0">
                <a:latin typeface="Arial MT"/>
                <a:cs typeface="Arial MT"/>
              </a:rPr>
              <a:t>Essentially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some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kind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40" dirty="0">
                <a:latin typeface="Arial MT"/>
                <a:cs typeface="Arial MT"/>
              </a:rPr>
              <a:t>LTE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signal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offers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timing 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positioning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features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3GPP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„toolbox“</a:t>
            </a:r>
            <a:endParaRPr sz="15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80"/>
              </a:spcBef>
              <a:buSzPct val="90000"/>
              <a:buFont typeface="Symbol"/>
              <a:buChar char=""/>
              <a:tabLst>
                <a:tab pos="642620" algn="l"/>
              </a:tabLst>
            </a:pPr>
            <a:r>
              <a:rPr sz="1500" dirty="0">
                <a:latin typeface="Arial MT"/>
                <a:cs typeface="Arial MT"/>
              </a:rPr>
              <a:t>e.g.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 UTC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timestamp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normal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phones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can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already</a:t>
            </a:r>
            <a:endParaRPr sz="1500">
              <a:latin typeface="Arial MT"/>
              <a:cs typeface="Arial MT"/>
            </a:endParaRPr>
          </a:p>
          <a:p>
            <a:pPr marL="462280" marR="5080" lvl="1" indent="-180340">
              <a:lnSpc>
                <a:spcPct val="105300"/>
              </a:lnSpc>
              <a:spcBef>
                <a:spcPts val="3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Enabling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low-cost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mass-market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receivers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(Essentially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40" dirty="0">
                <a:latin typeface="Arial MT"/>
                <a:cs typeface="Arial MT"/>
              </a:rPr>
              <a:t>LTE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modem with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some </a:t>
            </a:r>
            <a:r>
              <a:rPr sz="1500" spc="-5" dirty="0">
                <a:latin typeface="Arial MT"/>
                <a:cs typeface="Arial MT"/>
              </a:rPr>
              <a:t>SW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modifications)</a:t>
            </a:r>
            <a:endParaRPr sz="15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642620" algn="l"/>
              </a:tabLst>
            </a:pPr>
            <a:r>
              <a:rPr sz="1500" spc="-5" dirty="0">
                <a:latin typeface="Arial MT"/>
                <a:cs typeface="Arial MT"/>
              </a:rPr>
              <a:t>SW-Modified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smartphones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able</a:t>
            </a:r>
            <a:r>
              <a:rPr sz="1500" dirty="0">
                <a:latin typeface="Arial MT"/>
                <a:cs typeface="Arial MT"/>
              </a:rPr>
              <a:t> to </a:t>
            </a:r>
            <a:r>
              <a:rPr sz="1500" spc="-5" dirty="0">
                <a:latin typeface="Arial MT"/>
                <a:cs typeface="Arial MT"/>
              </a:rPr>
              <a:t>receive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feMBMS</a:t>
            </a:r>
            <a:r>
              <a:rPr sz="1500" dirty="0">
                <a:latin typeface="Arial MT"/>
                <a:cs typeface="Arial MT"/>
              </a:rPr>
              <a:t> signals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already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today</a:t>
            </a:r>
            <a:endParaRPr sz="1500">
              <a:latin typeface="Arial MT"/>
              <a:cs typeface="Arial MT"/>
            </a:endParaRPr>
          </a:p>
          <a:p>
            <a:pPr marL="821690" lvl="3" indent="-18034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SzPct val="87500"/>
              <a:buFont typeface="Symbol"/>
              <a:buChar char=""/>
              <a:tabLst>
                <a:tab pos="822325" algn="l"/>
              </a:tabLst>
            </a:pPr>
            <a:r>
              <a:rPr sz="1200" u="sng" spc="-5" dirty="0">
                <a:solidFill>
                  <a:srgbClr val="009DEB"/>
                </a:solidFill>
                <a:uFill>
                  <a:solidFill>
                    <a:srgbClr val="009DEB"/>
                  </a:solidFill>
                </a:uFill>
                <a:latin typeface="Arial MT"/>
                <a:cs typeface="Arial MT"/>
                <a:hlinkClick r:id="rId2"/>
              </a:rPr>
              <a:t>https://youtu.be/03h8dJTIEUo?si=xB8EjKTiNIY5z5PI&amp;t=76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556450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DIFFE</a:t>
            </a:r>
            <a:r>
              <a:rPr spc="-365" dirty="0"/>
              <a:t>R</a:t>
            </a:r>
            <a:r>
              <a:rPr spc="-340" dirty="0"/>
              <a:t>EN</a:t>
            </a:r>
            <a:r>
              <a:rPr spc="-370" dirty="0"/>
              <a:t>C</a:t>
            </a:r>
            <a:r>
              <a:rPr spc="-325" dirty="0"/>
              <a:t>ES</a:t>
            </a:r>
            <a:r>
              <a:rPr spc="-145" dirty="0"/>
              <a:t> </a:t>
            </a:r>
            <a:r>
              <a:rPr spc="-455" dirty="0"/>
              <a:t>L</a:t>
            </a:r>
            <a:r>
              <a:rPr spc="-310" dirty="0"/>
              <a:t>TE</a:t>
            </a:r>
            <a:r>
              <a:rPr spc="-155" dirty="0"/>
              <a:t> </a:t>
            </a:r>
            <a:r>
              <a:rPr spc="-260" dirty="0"/>
              <a:t>VS.</a:t>
            </a:r>
            <a:r>
              <a:rPr spc="-160" dirty="0"/>
              <a:t> </a:t>
            </a:r>
            <a:r>
              <a:rPr spc="-350" dirty="0"/>
              <a:t>FEMBMS</a:t>
            </a:r>
            <a:r>
              <a:rPr spc="-135" dirty="0"/>
              <a:t> </a:t>
            </a:r>
            <a:r>
              <a:rPr spc="-305" dirty="0"/>
              <a:t>SIGNAL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7682" y="1125219"/>
          <a:ext cx="4762500" cy="338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7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Normal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7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feMBMS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Uplink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yes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No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0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Subcarrier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spacing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kHz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kHz,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2.5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kHz,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 marR="2774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1.25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kHz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0.625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kHz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Cyclic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Prefix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16.67µs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400µs,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800µs,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1600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µs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UTC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time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broadcast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SIB16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SIB16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52">
                <a:tc>
                  <a:txBody>
                    <a:bodyPr/>
                    <a:lstStyle/>
                    <a:p>
                      <a:pPr marL="91440" marR="1473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4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rans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itt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loc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tion 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broadcast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standardized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added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Application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Cellular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network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Broadcasting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towers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2141</Words>
  <Application>Microsoft Office PowerPoint</Application>
  <PresentationFormat>Экран (16:9)</PresentationFormat>
  <Paragraphs>381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2" baseType="lpstr">
      <vt:lpstr>Arial</vt:lpstr>
      <vt:lpstr>Arial MT</vt:lpstr>
      <vt:lpstr>Calibri</vt:lpstr>
      <vt:lpstr>Roboto</vt:lpstr>
      <vt:lpstr>Symbol</vt:lpstr>
      <vt:lpstr>Times New Roman</vt:lpstr>
      <vt:lpstr>Wingdings</vt:lpstr>
      <vt:lpstr>Office Theme</vt:lpstr>
      <vt:lpstr>OCP-TAP SESSION 6.12.2023  5G BASED PNT USING TV  TRANSMITTERS</vt:lpstr>
      <vt:lpstr>THE PROBLEM</vt:lpstr>
      <vt:lpstr>BROADCASTING TIME – TECHNOLOGIES, ACCURACIES</vt:lpstr>
      <vt:lpstr>USING TV SIGNALS AS A TIME SOURCE?</vt:lpstr>
      <vt:lpstr>THREE CHALLENGES</vt:lpstr>
      <vt:lpstr>1 – THE SIGNAL</vt:lpstr>
      <vt:lpstr>DIGITAL TV STANDARDS</vt:lpstr>
      <vt:lpstr>FEMBMS?</vt:lpstr>
      <vt:lpstr>DIFFERENCES LTE VS. FEMBMS SIGNAL</vt:lpstr>
      <vt:lpstr>HOW DOES THE LTE/FEMBMS SIGNAL LOOK LIKE?</vt:lpstr>
      <vt:lpstr>HOW TO GET THE PRECISE UTC TIME FROM LTE/FEMBMS</vt:lpstr>
      <vt:lpstr>HOW ABOUT TX LOCATION?</vt:lpstr>
      <vt:lpstr>TRANSMITTER -  ENHANCEMENTS</vt:lpstr>
      <vt:lpstr>TEST RECEIVERS</vt:lpstr>
      <vt:lpstr>2 - ACCURACY</vt:lpstr>
      <vt:lpstr>TRANSMITTER  SEGMENT</vt:lpstr>
      <vt:lpstr>TRANSMITTER  ACCURACY –  STATUS QUO</vt:lpstr>
      <vt:lpstr>OCXO BYPASS</vt:lpstr>
      <vt:lpstr>OCXO AND SFN  OPTIMIZATION</vt:lpstr>
      <vt:lpstr>SUMMARY  TRANSMITTER  IMPROVEMENTS</vt:lpstr>
      <vt:lpstr>FIELD TESTS – VIENNA TEST BED</vt:lpstr>
      <vt:lpstr>FIELD TESTS –  URBAN /  SUBURBAN  ENVIRONMENT</vt:lpstr>
      <vt:lpstr>FIELD TESTS –  STATIC LOCATION  SCATTER PLOT</vt:lpstr>
      <vt:lpstr>FIELD TESTS –  STATIC  MEASUREMENT  AT ORF HQ</vt:lpstr>
      <vt:lpstr>3 – NETWORK SYNCHRONIZATION</vt:lpstr>
      <vt:lpstr>HOW TO  SYNCHRONIZE?</vt:lpstr>
      <vt:lpstr>HOW TO  SYNCHRONIZE?</vt:lpstr>
      <vt:lpstr>SUMMARY</vt:lpstr>
      <vt:lpstr>QUESTIONS, FEEDBACK?</vt:lpstr>
      <vt:lpstr>BACKUP SLIDES</vt:lpstr>
      <vt:lpstr>EXCURSION: CELL SIZE, CYCLIC PREFIX AND SUBCARRIER  SPACING</vt:lpstr>
      <vt:lpstr>THE SAME TIMING RECEIVER COULD USE TV AND CELLULAR  SIGNAL AS SOURCE</vt:lpstr>
      <vt:lpstr>HOW ARE TV TRANSMITTERS ORGANIZED</vt:lpstr>
      <vt:lpstr>WHY NOT DIRECTLY USING A CELLULAR NETWORK‘S TIME?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OCP-TAP SESSION 6.12.2023  5G BASED PNT USING TV  TRANSMITTERS</dc:title>
  <dc:creator>SHIWA</dc:creator>
  <cp:lastModifiedBy>SHIWA</cp:lastModifiedBy>
  <cp:revision>2</cp:revision>
  <dcterms:created xsi:type="dcterms:W3CDTF">2024-06-18T20:55:08Z</dcterms:created>
  <dcterms:modified xsi:type="dcterms:W3CDTF">2024-06-18T21:29:41Z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2023-12-06T00:00:00Z</vt:filetime>
  </property>
  <property fmtid="{D5CDD505-2E9C-101B-9397-08002B2CF9AE}" pid="3" name="LastSaved">
    <vt:filetime>2024-06-18T00:00:00Z</vt:filetime>
  </property>
</Properties>
</file>