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media/image7.jpg" ContentType="image/jpg"/>
  <Override PartName="/ppt/media/image9.jpg" ContentType="image/jpg"/>
  <Override PartName="/ppt/media/image10.jpg" ContentType="image/jpg"/>
  <Override PartName="/ppt/media/image11.jpg" ContentType="image/jpg"/>
  <Override PartName="/ppt/media/image12.jpg" ContentType="image/jpg"/>
  <Override PartName="/ppt/media/image16.jpg" ContentType="image/jpg"/>
  <Override PartName="/ppt/media/image17.jpg" ContentType="image/jpg"/>
  <Override PartName="/ppt/media/image18.jpg" ContentType="image/jpg"/>
  <Override PartName="/ppt/media/image19.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5.jpg" ContentType="image/jpg"/>
  <Override PartName="/ppt/media/image36.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0.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9"/>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92" r:id="rId23"/>
    <p:sldId id="293" r:id="rId24"/>
    <p:sldId id="265"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4FC01A-EA4D-447D-913B-6E461C068B78}" type="datetimeFigureOut">
              <a:rPr lang="ru-RU" smtClean="0"/>
              <a:t>14.06.2024</a:t>
            </a:fld>
            <a:endParaRPr lang="ru-RU"/>
          </a:p>
        </p:txBody>
      </p:sp>
      <p:sp>
        <p:nvSpPr>
          <p:cNvPr id="4" name="Образ слайда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CF42C0-7392-42C9-BC61-C28C57314DF7}" type="slidenum">
              <a:rPr lang="ru-RU" smtClean="0"/>
              <a:t>‹#›</a:t>
            </a:fld>
            <a:endParaRPr lang="ru-RU"/>
          </a:p>
        </p:txBody>
      </p:sp>
    </p:spTree>
    <p:extLst>
      <p:ext uri="{BB962C8B-B14F-4D97-AF65-F5344CB8AC3E}">
        <p14:creationId xmlns:p14="http://schemas.microsoft.com/office/powerpoint/2010/main" val="21184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18</a:t>
            </a:fld>
            <a:endParaRPr lang="ru-RU"/>
          </a:p>
        </p:txBody>
      </p:sp>
    </p:spTree>
    <p:extLst>
      <p:ext uri="{BB962C8B-B14F-4D97-AF65-F5344CB8AC3E}">
        <p14:creationId xmlns:p14="http://schemas.microsoft.com/office/powerpoint/2010/main" val="53165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19</a:t>
            </a:fld>
            <a:endParaRPr lang="ru-RU"/>
          </a:p>
        </p:txBody>
      </p:sp>
    </p:spTree>
    <p:extLst>
      <p:ext uri="{BB962C8B-B14F-4D97-AF65-F5344CB8AC3E}">
        <p14:creationId xmlns:p14="http://schemas.microsoft.com/office/powerpoint/2010/main" val="18066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4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A38A1-8FAC-4813-AB36-442FC5766B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B19EBC-FBC3-4E11-AEA1-CCADDEFA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BFDA17-5529-431B-8F2B-3780778906B9}"/>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B8928A28-2DA5-4BE1-B89E-3038E174B5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EE5AF9D-5D1E-4A79-BF76-794FB4FAEB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4076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67D2B-B5CA-4935-9506-99AC7EC8418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C998B3B-3A54-4366-8B5D-5DC4475A4C8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15D0CB-9C04-48BD-958C-E39F5AA4510B}"/>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FBB19399-304F-437B-94F8-C2640BE812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D4A2C-ED54-4C05-896D-A759FB27C0C5}"/>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189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6CD8553-F101-4BF9-9777-CC126AFA71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A2B57-0A23-41D1-808E-1336735DB5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ED61F1-A70F-4FA4-BFB3-3A24726E5C29}"/>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D56863AC-D8BD-4F5D-8D04-080906100B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5B020C-7275-4A2C-83B5-E7DE4163B97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7141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5F5F61"/>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7563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6085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 watercolor top">
  <p:cSld name="content slide | watercolor top">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8200" y="1556201"/>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Libre Franklin"/>
              <a:buNone/>
              <a:defRPr sz="4800" b="0">
                <a:solidFill>
                  <a:schemeClr val="dk1"/>
                </a:solidFill>
                <a:latin typeface="Libre Franklin"/>
                <a:ea typeface="Libre Franklin"/>
                <a:cs typeface="Libre Franklin"/>
                <a:sym typeface="Libre Frankl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8200" y="3043003"/>
            <a:ext cx="10515600" cy="33207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a:solidFill>
                  <a:schemeClr val="dk1"/>
                </a:solidFill>
                <a:latin typeface="Libre Franklin"/>
                <a:ea typeface="Libre Franklin"/>
                <a:cs typeface="Libre Franklin"/>
                <a:sym typeface="Libre Franklin"/>
              </a:defRPr>
            </a:lvl1pPr>
            <a:lvl2pPr marL="914400" lvl="1" indent="-381000" algn="l">
              <a:lnSpc>
                <a:spcPct val="90000"/>
              </a:lnSpc>
              <a:spcBef>
                <a:spcPts val="500"/>
              </a:spcBef>
              <a:spcAft>
                <a:spcPts val="0"/>
              </a:spcAft>
              <a:buSzPts val="2400"/>
              <a:buChar char="⎻"/>
              <a:defRPr>
                <a:solidFill>
                  <a:schemeClr val="dk1"/>
                </a:solidFill>
                <a:latin typeface="Libre Franklin"/>
                <a:ea typeface="Libre Franklin"/>
                <a:cs typeface="Libre Franklin"/>
                <a:sym typeface="Libre Franklin"/>
              </a:defRPr>
            </a:lvl2pPr>
            <a:lvl3pPr marL="1371600" lvl="2" indent="-355600" algn="l">
              <a:lnSpc>
                <a:spcPct val="90000"/>
              </a:lnSpc>
              <a:spcBef>
                <a:spcPts val="500"/>
              </a:spcBef>
              <a:spcAft>
                <a:spcPts val="0"/>
              </a:spcAft>
              <a:buSzPts val="2000"/>
              <a:buChar char="•"/>
              <a:defRPr>
                <a:solidFill>
                  <a:schemeClr val="dk1"/>
                </a:solidFill>
                <a:latin typeface="Libre Franklin"/>
                <a:ea typeface="Libre Franklin"/>
                <a:cs typeface="Libre Franklin"/>
                <a:sym typeface="Libre Franklin"/>
              </a:defRPr>
            </a:lvl3pPr>
            <a:lvl4pPr marL="1828800" lvl="3" indent="-342900" algn="l">
              <a:lnSpc>
                <a:spcPct val="90000"/>
              </a:lnSpc>
              <a:spcBef>
                <a:spcPts val="500"/>
              </a:spcBef>
              <a:spcAft>
                <a:spcPts val="0"/>
              </a:spcAft>
              <a:buSzPts val="1800"/>
              <a:buChar char="⎻"/>
              <a:defRPr>
                <a:solidFill>
                  <a:schemeClr val="dk1"/>
                </a:solidFill>
                <a:latin typeface="Libre Franklin"/>
                <a:ea typeface="Libre Franklin"/>
                <a:cs typeface="Libre Franklin"/>
                <a:sym typeface="Libre Franklin"/>
              </a:defRPr>
            </a:lvl4pPr>
            <a:lvl5pPr marL="2286000" lvl="4" indent="-314325" algn="l">
              <a:lnSpc>
                <a:spcPct val="90000"/>
              </a:lnSpc>
              <a:spcBef>
                <a:spcPts val="500"/>
              </a:spcBef>
              <a:spcAft>
                <a:spcPts val="0"/>
              </a:spcAft>
              <a:buSzPts val="1350"/>
              <a:buChar char="o"/>
              <a:defRPr>
                <a:solidFill>
                  <a:schemeClr val="dk1"/>
                </a:solidFill>
                <a:latin typeface="Libre Franklin"/>
                <a:ea typeface="Libre Franklin"/>
                <a:cs typeface="Libre Franklin"/>
                <a:sym typeface="Libre Frankl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2481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left watercolor">
  <p:cSld name="title | left watercolor">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1998642" y="1063172"/>
            <a:ext cx="8669357"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1998642" y="3530815"/>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847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 bottom watercolor">
  <p:cSld name="1_title | bottom watercolor">
    <p:spTree>
      <p:nvGrpSpPr>
        <p:cNvPr id="1" name="Shape 33"/>
        <p:cNvGrpSpPr/>
        <p:nvPr/>
      </p:nvGrpSpPr>
      <p:grpSpPr>
        <a:xfrm>
          <a:off x="0" y="0"/>
          <a:ext cx="0" cy="0"/>
          <a:chOff x="0" y="0"/>
          <a:chExt cx="0" cy="0"/>
        </a:xfrm>
      </p:grpSpPr>
      <p:sp>
        <p:nvSpPr>
          <p:cNvPr id="35" name="Google Shape;35;p32"/>
          <p:cNvSpPr txBox="1">
            <a:spLocks noGrp="1"/>
          </p:cNvSpPr>
          <p:nvPr>
            <p:ph type="ctrTitle"/>
          </p:nvPr>
        </p:nvSpPr>
        <p:spPr>
          <a:xfrm>
            <a:off x="1187131" y="1063172"/>
            <a:ext cx="10391594" cy="2115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subTitle" idx="1"/>
          </p:nvPr>
        </p:nvSpPr>
        <p:spPr>
          <a:xfrm>
            <a:off x="1187131" y="3298537"/>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0332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6D550-3BE4-44BB-8BDD-F6A23DBE5D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362A28-537C-4359-B652-019A28B02C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3AAB9-7C32-426E-B273-4A437FD6E8BD}"/>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5CFF039F-330F-4DC3-98CA-F25C8C3D18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310971-B352-4A58-A78C-44C54258B6C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8048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FA236-3198-4D72-9803-FAC17E6336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4F5410F-7BF5-403C-A9C4-592304FC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7B9C15E-F36D-4229-94B7-6B90B7CA2FD6}"/>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238E6B74-45D5-478C-A436-CCA629E1C6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1C966F-A20E-4BC7-A3AB-C0C5ED470C0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347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34540B-2BE4-45B3-B86B-63786C3EDA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87E042-A331-43F7-9C69-9B623F2556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BB31CF-1E8C-4985-8BE9-C817F1EF2D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6A90BD-7E43-4075-A405-D57293582D25}"/>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4D1D989F-0F54-4D68-915A-E48C4305BC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8B8731-EDE4-4753-AF80-3BFC38AFC5A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963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2D695-497C-48FA-92E9-0EB811340D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F99B4E-739C-4332-87A5-17A32F9D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FDA5F4-462C-4413-BBEA-D87D7CE432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E06EF8E-945E-4E6B-8BAD-4DC72E332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19EE8C-7EE9-44B1-B75F-995B6F9620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0471ED-A589-4D82-B7CA-D96A517D07A1}"/>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8" name="Нижний колонтитул 7">
            <a:extLst>
              <a:ext uri="{FF2B5EF4-FFF2-40B4-BE49-F238E27FC236}">
                <a16:creationId xmlns:a16="http://schemas.microsoft.com/office/drawing/2014/main" id="{E44DA2E0-6D11-4486-843A-D58FDD1AC0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BC7E4E8-9371-4FE1-BF7D-9CACE4B0A3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9161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FEF6-3502-4AA7-B11E-C6C52F124ED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EDCEB3-D257-4E3A-AF39-358FDFA3651A}"/>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Нижний колонтитул 3">
            <a:extLst>
              <a:ext uri="{FF2B5EF4-FFF2-40B4-BE49-F238E27FC236}">
                <a16:creationId xmlns:a16="http://schemas.microsoft.com/office/drawing/2014/main" id="{496FA8A0-B8C5-4112-8F8B-97CE0E81DD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5F8AF8-2BF6-48E5-A3FD-4C097B618A66}"/>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0027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A38EFD-2BF8-4A80-92DD-D90DAFD115E7}"/>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3" name="Нижний колонтитул 2">
            <a:extLst>
              <a:ext uri="{FF2B5EF4-FFF2-40B4-BE49-F238E27FC236}">
                <a16:creationId xmlns:a16="http://schemas.microsoft.com/office/drawing/2014/main" id="{35B8920D-48C7-4529-855F-2C0CCA0DCD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B34191B-7DBD-4A24-8002-E3D7834A7F3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2570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8C451-C9A2-47DF-92CD-ACBF6D0E3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FE3387-2E8A-44E9-B120-57963C5D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98C678-8F44-456C-916C-276B7E82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F10723-822E-4328-A2CC-500B54DD1F35}"/>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DE2FBC5A-C5E9-445A-BDF4-05F7B71D2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6BF4C-F787-40B5-80C3-0B4C5BBBA10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456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C8468-6090-4DE3-B89C-50ADD83FF9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1C943B6-F5C3-47A4-A0EA-1F78D7002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0176B57-3B0B-4D4F-98ED-A2031DABA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BBC4AD-AF1E-4BE8-BCA9-B3EA95C41533}"/>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73B6B031-9B88-4AC2-BE52-7617E31DDC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CF9E94-E8D4-437B-9610-535298B761C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73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DD770-6E18-4FB3-831F-58A5CF70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C05AAFB-C640-4D26-B8DB-253513067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2CC283-342B-43BC-84BE-4D30B0785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F09E6219-B8C4-4F5F-9CE8-37B0AE97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02804-49F8-4BE9-BBB5-B18E942E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4486563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2.xml"/><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143;p1" descr="Graphical user interface&#10;&#10;Description automatically generated">
            <a:extLst>
              <a:ext uri="{FF2B5EF4-FFF2-40B4-BE49-F238E27FC236}">
                <a16:creationId xmlns:a16="http://schemas.microsoft.com/office/drawing/2014/main" id="{0D474C4F-4BBA-4812-8A6A-FA2BD788955E}"/>
              </a:ext>
            </a:extLst>
          </p:cNvPr>
          <p:cNvPicPr preferRelativeResize="0">
            <a:picLocks/>
          </p:cNvPicPr>
          <p:nvPr/>
        </p:nvPicPr>
        <p:blipFill rotWithShape="1">
          <a:blip r:embed="rId2">
            <a:alphaModFix/>
          </a:blip>
          <a:srcRect t="29" b="28"/>
          <a:stretch/>
        </p:blipFill>
        <p:spPr>
          <a:xfrm>
            <a:off x="0" y="3275599"/>
            <a:ext cx="12159988" cy="3619892"/>
          </a:xfrm>
          <a:prstGeom prst="rect">
            <a:avLst/>
          </a:prstGeom>
          <a:solidFill>
            <a:schemeClr val="lt2"/>
          </a:solidFill>
          <a:ln>
            <a:noFill/>
          </a:ln>
        </p:spPr>
      </p:pic>
      <p:pic>
        <p:nvPicPr>
          <p:cNvPr id="10" name="Рисунок 9">
            <a:extLst>
              <a:ext uri="{FF2B5EF4-FFF2-40B4-BE49-F238E27FC236}">
                <a16:creationId xmlns:a16="http://schemas.microsoft.com/office/drawing/2014/main" id="{4056CAD2-4E91-4381-A9C8-2CB695F1F3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280" y="6180331"/>
            <a:ext cx="2449426" cy="523541"/>
          </a:xfrm>
          <a:prstGeom prst="rect">
            <a:avLst/>
          </a:prstGeom>
        </p:spPr>
      </p:pic>
      <p:sp>
        <p:nvSpPr>
          <p:cNvPr id="7" name="object 7"/>
          <p:cNvSpPr txBox="1">
            <a:spLocks noGrp="1"/>
          </p:cNvSpPr>
          <p:nvPr>
            <p:ph type="title"/>
          </p:nvPr>
        </p:nvSpPr>
        <p:spPr>
          <a:xfrm>
            <a:off x="2209800" y="664222"/>
            <a:ext cx="8342375" cy="2505814"/>
          </a:xfrm>
          <a:prstGeom prst="rect">
            <a:avLst/>
          </a:prstGeom>
        </p:spPr>
        <p:txBody>
          <a:bodyPr vert="horz" wrap="square" lIns="0" tIns="12700" rIns="0" bIns="0" rtlCol="0">
            <a:spAutoFit/>
          </a:bodyPr>
          <a:lstStyle/>
          <a:p>
            <a:pPr algn="ctr">
              <a:lnSpc>
                <a:spcPct val="100000"/>
              </a:lnSpc>
              <a:spcBef>
                <a:spcPts val="100"/>
              </a:spcBef>
              <a:tabLst>
                <a:tab pos="3495040" algn="l"/>
                <a:tab pos="5349240" algn="l"/>
              </a:tabLst>
            </a:pPr>
            <a:br>
              <a:rPr lang="ru-RU" spc="550" dirty="0"/>
            </a:br>
            <a:r>
              <a:rPr lang="en-US" dirty="0" err="1"/>
              <a:t>Sincronización</a:t>
            </a:r>
            <a:r>
              <a:rPr lang="en-US" dirty="0"/>
              <a:t> </a:t>
            </a:r>
            <a:br>
              <a:rPr lang="en-US" dirty="0"/>
            </a:br>
            <a:r>
              <a:rPr lang="en-US" dirty="0"/>
              <a:t>del </a:t>
            </a:r>
            <a:r>
              <a:rPr lang="en-US" dirty="0" err="1"/>
              <a:t>usuario</a:t>
            </a:r>
            <a:r>
              <a:rPr lang="en-US" dirty="0"/>
              <a:t> final</a:t>
            </a:r>
            <a:endParaRPr spc="550" dirty="0"/>
          </a:p>
        </p:txBody>
      </p:sp>
      <p:grpSp>
        <p:nvGrpSpPr>
          <p:cNvPr id="3" name="Google Shape;1808;p66">
            <a:extLst>
              <a:ext uri="{FF2B5EF4-FFF2-40B4-BE49-F238E27FC236}">
                <a16:creationId xmlns:a16="http://schemas.microsoft.com/office/drawing/2014/main" id="{A611DB95-E5D0-4537-8D40-E1BD8A25BB27}"/>
              </a:ext>
            </a:extLst>
          </p:cNvPr>
          <p:cNvGrpSpPr/>
          <p:nvPr/>
        </p:nvGrpSpPr>
        <p:grpSpPr>
          <a:xfrm>
            <a:off x="2899010" y="1812738"/>
            <a:ext cx="974913" cy="974913"/>
            <a:chOff x="4167000" y="2166750"/>
            <a:chExt cx="810000" cy="810000"/>
          </a:xfrm>
        </p:grpSpPr>
        <p:sp>
          <p:nvSpPr>
            <p:cNvPr id="4" name="Google Shape;1809;p66">
              <a:extLst>
                <a:ext uri="{FF2B5EF4-FFF2-40B4-BE49-F238E27FC236}">
                  <a16:creationId xmlns:a16="http://schemas.microsoft.com/office/drawing/2014/main" id="{CCCEBC16-10AA-45B8-872E-6DD6B1049BB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5" name="Google Shape;1810;p66">
              <a:extLst>
                <a:ext uri="{FF2B5EF4-FFF2-40B4-BE49-F238E27FC236}">
                  <a16:creationId xmlns:a16="http://schemas.microsoft.com/office/drawing/2014/main" id="{21A6A840-1AB9-42EB-8DF0-8FA9FFDE3899}"/>
                </a:ext>
              </a:extLst>
            </p:cNvPr>
            <p:cNvGrpSpPr/>
            <p:nvPr/>
          </p:nvGrpSpPr>
          <p:grpSpPr>
            <a:xfrm>
              <a:off x="4212051" y="2315099"/>
              <a:ext cx="719899" cy="513302"/>
              <a:chOff x="6103026" y="1909193"/>
              <a:chExt cx="719899" cy="513302"/>
            </a:xfrm>
          </p:grpSpPr>
          <p:sp>
            <p:nvSpPr>
              <p:cNvPr id="6" name="Google Shape;1811;p66">
                <a:extLst>
                  <a:ext uri="{FF2B5EF4-FFF2-40B4-BE49-F238E27FC236}">
                    <a16:creationId xmlns:a16="http://schemas.microsoft.com/office/drawing/2014/main" id="{83A90A4C-2B72-4D98-86E6-F14AC26A8EC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8" name="Google Shape;1812;p66">
                <a:extLst>
                  <a:ext uri="{FF2B5EF4-FFF2-40B4-BE49-F238E27FC236}">
                    <a16:creationId xmlns:a16="http://schemas.microsoft.com/office/drawing/2014/main" id="{7CA9667B-07F7-404B-9934-399F8E707173}"/>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005" y="2034539"/>
            <a:ext cx="4410075" cy="3386329"/>
            <a:chOff x="48005" y="2034539"/>
            <a:chExt cx="4410075" cy="3386329"/>
          </a:xfrm>
        </p:grpSpPr>
        <p:sp>
          <p:nvSpPr>
            <p:cNvPr id="3" name="object 3"/>
            <p:cNvSpPr/>
            <p:nvPr/>
          </p:nvSpPr>
          <p:spPr>
            <a:xfrm>
              <a:off x="2848355" y="2034539"/>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pic>
          <p:nvPicPr>
            <p:cNvPr id="4" name="object 4"/>
            <p:cNvPicPr/>
            <p:nvPr/>
          </p:nvPicPr>
          <p:blipFill>
            <a:blip r:embed="rId2" cstate="print"/>
            <a:stretch>
              <a:fillRect/>
            </a:stretch>
          </p:blipFill>
          <p:spPr>
            <a:xfrm>
              <a:off x="48005" y="4133088"/>
              <a:ext cx="1287780" cy="1287780"/>
            </a:xfrm>
            <a:prstGeom prst="rect">
              <a:avLst/>
            </a:prstGeom>
          </p:spPr>
        </p:pic>
      </p:grpSp>
      <p:sp>
        <p:nvSpPr>
          <p:cNvPr id="5" name="object 5"/>
          <p:cNvSpPr txBox="1">
            <a:spLocks noGrp="1"/>
          </p:cNvSpPr>
          <p:nvPr>
            <p:ph type="title"/>
          </p:nvPr>
        </p:nvSpPr>
        <p:spPr>
          <a:xfrm>
            <a:off x="4422140" y="368492"/>
            <a:ext cx="5027930" cy="566822"/>
          </a:xfrm>
          <a:prstGeom prst="rect">
            <a:avLst/>
          </a:prstGeom>
        </p:spPr>
        <p:txBody>
          <a:bodyPr vert="horz" wrap="square" lIns="0" tIns="12700" rIns="0" bIns="0" rtlCol="0">
            <a:spAutoFit/>
          </a:bodyPr>
          <a:lstStyle/>
          <a:p>
            <a:pPr marL="12700">
              <a:lnSpc>
                <a:spcPct val="100000"/>
              </a:lnSpc>
              <a:spcBef>
                <a:spcPts val="100"/>
              </a:spcBef>
            </a:pPr>
            <a:r>
              <a:rPr lang="en-US" sz="3600" b="1" spc="310" dirty="0"/>
              <a:t>GPSDO </a:t>
            </a:r>
            <a:r>
              <a:rPr lang="en-US" sz="3600" b="1" spc="310" dirty="0" err="1"/>
              <a:t>avanzado</a:t>
            </a:r>
            <a:endParaRPr sz="3600" b="1" spc="310" dirty="0"/>
          </a:p>
        </p:txBody>
      </p:sp>
      <p:sp>
        <p:nvSpPr>
          <p:cNvPr id="6" name="object 6"/>
          <p:cNvSpPr txBox="1"/>
          <p:nvPr/>
        </p:nvSpPr>
        <p:spPr>
          <a:xfrm>
            <a:off x="3227577" y="2389123"/>
            <a:ext cx="851535" cy="513080"/>
          </a:xfrm>
          <a:prstGeom prst="rect">
            <a:avLst/>
          </a:prstGeom>
        </p:spPr>
        <p:txBody>
          <a:bodyPr vert="horz" wrap="square" lIns="0" tIns="12065" rIns="0" bIns="0" rtlCol="0">
            <a:spAutoFit/>
          </a:bodyPr>
          <a:lstStyle/>
          <a:p>
            <a:pPr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algn="ctr">
              <a:lnSpc>
                <a:spcPct val="100000"/>
              </a:lnSpc>
            </a:pPr>
            <a:r>
              <a:rPr sz="1600" spc="-45" dirty="0">
                <a:solidFill>
                  <a:srgbClr val="5F5F60"/>
                </a:solidFill>
                <a:latin typeface="Tahoma"/>
                <a:cs typeface="Tahoma"/>
              </a:rPr>
              <a:t>Receiver1</a:t>
            </a:r>
            <a:endParaRPr sz="1600">
              <a:latin typeface="Tahoma"/>
              <a:cs typeface="Tahoma"/>
            </a:endParaRPr>
          </a:p>
        </p:txBody>
      </p:sp>
      <p:grpSp>
        <p:nvGrpSpPr>
          <p:cNvPr id="7" name="object 7"/>
          <p:cNvGrpSpPr/>
          <p:nvPr/>
        </p:nvGrpSpPr>
        <p:grpSpPr>
          <a:xfrm>
            <a:off x="1857501" y="1456689"/>
            <a:ext cx="7262495" cy="3179445"/>
            <a:chOff x="1857501" y="1456689"/>
            <a:chExt cx="7262495" cy="3179445"/>
          </a:xfrm>
        </p:grpSpPr>
        <p:sp>
          <p:nvSpPr>
            <p:cNvPr id="8" name="object 8"/>
            <p:cNvSpPr/>
            <p:nvPr/>
          </p:nvSpPr>
          <p:spPr>
            <a:xfrm>
              <a:off x="1863851" y="1463039"/>
              <a:ext cx="533400" cy="508000"/>
            </a:xfrm>
            <a:custGeom>
              <a:avLst/>
              <a:gdLst/>
              <a:ahLst/>
              <a:cxnLst/>
              <a:rect l="l" t="t" r="r" b="b"/>
              <a:pathLst>
                <a:path w="533400" h="508000">
                  <a:moveTo>
                    <a:pt x="0" y="0"/>
                  </a:moveTo>
                  <a:lnTo>
                    <a:pt x="533400" y="0"/>
                  </a:lnTo>
                  <a:lnTo>
                    <a:pt x="266700" y="507492"/>
                  </a:lnTo>
                  <a:lnTo>
                    <a:pt x="0" y="0"/>
                  </a:lnTo>
                  <a:close/>
                </a:path>
              </a:pathLst>
            </a:custGeom>
            <a:ln w="12700">
              <a:solidFill>
                <a:srgbClr val="5F5F60"/>
              </a:solidFill>
            </a:ln>
          </p:spPr>
          <p:txBody>
            <a:bodyPr wrap="square" lIns="0" tIns="0" rIns="0" bIns="0" rtlCol="0"/>
            <a:lstStyle/>
            <a:p>
              <a:endParaRPr/>
            </a:p>
          </p:txBody>
        </p:sp>
        <p:sp>
          <p:nvSpPr>
            <p:cNvPr id="9" name="object 9"/>
            <p:cNvSpPr/>
            <p:nvPr/>
          </p:nvSpPr>
          <p:spPr>
            <a:xfrm>
              <a:off x="2130551" y="1463039"/>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10" name="object 10"/>
            <p:cNvSpPr/>
            <p:nvPr/>
          </p:nvSpPr>
          <p:spPr>
            <a:xfrm>
              <a:off x="2124201" y="1970531"/>
              <a:ext cx="723900" cy="725170"/>
            </a:xfrm>
            <a:custGeom>
              <a:avLst/>
              <a:gdLst/>
              <a:ahLst/>
              <a:cxnLst/>
              <a:rect l="l" t="t" r="r" b="b"/>
              <a:pathLst>
                <a:path w="723900" h="725169">
                  <a:moveTo>
                    <a:pt x="647319" y="648588"/>
                  </a:moveTo>
                  <a:lnTo>
                    <a:pt x="647319" y="724788"/>
                  </a:lnTo>
                  <a:lnTo>
                    <a:pt x="710819" y="693038"/>
                  </a:lnTo>
                  <a:lnTo>
                    <a:pt x="660019" y="693038"/>
                  </a:lnTo>
                  <a:lnTo>
                    <a:pt x="660019" y="680338"/>
                  </a:lnTo>
                  <a:lnTo>
                    <a:pt x="710819" y="680338"/>
                  </a:lnTo>
                  <a:lnTo>
                    <a:pt x="647319" y="648588"/>
                  </a:lnTo>
                  <a:close/>
                </a:path>
                <a:path w="723900" h="725169">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69">
                  <a:moveTo>
                    <a:pt x="710819" y="680338"/>
                  </a:moveTo>
                  <a:lnTo>
                    <a:pt x="660019" y="680338"/>
                  </a:lnTo>
                  <a:lnTo>
                    <a:pt x="660019" y="693038"/>
                  </a:lnTo>
                  <a:lnTo>
                    <a:pt x="710819" y="693038"/>
                  </a:lnTo>
                  <a:lnTo>
                    <a:pt x="723519" y="686688"/>
                  </a:lnTo>
                  <a:lnTo>
                    <a:pt x="710819" y="680338"/>
                  </a:lnTo>
                  <a:close/>
                </a:path>
                <a:path w="723900" h="725169">
                  <a:moveTo>
                    <a:pt x="12700" y="680338"/>
                  </a:moveTo>
                  <a:lnTo>
                    <a:pt x="6350" y="680338"/>
                  </a:lnTo>
                  <a:lnTo>
                    <a:pt x="12700" y="686688"/>
                  </a:lnTo>
                  <a:lnTo>
                    <a:pt x="12700" y="680338"/>
                  </a:lnTo>
                  <a:close/>
                </a:path>
                <a:path w="723900" h="725169">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11" name="object 11"/>
            <p:cNvSpPr/>
            <p:nvPr/>
          </p:nvSpPr>
          <p:spPr>
            <a:xfrm>
              <a:off x="7510272" y="3389375"/>
              <a:ext cx="1609725" cy="1247140"/>
            </a:xfrm>
            <a:custGeom>
              <a:avLst/>
              <a:gdLst/>
              <a:ahLst/>
              <a:cxnLst/>
              <a:rect l="l" t="t" r="r" b="b"/>
              <a:pathLst>
                <a:path w="1609725" h="1247139">
                  <a:moveTo>
                    <a:pt x="1401572" y="0"/>
                  </a:moveTo>
                  <a:lnTo>
                    <a:pt x="207772"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2" y="1246632"/>
                  </a:lnTo>
                  <a:lnTo>
                    <a:pt x="1401572"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2" y="0"/>
                  </a:lnTo>
                  <a:close/>
                </a:path>
              </a:pathLst>
            </a:custGeom>
            <a:solidFill>
              <a:srgbClr val="CEA85F"/>
            </a:solidFill>
          </p:spPr>
          <p:txBody>
            <a:bodyPr wrap="square" lIns="0" tIns="0" rIns="0" bIns="0" rtlCol="0"/>
            <a:lstStyle/>
            <a:p>
              <a:endParaRPr/>
            </a:p>
          </p:txBody>
        </p:sp>
      </p:grpSp>
      <p:sp>
        <p:nvSpPr>
          <p:cNvPr id="12" name="object 12"/>
          <p:cNvSpPr txBox="1"/>
          <p:nvPr/>
        </p:nvSpPr>
        <p:spPr>
          <a:xfrm>
            <a:off x="7731632" y="3744290"/>
            <a:ext cx="1168400" cy="513080"/>
          </a:xfrm>
          <a:prstGeom prst="rect">
            <a:avLst/>
          </a:prstGeom>
        </p:spPr>
        <p:txBody>
          <a:bodyPr vert="horz" wrap="square" lIns="0" tIns="12065" rIns="0" bIns="0" rtlCol="0">
            <a:spAutoFit/>
          </a:bodyPr>
          <a:lstStyle/>
          <a:p>
            <a:pPr algn="ctr">
              <a:lnSpc>
                <a:spcPct val="100000"/>
              </a:lnSpc>
              <a:spcBef>
                <a:spcPts val="95"/>
              </a:spcBef>
            </a:pPr>
            <a:r>
              <a:rPr sz="1600" spc="-30" dirty="0">
                <a:solidFill>
                  <a:srgbClr val="5F5F60"/>
                </a:solidFill>
                <a:latin typeface="Tahoma"/>
                <a:cs typeface="Tahoma"/>
              </a:rPr>
              <a:t>High</a:t>
            </a:r>
            <a:r>
              <a:rPr sz="1600" spc="-185" dirty="0">
                <a:solidFill>
                  <a:srgbClr val="5F5F60"/>
                </a:solidFill>
                <a:latin typeface="Tahoma"/>
                <a:cs typeface="Tahoma"/>
              </a:rPr>
              <a:t> </a:t>
            </a:r>
            <a:r>
              <a:rPr sz="1600" spc="-10" dirty="0">
                <a:solidFill>
                  <a:srgbClr val="5F5F60"/>
                </a:solidFill>
                <a:latin typeface="Tahoma"/>
                <a:cs typeface="Tahoma"/>
              </a:rPr>
              <a:t>Stabi</a:t>
            </a:r>
            <a:r>
              <a:rPr sz="1600" spc="5" dirty="0">
                <a:solidFill>
                  <a:srgbClr val="5F5F60"/>
                </a:solidFill>
                <a:latin typeface="Tahoma"/>
                <a:cs typeface="Tahoma"/>
              </a:rPr>
              <a:t>lity</a:t>
            </a:r>
            <a:endParaRPr sz="1600">
              <a:latin typeface="Tahoma"/>
              <a:cs typeface="Tahoma"/>
            </a:endParaRPr>
          </a:p>
          <a:p>
            <a:pPr algn="ctr">
              <a:lnSpc>
                <a:spcPct val="100000"/>
              </a:lnSpc>
              <a:spcBef>
                <a:spcPts val="5"/>
              </a:spcBef>
            </a:pPr>
            <a:r>
              <a:rPr sz="1600" spc="-10" dirty="0">
                <a:solidFill>
                  <a:srgbClr val="5F5F60"/>
                </a:solidFill>
                <a:latin typeface="Tahoma"/>
                <a:cs typeface="Tahoma"/>
              </a:rPr>
              <a:t>Oscillator</a:t>
            </a:r>
            <a:endParaRPr sz="1600">
              <a:latin typeface="Tahoma"/>
              <a:cs typeface="Tahoma"/>
            </a:endParaRPr>
          </a:p>
        </p:txBody>
      </p:sp>
      <p:sp>
        <p:nvSpPr>
          <p:cNvPr id="13" name="object 13"/>
          <p:cNvSpPr/>
          <p:nvPr/>
        </p:nvSpPr>
        <p:spPr>
          <a:xfrm>
            <a:off x="4457700" y="2260091"/>
            <a:ext cx="3529965" cy="1461770"/>
          </a:xfrm>
          <a:custGeom>
            <a:avLst/>
            <a:gdLst/>
            <a:ahLst/>
            <a:cxnLst/>
            <a:rect l="l" t="t" r="r" b="b"/>
            <a:pathLst>
              <a:path w="3529965" h="1461770">
                <a:moveTo>
                  <a:pt x="794639" y="608076"/>
                </a:moveTo>
                <a:lnTo>
                  <a:pt x="781939" y="601726"/>
                </a:lnTo>
                <a:lnTo>
                  <a:pt x="718439" y="569976"/>
                </a:lnTo>
                <a:lnTo>
                  <a:pt x="718439" y="601726"/>
                </a:lnTo>
                <a:lnTo>
                  <a:pt x="0" y="601726"/>
                </a:lnTo>
                <a:lnTo>
                  <a:pt x="0" y="614426"/>
                </a:lnTo>
                <a:lnTo>
                  <a:pt x="718439" y="614426"/>
                </a:lnTo>
                <a:lnTo>
                  <a:pt x="718439" y="646176"/>
                </a:lnTo>
                <a:lnTo>
                  <a:pt x="781939" y="614426"/>
                </a:lnTo>
                <a:lnTo>
                  <a:pt x="794639" y="608076"/>
                </a:lnTo>
                <a:close/>
              </a:path>
              <a:path w="3529965" h="146177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 w="3529965" h="1461770">
                <a:moveTo>
                  <a:pt x="3052572" y="1423416"/>
                </a:moveTo>
                <a:lnTo>
                  <a:pt x="3039872" y="1417066"/>
                </a:lnTo>
                <a:lnTo>
                  <a:pt x="2976372" y="1385316"/>
                </a:lnTo>
                <a:lnTo>
                  <a:pt x="2976372" y="1417066"/>
                </a:lnTo>
                <a:lnTo>
                  <a:pt x="2397252" y="1417066"/>
                </a:lnTo>
                <a:lnTo>
                  <a:pt x="2397252" y="1429766"/>
                </a:lnTo>
                <a:lnTo>
                  <a:pt x="2976372" y="1429766"/>
                </a:lnTo>
                <a:lnTo>
                  <a:pt x="2976372" y="1461516"/>
                </a:lnTo>
                <a:lnTo>
                  <a:pt x="3039872" y="1429766"/>
                </a:lnTo>
                <a:lnTo>
                  <a:pt x="3052572" y="1423416"/>
                </a:lnTo>
                <a:close/>
              </a:path>
              <a:path w="3529965" h="1461770">
                <a:moveTo>
                  <a:pt x="3529965" y="693166"/>
                </a:moveTo>
                <a:lnTo>
                  <a:pt x="2482596" y="693166"/>
                </a:lnTo>
                <a:lnTo>
                  <a:pt x="2482596" y="661416"/>
                </a:lnTo>
                <a:lnTo>
                  <a:pt x="2406396" y="699516"/>
                </a:lnTo>
                <a:lnTo>
                  <a:pt x="2482596" y="737616"/>
                </a:lnTo>
                <a:lnTo>
                  <a:pt x="2482596" y="705866"/>
                </a:lnTo>
                <a:lnTo>
                  <a:pt x="3529965" y="705866"/>
                </a:lnTo>
                <a:lnTo>
                  <a:pt x="3529965" y="693166"/>
                </a:lnTo>
                <a:close/>
              </a:path>
            </a:pathLst>
          </a:custGeom>
          <a:solidFill>
            <a:srgbClr val="343894"/>
          </a:solidFill>
        </p:spPr>
        <p:txBody>
          <a:bodyPr wrap="square" lIns="0" tIns="0" rIns="0" bIns="0" rtlCol="0"/>
          <a:lstStyle/>
          <a:p>
            <a:endParaRPr/>
          </a:p>
        </p:txBody>
      </p:sp>
      <p:sp>
        <p:nvSpPr>
          <p:cNvPr id="14" name="object 14"/>
          <p:cNvSpPr txBox="1"/>
          <p:nvPr/>
        </p:nvSpPr>
        <p:spPr>
          <a:xfrm>
            <a:off x="7026020" y="2634488"/>
            <a:ext cx="71120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spc="10" dirty="0">
                <a:solidFill>
                  <a:srgbClr val="5F5F60"/>
                </a:solidFill>
                <a:latin typeface="Franklin Gothic Medium"/>
                <a:cs typeface="Franklin Gothic Medium"/>
              </a:rPr>
              <a:t> </a:t>
            </a:r>
            <a:r>
              <a:rPr sz="1400" spc="-50" dirty="0">
                <a:solidFill>
                  <a:srgbClr val="5F5F60"/>
                </a:solidFill>
                <a:latin typeface="Franklin Gothic Medium"/>
                <a:cs typeface="Franklin Gothic Medium"/>
              </a:rPr>
              <a:t>M</a:t>
            </a:r>
            <a:r>
              <a:rPr sz="1400" spc="-65" dirty="0">
                <a:solidFill>
                  <a:srgbClr val="5F5F60"/>
                </a:solidFill>
                <a:latin typeface="Franklin Gothic Medium"/>
                <a:cs typeface="Franklin Gothic Medium"/>
              </a:rPr>
              <a:t>A</a:t>
            </a:r>
            <a:r>
              <a:rPr sz="1400" dirty="0">
                <a:solidFill>
                  <a:srgbClr val="5F5F60"/>
                </a:solidFill>
                <a:latin typeface="Franklin Gothic Medium"/>
                <a:cs typeface="Franklin Gothic Medium"/>
              </a:rPr>
              <a:t>C</a:t>
            </a:r>
            <a:endParaRPr sz="1400">
              <a:latin typeface="Franklin Gothic Medium"/>
              <a:cs typeface="Franklin Gothic Medium"/>
            </a:endParaRPr>
          </a:p>
        </p:txBody>
      </p:sp>
      <p:sp>
        <p:nvSpPr>
          <p:cNvPr id="15" name="object 15"/>
          <p:cNvSpPr txBox="1"/>
          <p:nvPr/>
        </p:nvSpPr>
        <p:spPr>
          <a:xfrm>
            <a:off x="4582795" y="2526030"/>
            <a:ext cx="43053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6" name="object 16"/>
          <p:cNvSpPr txBox="1"/>
          <p:nvPr/>
        </p:nvSpPr>
        <p:spPr>
          <a:xfrm>
            <a:off x="4586478" y="1965451"/>
            <a:ext cx="415290" cy="23939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7" name="object 17"/>
          <p:cNvSpPr txBox="1"/>
          <p:nvPr/>
        </p:nvSpPr>
        <p:spPr>
          <a:xfrm>
            <a:off x="6936105" y="3468370"/>
            <a:ext cx="49275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5F5F60"/>
                </a:solidFill>
                <a:latin typeface="Franklin Gothic Medium"/>
                <a:cs typeface="Franklin Gothic Medium"/>
              </a:rPr>
              <a:t>Discipline</a:t>
            </a:r>
            <a:endParaRPr sz="900">
              <a:latin typeface="Franklin Gothic Medium"/>
              <a:cs typeface="Franklin Gothic Medium"/>
            </a:endParaRPr>
          </a:p>
        </p:txBody>
      </p:sp>
      <p:sp>
        <p:nvSpPr>
          <p:cNvPr id="18" name="object 18"/>
          <p:cNvSpPr/>
          <p:nvPr/>
        </p:nvSpPr>
        <p:spPr>
          <a:xfrm>
            <a:off x="5244084" y="1901951"/>
            <a:ext cx="1610995" cy="3563620"/>
          </a:xfrm>
          <a:custGeom>
            <a:avLst/>
            <a:gdLst/>
            <a:ahLst/>
            <a:cxnLst/>
            <a:rect l="l" t="t" r="r" b="b"/>
            <a:pathLst>
              <a:path w="1610995" h="3563620">
                <a:moveTo>
                  <a:pt x="1342389" y="0"/>
                </a:moveTo>
                <a:lnTo>
                  <a:pt x="268477" y="0"/>
                </a:lnTo>
                <a:lnTo>
                  <a:pt x="220203" y="4323"/>
                </a:lnTo>
                <a:lnTo>
                  <a:pt x="174773" y="16789"/>
                </a:lnTo>
                <a:lnTo>
                  <a:pt x="132945" y="36641"/>
                </a:lnTo>
                <a:lnTo>
                  <a:pt x="95476" y="63123"/>
                </a:lnTo>
                <a:lnTo>
                  <a:pt x="63123" y="95476"/>
                </a:lnTo>
                <a:lnTo>
                  <a:pt x="36641" y="132945"/>
                </a:lnTo>
                <a:lnTo>
                  <a:pt x="16789" y="174773"/>
                </a:lnTo>
                <a:lnTo>
                  <a:pt x="4323" y="220203"/>
                </a:lnTo>
                <a:lnTo>
                  <a:pt x="0" y="268477"/>
                </a:lnTo>
                <a:lnTo>
                  <a:pt x="0" y="3294634"/>
                </a:lnTo>
                <a:lnTo>
                  <a:pt x="4323" y="3342908"/>
                </a:lnTo>
                <a:lnTo>
                  <a:pt x="16789" y="3388338"/>
                </a:lnTo>
                <a:lnTo>
                  <a:pt x="36641" y="3430166"/>
                </a:lnTo>
                <a:lnTo>
                  <a:pt x="63123" y="3467635"/>
                </a:lnTo>
                <a:lnTo>
                  <a:pt x="95476" y="3499988"/>
                </a:lnTo>
                <a:lnTo>
                  <a:pt x="132945" y="3526470"/>
                </a:lnTo>
                <a:lnTo>
                  <a:pt x="174773" y="3546322"/>
                </a:lnTo>
                <a:lnTo>
                  <a:pt x="220203" y="3558788"/>
                </a:lnTo>
                <a:lnTo>
                  <a:pt x="268477" y="3563112"/>
                </a:lnTo>
                <a:lnTo>
                  <a:pt x="1342389" y="3563112"/>
                </a:lnTo>
                <a:lnTo>
                  <a:pt x="1390664" y="3558788"/>
                </a:lnTo>
                <a:lnTo>
                  <a:pt x="1436094" y="3546322"/>
                </a:lnTo>
                <a:lnTo>
                  <a:pt x="1477922" y="3526470"/>
                </a:lnTo>
                <a:lnTo>
                  <a:pt x="1515391" y="3499988"/>
                </a:lnTo>
                <a:lnTo>
                  <a:pt x="1547744" y="3467635"/>
                </a:lnTo>
                <a:lnTo>
                  <a:pt x="1574226" y="3430166"/>
                </a:lnTo>
                <a:lnTo>
                  <a:pt x="1594078" y="3388338"/>
                </a:lnTo>
                <a:lnTo>
                  <a:pt x="1606544" y="3342908"/>
                </a:lnTo>
                <a:lnTo>
                  <a:pt x="1610867" y="3294634"/>
                </a:lnTo>
                <a:lnTo>
                  <a:pt x="1610867" y="268477"/>
                </a:lnTo>
                <a:lnTo>
                  <a:pt x="1606544" y="220203"/>
                </a:lnTo>
                <a:lnTo>
                  <a:pt x="1594078" y="174773"/>
                </a:lnTo>
                <a:lnTo>
                  <a:pt x="1574226" y="132945"/>
                </a:lnTo>
                <a:lnTo>
                  <a:pt x="1547744" y="95476"/>
                </a:lnTo>
                <a:lnTo>
                  <a:pt x="1515391" y="63123"/>
                </a:lnTo>
                <a:lnTo>
                  <a:pt x="1477922" y="36641"/>
                </a:lnTo>
                <a:lnTo>
                  <a:pt x="1436094" y="16789"/>
                </a:lnTo>
                <a:lnTo>
                  <a:pt x="1390664" y="4323"/>
                </a:lnTo>
                <a:lnTo>
                  <a:pt x="1342389" y="0"/>
                </a:lnTo>
                <a:close/>
              </a:path>
            </a:pathLst>
          </a:custGeom>
          <a:solidFill>
            <a:srgbClr val="CEA85F"/>
          </a:solidFill>
        </p:spPr>
        <p:txBody>
          <a:bodyPr wrap="square" lIns="0" tIns="0" rIns="0" bIns="0" rtlCol="0"/>
          <a:lstStyle/>
          <a:p>
            <a:endParaRPr/>
          </a:p>
        </p:txBody>
      </p:sp>
      <p:sp>
        <p:nvSpPr>
          <p:cNvPr id="19" name="object 19"/>
          <p:cNvSpPr txBox="1"/>
          <p:nvPr/>
        </p:nvSpPr>
        <p:spPr>
          <a:xfrm>
            <a:off x="5576061" y="3293491"/>
            <a:ext cx="946785" cy="756920"/>
          </a:xfrm>
          <a:prstGeom prst="rect">
            <a:avLst/>
          </a:prstGeom>
        </p:spPr>
        <p:txBody>
          <a:bodyPr vert="horz" wrap="square" lIns="0" tIns="12065" rIns="0" bIns="0" rtlCol="0">
            <a:spAutoFit/>
          </a:bodyPr>
          <a:lstStyle/>
          <a:p>
            <a:pPr marL="12700" marR="5080" algn="ctr">
              <a:lnSpc>
                <a:spcPct val="100000"/>
              </a:lnSpc>
              <a:spcBef>
                <a:spcPts val="95"/>
              </a:spcBef>
            </a:pPr>
            <a:r>
              <a:rPr sz="1600" spc="-10" dirty="0">
                <a:solidFill>
                  <a:srgbClr val="5F5F60"/>
                </a:solidFill>
                <a:latin typeface="Tahoma"/>
                <a:cs typeface="Tahoma"/>
              </a:rPr>
              <a:t>Clock </a:t>
            </a:r>
            <a:r>
              <a:rPr sz="1600" spc="-5" dirty="0">
                <a:solidFill>
                  <a:srgbClr val="5F5F60"/>
                </a:solidFill>
                <a:latin typeface="Tahoma"/>
                <a:cs typeface="Tahoma"/>
              </a:rPr>
              <a:t> P</a:t>
            </a:r>
            <a:r>
              <a:rPr sz="1600" spc="-10" dirty="0">
                <a:solidFill>
                  <a:srgbClr val="5F5F60"/>
                </a:solidFill>
                <a:latin typeface="Tahoma"/>
                <a:cs typeface="Tahoma"/>
              </a:rPr>
              <a:t>r</a:t>
            </a:r>
            <a:r>
              <a:rPr sz="1600" spc="-30" dirty="0">
                <a:solidFill>
                  <a:srgbClr val="5F5F60"/>
                </a:solidFill>
                <a:latin typeface="Tahoma"/>
                <a:cs typeface="Tahoma"/>
              </a:rPr>
              <a:t>oces</a:t>
            </a:r>
            <a:r>
              <a:rPr sz="1600" spc="-10" dirty="0">
                <a:solidFill>
                  <a:srgbClr val="5F5F60"/>
                </a:solidFill>
                <a:latin typeface="Tahoma"/>
                <a:cs typeface="Tahoma"/>
              </a:rPr>
              <a:t>si</a:t>
            </a:r>
            <a:r>
              <a:rPr sz="1600" spc="-40" dirty="0">
                <a:solidFill>
                  <a:srgbClr val="5F5F60"/>
                </a:solidFill>
                <a:latin typeface="Tahoma"/>
                <a:cs typeface="Tahoma"/>
              </a:rPr>
              <a:t>ng  </a:t>
            </a:r>
            <a:r>
              <a:rPr sz="1600" spc="-50" dirty="0">
                <a:solidFill>
                  <a:srgbClr val="5F5F60"/>
                </a:solidFill>
                <a:latin typeface="Tahoma"/>
                <a:cs typeface="Tahoma"/>
              </a:rPr>
              <a:t>FPGA</a:t>
            </a:r>
            <a:endParaRPr sz="1600">
              <a:latin typeface="Tahoma"/>
              <a:cs typeface="Tahoma"/>
            </a:endParaRPr>
          </a:p>
        </p:txBody>
      </p:sp>
      <p:sp>
        <p:nvSpPr>
          <p:cNvPr id="20" name="object 20"/>
          <p:cNvSpPr txBox="1"/>
          <p:nvPr/>
        </p:nvSpPr>
        <p:spPr>
          <a:xfrm>
            <a:off x="1918461" y="1152905"/>
            <a:ext cx="4229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L2</a:t>
            </a:r>
            <a:endParaRPr sz="1200">
              <a:latin typeface="Franklin Gothic Medium"/>
              <a:cs typeface="Franklin Gothic Medium"/>
            </a:endParaRPr>
          </a:p>
        </p:txBody>
      </p:sp>
      <p:sp>
        <p:nvSpPr>
          <p:cNvPr id="21" name="object 21"/>
          <p:cNvSpPr/>
          <p:nvPr/>
        </p:nvSpPr>
        <p:spPr>
          <a:xfrm>
            <a:off x="2848355" y="4293108"/>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sp>
        <p:nvSpPr>
          <p:cNvPr id="22" name="object 22"/>
          <p:cNvSpPr txBox="1"/>
          <p:nvPr/>
        </p:nvSpPr>
        <p:spPr>
          <a:xfrm>
            <a:off x="3240277" y="4648961"/>
            <a:ext cx="838835" cy="513080"/>
          </a:xfrm>
          <a:prstGeom prst="rect">
            <a:avLst/>
          </a:prstGeom>
        </p:spPr>
        <p:txBody>
          <a:bodyPr vert="horz" wrap="square" lIns="0" tIns="12065" rIns="0" bIns="0" rtlCol="0">
            <a:spAutoFit/>
          </a:bodyPr>
          <a:lstStyle/>
          <a:p>
            <a:pPr marR="4445"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marR="5080" algn="ctr">
              <a:lnSpc>
                <a:spcPct val="100000"/>
              </a:lnSpc>
            </a:pPr>
            <a:r>
              <a:rPr sz="1600" spc="-55" dirty="0">
                <a:solidFill>
                  <a:srgbClr val="5F5F60"/>
                </a:solidFill>
                <a:latin typeface="Tahoma"/>
                <a:cs typeface="Tahoma"/>
              </a:rPr>
              <a:t>Re</a:t>
            </a:r>
            <a:r>
              <a:rPr sz="1600" spc="-40" dirty="0">
                <a:solidFill>
                  <a:srgbClr val="5F5F60"/>
                </a:solidFill>
                <a:latin typeface="Tahoma"/>
                <a:cs typeface="Tahoma"/>
              </a:rPr>
              <a:t>ceiver2</a:t>
            </a:r>
            <a:endParaRPr sz="1600">
              <a:latin typeface="Tahoma"/>
              <a:cs typeface="Tahoma"/>
            </a:endParaRPr>
          </a:p>
        </p:txBody>
      </p:sp>
      <p:grpSp>
        <p:nvGrpSpPr>
          <p:cNvPr id="23" name="object 23"/>
          <p:cNvGrpSpPr/>
          <p:nvPr/>
        </p:nvGrpSpPr>
        <p:grpSpPr>
          <a:xfrm>
            <a:off x="1857501" y="3716782"/>
            <a:ext cx="3395345" cy="1449705"/>
            <a:chOff x="1857501" y="3716782"/>
            <a:chExt cx="3395345" cy="1449705"/>
          </a:xfrm>
        </p:grpSpPr>
        <p:sp>
          <p:nvSpPr>
            <p:cNvPr id="24" name="object 24"/>
            <p:cNvSpPr/>
            <p:nvPr/>
          </p:nvSpPr>
          <p:spPr>
            <a:xfrm>
              <a:off x="1863851" y="3723132"/>
              <a:ext cx="533400" cy="506095"/>
            </a:xfrm>
            <a:custGeom>
              <a:avLst/>
              <a:gdLst/>
              <a:ahLst/>
              <a:cxnLst/>
              <a:rect l="l" t="t" r="r" b="b"/>
              <a:pathLst>
                <a:path w="533400" h="506095">
                  <a:moveTo>
                    <a:pt x="0" y="0"/>
                  </a:moveTo>
                  <a:lnTo>
                    <a:pt x="533400" y="0"/>
                  </a:lnTo>
                  <a:lnTo>
                    <a:pt x="266700" y="505968"/>
                  </a:lnTo>
                  <a:lnTo>
                    <a:pt x="0" y="0"/>
                  </a:lnTo>
                  <a:close/>
                </a:path>
              </a:pathLst>
            </a:custGeom>
            <a:ln w="12700">
              <a:solidFill>
                <a:srgbClr val="5F5F60"/>
              </a:solidFill>
            </a:ln>
          </p:spPr>
          <p:txBody>
            <a:bodyPr wrap="square" lIns="0" tIns="0" rIns="0" bIns="0" rtlCol="0"/>
            <a:lstStyle/>
            <a:p>
              <a:endParaRPr/>
            </a:p>
          </p:txBody>
        </p:sp>
        <p:sp>
          <p:nvSpPr>
            <p:cNvPr id="25" name="object 25"/>
            <p:cNvSpPr/>
            <p:nvPr/>
          </p:nvSpPr>
          <p:spPr>
            <a:xfrm>
              <a:off x="2130551" y="3723132"/>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26" name="object 26"/>
            <p:cNvSpPr/>
            <p:nvPr/>
          </p:nvSpPr>
          <p:spPr>
            <a:xfrm>
              <a:off x="2124201" y="4229100"/>
              <a:ext cx="723900" cy="725170"/>
            </a:xfrm>
            <a:custGeom>
              <a:avLst/>
              <a:gdLst/>
              <a:ahLst/>
              <a:cxnLst/>
              <a:rect l="l" t="t" r="r" b="b"/>
              <a:pathLst>
                <a:path w="723900" h="725170">
                  <a:moveTo>
                    <a:pt x="647319" y="648588"/>
                  </a:moveTo>
                  <a:lnTo>
                    <a:pt x="647319" y="724788"/>
                  </a:lnTo>
                  <a:lnTo>
                    <a:pt x="710819" y="693038"/>
                  </a:lnTo>
                  <a:lnTo>
                    <a:pt x="660019" y="693038"/>
                  </a:lnTo>
                  <a:lnTo>
                    <a:pt x="660019" y="680338"/>
                  </a:lnTo>
                  <a:lnTo>
                    <a:pt x="710819" y="680338"/>
                  </a:lnTo>
                  <a:lnTo>
                    <a:pt x="647319" y="648588"/>
                  </a:lnTo>
                  <a:close/>
                </a:path>
                <a:path w="723900" h="725170">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70">
                  <a:moveTo>
                    <a:pt x="710819" y="680338"/>
                  </a:moveTo>
                  <a:lnTo>
                    <a:pt x="660019" y="680338"/>
                  </a:lnTo>
                  <a:lnTo>
                    <a:pt x="660019" y="693038"/>
                  </a:lnTo>
                  <a:lnTo>
                    <a:pt x="710819" y="693038"/>
                  </a:lnTo>
                  <a:lnTo>
                    <a:pt x="723519" y="686688"/>
                  </a:lnTo>
                  <a:lnTo>
                    <a:pt x="710819" y="680338"/>
                  </a:lnTo>
                  <a:close/>
                </a:path>
                <a:path w="723900" h="725170">
                  <a:moveTo>
                    <a:pt x="12700" y="680338"/>
                  </a:moveTo>
                  <a:lnTo>
                    <a:pt x="6350" y="680338"/>
                  </a:lnTo>
                  <a:lnTo>
                    <a:pt x="12700" y="686688"/>
                  </a:lnTo>
                  <a:lnTo>
                    <a:pt x="12700" y="680338"/>
                  </a:lnTo>
                  <a:close/>
                </a:path>
                <a:path w="723900" h="725170">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27" name="object 27"/>
            <p:cNvSpPr/>
            <p:nvPr/>
          </p:nvSpPr>
          <p:spPr>
            <a:xfrm>
              <a:off x="4457700" y="4518659"/>
              <a:ext cx="795020" cy="647700"/>
            </a:xfrm>
            <a:custGeom>
              <a:avLst/>
              <a:gdLst/>
              <a:ahLst/>
              <a:cxnLst/>
              <a:rect l="l" t="t" r="r" b="b"/>
              <a:pathLst>
                <a:path w="795020" h="647700">
                  <a:moveTo>
                    <a:pt x="794639" y="609600"/>
                  </a:moveTo>
                  <a:lnTo>
                    <a:pt x="781939" y="603250"/>
                  </a:lnTo>
                  <a:lnTo>
                    <a:pt x="718439" y="571500"/>
                  </a:lnTo>
                  <a:lnTo>
                    <a:pt x="718439" y="603250"/>
                  </a:lnTo>
                  <a:lnTo>
                    <a:pt x="0" y="603250"/>
                  </a:lnTo>
                  <a:lnTo>
                    <a:pt x="0" y="615950"/>
                  </a:lnTo>
                  <a:lnTo>
                    <a:pt x="718439" y="615950"/>
                  </a:lnTo>
                  <a:lnTo>
                    <a:pt x="718439" y="647700"/>
                  </a:lnTo>
                  <a:lnTo>
                    <a:pt x="781939" y="615950"/>
                  </a:lnTo>
                  <a:lnTo>
                    <a:pt x="794639" y="609600"/>
                  </a:lnTo>
                  <a:close/>
                </a:path>
                <a:path w="795020" h="64770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Lst>
            </a:custGeom>
            <a:solidFill>
              <a:srgbClr val="343894"/>
            </a:solidFill>
          </p:spPr>
          <p:txBody>
            <a:bodyPr wrap="square" lIns="0" tIns="0" rIns="0" bIns="0" rtlCol="0"/>
            <a:lstStyle/>
            <a:p>
              <a:endParaRPr/>
            </a:p>
          </p:txBody>
        </p:sp>
      </p:grpSp>
      <p:sp>
        <p:nvSpPr>
          <p:cNvPr id="28" name="object 28"/>
          <p:cNvSpPr txBox="1"/>
          <p:nvPr/>
        </p:nvSpPr>
        <p:spPr>
          <a:xfrm>
            <a:off x="4595495" y="4785740"/>
            <a:ext cx="417830" cy="239395"/>
          </a:xfrm>
          <a:prstGeom prst="rect">
            <a:avLst/>
          </a:prstGeom>
        </p:spPr>
        <p:txBody>
          <a:bodyPr vert="horz" wrap="square" lIns="0" tIns="12700" rIns="0" bIns="0" rtlCol="0">
            <a:spAutoFit/>
          </a:bodyPr>
          <a:lstStyle/>
          <a:p>
            <a:pPr>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29" name="object 29"/>
          <p:cNvSpPr txBox="1"/>
          <p:nvPr/>
        </p:nvSpPr>
        <p:spPr>
          <a:xfrm>
            <a:off x="4599178" y="4225290"/>
            <a:ext cx="402590" cy="239395"/>
          </a:xfrm>
          <a:prstGeom prst="rect">
            <a:avLst/>
          </a:prstGeom>
        </p:spPr>
        <p:txBody>
          <a:bodyPr vert="horz" wrap="square" lIns="0" tIns="12700" rIns="0" bIns="0" rtlCol="0">
            <a:spAutoFit/>
          </a:bodyPr>
          <a:lstStyle/>
          <a:p>
            <a:pPr>
              <a:lnSpc>
                <a:spcPct val="100000"/>
              </a:lnSpc>
              <a:spcBef>
                <a:spcPts val="100"/>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0" name="object 30"/>
          <p:cNvSpPr txBox="1"/>
          <p:nvPr/>
        </p:nvSpPr>
        <p:spPr>
          <a:xfrm>
            <a:off x="1931161" y="3403472"/>
            <a:ext cx="410209"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L5</a:t>
            </a:r>
            <a:endParaRPr sz="1200">
              <a:latin typeface="Franklin Gothic Medium"/>
              <a:cs typeface="Franklin Gothic Medium"/>
            </a:endParaRPr>
          </a:p>
        </p:txBody>
      </p:sp>
      <p:sp>
        <p:nvSpPr>
          <p:cNvPr id="31" name="object 31"/>
          <p:cNvSpPr/>
          <p:nvPr/>
        </p:nvSpPr>
        <p:spPr>
          <a:xfrm>
            <a:off x="6854952" y="409498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2" name="object 32"/>
          <p:cNvSpPr txBox="1"/>
          <p:nvPr/>
        </p:nvSpPr>
        <p:spPr>
          <a:xfrm>
            <a:off x="6995541" y="3842765"/>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33" name="object 33"/>
          <p:cNvSpPr/>
          <p:nvPr/>
        </p:nvSpPr>
        <p:spPr>
          <a:xfrm>
            <a:off x="6854952" y="425500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4" name="object 34"/>
          <p:cNvSpPr txBox="1"/>
          <p:nvPr/>
        </p:nvSpPr>
        <p:spPr>
          <a:xfrm>
            <a:off x="6995541" y="4323969"/>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5" name="object 35"/>
          <p:cNvSpPr/>
          <p:nvPr/>
        </p:nvSpPr>
        <p:spPr>
          <a:xfrm>
            <a:off x="1601724" y="3374134"/>
            <a:ext cx="3766185" cy="2264665"/>
          </a:xfrm>
          <a:custGeom>
            <a:avLst/>
            <a:gdLst/>
            <a:ahLst/>
            <a:cxnLst/>
            <a:rect l="l" t="t" r="r" b="b"/>
            <a:pathLst>
              <a:path w="3766185" h="2255520">
                <a:moveTo>
                  <a:pt x="0" y="2255520"/>
                </a:moveTo>
                <a:lnTo>
                  <a:pt x="3765804" y="2255520"/>
                </a:lnTo>
                <a:lnTo>
                  <a:pt x="3765804" y="0"/>
                </a:lnTo>
                <a:lnTo>
                  <a:pt x="0" y="0"/>
                </a:lnTo>
                <a:lnTo>
                  <a:pt x="0" y="2255520"/>
                </a:lnTo>
                <a:close/>
              </a:path>
            </a:pathLst>
          </a:custGeom>
          <a:ln w="12700">
            <a:solidFill>
              <a:srgbClr val="FF0000"/>
            </a:solidFill>
          </a:ln>
        </p:spPr>
        <p:txBody>
          <a:bodyPr wrap="square" lIns="0" tIns="0" rIns="0" bIns="0" rtlCol="0"/>
          <a:lstStyle/>
          <a:p>
            <a:endParaRPr/>
          </a:p>
        </p:txBody>
      </p:sp>
      <p:sp>
        <p:nvSpPr>
          <p:cNvPr id="36" name="object 36"/>
          <p:cNvSpPr txBox="1"/>
          <p:nvPr/>
        </p:nvSpPr>
        <p:spPr>
          <a:xfrm>
            <a:off x="1643252" y="3094101"/>
            <a:ext cx="65341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FF0000"/>
                </a:solidFill>
                <a:latin typeface="Franklin Gothic Medium"/>
                <a:cs typeface="Franklin Gothic Medium"/>
              </a:rPr>
              <a:t>Optio</a:t>
            </a:r>
            <a:r>
              <a:rPr sz="1400" spc="-20" dirty="0">
                <a:solidFill>
                  <a:srgbClr val="FF0000"/>
                </a:solidFill>
                <a:latin typeface="Franklin Gothic Medium"/>
                <a:cs typeface="Franklin Gothic Medium"/>
              </a:rPr>
              <a:t>nal</a:t>
            </a:r>
            <a:endParaRPr sz="1400">
              <a:latin typeface="Franklin Gothic Medium"/>
              <a:cs typeface="Franklin Gothic Medium"/>
            </a:endParaRPr>
          </a:p>
        </p:txBody>
      </p:sp>
      <p:grpSp>
        <p:nvGrpSpPr>
          <p:cNvPr id="37" name="object 37"/>
          <p:cNvGrpSpPr/>
          <p:nvPr/>
        </p:nvGrpSpPr>
        <p:grpSpPr>
          <a:xfrm>
            <a:off x="7620" y="2328672"/>
            <a:ext cx="12362877" cy="3136899"/>
            <a:chOff x="7620" y="2328672"/>
            <a:chExt cx="12362877" cy="3136899"/>
          </a:xfrm>
        </p:grpSpPr>
        <p:sp>
          <p:nvSpPr>
            <p:cNvPr id="38" name="object 38"/>
            <p:cNvSpPr/>
            <p:nvPr/>
          </p:nvSpPr>
          <p:spPr>
            <a:xfrm>
              <a:off x="7987284" y="2950463"/>
              <a:ext cx="0" cy="439420"/>
            </a:xfrm>
            <a:custGeom>
              <a:avLst/>
              <a:gdLst/>
              <a:ahLst/>
              <a:cxnLst/>
              <a:rect l="l" t="t" r="r" b="b"/>
              <a:pathLst>
                <a:path h="439420">
                  <a:moveTo>
                    <a:pt x="0" y="438912"/>
                  </a:moveTo>
                  <a:lnTo>
                    <a:pt x="0" y="0"/>
                  </a:lnTo>
                </a:path>
              </a:pathLst>
            </a:custGeom>
            <a:ln w="6350">
              <a:solidFill>
                <a:srgbClr val="5F5F6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7620" y="2328672"/>
              <a:ext cx="1347215" cy="685800"/>
            </a:xfrm>
            <a:prstGeom prst="rect">
              <a:avLst/>
            </a:prstGeom>
          </p:spPr>
        </p:pic>
        <p:pic>
          <p:nvPicPr>
            <p:cNvPr id="40" name="object 40"/>
            <p:cNvPicPr/>
            <p:nvPr/>
          </p:nvPicPr>
          <p:blipFill>
            <a:blip r:embed="rId4" cstate="print"/>
            <a:stretch>
              <a:fillRect/>
            </a:stretch>
          </p:blipFill>
          <p:spPr>
            <a:xfrm>
              <a:off x="9463796" y="3466225"/>
              <a:ext cx="1172058" cy="1002295"/>
            </a:xfrm>
            <a:prstGeom prst="rect">
              <a:avLst/>
            </a:prstGeom>
          </p:spPr>
        </p:pic>
        <p:pic>
          <p:nvPicPr>
            <p:cNvPr id="41" name="object 41"/>
            <p:cNvPicPr/>
            <p:nvPr/>
          </p:nvPicPr>
          <p:blipFill>
            <a:blip r:embed="rId5" cstate="print"/>
            <a:stretch>
              <a:fillRect/>
            </a:stretch>
          </p:blipFill>
          <p:spPr>
            <a:xfrm>
              <a:off x="9701912" y="4757927"/>
              <a:ext cx="888363" cy="707644"/>
            </a:xfrm>
            <a:prstGeom prst="rect">
              <a:avLst/>
            </a:prstGeom>
          </p:spPr>
        </p:pic>
        <p:pic>
          <p:nvPicPr>
            <p:cNvPr id="42" name="object 42"/>
            <p:cNvPicPr/>
            <p:nvPr/>
          </p:nvPicPr>
          <p:blipFill>
            <a:blip r:embed="rId6" cstate="print"/>
            <a:stretch>
              <a:fillRect/>
            </a:stretch>
          </p:blipFill>
          <p:spPr>
            <a:xfrm>
              <a:off x="10375581" y="3961637"/>
              <a:ext cx="1994916" cy="1374647"/>
            </a:xfrm>
            <a:prstGeom prst="rect">
              <a:avLst/>
            </a:prstGeom>
          </p:spPr>
        </p:pic>
      </p:grpSp>
      <p:sp>
        <p:nvSpPr>
          <p:cNvPr id="43" name="object 43"/>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44" name="Google Shape;1808;p66">
            <a:extLst>
              <a:ext uri="{FF2B5EF4-FFF2-40B4-BE49-F238E27FC236}">
                <a16:creationId xmlns:a16="http://schemas.microsoft.com/office/drawing/2014/main" id="{4CD00D72-0AA3-44B5-87EA-C2DB2FC648B8}"/>
              </a:ext>
            </a:extLst>
          </p:cNvPr>
          <p:cNvGrpSpPr/>
          <p:nvPr/>
        </p:nvGrpSpPr>
        <p:grpSpPr>
          <a:xfrm>
            <a:off x="3352800" y="247719"/>
            <a:ext cx="846528" cy="808368"/>
            <a:chOff x="4167000" y="2166750"/>
            <a:chExt cx="810000" cy="810000"/>
          </a:xfrm>
        </p:grpSpPr>
        <p:sp>
          <p:nvSpPr>
            <p:cNvPr id="45" name="Google Shape;1809;p66">
              <a:extLst>
                <a:ext uri="{FF2B5EF4-FFF2-40B4-BE49-F238E27FC236}">
                  <a16:creationId xmlns:a16="http://schemas.microsoft.com/office/drawing/2014/main" id="{E36B6D01-9390-46C9-9256-1B866FF42A4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46" name="Google Shape;1810;p66">
              <a:extLst>
                <a:ext uri="{FF2B5EF4-FFF2-40B4-BE49-F238E27FC236}">
                  <a16:creationId xmlns:a16="http://schemas.microsoft.com/office/drawing/2014/main" id="{4160AC52-2F91-4EA6-98FD-1B61A461085E}"/>
                </a:ext>
              </a:extLst>
            </p:cNvPr>
            <p:cNvGrpSpPr/>
            <p:nvPr/>
          </p:nvGrpSpPr>
          <p:grpSpPr>
            <a:xfrm>
              <a:off x="4212051" y="2315099"/>
              <a:ext cx="719899" cy="513302"/>
              <a:chOff x="6103026" y="1909193"/>
              <a:chExt cx="719899" cy="513302"/>
            </a:xfrm>
          </p:grpSpPr>
          <p:sp>
            <p:nvSpPr>
              <p:cNvPr id="47" name="Google Shape;1811;p66">
                <a:extLst>
                  <a:ext uri="{FF2B5EF4-FFF2-40B4-BE49-F238E27FC236}">
                    <a16:creationId xmlns:a16="http://schemas.microsoft.com/office/drawing/2014/main" id="{65B0931C-DD1B-48C4-8099-9EEF9BDCB50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48" name="Google Shape;1812;p66">
                <a:extLst>
                  <a:ext uri="{FF2B5EF4-FFF2-40B4-BE49-F238E27FC236}">
                    <a16:creationId xmlns:a16="http://schemas.microsoft.com/office/drawing/2014/main" id="{F0D785EF-96AB-43D9-8460-C01D1C936B8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5025" y="552249"/>
            <a:ext cx="1400175" cy="566822"/>
          </a:xfrm>
          <a:prstGeom prst="rect">
            <a:avLst/>
          </a:prstGeom>
        </p:spPr>
        <p:txBody>
          <a:bodyPr vert="horz" wrap="square" lIns="0" tIns="12700" rIns="0" bIns="0" rtlCol="0">
            <a:spAutoFit/>
          </a:bodyPr>
          <a:lstStyle/>
          <a:p>
            <a:pPr marL="12700">
              <a:lnSpc>
                <a:spcPct val="100000"/>
              </a:lnSpc>
              <a:spcBef>
                <a:spcPts val="100"/>
              </a:spcBef>
            </a:pPr>
            <a:r>
              <a:rPr sz="3600" b="1" spc="310" dirty="0">
                <a:solidFill>
                  <a:schemeClr val="tx1"/>
                </a:solidFill>
                <a:latin typeface="+mj-lt"/>
                <a:cs typeface="+mj-cs"/>
              </a:rPr>
              <a:t>FPGA</a:t>
            </a:r>
          </a:p>
        </p:txBody>
      </p:sp>
      <p:pic>
        <p:nvPicPr>
          <p:cNvPr id="3" name="object 3"/>
          <p:cNvPicPr/>
          <p:nvPr/>
        </p:nvPicPr>
        <p:blipFill>
          <a:blip r:embed="rId2" cstate="print"/>
          <a:stretch>
            <a:fillRect/>
          </a:stretch>
        </p:blipFill>
        <p:spPr>
          <a:xfrm>
            <a:off x="5755113" y="1809552"/>
            <a:ext cx="5893327" cy="2941771"/>
          </a:xfrm>
          <a:prstGeom prst="rect">
            <a:avLst/>
          </a:prstGeom>
        </p:spPr>
      </p:pic>
      <p:pic>
        <p:nvPicPr>
          <p:cNvPr id="4" name="object 4"/>
          <p:cNvPicPr/>
          <p:nvPr/>
        </p:nvPicPr>
        <p:blipFill>
          <a:blip r:embed="rId3" cstate="print"/>
          <a:stretch>
            <a:fillRect/>
          </a:stretch>
        </p:blipFill>
        <p:spPr>
          <a:xfrm>
            <a:off x="304032" y="1710419"/>
            <a:ext cx="4560490" cy="3366945"/>
          </a:xfrm>
          <a:prstGeom prst="rect">
            <a:avLst/>
          </a:prstGeom>
        </p:spPr>
      </p:pic>
      <p:grpSp>
        <p:nvGrpSpPr>
          <p:cNvPr id="6" name="Google Shape;1808;p66">
            <a:extLst>
              <a:ext uri="{FF2B5EF4-FFF2-40B4-BE49-F238E27FC236}">
                <a16:creationId xmlns:a16="http://schemas.microsoft.com/office/drawing/2014/main" id="{3290A24B-4EEE-4D1D-8738-E35F7ECC033C}"/>
              </a:ext>
            </a:extLst>
          </p:cNvPr>
          <p:cNvGrpSpPr/>
          <p:nvPr/>
        </p:nvGrpSpPr>
        <p:grpSpPr>
          <a:xfrm>
            <a:off x="4064155" y="431476"/>
            <a:ext cx="846528" cy="808368"/>
            <a:chOff x="4167000" y="2166750"/>
            <a:chExt cx="810000" cy="810000"/>
          </a:xfrm>
        </p:grpSpPr>
        <p:sp>
          <p:nvSpPr>
            <p:cNvPr id="7" name="Google Shape;1809;p66">
              <a:extLst>
                <a:ext uri="{FF2B5EF4-FFF2-40B4-BE49-F238E27FC236}">
                  <a16:creationId xmlns:a16="http://schemas.microsoft.com/office/drawing/2014/main" id="{DD5CDBEF-C40F-4E5F-AD9A-E54E7A42CC52}"/>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8" name="Google Shape;1810;p66">
              <a:extLst>
                <a:ext uri="{FF2B5EF4-FFF2-40B4-BE49-F238E27FC236}">
                  <a16:creationId xmlns:a16="http://schemas.microsoft.com/office/drawing/2014/main" id="{6776C1BE-5C6F-4725-AFF3-5EA5C5E7AAAC}"/>
                </a:ext>
              </a:extLst>
            </p:cNvPr>
            <p:cNvGrpSpPr/>
            <p:nvPr/>
          </p:nvGrpSpPr>
          <p:grpSpPr>
            <a:xfrm>
              <a:off x="4212051" y="2315099"/>
              <a:ext cx="719899" cy="513302"/>
              <a:chOff x="6103026" y="1909193"/>
              <a:chExt cx="719899" cy="513302"/>
            </a:xfrm>
          </p:grpSpPr>
          <p:sp>
            <p:nvSpPr>
              <p:cNvPr id="9" name="Google Shape;1811;p66">
                <a:extLst>
                  <a:ext uri="{FF2B5EF4-FFF2-40B4-BE49-F238E27FC236}">
                    <a16:creationId xmlns:a16="http://schemas.microsoft.com/office/drawing/2014/main" id="{41A5CE9A-D26A-44B6-9ACA-C6E7A31D52AF}"/>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0" name="Google Shape;1812;p66">
                <a:extLst>
                  <a:ext uri="{FF2B5EF4-FFF2-40B4-BE49-F238E27FC236}">
                    <a16:creationId xmlns:a16="http://schemas.microsoft.com/office/drawing/2014/main" id="{2505EA83-2931-4863-BC24-2B493D44722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7363" y="312275"/>
            <a:ext cx="3343275" cy="566822"/>
          </a:xfrm>
          <a:prstGeom prst="rect">
            <a:avLst/>
          </a:prstGeom>
        </p:spPr>
        <p:txBody>
          <a:bodyPr vert="horz" wrap="square" lIns="0" tIns="12700" rIns="0" bIns="0" rtlCol="0">
            <a:spAutoFit/>
          </a:bodyPr>
          <a:lstStyle/>
          <a:p>
            <a:pPr marL="12700">
              <a:lnSpc>
                <a:spcPct val="100000"/>
              </a:lnSpc>
              <a:spcBef>
                <a:spcPts val="100"/>
              </a:spcBef>
            </a:pPr>
            <a:r>
              <a:rPr lang="en-US" sz="3600" b="1" spc="310" dirty="0" err="1"/>
              <a:t>Cómo</a:t>
            </a:r>
            <a:r>
              <a:rPr lang="en-US" sz="3600" b="1" spc="310" dirty="0"/>
              <a:t> </a:t>
            </a:r>
            <a:r>
              <a:rPr lang="en-US" sz="3600" b="1" spc="310" dirty="0" err="1"/>
              <a:t>usarlo</a:t>
            </a:r>
            <a:endParaRPr sz="3600" b="1" spc="310" dirty="0"/>
          </a:p>
        </p:txBody>
      </p:sp>
      <p:pic>
        <p:nvPicPr>
          <p:cNvPr id="3" name="object 3"/>
          <p:cNvPicPr/>
          <p:nvPr/>
        </p:nvPicPr>
        <p:blipFill>
          <a:blip r:embed="rId2" cstate="print"/>
          <a:stretch>
            <a:fillRect/>
          </a:stretch>
        </p:blipFill>
        <p:spPr>
          <a:xfrm>
            <a:off x="8116664" y="921626"/>
            <a:ext cx="3634740" cy="2183891"/>
          </a:xfrm>
          <a:prstGeom prst="rect">
            <a:avLst/>
          </a:prstGeom>
        </p:spPr>
      </p:pic>
      <p:pic>
        <p:nvPicPr>
          <p:cNvPr id="5" name="object 5"/>
          <p:cNvPicPr/>
          <p:nvPr/>
        </p:nvPicPr>
        <p:blipFill>
          <a:blip r:embed="rId3" cstate="print"/>
          <a:stretch>
            <a:fillRect/>
          </a:stretch>
        </p:blipFill>
        <p:spPr>
          <a:xfrm>
            <a:off x="8165861" y="3752483"/>
            <a:ext cx="3624071" cy="2049779"/>
          </a:xfrm>
          <a:prstGeom prst="rect">
            <a:avLst/>
          </a:prstGeom>
        </p:spPr>
      </p:pic>
      <p:sp>
        <p:nvSpPr>
          <p:cNvPr id="6" name="object 6"/>
          <p:cNvSpPr txBox="1"/>
          <p:nvPr/>
        </p:nvSpPr>
        <p:spPr>
          <a:xfrm>
            <a:off x="685800" y="1143000"/>
            <a:ext cx="4900930" cy="4809009"/>
          </a:xfrm>
          <a:prstGeom prst="rect">
            <a:avLst/>
          </a:prstGeom>
        </p:spPr>
        <p:txBody>
          <a:bodyPr vert="horz" wrap="square" lIns="0" tIns="12700" rIns="0" bIns="0" rtlCol="0">
            <a:spAutoFit/>
          </a:bodyPr>
          <a:lstStyle/>
          <a:p>
            <a:pPr marL="12700">
              <a:lnSpc>
                <a:spcPct val="100000"/>
              </a:lnSpc>
              <a:spcBef>
                <a:spcPts val="100"/>
              </a:spcBef>
            </a:pPr>
            <a:r>
              <a:rPr lang="es-ES" sz="2000" spc="-30" dirty="0">
                <a:solidFill>
                  <a:srgbClr val="5F5F60"/>
                </a:solidFill>
                <a:latin typeface="+mj-lt"/>
              </a:rPr>
              <a:t>Para el servidor de tiempo PTP (Grandmaster)</a:t>
            </a:r>
            <a:endParaRPr lang="ru-RU" sz="2000" spc="-30" dirty="0">
              <a:solidFill>
                <a:srgbClr val="5F5F60"/>
              </a:solidFill>
              <a:latin typeface="+mj-lt"/>
            </a:endParaRPr>
          </a:p>
          <a:p>
            <a:pPr marL="12700">
              <a:lnSpc>
                <a:spcPct val="100000"/>
              </a:lnSpc>
              <a:spcBef>
                <a:spcPts val="100"/>
              </a:spcBef>
            </a:pPr>
            <a:r>
              <a:rPr lang="en-US" sz="2000" spc="-25" dirty="0">
                <a:solidFill>
                  <a:srgbClr val="5F5F60"/>
                </a:solidFill>
                <a:latin typeface="+mj-lt"/>
                <a:cs typeface="Franklin Gothic Medium"/>
              </a:rPr>
              <a:t> -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(PHC2SYS)</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(TS2PHC)</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a:t>
            </a:r>
            <a:r>
              <a:rPr lang="en-US" sz="2000" spc="-25" dirty="0" err="1">
                <a:solidFill>
                  <a:srgbClr val="5F5F60"/>
                </a:solidFill>
                <a:latin typeface="+mj-lt"/>
                <a:cs typeface="Franklin Gothic Medium"/>
              </a:rPr>
              <a:t>inverso</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Here's the translation of the provided text into </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el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servidor</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NTP</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a:t>
            </a:r>
            <a:r>
              <a:rPr lang="en-US" sz="2000" spc="-25" dirty="0" err="1">
                <a:solidFill>
                  <a:srgbClr val="5F5F60"/>
                </a:solidFill>
                <a:latin typeface="+mj-lt"/>
                <a:cs typeface="Franklin Gothic Medium"/>
              </a:rPr>
              <a:t>Chrony</a:t>
            </a:r>
            <a:r>
              <a:rPr lang="en-US" sz="2000" spc="-25" dirty="0">
                <a:solidFill>
                  <a:srgbClr val="5F5F60"/>
                </a:solidFill>
                <a:latin typeface="+mj-lt"/>
                <a:cs typeface="Franklin Gothic Medium"/>
              </a:rPr>
              <a:t>)</a:t>
            </a: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sistemas</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cámaras</a:t>
            </a:r>
            <a:r>
              <a:rPr lang="en-US" sz="2000" spc="-25" dirty="0">
                <a:solidFill>
                  <a:srgbClr val="5F5F60"/>
                </a:solidFill>
                <a:latin typeface="+mj-lt"/>
                <a:cs typeface="Franklin Gothic Medium"/>
              </a:rPr>
              <a:t> y audio</a:t>
            </a:r>
          </a:p>
          <a:p>
            <a:pPr marL="355600" indent="-342900">
              <a:lnSpc>
                <a:spcPct val="100000"/>
              </a:lnSpc>
              <a:spcBef>
                <a:spcPts val="100"/>
              </a:spcBef>
              <a:buFontTx/>
              <a:buChar char="-"/>
            </a:pPr>
            <a:r>
              <a:rPr lang="en-US" sz="2000" spc="-25" dirty="0">
                <a:solidFill>
                  <a:srgbClr val="5F5F60"/>
                </a:solidFill>
                <a:latin typeface="+mj-lt"/>
                <a:cs typeface="Franklin Gothic Medium"/>
              </a:rPr>
              <a:t>IRIG-B</a:t>
            </a:r>
          </a:p>
          <a:p>
            <a:pPr marL="355600" indent="-342900">
              <a:lnSpc>
                <a:spcPct val="100000"/>
              </a:lnSpc>
              <a:spcBef>
                <a:spcPts val="100"/>
              </a:spcBef>
              <a:buFontTx/>
              <a:buChar char="-"/>
            </a:pPr>
            <a:r>
              <a:rPr lang="en-US" sz="2000" spc="-25" dirty="0">
                <a:solidFill>
                  <a:srgbClr val="5F5F60"/>
                </a:solidFill>
                <a:latin typeface="+mj-lt"/>
                <a:cs typeface="Franklin Gothic Medium"/>
              </a:rPr>
              <a:t>PPS</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err="1">
                <a:solidFill>
                  <a:srgbClr val="5F5F60"/>
                </a:solidFill>
                <a:latin typeface="+mj-lt"/>
                <a:cs typeface="Franklin Gothic Medium"/>
              </a:rPr>
              <a:t>Otras</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aplicaciones</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 TDC bipolar y </a:t>
            </a:r>
            <a:r>
              <a:rPr lang="en-US" sz="2000" spc="-25" dirty="0" err="1">
                <a:solidFill>
                  <a:srgbClr val="5F5F60"/>
                </a:solidFill>
                <a:latin typeface="+mj-lt"/>
                <a:cs typeface="Franklin Gothic Medium"/>
              </a:rPr>
              <a:t>multicanal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múltiples</a:t>
            </a:r>
            <a:r>
              <a:rPr lang="en-US" sz="2000" spc="-25" dirty="0">
                <a:solidFill>
                  <a:srgbClr val="5F5F60"/>
                </a:solidFill>
                <a:latin typeface="+mj-lt"/>
                <a:cs typeface="Franklin Gothic Medium"/>
              </a:rPr>
              <a:t> PPS)</a:t>
            </a:r>
          </a:p>
          <a:p>
            <a:pPr marL="12700">
              <a:lnSpc>
                <a:spcPct val="100000"/>
              </a:lnSpc>
              <a:spcBef>
                <a:spcPts val="100"/>
              </a:spcBef>
            </a:pP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Marcado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eventos</a:t>
            </a: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a:t>
            </a:r>
          </a:p>
        </p:txBody>
      </p:sp>
      <p:pic>
        <p:nvPicPr>
          <p:cNvPr id="7" name="object 7"/>
          <p:cNvPicPr/>
          <p:nvPr/>
        </p:nvPicPr>
        <p:blipFill>
          <a:blip r:embed="rId4" cstate="print"/>
          <a:stretch>
            <a:fillRect/>
          </a:stretch>
        </p:blipFill>
        <p:spPr>
          <a:xfrm>
            <a:off x="4800600" y="2864753"/>
            <a:ext cx="2964179" cy="1775460"/>
          </a:xfrm>
          <a:prstGeom prst="rect">
            <a:avLst/>
          </a:prstGeom>
        </p:spPr>
      </p:pic>
      <p:grpSp>
        <p:nvGrpSpPr>
          <p:cNvPr id="9" name="Google Shape;1808;p66">
            <a:extLst>
              <a:ext uri="{FF2B5EF4-FFF2-40B4-BE49-F238E27FC236}">
                <a16:creationId xmlns:a16="http://schemas.microsoft.com/office/drawing/2014/main" id="{47A8C229-231C-428E-BB4B-5DCC3BA53DB8}"/>
              </a:ext>
            </a:extLst>
          </p:cNvPr>
          <p:cNvGrpSpPr/>
          <p:nvPr/>
        </p:nvGrpSpPr>
        <p:grpSpPr>
          <a:xfrm>
            <a:off x="3434893" y="202681"/>
            <a:ext cx="846528" cy="808368"/>
            <a:chOff x="4167000" y="2166750"/>
            <a:chExt cx="810000" cy="810000"/>
          </a:xfrm>
        </p:grpSpPr>
        <p:sp>
          <p:nvSpPr>
            <p:cNvPr id="10" name="Google Shape;1809;p66">
              <a:extLst>
                <a:ext uri="{FF2B5EF4-FFF2-40B4-BE49-F238E27FC236}">
                  <a16:creationId xmlns:a16="http://schemas.microsoft.com/office/drawing/2014/main" id="{DB8FC6C8-31E6-42EA-A98E-FAE3BDDE60DA}"/>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1" name="Google Shape;1810;p66">
              <a:extLst>
                <a:ext uri="{FF2B5EF4-FFF2-40B4-BE49-F238E27FC236}">
                  <a16:creationId xmlns:a16="http://schemas.microsoft.com/office/drawing/2014/main" id="{EB78F3A2-FD9A-450C-8E34-631F640CF50D}"/>
                </a:ext>
              </a:extLst>
            </p:cNvPr>
            <p:cNvGrpSpPr/>
            <p:nvPr/>
          </p:nvGrpSpPr>
          <p:grpSpPr>
            <a:xfrm>
              <a:off x="4212051" y="2315099"/>
              <a:ext cx="719899" cy="513302"/>
              <a:chOff x="6103026" y="1909193"/>
              <a:chExt cx="719899" cy="513302"/>
            </a:xfrm>
          </p:grpSpPr>
          <p:sp>
            <p:nvSpPr>
              <p:cNvPr id="12" name="Google Shape;1811;p66">
                <a:extLst>
                  <a:ext uri="{FF2B5EF4-FFF2-40B4-BE49-F238E27FC236}">
                    <a16:creationId xmlns:a16="http://schemas.microsoft.com/office/drawing/2014/main" id="{B8DD5729-428E-4AF0-B5C2-0F84C76A4AF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3" name="Google Shape;1812;p66">
                <a:extLst>
                  <a:ext uri="{FF2B5EF4-FFF2-40B4-BE49-F238E27FC236}">
                    <a16:creationId xmlns:a16="http://schemas.microsoft.com/office/drawing/2014/main" id="{7B0C68D8-182D-4EF3-85B0-6CF41A1C0578}"/>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474516"/>
            <a:ext cx="3333750" cy="566822"/>
          </a:xfrm>
          <a:prstGeom prst="rect">
            <a:avLst/>
          </a:prstGeom>
        </p:spPr>
        <p:txBody>
          <a:bodyPr vert="horz" wrap="square" lIns="0" tIns="12700" rIns="0" bIns="0" rtlCol="0">
            <a:spAutoFit/>
          </a:bodyPr>
          <a:lstStyle/>
          <a:p>
            <a:pPr marL="12700">
              <a:lnSpc>
                <a:spcPct val="100000"/>
              </a:lnSpc>
              <a:spcBef>
                <a:spcPts val="100"/>
              </a:spcBef>
            </a:pPr>
            <a:r>
              <a:rPr sz="3600" b="1" spc="310" dirty="0"/>
              <a:t>Performance</a:t>
            </a:r>
          </a:p>
        </p:txBody>
      </p:sp>
      <p:sp>
        <p:nvSpPr>
          <p:cNvPr id="3" name="object 3"/>
          <p:cNvSpPr txBox="1"/>
          <p:nvPr/>
        </p:nvSpPr>
        <p:spPr>
          <a:xfrm>
            <a:off x="582168" y="2110739"/>
            <a:ext cx="1568450" cy="561051"/>
          </a:xfrm>
          <a:prstGeom prst="rect">
            <a:avLst/>
          </a:prstGeom>
          <a:solidFill>
            <a:srgbClr val="343894"/>
          </a:solidFill>
          <a:ln w="12700">
            <a:solidFill>
              <a:srgbClr val="22256C"/>
            </a:solidFill>
          </a:ln>
        </p:spPr>
        <p:txBody>
          <a:bodyPr vert="horz" wrap="square" lIns="0" tIns="6985" rIns="0" bIns="0" rtlCol="0">
            <a:spAutoFit/>
          </a:bodyPr>
          <a:lstStyle/>
          <a:p>
            <a:pPr marL="296545">
              <a:lnSpc>
                <a:spcPct val="100000"/>
              </a:lnSpc>
            </a:pPr>
            <a:r>
              <a:rPr lang="en-US" sz="1800" spc="-40" dirty="0" err="1">
                <a:solidFill>
                  <a:srgbClr val="FFFFFF"/>
                </a:solidFill>
                <a:latin typeface="Franklin Gothic Medium"/>
                <a:cs typeface="Franklin Gothic Medium"/>
              </a:rPr>
              <a:t>Qantum</a:t>
            </a:r>
            <a:r>
              <a:rPr lang="en-US" sz="1800" spc="-40" dirty="0">
                <a:solidFill>
                  <a:srgbClr val="FFFFFF"/>
                </a:solidFill>
                <a:latin typeface="Franklin Gothic Medium"/>
                <a:cs typeface="Franklin Gothic Medium"/>
              </a:rPr>
              <a:t> PCI </a:t>
            </a:r>
            <a:r>
              <a:rPr sz="1800" spc="-40" dirty="0">
                <a:solidFill>
                  <a:srgbClr val="FFFFFF"/>
                </a:solidFill>
                <a:latin typeface="Franklin Gothic Medium"/>
                <a:cs typeface="Franklin Gothic Medium"/>
              </a:rPr>
              <a:t>Time </a:t>
            </a:r>
            <a:r>
              <a:rPr sz="1800" spc="-20" dirty="0">
                <a:solidFill>
                  <a:srgbClr val="FFFFFF"/>
                </a:solidFill>
                <a:latin typeface="Franklin Gothic Medium"/>
                <a:cs typeface="Franklin Gothic Medium"/>
              </a:rPr>
              <a:t>Card</a:t>
            </a:r>
            <a:endParaRPr sz="1800" dirty="0">
              <a:latin typeface="Franklin Gothic Medium"/>
              <a:cs typeface="Franklin Gothic Medium"/>
            </a:endParaRPr>
          </a:p>
        </p:txBody>
      </p:sp>
      <p:sp>
        <p:nvSpPr>
          <p:cNvPr id="4" name="object 4"/>
          <p:cNvSpPr txBox="1"/>
          <p:nvPr/>
        </p:nvSpPr>
        <p:spPr>
          <a:xfrm>
            <a:off x="582168" y="3296411"/>
            <a:ext cx="1568450" cy="904240"/>
          </a:xfrm>
          <a:prstGeom prst="rect">
            <a:avLst/>
          </a:prstGeom>
          <a:solidFill>
            <a:srgbClr val="343894"/>
          </a:solidFill>
          <a:ln w="12700">
            <a:solidFill>
              <a:srgbClr val="22256C"/>
            </a:solidFill>
          </a:ln>
        </p:spPr>
        <p:txBody>
          <a:bodyPr vert="horz" wrap="square" lIns="0" tIns="2540" rIns="0" bIns="0" rtlCol="0">
            <a:spAutoFit/>
          </a:bodyPr>
          <a:lstStyle/>
          <a:p>
            <a:pPr>
              <a:lnSpc>
                <a:spcPct val="100000"/>
              </a:lnSpc>
              <a:spcBef>
                <a:spcPts val="20"/>
              </a:spcBef>
            </a:pPr>
            <a:endParaRPr sz="2100">
              <a:latin typeface="Times New Roman"/>
              <a:cs typeface="Times New Roman"/>
            </a:endParaRPr>
          </a:p>
          <a:p>
            <a:pPr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sp>
        <p:nvSpPr>
          <p:cNvPr id="5" name="object 5"/>
          <p:cNvSpPr txBox="1"/>
          <p:nvPr/>
        </p:nvSpPr>
        <p:spPr>
          <a:xfrm>
            <a:off x="3858767" y="3296411"/>
            <a:ext cx="1437640" cy="883919"/>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000">
              <a:latin typeface="Times New Roman"/>
              <a:cs typeface="Times New Roman"/>
            </a:endParaRPr>
          </a:p>
          <a:p>
            <a:pPr marL="1270"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grpSp>
        <p:nvGrpSpPr>
          <p:cNvPr id="6" name="object 6"/>
          <p:cNvGrpSpPr/>
          <p:nvPr/>
        </p:nvGrpSpPr>
        <p:grpSpPr>
          <a:xfrm>
            <a:off x="385318" y="1862073"/>
            <a:ext cx="5197475" cy="2545715"/>
            <a:chOff x="385318" y="1862073"/>
            <a:chExt cx="5197475" cy="2545715"/>
          </a:xfrm>
        </p:grpSpPr>
        <p:sp>
          <p:nvSpPr>
            <p:cNvPr id="7" name="object 7"/>
            <p:cNvSpPr/>
            <p:nvPr/>
          </p:nvSpPr>
          <p:spPr>
            <a:xfrm>
              <a:off x="39166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sp>
          <p:nvSpPr>
            <p:cNvPr id="8" name="object 8"/>
            <p:cNvSpPr/>
            <p:nvPr/>
          </p:nvSpPr>
          <p:spPr>
            <a:xfrm>
              <a:off x="2161032" y="2410967"/>
              <a:ext cx="428625" cy="1234440"/>
            </a:xfrm>
            <a:custGeom>
              <a:avLst/>
              <a:gdLst/>
              <a:ahLst/>
              <a:cxnLst/>
              <a:rect l="l" t="t" r="r" b="b"/>
              <a:pathLst>
                <a:path w="428625" h="1234439">
                  <a:moveTo>
                    <a:pt x="69976" y="1158875"/>
                  </a:moveTo>
                  <a:lnTo>
                    <a:pt x="0" y="1207516"/>
                  </a:lnTo>
                  <a:lnTo>
                    <a:pt x="80899" y="1234313"/>
                  </a:lnTo>
                  <a:lnTo>
                    <a:pt x="76633" y="1204849"/>
                  </a:lnTo>
                  <a:lnTo>
                    <a:pt x="62865" y="1204849"/>
                  </a:lnTo>
                  <a:lnTo>
                    <a:pt x="62865" y="1192149"/>
                  </a:lnTo>
                  <a:lnTo>
                    <a:pt x="74785" y="1192085"/>
                  </a:lnTo>
                  <a:lnTo>
                    <a:pt x="69976" y="1158875"/>
                  </a:lnTo>
                  <a:close/>
                </a:path>
                <a:path w="428625" h="1234439">
                  <a:moveTo>
                    <a:pt x="74785" y="1192085"/>
                  </a:moveTo>
                  <a:lnTo>
                    <a:pt x="62865" y="1192149"/>
                  </a:lnTo>
                  <a:lnTo>
                    <a:pt x="62865" y="1204849"/>
                  </a:lnTo>
                  <a:lnTo>
                    <a:pt x="76622" y="1204777"/>
                  </a:lnTo>
                  <a:lnTo>
                    <a:pt x="74785" y="1192085"/>
                  </a:lnTo>
                  <a:close/>
                </a:path>
                <a:path w="428625" h="1234439">
                  <a:moveTo>
                    <a:pt x="76622" y="1204777"/>
                  </a:moveTo>
                  <a:lnTo>
                    <a:pt x="62865" y="1204849"/>
                  </a:lnTo>
                  <a:lnTo>
                    <a:pt x="76633" y="1204849"/>
                  </a:lnTo>
                  <a:close/>
                </a:path>
                <a:path w="428625" h="1234439">
                  <a:moveTo>
                    <a:pt x="415670" y="1190277"/>
                  </a:moveTo>
                  <a:lnTo>
                    <a:pt x="74785" y="1192085"/>
                  </a:lnTo>
                  <a:lnTo>
                    <a:pt x="76622" y="1204777"/>
                  </a:lnTo>
                  <a:lnTo>
                    <a:pt x="428370" y="1202944"/>
                  </a:lnTo>
                  <a:lnTo>
                    <a:pt x="428370" y="1196594"/>
                  </a:lnTo>
                  <a:lnTo>
                    <a:pt x="415670" y="1196594"/>
                  </a:lnTo>
                  <a:lnTo>
                    <a:pt x="415670" y="1190277"/>
                  </a:lnTo>
                  <a:close/>
                </a:path>
                <a:path w="428625" h="1234439">
                  <a:moveTo>
                    <a:pt x="422020" y="1190244"/>
                  </a:moveTo>
                  <a:lnTo>
                    <a:pt x="415670" y="1190277"/>
                  </a:lnTo>
                  <a:lnTo>
                    <a:pt x="415670" y="1196594"/>
                  </a:lnTo>
                  <a:lnTo>
                    <a:pt x="422020" y="1190244"/>
                  </a:lnTo>
                  <a:close/>
                </a:path>
                <a:path w="428625" h="1234439">
                  <a:moveTo>
                    <a:pt x="428370" y="1190244"/>
                  </a:moveTo>
                  <a:lnTo>
                    <a:pt x="422020" y="1190244"/>
                  </a:lnTo>
                  <a:lnTo>
                    <a:pt x="415670" y="1196594"/>
                  </a:lnTo>
                  <a:lnTo>
                    <a:pt x="428370" y="1196594"/>
                  </a:lnTo>
                  <a:lnTo>
                    <a:pt x="428370" y="1190244"/>
                  </a:lnTo>
                  <a:close/>
                </a:path>
                <a:path w="428625" h="1234439">
                  <a:moveTo>
                    <a:pt x="428370" y="0"/>
                  </a:moveTo>
                  <a:lnTo>
                    <a:pt x="415670" y="0"/>
                  </a:lnTo>
                  <a:lnTo>
                    <a:pt x="415670" y="1190277"/>
                  </a:lnTo>
                  <a:lnTo>
                    <a:pt x="428370" y="1190244"/>
                  </a:lnTo>
                  <a:lnTo>
                    <a:pt x="428370" y="0"/>
                  </a:lnTo>
                  <a:close/>
                </a:path>
              </a:pathLst>
            </a:custGeom>
            <a:solidFill>
              <a:srgbClr val="343894"/>
            </a:solidFill>
          </p:spPr>
          <p:txBody>
            <a:bodyPr wrap="square" lIns="0" tIns="0" rIns="0" bIns="0" rtlCol="0"/>
            <a:lstStyle/>
            <a:p>
              <a:endParaRPr/>
            </a:p>
          </p:txBody>
        </p:sp>
        <p:sp>
          <p:nvSpPr>
            <p:cNvPr id="9" name="object 9"/>
            <p:cNvSpPr/>
            <p:nvPr/>
          </p:nvSpPr>
          <p:spPr>
            <a:xfrm>
              <a:off x="2161032" y="2410967"/>
              <a:ext cx="422275" cy="0"/>
            </a:xfrm>
            <a:custGeom>
              <a:avLst/>
              <a:gdLst/>
              <a:ahLst/>
              <a:cxnLst/>
              <a:rect l="l" t="t" r="r" b="b"/>
              <a:pathLst>
                <a:path w="422275">
                  <a:moveTo>
                    <a:pt x="422020" y="0"/>
                  </a:moveTo>
                  <a:lnTo>
                    <a:pt x="0" y="0"/>
                  </a:lnTo>
                </a:path>
              </a:pathLst>
            </a:custGeom>
            <a:ln w="6350">
              <a:solidFill>
                <a:srgbClr val="343894"/>
              </a:solidFill>
            </a:ln>
          </p:spPr>
          <p:txBody>
            <a:bodyPr wrap="square" lIns="0" tIns="0" rIns="0" bIns="0" rtlCol="0"/>
            <a:lstStyle/>
            <a:p>
              <a:endParaRPr/>
            </a:p>
          </p:txBody>
        </p:sp>
        <p:sp>
          <p:nvSpPr>
            <p:cNvPr id="10" name="object 10"/>
            <p:cNvSpPr/>
            <p:nvPr/>
          </p:nvSpPr>
          <p:spPr>
            <a:xfrm>
              <a:off x="357682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grpSp>
      <p:sp>
        <p:nvSpPr>
          <p:cNvPr id="11" name="object 11"/>
          <p:cNvSpPr txBox="1"/>
          <p:nvPr/>
        </p:nvSpPr>
        <p:spPr>
          <a:xfrm>
            <a:off x="2450338" y="2088641"/>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2" name="object 12"/>
          <p:cNvSpPr txBox="1"/>
          <p:nvPr/>
        </p:nvSpPr>
        <p:spPr>
          <a:xfrm>
            <a:off x="2415032" y="3591305"/>
            <a:ext cx="64643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in</a:t>
            </a:r>
            <a:endParaRPr sz="1800">
              <a:latin typeface="Franklin Gothic Medium"/>
              <a:cs typeface="Franklin Gothic Medium"/>
            </a:endParaRPr>
          </a:p>
        </p:txBody>
      </p:sp>
      <p:sp>
        <p:nvSpPr>
          <p:cNvPr id="13" name="object 13"/>
          <p:cNvSpPr/>
          <p:nvPr/>
        </p:nvSpPr>
        <p:spPr>
          <a:xfrm>
            <a:off x="745236" y="4200144"/>
            <a:ext cx="76200" cy="814069"/>
          </a:xfrm>
          <a:custGeom>
            <a:avLst/>
            <a:gdLst/>
            <a:ahLst/>
            <a:cxnLst/>
            <a:rect l="l" t="t" r="r" b="b"/>
            <a:pathLst>
              <a:path w="76200" h="814070">
                <a:moveTo>
                  <a:pt x="31750" y="737742"/>
                </a:moveTo>
                <a:lnTo>
                  <a:pt x="0" y="737742"/>
                </a:lnTo>
                <a:lnTo>
                  <a:pt x="38100" y="813942"/>
                </a:lnTo>
                <a:lnTo>
                  <a:pt x="69850" y="750442"/>
                </a:lnTo>
                <a:lnTo>
                  <a:pt x="31750" y="750442"/>
                </a:lnTo>
                <a:lnTo>
                  <a:pt x="31750" y="737742"/>
                </a:lnTo>
                <a:close/>
              </a:path>
              <a:path w="76200" h="814070">
                <a:moveTo>
                  <a:pt x="44450" y="0"/>
                </a:moveTo>
                <a:lnTo>
                  <a:pt x="31750" y="0"/>
                </a:lnTo>
                <a:lnTo>
                  <a:pt x="31750" y="750442"/>
                </a:lnTo>
                <a:lnTo>
                  <a:pt x="44450" y="750442"/>
                </a:lnTo>
                <a:lnTo>
                  <a:pt x="44450" y="0"/>
                </a:lnTo>
                <a:close/>
              </a:path>
              <a:path w="76200" h="814070">
                <a:moveTo>
                  <a:pt x="76200" y="737742"/>
                </a:moveTo>
                <a:lnTo>
                  <a:pt x="44450" y="737742"/>
                </a:lnTo>
                <a:lnTo>
                  <a:pt x="44450" y="750442"/>
                </a:lnTo>
                <a:lnTo>
                  <a:pt x="69850" y="750442"/>
                </a:lnTo>
                <a:lnTo>
                  <a:pt x="76200" y="737742"/>
                </a:lnTo>
                <a:close/>
              </a:path>
            </a:pathLst>
          </a:custGeom>
          <a:solidFill>
            <a:srgbClr val="343894"/>
          </a:solidFill>
        </p:spPr>
        <p:txBody>
          <a:bodyPr wrap="square" lIns="0" tIns="0" rIns="0" bIns="0" rtlCol="0"/>
          <a:lstStyle/>
          <a:p>
            <a:endParaRPr/>
          </a:p>
        </p:txBody>
      </p:sp>
      <p:sp>
        <p:nvSpPr>
          <p:cNvPr id="14" name="object 14"/>
          <p:cNvSpPr txBox="1"/>
          <p:nvPr/>
        </p:nvSpPr>
        <p:spPr>
          <a:xfrm>
            <a:off x="839470" y="4643754"/>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dirty="0">
              <a:latin typeface="Franklin Gothic Medium"/>
              <a:cs typeface="Franklin Gothic Medium"/>
            </a:endParaRPr>
          </a:p>
        </p:txBody>
      </p:sp>
      <p:sp>
        <p:nvSpPr>
          <p:cNvPr id="15" name="object 15"/>
          <p:cNvSpPr txBox="1"/>
          <p:nvPr/>
        </p:nvSpPr>
        <p:spPr>
          <a:xfrm>
            <a:off x="553212" y="5020055"/>
            <a:ext cx="462280" cy="309880"/>
          </a:xfrm>
          <a:prstGeom prst="rect">
            <a:avLst/>
          </a:prstGeom>
          <a:solidFill>
            <a:srgbClr val="00AFEF"/>
          </a:solidFill>
          <a:ln w="12700">
            <a:solidFill>
              <a:srgbClr val="22256C"/>
            </a:solidFill>
          </a:ln>
        </p:spPr>
        <p:txBody>
          <a:bodyPr vert="horz" wrap="square" lIns="0" tIns="12700" rIns="0" bIns="0" rtlCol="0">
            <a:spAutoFit/>
          </a:bodyPr>
          <a:lstStyle/>
          <a:p>
            <a:pPr algn="ctr">
              <a:lnSpc>
                <a:spcPct val="100000"/>
              </a:lnSpc>
              <a:spcBef>
                <a:spcPts val="100"/>
              </a:spcBef>
            </a:pPr>
            <a:r>
              <a:rPr sz="1800" dirty="0">
                <a:solidFill>
                  <a:srgbClr val="FFFFFF"/>
                </a:solidFill>
                <a:latin typeface="Franklin Gothic Medium"/>
                <a:cs typeface="Franklin Gothic Medium"/>
              </a:rPr>
              <a:t>C</a:t>
            </a:r>
            <a:endParaRPr sz="1800">
              <a:latin typeface="Franklin Gothic Medium"/>
              <a:cs typeface="Franklin Gothic Medium"/>
            </a:endParaRPr>
          </a:p>
        </p:txBody>
      </p:sp>
      <p:grpSp>
        <p:nvGrpSpPr>
          <p:cNvPr id="16" name="object 16"/>
          <p:cNvGrpSpPr/>
          <p:nvPr/>
        </p:nvGrpSpPr>
        <p:grpSpPr>
          <a:xfrm>
            <a:off x="1350263" y="4181855"/>
            <a:ext cx="2874645" cy="428625"/>
            <a:chOff x="1350263" y="4181855"/>
            <a:chExt cx="2874645" cy="428625"/>
          </a:xfrm>
        </p:grpSpPr>
        <p:sp>
          <p:nvSpPr>
            <p:cNvPr id="17" name="object 17"/>
            <p:cNvSpPr/>
            <p:nvPr/>
          </p:nvSpPr>
          <p:spPr>
            <a:xfrm>
              <a:off x="1350263" y="4181855"/>
              <a:ext cx="2874645" cy="413384"/>
            </a:xfrm>
            <a:custGeom>
              <a:avLst/>
              <a:gdLst/>
              <a:ahLst/>
              <a:cxnLst/>
              <a:rect l="l" t="t" r="r" b="b"/>
              <a:pathLst>
                <a:path w="2874645" h="413385">
                  <a:moveTo>
                    <a:pt x="2829821" y="400558"/>
                  </a:moveTo>
                  <a:lnTo>
                    <a:pt x="0" y="400558"/>
                  </a:lnTo>
                  <a:lnTo>
                    <a:pt x="0" y="413258"/>
                  </a:lnTo>
                  <a:lnTo>
                    <a:pt x="2842514" y="413258"/>
                  </a:lnTo>
                  <a:lnTo>
                    <a:pt x="2842520" y="406908"/>
                  </a:lnTo>
                  <a:lnTo>
                    <a:pt x="2829814" y="406908"/>
                  </a:lnTo>
                  <a:lnTo>
                    <a:pt x="2829821" y="400558"/>
                  </a:lnTo>
                  <a:close/>
                </a:path>
                <a:path w="2874645" h="413385">
                  <a:moveTo>
                    <a:pt x="2830181" y="76000"/>
                  </a:moveTo>
                  <a:lnTo>
                    <a:pt x="2829814" y="406908"/>
                  </a:lnTo>
                  <a:lnTo>
                    <a:pt x="2836164" y="400558"/>
                  </a:lnTo>
                  <a:lnTo>
                    <a:pt x="2842527" y="400558"/>
                  </a:lnTo>
                  <a:lnTo>
                    <a:pt x="2842880" y="76423"/>
                  </a:lnTo>
                  <a:lnTo>
                    <a:pt x="2830181" y="76000"/>
                  </a:lnTo>
                  <a:close/>
                </a:path>
                <a:path w="2874645" h="413385">
                  <a:moveTo>
                    <a:pt x="2842527" y="400558"/>
                  </a:moveTo>
                  <a:lnTo>
                    <a:pt x="2836164" y="400558"/>
                  </a:lnTo>
                  <a:lnTo>
                    <a:pt x="2829814" y="406908"/>
                  </a:lnTo>
                  <a:lnTo>
                    <a:pt x="2842520" y="406908"/>
                  </a:lnTo>
                  <a:lnTo>
                    <a:pt x="2842527" y="400558"/>
                  </a:lnTo>
                  <a:close/>
                </a:path>
                <a:path w="2874645" h="413385">
                  <a:moveTo>
                    <a:pt x="2867851" y="63500"/>
                  </a:moveTo>
                  <a:lnTo>
                    <a:pt x="2842895" y="63500"/>
                  </a:lnTo>
                  <a:lnTo>
                    <a:pt x="2842880" y="76423"/>
                  </a:lnTo>
                  <a:lnTo>
                    <a:pt x="2874264" y="77470"/>
                  </a:lnTo>
                  <a:lnTo>
                    <a:pt x="2867851" y="63500"/>
                  </a:lnTo>
                  <a:close/>
                </a:path>
                <a:path w="2874645" h="413385">
                  <a:moveTo>
                    <a:pt x="2842895" y="63500"/>
                  </a:moveTo>
                  <a:lnTo>
                    <a:pt x="2830195" y="63500"/>
                  </a:lnTo>
                  <a:lnTo>
                    <a:pt x="2830181" y="76000"/>
                  </a:lnTo>
                  <a:lnTo>
                    <a:pt x="2842880" y="76423"/>
                  </a:lnTo>
                  <a:lnTo>
                    <a:pt x="2842895" y="63500"/>
                  </a:lnTo>
                  <a:close/>
                </a:path>
                <a:path w="2874645" h="413385">
                  <a:moveTo>
                    <a:pt x="2838704" y="0"/>
                  </a:moveTo>
                  <a:lnTo>
                    <a:pt x="2798064" y="74930"/>
                  </a:lnTo>
                  <a:lnTo>
                    <a:pt x="2830181" y="76000"/>
                  </a:lnTo>
                  <a:lnTo>
                    <a:pt x="2830195" y="63500"/>
                  </a:lnTo>
                  <a:lnTo>
                    <a:pt x="2867851" y="63500"/>
                  </a:lnTo>
                  <a:lnTo>
                    <a:pt x="2838704" y="0"/>
                  </a:lnTo>
                  <a:close/>
                </a:path>
              </a:pathLst>
            </a:custGeom>
            <a:solidFill>
              <a:srgbClr val="343894"/>
            </a:solidFill>
          </p:spPr>
          <p:txBody>
            <a:bodyPr wrap="square" lIns="0" tIns="0" rIns="0" bIns="0" rtlCol="0"/>
            <a:lstStyle/>
            <a:p>
              <a:endParaRPr/>
            </a:p>
          </p:txBody>
        </p:sp>
        <p:sp>
          <p:nvSpPr>
            <p:cNvPr id="18" name="object 18"/>
            <p:cNvSpPr/>
            <p:nvPr/>
          </p:nvSpPr>
          <p:spPr>
            <a:xfrm>
              <a:off x="1367027" y="4200143"/>
              <a:ext cx="0" cy="407034"/>
            </a:xfrm>
            <a:custGeom>
              <a:avLst/>
              <a:gdLst/>
              <a:ahLst/>
              <a:cxnLst/>
              <a:rect l="l" t="t" r="r" b="b"/>
              <a:pathLst>
                <a:path h="407035">
                  <a:moveTo>
                    <a:pt x="0" y="406907"/>
                  </a:moveTo>
                  <a:lnTo>
                    <a:pt x="0" y="0"/>
                  </a:lnTo>
                </a:path>
              </a:pathLst>
            </a:custGeom>
            <a:ln w="6350">
              <a:solidFill>
                <a:srgbClr val="343894"/>
              </a:solidFill>
            </a:ln>
          </p:spPr>
          <p:txBody>
            <a:bodyPr wrap="square" lIns="0" tIns="0" rIns="0" bIns="0" rtlCol="0"/>
            <a:lstStyle/>
            <a:p>
              <a:endParaRPr/>
            </a:p>
          </p:txBody>
        </p:sp>
      </p:grpSp>
      <p:sp>
        <p:nvSpPr>
          <p:cNvPr id="19" name="object 19"/>
          <p:cNvSpPr txBox="1"/>
          <p:nvPr/>
        </p:nvSpPr>
        <p:spPr>
          <a:xfrm>
            <a:off x="2271776" y="4614164"/>
            <a:ext cx="17316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20" dirty="0">
                <a:solidFill>
                  <a:srgbClr val="5F5F60"/>
                </a:solidFill>
                <a:latin typeface="Franklin Gothic Medium"/>
                <a:cs typeface="Franklin Gothic Medium"/>
              </a:rPr>
              <a:t> over</a:t>
            </a:r>
            <a:r>
              <a:rPr sz="1800" spc="-3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20" name="object 20"/>
          <p:cNvSpPr/>
          <p:nvPr/>
        </p:nvSpPr>
        <p:spPr>
          <a:xfrm>
            <a:off x="5161788" y="4184903"/>
            <a:ext cx="76200" cy="814069"/>
          </a:xfrm>
          <a:custGeom>
            <a:avLst/>
            <a:gdLst/>
            <a:ahLst/>
            <a:cxnLst/>
            <a:rect l="l" t="t" r="r" b="b"/>
            <a:pathLst>
              <a:path w="76200" h="814070">
                <a:moveTo>
                  <a:pt x="31750" y="737743"/>
                </a:moveTo>
                <a:lnTo>
                  <a:pt x="0" y="737743"/>
                </a:lnTo>
                <a:lnTo>
                  <a:pt x="38100" y="813943"/>
                </a:lnTo>
                <a:lnTo>
                  <a:pt x="69850" y="750443"/>
                </a:lnTo>
                <a:lnTo>
                  <a:pt x="31750" y="750443"/>
                </a:lnTo>
                <a:lnTo>
                  <a:pt x="31750" y="737743"/>
                </a:lnTo>
                <a:close/>
              </a:path>
              <a:path w="76200" h="814070">
                <a:moveTo>
                  <a:pt x="44450" y="0"/>
                </a:moveTo>
                <a:lnTo>
                  <a:pt x="31750" y="0"/>
                </a:lnTo>
                <a:lnTo>
                  <a:pt x="31750" y="750443"/>
                </a:lnTo>
                <a:lnTo>
                  <a:pt x="44450" y="750443"/>
                </a:lnTo>
                <a:lnTo>
                  <a:pt x="44450" y="0"/>
                </a:lnTo>
                <a:close/>
              </a:path>
              <a:path w="76200" h="814070">
                <a:moveTo>
                  <a:pt x="76200" y="737743"/>
                </a:moveTo>
                <a:lnTo>
                  <a:pt x="44450" y="737743"/>
                </a:lnTo>
                <a:lnTo>
                  <a:pt x="44450" y="750443"/>
                </a:lnTo>
                <a:lnTo>
                  <a:pt x="69850" y="750443"/>
                </a:lnTo>
                <a:lnTo>
                  <a:pt x="76200" y="737743"/>
                </a:lnTo>
                <a:close/>
              </a:path>
            </a:pathLst>
          </a:custGeom>
          <a:solidFill>
            <a:srgbClr val="343894"/>
          </a:solidFill>
        </p:spPr>
        <p:txBody>
          <a:bodyPr wrap="square" lIns="0" tIns="0" rIns="0" bIns="0" rtlCol="0"/>
          <a:lstStyle/>
          <a:p>
            <a:endParaRPr/>
          </a:p>
        </p:txBody>
      </p:sp>
      <p:sp>
        <p:nvSpPr>
          <p:cNvPr id="21" name="object 21"/>
          <p:cNvSpPr txBox="1"/>
          <p:nvPr/>
        </p:nvSpPr>
        <p:spPr>
          <a:xfrm>
            <a:off x="4413250" y="4500117"/>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22" name="object 22"/>
          <p:cNvSpPr txBox="1"/>
          <p:nvPr/>
        </p:nvSpPr>
        <p:spPr>
          <a:xfrm>
            <a:off x="4969764" y="5004815"/>
            <a:ext cx="462280" cy="309880"/>
          </a:xfrm>
          <a:prstGeom prst="rect">
            <a:avLst/>
          </a:prstGeom>
          <a:solidFill>
            <a:srgbClr val="F4B4B6"/>
          </a:solidFill>
          <a:ln w="12700">
            <a:solidFill>
              <a:srgbClr val="22256C"/>
            </a:solidFill>
          </a:ln>
        </p:spPr>
        <p:txBody>
          <a:bodyPr vert="horz" wrap="square" lIns="0" tIns="12065" rIns="0" bIns="0" rtlCol="0">
            <a:spAutoFit/>
          </a:bodyPr>
          <a:lstStyle/>
          <a:p>
            <a:pPr algn="ctr">
              <a:lnSpc>
                <a:spcPct val="100000"/>
              </a:lnSpc>
              <a:spcBef>
                <a:spcPts val="95"/>
              </a:spcBef>
            </a:pPr>
            <a:r>
              <a:rPr sz="1800" spc="-15" dirty="0">
                <a:solidFill>
                  <a:srgbClr val="FFFFFF"/>
                </a:solidFill>
                <a:latin typeface="Franklin Gothic Medium"/>
                <a:cs typeface="Franklin Gothic Medium"/>
              </a:rPr>
              <a:t>D</a:t>
            </a:r>
            <a:endParaRPr sz="1800">
              <a:latin typeface="Franklin Gothic Medium"/>
              <a:cs typeface="Franklin Gothic Medium"/>
            </a:endParaRPr>
          </a:p>
        </p:txBody>
      </p:sp>
      <p:pic>
        <p:nvPicPr>
          <p:cNvPr id="23" name="object 23"/>
          <p:cNvPicPr/>
          <p:nvPr/>
        </p:nvPicPr>
        <p:blipFill rotWithShape="1">
          <a:blip r:embed="rId2" cstate="print"/>
          <a:srcRect b="22234"/>
          <a:stretch/>
        </p:blipFill>
        <p:spPr>
          <a:xfrm>
            <a:off x="6233287" y="1755332"/>
            <a:ext cx="5641213" cy="3397251"/>
          </a:xfrm>
          <a:prstGeom prst="rect">
            <a:avLst/>
          </a:prstGeom>
        </p:spPr>
      </p:pic>
      <p:grpSp>
        <p:nvGrpSpPr>
          <p:cNvPr id="25" name="Google Shape;1808;p66">
            <a:extLst>
              <a:ext uri="{FF2B5EF4-FFF2-40B4-BE49-F238E27FC236}">
                <a16:creationId xmlns:a16="http://schemas.microsoft.com/office/drawing/2014/main" id="{10D48DEB-30DF-423E-BCBB-DECB7DD52D77}"/>
              </a:ext>
            </a:extLst>
          </p:cNvPr>
          <p:cNvGrpSpPr/>
          <p:nvPr/>
        </p:nvGrpSpPr>
        <p:grpSpPr>
          <a:xfrm>
            <a:off x="3709847" y="353743"/>
            <a:ext cx="846528" cy="808368"/>
            <a:chOff x="4167000" y="2166750"/>
            <a:chExt cx="810000" cy="810000"/>
          </a:xfrm>
        </p:grpSpPr>
        <p:sp>
          <p:nvSpPr>
            <p:cNvPr id="26" name="Google Shape;1809;p66">
              <a:extLst>
                <a:ext uri="{FF2B5EF4-FFF2-40B4-BE49-F238E27FC236}">
                  <a16:creationId xmlns:a16="http://schemas.microsoft.com/office/drawing/2014/main" id="{90C6180E-2871-4A2D-B5E8-18BE6F24440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7" name="Google Shape;1810;p66">
              <a:extLst>
                <a:ext uri="{FF2B5EF4-FFF2-40B4-BE49-F238E27FC236}">
                  <a16:creationId xmlns:a16="http://schemas.microsoft.com/office/drawing/2014/main" id="{81C3C37A-6970-49D0-B394-36DF5F84984B}"/>
                </a:ext>
              </a:extLst>
            </p:cNvPr>
            <p:cNvGrpSpPr/>
            <p:nvPr/>
          </p:nvGrpSpPr>
          <p:grpSpPr>
            <a:xfrm>
              <a:off x="4212051" y="2315099"/>
              <a:ext cx="719899" cy="513302"/>
              <a:chOff x="6103026" y="1909193"/>
              <a:chExt cx="719899" cy="513302"/>
            </a:xfrm>
          </p:grpSpPr>
          <p:sp>
            <p:nvSpPr>
              <p:cNvPr id="28" name="Google Shape;1811;p66">
                <a:extLst>
                  <a:ext uri="{FF2B5EF4-FFF2-40B4-BE49-F238E27FC236}">
                    <a16:creationId xmlns:a16="http://schemas.microsoft.com/office/drawing/2014/main" id="{33A1CFF3-2384-499D-8FA2-E78B2A7218E1}"/>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9" name="Google Shape;1812;p66">
                <a:extLst>
                  <a:ext uri="{FF2B5EF4-FFF2-40B4-BE49-F238E27FC236}">
                    <a16:creationId xmlns:a16="http://schemas.microsoft.com/office/drawing/2014/main" id="{F73622ED-91EB-4A11-B6EF-2E2B763ADAA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9125" y="597461"/>
            <a:ext cx="3333750" cy="566822"/>
          </a:xfrm>
          <a:prstGeom prst="rect">
            <a:avLst/>
          </a:prstGeom>
        </p:spPr>
        <p:txBody>
          <a:bodyPr vert="horz" wrap="square" lIns="0" tIns="12700" rIns="0" bIns="0" rtlCol="0">
            <a:spAutoFit/>
          </a:bodyPr>
          <a:lstStyle/>
          <a:p>
            <a:pPr marL="12700">
              <a:lnSpc>
                <a:spcPct val="100000"/>
              </a:lnSpc>
              <a:spcBef>
                <a:spcPts val="100"/>
              </a:spcBef>
            </a:pPr>
            <a:r>
              <a:rPr lang="en-US" sz="3600" b="1" spc="310" dirty="0" err="1">
                <a:solidFill>
                  <a:schemeClr val="tx1"/>
                </a:solidFill>
                <a:latin typeface="+mj-lt"/>
                <a:cs typeface="+mj-cs"/>
              </a:rPr>
              <a:t>Rendimiento</a:t>
            </a:r>
            <a:endParaRPr sz="3600" b="1" spc="310" dirty="0">
              <a:solidFill>
                <a:schemeClr val="tx1"/>
              </a:solidFill>
              <a:latin typeface="+mj-lt"/>
              <a:cs typeface="+mj-cs"/>
            </a:endParaRPr>
          </a:p>
        </p:txBody>
      </p:sp>
      <p:pic>
        <p:nvPicPr>
          <p:cNvPr id="3" name="object 3"/>
          <p:cNvPicPr/>
          <p:nvPr/>
        </p:nvPicPr>
        <p:blipFill>
          <a:blip r:embed="rId2" cstate="print"/>
          <a:stretch>
            <a:fillRect/>
          </a:stretch>
        </p:blipFill>
        <p:spPr>
          <a:xfrm>
            <a:off x="8229600" y="245560"/>
            <a:ext cx="2615183" cy="1950719"/>
          </a:xfrm>
          <a:prstGeom prst="rect">
            <a:avLst/>
          </a:prstGeom>
        </p:spPr>
      </p:pic>
      <p:pic>
        <p:nvPicPr>
          <p:cNvPr id="4" name="object 4"/>
          <p:cNvPicPr/>
          <p:nvPr/>
        </p:nvPicPr>
        <p:blipFill>
          <a:blip r:embed="rId3" cstate="print"/>
          <a:stretch>
            <a:fillRect/>
          </a:stretch>
        </p:blipFill>
        <p:spPr>
          <a:xfrm>
            <a:off x="280774" y="1752600"/>
            <a:ext cx="5561076" cy="4224528"/>
          </a:xfrm>
          <a:prstGeom prst="rect">
            <a:avLst/>
          </a:prstGeom>
        </p:spPr>
      </p:pic>
      <p:pic>
        <p:nvPicPr>
          <p:cNvPr id="5" name="object 5"/>
          <p:cNvPicPr/>
          <p:nvPr/>
        </p:nvPicPr>
        <p:blipFill>
          <a:blip r:embed="rId4" cstate="print"/>
          <a:stretch>
            <a:fillRect/>
          </a:stretch>
        </p:blipFill>
        <p:spPr>
          <a:xfrm>
            <a:off x="5883782" y="2944315"/>
            <a:ext cx="6128004" cy="3316224"/>
          </a:xfrm>
          <a:prstGeom prst="rect">
            <a:avLst/>
          </a:prstGeom>
        </p:spPr>
      </p:pic>
      <p:sp>
        <p:nvSpPr>
          <p:cNvPr id="6" name="object 6"/>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7" name="Google Shape;1808;p66">
            <a:extLst>
              <a:ext uri="{FF2B5EF4-FFF2-40B4-BE49-F238E27FC236}">
                <a16:creationId xmlns:a16="http://schemas.microsoft.com/office/drawing/2014/main" id="{4CBB847F-D249-4C33-B89B-213D4ED511DD}"/>
              </a:ext>
            </a:extLst>
          </p:cNvPr>
          <p:cNvGrpSpPr/>
          <p:nvPr/>
        </p:nvGrpSpPr>
        <p:grpSpPr>
          <a:xfrm>
            <a:off x="3429000" y="476688"/>
            <a:ext cx="846528" cy="808368"/>
            <a:chOff x="4167000" y="2166750"/>
            <a:chExt cx="810000" cy="810000"/>
          </a:xfrm>
        </p:grpSpPr>
        <p:sp>
          <p:nvSpPr>
            <p:cNvPr id="8" name="Google Shape;1809;p66">
              <a:extLst>
                <a:ext uri="{FF2B5EF4-FFF2-40B4-BE49-F238E27FC236}">
                  <a16:creationId xmlns:a16="http://schemas.microsoft.com/office/drawing/2014/main" id="{7D51DE15-DC6E-4CE9-9435-CDA35F1129C1}"/>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12C0C3B6-5C97-41FA-9873-D7F04044DE70}"/>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83584E08-B781-4409-8D0A-C95CA5BAE7B0}"/>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03593409-109C-4F13-BCBC-27D812974FC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097" y="607136"/>
            <a:ext cx="9756140" cy="566822"/>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3600" b="1" spc="310" dirty="0">
                <a:solidFill>
                  <a:schemeClr val="tx1"/>
                </a:solidFill>
                <a:latin typeface="+mj-lt"/>
                <a:cs typeface="+mj-cs"/>
              </a:rPr>
              <a:t>Estabilidad a largo plazo vs. a corto plazo</a:t>
            </a:r>
            <a:endParaRPr sz="3600" b="1" spc="310" dirty="0">
              <a:solidFill>
                <a:schemeClr val="tx1"/>
              </a:solidFill>
              <a:latin typeface="+mj-lt"/>
              <a:cs typeface="+mj-cs"/>
            </a:endParaRPr>
          </a:p>
        </p:txBody>
      </p:sp>
      <p:pic>
        <p:nvPicPr>
          <p:cNvPr id="3" name="object 3"/>
          <p:cNvPicPr/>
          <p:nvPr/>
        </p:nvPicPr>
        <p:blipFill rotWithShape="1">
          <a:blip r:embed="rId2" cstate="print"/>
          <a:srcRect b="23253"/>
          <a:stretch/>
        </p:blipFill>
        <p:spPr>
          <a:xfrm>
            <a:off x="6268572" y="1847087"/>
            <a:ext cx="5526024" cy="3163825"/>
          </a:xfrm>
          <a:prstGeom prst="rect">
            <a:avLst/>
          </a:prstGeom>
        </p:spPr>
      </p:pic>
      <p:pic>
        <p:nvPicPr>
          <p:cNvPr id="4" name="object 4"/>
          <p:cNvPicPr/>
          <p:nvPr/>
        </p:nvPicPr>
        <p:blipFill rotWithShape="1">
          <a:blip r:embed="rId3" cstate="print"/>
          <a:srcRect b="21031"/>
          <a:stretch/>
        </p:blipFill>
        <p:spPr>
          <a:xfrm>
            <a:off x="398930" y="1772412"/>
            <a:ext cx="5524500" cy="3313176"/>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6" name="Google Shape;1808;p66">
            <a:extLst>
              <a:ext uri="{FF2B5EF4-FFF2-40B4-BE49-F238E27FC236}">
                <a16:creationId xmlns:a16="http://schemas.microsoft.com/office/drawing/2014/main" id="{1CFD80B2-CE3F-4AA3-893C-CB3119CDD1FC}"/>
              </a:ext>
            </a:extLst>
          </p:cNvPr>
          <p:cNvGrpSpPr/>
          <p:nvPr/>
        </p:nvGrpSpPr>
        <p:grpSpPr>
          <a:xfrm>
            <a:off x="964343" y="488827"/>
            <a:ext cx="846528" cy="808368"/>
            <a:chOff x="4167000" y="2166750"/>
            <a:chExt cx="810000" cy="810000"/>
          </a:xfrm>
        </p:grpSpPr>
        <p:sp>
          <p:nvSpPr>
            <p:cNvPr id="7" name="Google Shape;1809;p66">
              <a:extLst>
                <a:ext uri="{FF2B5EF4-FFF2-40B4-BE49-F238E27FC236}">
                  <a16:creationId xmlns:a16="http://schemas.microsoft.com/office/drawing/2014/main" id="{F014982B-0BC2-41D0-ACDB-A07ED5948F7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8" name="Google Shape;1810;p66">
              <a:extLst>
                <a:ext uri="{FF2B5EF4-FFF2-40B4-BE49-F238E27FC236}">
                  <a16:creationId xmlns:a16="http://schemas.microsoft.com/office/drawing/2014/main" id="{135C57EB-1E24-4631-AD79-FE1F8F5E1288}"/>
                </a:ext>
              </a:extLst>
            </p:cNvPr>
            <p:cNvGrpSpPr/>
            <p:nvPr/>
          </p:nvGrpSpPr>
          <p:grpSpPr>
            <a:xfrm>
              <a:off x="4212051" y="2315099"/>
              <a:ext cx="719899" cy="513302"/>
              <a:chOff x="6103026" y="1909193"/>
              <a:chExt cx="719899" cy="513302"/>
            </a:xfrm>
          </p:grpSpPr>
          <p:sp>
            <p:nvSpPr>
              <p:cNvPr id="9" name="Google Shape;1811;p66">
                <a:extLst>
                  <a:ext uri="{FF2B5EF4-FFF2-40B4-BE49-F238E27FC236}">
                    <a16:creationId xmlns:a16="http://schemas.microsoft.com/office/drawing/2014/main" id="{8CA914CF-000A-4E39-8F60-EFE92162F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0" name="Google Shape;1812;p66">
                <a:extLst>
                  <a:ext uri="{FF2B5EF4-FFF2-40B4-BE49-F238E27FC236}">
                    <a16:creationId xmlns:a16="http://schemas.microsoft.com/office/drawing/2014/main" id="{696470A5-21C3-412C-8897-B98F4346ED9B}"/>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5384" y="217419"/>
            <a:ext cx="3962400" cy="566822"/>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n-US" sz="3600" b="1" spc="310" dirty="0" err="1">
                <a:solidFill>
                  <a:schemeClr val="tx1"/>
                </a:solidFill>
                <a:latin typeface="+mj-lt"/>
                <a:cs typeface="+mj-cs"/>
              </a:rPr>
              <a:t>Rendimiento</a:t>
            </a:r>
            <a:endParaRPr sz="3600" b="1" spc="310" dirty="0">
              <a:solidFill>
                <a:schemeClr val="tx1"/>
              </a:solidFill>
              <a:latin typeface="+mj-lt"/>
              <a:cs typeface="+mj-cs"/>
            </a:endParaRPr>
          </a:p>
        </p:txBody>
      </p:sp>
      <p:pic>
        <p:nvPicPr>
          <p:cNvPr id="3" name="object 3"/>
          <p:cNvPicPr/>
          <p:nvPr/>
        </p:nvPicPr>
        <p:blipFill>
          <a:blip r:embed="rId2" cstate="print"/>
          <a:stretch>
            <a:fillRect/>
          </a:stretch>
        </p:blipFill>
        <p:spPr>
          <a:xfrm>
            <a:off x="6629400" y="1524000"/>
            <a:ext cx="5081016" cy="3810000"/>
          </a:xfrm>
          <a:prstGeom prst="rect">
            <a:avLst/>
          </a:prstGeom>
        </p:spPr>
      </p:pic>
      <p:pic>
        <p:nvPicPr>
          <p:cNvPr id="4" name="object 4"/>
          <p:cNvPicPr/>
          <p:nvPr/>
        </p:nvPicPr>
        <p:blipFill>
          <a:blip r:embed="rId3" cstate="print"/>
          <a:stretch>
            <a:fillRect/>
          </a:stretch>
        </p:blipFill>
        <p:spPr>
          <a:xfrm>
            <a:off x="152400" y="1411224"/>
            <a:ext cx="6079236" cy="403555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8" name="Google Shape;1808;p66">
            <a:extLst>
              <a:ext uri="{FF2B5EF4-FFF2-40B4-BE49-F238E27FC236}">
                <a16:creationId xmlns:a16="http://schemas.microsoft.com/office/drawing/2014/main" id="{B90D1EF9-42A5-4480-BEB0-FF28D9CA6EDE}"/>
              </a:ext>
            </a:extLst>
          </p:cNvPr>
          <p:cNvGrpSpPr/>
          <p:nvPr/>
        </p:nvGrpSpPr>
        <p:grpSpPr>
          <a:xfrm>
            <a:off x="3962400" y="96646"/>
            <a:ext cx="846528" cy="808368"/>
            <a:chOff x="4167000" y="2166750"/>
            <a:chExt cx="810000" cy="810000"/>
          </a:xfrm>
        </p:grpSpPr>
        <p:sp>
          <p:nvSpPr>
            <p:cNvPr id="9" name="Google Shape;1809;p66">
              <a:extLst>
                <a:ext uri="{FF2B5EF4-FFF2-40B4-BE49-F238E27FC236}">
                  <a16:creationId xmlns:a16="http://schemas.microsoft.com/office/drawing/2014/main" id="{621EC9F2-B292-4ADF-9626-B5EED522117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BBF84C00-8042-4925-8E2B-9308CF118167}"/>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23BD3D24-0A6E-4A5E-AFA1-E17D592A3E33}"/>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6B1AE155-1177-4362-9A3C-68139605D25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472890"/>
            <a:ext cx="4114800" cy="566822"/>
          </a:xfrm>
          <a:prstGeom prst="rect">
            <a:avLst/>
          </a:prstGeom>
        </p:spPr>
        <p:txBody>
          <a:bodyPr vert="horz" wrap="square" lIns="0" tIns="12700" rIns="0" bIns="0" rtlCol="0">
            <a:spAutoFit/>
          </a:bodyPr>
          <a:lstStyle/>
          <a:p>
            <a:pPr marL="12700">
              <a:lnSpc>
                <a:spcPct val="100000"/>
              </a:lnSpc>
              <a:spcBef>
                <a:spcPts val="100"/>
              </a:spcBef>
            </a:pPr>
            <a:r>
              <a:rPr sz="3600" b="1" spc="310" dirty="0"/>
              <a:t>Previous Versions</a:t>
            </a:r>
          </a:p>
        </p:txBody>
      </p:sp>
      <p:sp>
        <p:nvSpPr>
          <p:cNvPr id="19" name="object 19"/>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pic>
        <p:nvPicPr>
          <p:cNvPr id="20" name="Picture 2" descr="Dementions_pci">
            <a:extLst>
              <a:ext uri="{FF2B5EF4-FFF2-40B4-BE49-F238E27FC236}">
                <a16:creationId xmlns:a16="http://schemas.microsoft.com/office/drawing/2014/main" id="{BCC77564-C1AB-4B4C-B980-5D4325ED2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89" y="1071088"/>
            <a:ext cx="7176115" cy="495951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1808;p66">
            <a:extLst>
              <a:ext uri="{FF2B5EF4-FFF2-40B4-BE49-F238E27FC236}">
                <a16:creationId xmlns:a16="http://schemas.microsoft.com/office/drawing/2014/main" id="{D4C8A6D6-C451-4E03-AD83-836473945187}"/>
              </a:ext>
            </a:extLst>
          </p:cNvPr>
          <p:cNvGrpSpPr/>
          <p:nvPr/>
        </p:nvGrpSpPr>
        <p:grpSpPr>
          <a:xfrm>
            <a:off x="3581400" y="352117"/>
            <a:ext cx="846528" cy="808368"/>
            <a:chOff x="4167000" y="2166750"/>
            <a:chExt cx="810000" cy="810000"/>
          </a:xfrm>
        </p:grpSpPr>
        <p:sp>
          <p:nvSpPr>
            <p:cNvPr id="22" name="Google Shape;1809;p66">
              <a:extLst>
                <a:ext uri="{FF2B5EF4-FFF2-40B4-BE49-F238E27FC236}">
                  <a16:creationId xmlns:a16="http://schemas.microsoft.com/office/drawing/2014/main" id="{69DB20CD-430D-4530-A065-463A6A2141BD}"/>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3" name="Google Shape;1810;p66">
              <a:extLst>
                <a:ext uri="{FF2B5EF4-FFF2-40B4-BE49-F238E27FC236}">
                  <a16:creationId xmlns:a16="http://schemas.microsoft.com/office/drawing/2014/main" id="{F6F4B476-FA49-4108-9615-B905551A9F20}"/>
                </a:ext>
              </a:extLst>
            </p:cNvPr>
            <p:cNvGrpSpPr/>
            <p:nvPr/>
          </p:nvGrpSpPr>
          <p:grpSpPr>
            <a:xfrm>
              <a:off x="4212051" y="2315099"/>
              <a:ext cx="719899" cy="513302"/>
              <a:chOff x="6103026" y="1909193"/>
              <a:chExt cx="719899" cy="513302"/>
            </a:xfrm>
          </p:grpSpPr>
          <p:sp>
            <p:nvSpPr>
              <p:cNvPr id="24" name="Google Shape;1811;p66">
                <a:extLst>
                  <a:ext uri="{FF2B5EF4-FFF2-40B4-BE49-F238E27FC236}">
                    <a16:creationId xmlns:a16="http://schemas.microsoft.com/office/drawing/2014/main" id="{E72A154D-1EFE-4B72-AF77-16C3C67BB24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5" name="Google Shape;1812;p66">
                <a:extLst>
                  <a:ext uri="{FF2B5EF4-FFF2-40B4-BE49-F238E27FC236}">
                    <a16:creationId xmlns:a16="http://schemas.microsoft.com/office/drawing/2014/main" id="{1158F637-EB83-4F3A-BD15-E0A699941C6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533400"/>
            <a:ext cx="7924800" cy="566822"/>
          </a:xfrm>
          <a:prstGeom prst="rect">
            <a:avLst/>
          </a:prstGeom>
        </p:spPr>
        <p:txBody>
          <a:bodyPr vert="horz" wrap="square" lIns="0" tIns="12700" rIns="0" bIns="0" rtlCol="0" anchor="ctr">
            <a:spAutoFit/>
          </a:bodyPr>
          <a:lstStyle/>
          <a:p>
            <a:pPr marL="12700">
              <a:lnSpc>
                <a:spcPct val="100000"/>
              </a:lnSpc>
              <a:spcBef>
                <a:spcPts val="100"/>
              </a:spcBef>
            </a:pPr>
            <a:r>
              <a:rPr lang="es-ES" sz="3600" b="1" spc="310" dirty="0"/>
              <a:t>Caso de uso: Telemetría de red</a:t>
            </a:r>
            <a:endParaRPr sz="3600" b="1" spc="310" dirty="0"/>
          </a:p>
        </p:txBody>
      </p:sp>
      <p:sp>
        <p:nvSpPr>
          <p:cNvPr id="3" name="object 3"/>
          <p:cNvSpPr txBox="1"/>
          <p:nvPr/>
        </p:nvSpPr>
        <p:spPr>
          <a:xfrm>
            <a:off x="609600" y="1635352"/>
            <a:ext cx="6055360" cy="3969035"/>
          </a:xfrm>
          <a:prstGeom prst="rect">
            <a:avLst/>
          </a:prstGeom>
        </p:spPr>
        <p:txBody>
          <a:bodyPr vert="horz" wrap="square" lIns="0" tIns="44450" rIns="0" bIns="0" rtlCol="0">
            <a:spAutoFit/>
          </a:bodyPr>
          <a:lstStyle/>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Envía pings a las máquinas constantemente.</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Si la máquina no responde, debe tomar una acción.</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¿Por qué no hacer pings basados en marcas de tiempo de hardware?</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SING = Pings Sincrónicos</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Mediciones de retraso unidireccional</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Telemetría en red </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el reconocimiento de congestión</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los mecanismos de control de congestión</a:t>
            </a:r>
          </a:p>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Precisión de extremo a extremo: &lt;100 ns</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Quiero medir la latencia unidireccional</a:t>
            </a:r>
            <a:endParaRPr lang="en-US" sz="2000" spc="-45" dirty="0">
              <a:solidFill>
                <a:srgbClr val="5F5F61"/>
              </a:solidFill>
              <a:latin typeface="+mj-lt"/>
            </a:endParaRPr>
          </a:p>
        </p:txBody>
      </p:sp>
      <p:pic>
        <p:nvPicPr>
          <p:cNvPr id="2050" name="Picture 2" descr="Picture background">
            <a:extLst>
              <a:ext uri="{FF2B5EF4-FFF2-40B4-BE49-F238E27FC236}">
                <a16:creationId xmlns:a16="http://schemas.microsoft.com/office/drawing/2014/main" id="{3B54225B-0D1D-4038-8395-806F2FCB9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057400"/>
            <a:ext cx="4916417" cy="3276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7" name="Google Shape;1808;p66">
            <a:extLst>
              <a:ext uri="{FF2B5EF4-FFF2-40B4-BE49-F238E27FC236}">
                <a16:creationId xmlns:a16="http://schemas.microsoft.com/office/drawing/2014/main" id="{EA3D7D27-4F92-4200-92B9-9CD9B0981D62}"/>
              </a:ext>
            </a:extLst>
          </p:cNvPr>
          <p:cNvGrpSpPr/>
          <p:nvPr/>
        </p:nvGrpSpPr>
        <p:grpSpPr>
          <a:xfrm>
            <a:off x="2057400" y="412627"/>
            <a:ext cx="846528" cy="808368"/>
            <a:chOff x="4167000" y="2166750"/>
            <a:chExt cx="810000" cy="810000"/>
          </a:xfrm>
        </p:grpSpPr>
        <p:sp>
          <p:nvSpPr>
            <p:cNvPr id="8" name="Google Shape;1809;p66">
              <a:extLst>
                <a:ext uri="{FF2B5EF4-FFF2-40B4-BE49-F238E27FC236}">
                  <a16:creationId xmlns:a16="http://schemas.microsoft.com/office/drawing/2014/main" id="{79E5D1F4-62A7-43B8-B1D5-9D038B1851D0}"/>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529E7E97-627A-4F48-9AFF-2B5A1B732A87}"/>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2FDC4F54-EC3B-49B5-84A4-2F1AF2864F86}"/>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A81EAF8A-1E0C-4BFD-88F2-C8EB9DB0543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589854"/>
            <a:ext cx="7426960" cy="566181"/>
          </a:xfrm>
          <a:prstGeom prst="rect">
            <a:avLst/>
          </a:prstGeom>
        </p:spPr>
        <p:txBody>
          <a:bodyPr vert="horz" wrap="square" lIns="0" tIns="12700" rIns="0" bIns="0" rtlCol="0" anchor="ctr">
            <a:spAutoFit/>
          </a:bodyPr>
          <a:lstStyle/>
          <a:p>
            <a:pPr marL="12700">
              <a:lnSpc>
                <a:spcPct val="100000"/>
              </a:lnSpc>
              <a:spcBef>
                <a:spcPts val="100"/>
              </a:spcBef>
            </a:pPr>
            <a:r>
              <a:rPr lang="pt-BR" sz="3600" b="1" spc="310" dirty="0"/>
              <a:t>Caso de uso: IA distribuida</a:t>
            </a:r>
          </a:p>
        </p:txBody>
      </p:sp>
      <p:sp>
        <p:nvSpPr>
          <p:cNvPr id="8" name="object 8"/>
          <p:cNvSpPr txBox="1"/>
          <p:nvPr/>
        </p:nvSpPr>
        <p:spPr>
          <a:xfrm>
            <a:off x="685800" y="1984343"/>
            <a:ext cx="4800600" cy="4070986"/>
          </a:xfrm>
          <a:prstGeom prst="rect">
            <a:avLst/>
          </a:prstGeom>
        </p:spPr>
        <p:txBody>
          <a:bodyPr vert="horz" wrap="square" lIns="0" tIns="94615" rIns="0" bIns="0" rtlCol="0">
            <a:spAutoFit/>
          </a:bodyPr>
          <a:lstStyle/>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recursos</a:t>
            </a:r>
            <a:r>
              <a:rPr lang="en-US" spc="-25" dirty="0">
                <a:solidFill>
                  <a:srgbClr val="5F5F61"/>
                </a:solidFill>
                <a:latin typeface="+mj-lt"/>
              </a:rPr>
              <a:t> para mover </a:t>
            </a:r>
            <a:r>
              <a:rPr lang="en-US" spc="-25" dirty="0" err="1">
                <a:solidFill>
                  <a:srgbClr val="5F5F61"/>
                </a:solidFill>
                <a:latin typeface="+mj-lt"/>
              </a:rPr>
              <a:t>datos</a:t>
            </a:r>
            <a:r>
              <a:rPr lang="en-US" spc="-25" dirty="0">
                <a:solidFill>
                  <a:srgbClr val="5F5F61"/>
                </a:solidFill>
                <a:latin typeface="+mj-lt"/>
              </a:rPr>
              <a:t> a una </a:t>
            </a:r>
            <a:r>
              <a:rPr lang="en-US" spc="-25" dirty="0" err="1">
                <a:solidFill>
                  <a:srgbClr val="5F5F61"/>
                </a:solidFill>
                <a:latin typeface="+mj-lt"/>
              </a:rPr>
              <a:t>máquina</a:t>
            </a:r>
            <a:r>
              <a:rPr lang="en-US" spc="-25" dirty="0">
                <a:solidFill>
                  <a:srgbClr val="5F5F61"/>
                </a:solidFill>
                <a:latin typeface="+mj-lt"/>
              </a:rPr>
              <a:t> o </a:t>
            </a:r>
            <a:r>
              <a:rPr lang="en-US" spc="-25" dirty="0" err="1">
                <a:solidFill>
                  <a:srgbClr val="5F5F61"/>
                </a:solidFill>
                <a:latin typeface="+mj-lt"/>
              </a:rPr>
              <a:t>clúster</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a:solidFill>
                  <a:srgbClr val="5F5F61"/>
                </a:solidFill>
                <a:latin typeface="+mj-lt"/>
              </a:rPr>
              <a:t>Con la </a:t>
            </a:r>
            <a:r>
              <a:rPr lang="en-US" spc="-25" dirty="0" err="1">
                <a:solidFill>
                  <a:srgbClr val="5F5F61"/>
                </a:solidFill>
                <a:latin typeface="+mj-lt"/>
              </a:rPr>
              <a:t>precisión</a:t>
            </a:r>
            <a:r>
              <a:rPr lang="en-US" spc="-25" dirty="0">
                <a:solidFill>
                  <a:srgbClr val="5F5F61"/>
                </a:solidFill>
                <a:latin typeface="+mj-lt"/>
              </a:rPr>
              <a:t> </a:t>
            </a:r>
            <a:r>
              <a:rPr lang="en-US" spc="-25" dirty="0" err="1">
                <a:solidFill>
                  <a:srgbClr val="5F5F61"/>
                </a:solidFill>
                <a:latin typeface="+mj-lt"/>
              </a:rPr>
              <a:t>adecuada</a:t>
            </a:r>
            <a:r>
              <a:rPr lang="en-US" spc="-25" dirty="0">
                <a:solidFill>
                  <a:srgbClr val="5F5F61"/>
                </a:solidFill>
                <a:latin typeface="+mj-lt"/>
              </a:rPr>
              <a:t>, se </a:t>
            </a:r>
            <a:r>
              <a:rPr lang="en-US" spc="-25" dirty="0" err="1">
                <a:solidFill>
                  <a:srgbClr val="5F5F61"/>
                </a:solidFill>
                <a:latin typeface="+mj-lt"/>
              </a:rPr>
              <a:t>puede</a:t>
            </a:r>
            <a:r>
              <a:rPr lang="en-US" spc="-25" dirty="0">
                <a:solidFill>
                  <a:srgbClr val="5F5F61"/>
                </a:solidFill>
                <a:latin typeface="+mj-lt"/>
              </a:rPr>
              <a:t> </a:t>
            </a:r>
            <a:r>
              <a:rPr lang="en-US" spc="-25" dirty="0" err="1">
                <a:solidFill>
                  <a:srgbClr val="5F5F61"/>
                </a:solidFill>
                <a:latin typeface="+mj-lt"/>
              </a:rPr>
              <a:t>entrenar</a:t>
            </a:r>
            <a:r>
              <a:rPr lang="en-US" spc="-25" dirty="0">
                <a:solidFill>
                  <a:srgbClr val="5F5F61"/>
                </a:solidFill>
                <a:latin typeface="+mj-lt"/>
              </a:rPr>
              <a:t> </a:t>
            </a:r>
            <a:r>
              <a:rPr lang="en-US" spc="-25" dirty="0" err="1">
                <a:solidFill>
                  <a:srgbClr val="5F5F61"/>
                </a:solidFill>
                <a:latin typeface="+mj-lt"/>
              </a:rPr>
              <a:t>en</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lugares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Luego</a:t>
            </a:r>
            <a:r>
              <a:rPr lang="en-US" spc="-25" dirty="0">
                <a:solidFill>
                  <a:srgbClr val="5F5F61"/>
                </a:solidFill>
                <a:latin typeface="+mj-lt"/>
              </a:rPr>
              <a:t> usar las </a:t>
            </a:r>
            <a:r>
              <a:rPr lang="en-US" spc="-25" dirty="0" err="1">
                <a:solidFill>
                  <a:srgbClr val="5F5F61"/>
                </a:solidFill>
                <a:latin typeface="+mj-lt"/>
              </a:rPr>
              <a:t>marcas</a:t>
            </a:r>
            <a:r>
              <a:rPr lang="en-US" spc="-25" dirty="0">
                <a:solidFill>
                  <a:srgbClr val="5F5F61"/>
                </a:solidFill>
                <a:latin typeface="+mj-lt"/>
              </a:rPr>
              <a:t> de </a:t>
            </a:r>
            <a:r>
              <a:rPr lang="en-US" spc="-25" dirty="0" err="1">
                <a:solidFill>
                  <a:srgbClr val="5F5F61"/>
                </a:solidFill>
                <a:latin typeface="+mj-lt"/>
              </a:rPr>
              <a:t>tiempo</a:t>
            </a:r>
            <a:r>
              <a:rPr lang="en-US" spc="-25" dirty="0">
                <a:solidFill>
                  <a:srgbClr val="5F5F61"/>
                </a:solidFill>
                <a:latin typeface="+mj-lt"/>
              </a:rPr>
              <a:t> para </a:t>
            </a:r>
            <a:r>
              <a:rPr lang="en-US" spc="-25" dirty="0" err="1">
                <a:solidFill>
                  <a:srgbClr val="5F5F61"/>
                </a:solidFill>
                <a:latin typeface="+mj-lt"/>
              </a:rPr>
              <a:t>fusionar</a:t>
            </a:r>
            <a:r>
              <a:rPr lang="en-US" spc="-25" dirty="0">
                <a:solidFill>
                  <a:srgbClr val="5F5F61"/>
                </a:solidFill>
                <a:latin typeface="+mj-lt"/>
              </a:rPr>
              <a:t> los </a:t>
            </a:r>
            <a:r>
              <a:rPr lang="en-US" spc="-25" dirty="0" err="1">
                <a:solidFill>
                  <a:srgbClr val="5F5F61"/>
                </a:solidFill>
                <a:latin typeface="+mj-lt"/>
              </a:rPr>
              <a:t>resultados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Ventajas</a:t>
            </a:r>
            <a:r>
              <a:rPr lang="en-US" spc="-2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Reduce </a:t>
            </a:r>
            <a:r>
              <a:rPr lang="en-US" spc="-15" dirty="0" err="1">
                <a:solidFill>
                  <a:srgbClr val="5F5F61"/>
                </a:solidFill>
                <a:latin typeface="+mj-lt"/>
              </a:rPr>
              <a:t>el</a:t>
            </a:r>
            <a:r>
              <a:rPr lang="en-US" spc="-15" dirty="0">
                <a:solidFill>
                  <a:srgbClr val="5F5F61"/>
                </a:solidFill>
                <a:latin typeface="+mj-lt"/>
              </a:rPr>
              <a:t> </a:t>
            </a:r>
            <a:r>
              <a:rPr lang="en-US" spc="-15" dirty="0" err="1">
                <a:solidFill>
                  <a:srgbClr val="5F5F61"/>
                </a:solidFill>
                <a:latin typeface="+mj-lt"/>
              </a:rPr>
              <a:t>tráfico</a:t>
            </a:r>
            <a:r>
              <a:rPr lang="en-US" spc="-15" dirty="0">
                <a:solidFill>
                  <a:srgbClr val="5F5F61"/>
                </a:solidFill>
                <a:latin typeface="+mj-lt"/>
              </a:rPr>
              <a:t>/</a:t>
            </a:r>
            <a:r>
              <a:rPr lang="en-US" spc="-15" dirty="0" err="1">
                <a:solidFill>
                  <a:srgbClr val="5F5F61"/>
                </a:solidFill>
                <a:latin typeface="+mj-lt"/>
              </a:rPr>
              <a:t>congestión</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Ahorra</a:t>
            </a:r>
            <a:r>
              <a:rPr lang="en-US" spc="-15" dirty="0">
                <a:solidFill>
                  <a:srgbClr val="5F5F61"/>
                </a:solidFill>
                <a:latin typeface="+mj-lt"/>
              </a:rPr>
              <a:t> </a:t>
            </a:r>
            <a:r>
              <a:rPr lang="en-US" spc="-15" dirty="0" err="1">
                <a:solidFill>
                  <a:srgbClr val="5F5F61"/>
                </a:solidFill>
                <a:latin typeface="+mj-lt"/>
              </a:rPr>
              <a:t>recursos</a:t>
            </a:r>
            <a:r>
              <a:rPr lang="en-US" spc="-1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una </a:t>
            </a:r>
            <a:r>
              <a:rPr lang="en-US" spc="-25" dirty="0" err="1">
                <a:solidFill>
                  <a:srgbClr val="5F5F61"/>
                </a:solidFill>
                <a:latin typeface="+mj-lt"/>
              </a:rPr>
              <a:t>precisión</a:t>
            </a:r>
            <a:r>
              <a:rPr lang="en-US" spc="-25" dirty="0">
                <a:solidFill>
                  <a:srgbClr val="5F5F61"/>
                </a:solidFill>
                <a:latin typeface="+mj-lt"/>
              </a:rPr>
              <a:t> de </a:t>
            </a:r>
            <a:r>
              <a:rPr lang="en-US" spc="-25" dirty="0" err="1">
                <a:solidFill>
                  <a:srgbClr val="5F5F61"/>
                </a:solidFill>
                <a:latin typeface="+mj-lt"/>
              </a:rPr>
              <a:t>extremo</a:t>
            </a:r>
            <a:r>
              <a:rPr lang="en-US" spc="-25" dirty="0">
                <a:solidFill>
                  <a:srgbClr val="5F5F61"/>
                </a:solidFill>
                <a:latin typeface="+mj-lt"/>
              </a:rPr>
              <a:t> a </a:t>
            </a:r>
            <a:r>
              <a:rPr lang="en-US" spc="-25" dirty="0" err="1">
                <a:solidFill>
                  <a:srgbClr val="5F5F61"/>
                </a:solidFill>
                <a:latin typeface="+mj-lt"/>
              </a:rPr>
              <a:t>extremo</a:t>
            </a:r>
            <a:r>
              <a:rPr lang="en-US" spc="-25" dirty="0">
                <a:solidFill>
                  <a:srgbClr val="5F5F61"/>
                </a:solidFill>
                <a:latin typeface="+mj-lt"/>
              </a:rPr>
              <a:t> de </a:t>
            </a:r>
            <a:r>
              <a:rPr lang="en-US" spc="-25" dirty="0" err="1">
                <a:solidFill>
                  <a:srgbClr val="5F5F61"/>
                </a:solidFill>
                <a:latin typeface="+mj-lt"/>
              </a:rPr>
              <a:t>menos</a:t>
            </a:r>
            <a:r>
              <a:rPr lang="en-US" spc="-25" dirty="0">
                <a:solidFill>
                  <a:srgbClr val="5F5F61"/>
                </a:solidFill>
                <a:latin typeface="+mj-lt"/>
              </a:rPr>
              <a:t> </a:t>
            </a:r>
            <a:r>
              <a:rPr lang="ru-RU" sz="1800" spc="-15" dirty="0">
                <a:solidFill>
                  <a:srgbClr val="5F5F61"/>
                </a:solidFill>
                <a:latin typeface="+mj-lt"/>
                <a:cs typeface="Franklin Gothic Medium"/>
              </a:rPr>
              <a:t>&lt;</a:t>
            </a:r>
            <a:r>
              <a:rPr lang="en-US" spc="-25" dirty="0">
                <a:solidFill>
                  <a:srgbClr val="5F5F61"/>
                </a:solidFill>
                <a:latin typeface="+mj-lt"/>
              </a:rPr>
              <a:t>100 ns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A </a:t>
            </a:r>
            <a:r>
              <a:rPr lang="en-US" spc="-15" dirty="0" err="1">
                <a:solidFill>
                  <a:srgbClr val="5F5F61"/>
                </a:solidFill>
                <a:latin typeface="+mj-lt"/>
              </a:rPr>
              <a:t>través</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Globalmente</a:t>
            </a:r>
            <a:endParaRPr spc="-15" dirty="0">
              <a:solidFill>
                <a:srgbClr val="5F5F61"/>
              </a:solidFill>
              <a:latin typeface="+mj-lt"/>
            </a:endParaRPr>
          </a:p>
        </p:txBody>
      </p:sp>
      <p:pic>
        <p:nvPicPr>
          <p:cNvPr id="10" name="Рисунок 9">
            <a:extLst>
              <a:ext uri="{FF2B5EF4-FFF2-40B4-BE49-F238E27FC236}">
                <a16:creationId xmlns:a16="http://schemas.microsoft.com/office/drawing/2014/main" id="{E67A1761-1269-41B2-8809-6270E8DF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09800"/>
            <a:ext cx="6063897" cy="3442525"/>
          </a:xfrm>
          <a:prstGeom prst="rect">
            <a:avLst/>
          </a:prstGeom>
          <a:ln>
            <a:noFill/>
          </a:ln>
          <a:effectLst>
            <a:softEdge rad="112500"/>
          </a:effectLst>
        </p:spPr>
      </p:pic>
      <p:grpSp>
        <p:nvGrpSpPr>
          <p:cNvPr id="11" name="Google Shape;1808;p66">
            <a:extLst>
              <a:ext uri="{FF2B5EF4-FFF2-40B4-BE49-F238E27FC236}">
                <a16:creationId xmlns:a16="http://schemas.microsoft.com/office/drawing/2014/main" id="{DC2F0A32-33FC-40BD-A07F-25C22B95916D}"/>
              </a:ext>
            </a:extLst>
          </p:cNvPr>
          <p:cNvGrpSpPr/>
          <p:nvPr/>
        </p:nvGrpSpPr>
        <p:grpSpPr>
          <a:xfrm>
            <a:off x="2438400" y="468760"/>
            <a:ext cx="846528" cy="808368"/>
            <a:chOff x="4167000" y="2166750"/>
            <a:chExt cx="810000" cy="810000"/>
          </a:xfrm>
        </p:grpSpPr>
        <p:sp>
          <p:nvSpPr>
            <p:cNvPr id="12" name="Google Shape;1809;p66">
              <a:extLst>
                <a:ext uri="{FF2B5EF4-FFF2-40B4-BE49-F238E27FC236}">
                  <a16:creationId xmlns:a16="http://schemas.microsoft.com/office/drawing/2014/main" id="{DA713189-50AB-464E-AFE1-621A09AD48A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3" name="Google Shape;1810;p66">
              <a:extLst>
                <a:ext uri="{FF2B5EF4-FFF2-40B4-BE49-F238E27FC236}">
                  <a16:creationId xmlns:a16="http://schemas.microsoft.com/office/drawing/2014/main" id="{D079D8AC-5FBD-4983-A6CF-EDBDD625BA09}"/>
                </a:ext>
              </a:extLst>
            </p:cNvPr>
            <p:cNvGrpSpPr/>
            <p:nvPr/>
          </p:nvGrpSpPr>
          <p:grpSpPr>
            <a:xfrm>
              <a:off x="4212051" y="2315099"/>
              <a:ext cx="719899" cy="513302"/>
              <a:chOff x="6103026" y="1909193"/>
              <a:chExt cx="719899" cy="513302"/>
            </a:xfrm>
          </p:grpSpPr>
          <p:sp>
            <p:nvSpPr>
              <p:cNvPr id="14" name="Google Shape;1811;p66">
                <a:extLst>
                  <a:ext uri="{FF2B5EF4-FFF2-40B4-BE49-F238E27FC236}">
                    <a16:creationId xmlns:a16="http://schemas.microsoft.com/office/drawing/2014/main" id="{DBF34881-CFC4-4EC2-80FD-75B08B03988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5" name="Google Shape;1812;p66">
                <a:extLst>
                  <a:ext uri="{FF2B5EF4-FFF2-40B4-BE49-F238E27FC236}">
                    <a16:creationId xmlns:a16="http://schemas.microsoft.com/office/drawing/2014/main" id="{B0C14730-713F-44F2-B194-49101BDB6D52}"/>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835436" y="665880"/>
            <a:ext cx="8383270" cy="566181"/>
          </a:xfrm>
          <a:prstGeom prst="rect">
            <a:avLst/>
          </a:prstGeom>
        </p:spPr>
        <p:txBody>
          <a:bodyPr vert="horz" wrap="square" lIns="0" tIns="12065" rIns="0" bIns="0" rtlCol="0">
            <a:spAutoFit/>
          </a:bodyPr>
          <a:lstStyle/>
          <a:p>
            <a:pPr marL="12700">
              <a:lnSpc>
                <a:spcPct val="100000"/>
              </a:lnSpc>
              <a:spcBef>
                <a:spcPts val="95"/>
              </a:spcBef>
            </a:pPr>
            <a:r>
              <a:rPr lang="en-US" sz="3600" b="1" spc="310" dirty="0"/>
              <a:t>¿Por </a:t>
            </a:r>
            <a:r>
              <a:rPr lang="en-US" sz="3600" b="1" spc="310" dirty="0" err="1"/>
              <a:t>qué</a:t>
            </a:r>
            <a:r>
              <a:rPr lang="en-US" sz="3600" b="1" spc="310" dirty="0"/>
              <a:t> </a:t>
            </a:r>
            <a:r>
              <a:rPr lang="en-US" sz="3600" b="1" spc="310" dirty="0" err="1"/>
              <a:t>necesitamos</a:t>
            </a:r>
            <a:r>
              <a:rPr lang="en-US" sz="3600" b="1" spc="310" dirty="0"/>
              <a:t> </a:t>
            </a:r>
            <a:r>
              <a:rPr lang="en-US" sz="3600" b="1" spc="310" dirty="0" err="1"/>
              <a:t>sincronización</a:t>
            </a:r>
            <a:r>
              <a:rPr lang="en-US" sz="3600" b="1" spc="310" dirty="0"/>
              <a:t>?</a:t>
            </a:r>
            <a:endParaRPr sz="3600" b="1" spc="310" dirty="0"/>
          </a:p>
        </p:txBody>
      </p:sp>
      <p:sp>
        <p:nvSpPr>
          <p:cNvPr id="7" name="object 7"/>
          <p:cNvSpPr txBox="1"/>
          <p:nvPr/>
        </p:nvSpPr>
        <p:spPr>
          <a:xfrm>
            <a:off x="1861100" y="2035291"/>
            <a:ext cx="9631928" cy="1243930"/>
          </a:xfrm>
          <a:prstGeom prst="rect">
            <a:avLst/>
          </a:prstGeom>
        </p:spPr>
        <p:txBody>
          <a:bodyPr vert="horz" wrap="square" lIns="0" tIns="12700" rIns="0" bIns="0" rtlCol="0">
            <a:spAutoFit/>
          </a:bodyPr>
          <a:lstStyle/>
          <a:p>
            <a:pPr marL="12700">
              <a:lnSpc>
                <a:spcPct val="100000"/>
              </a:lnSpc>
            </a:pPr>
            <a:r>
              <a:rPr lang="es-ES" sz="2000" dirty="0">
                <a:latin typeface="+mj-lt"/>
                <a:cs typeface="Franklin Gothic Medium"/>
              </a:rPr>
              <a:t>La sincronización de relojes a nivel de nanosegundos abre nuevas oportunidades para aplicaciones con requisitos críticos de tiempo y retraso”</a:t>
            </a:r>
          </a:p>
          <a:p>
            <a:pPr marL="12700">
              <a:lnSpc>
                <a:spcPct val="100000"/>
              </a:lnSpc>
            </a:pPr>
            <a:endParaRPr lang="es-ES" sz="2000" dirty="0">
              <a:latin typeface="+mj-lt"/>
              <a:cs typeface="Franklin Gothic Medium"/>
            </a:endParaRPr>
          </a:p>
          <a:p>
            <a:pPr marL="12700">
              <a:lnSpc>
                <a:spcPct val="100000"/>
              </a:lnSpc>
            </a:pPr>
            <a:r>
              <a:rPr lang="es-ES" sz="2000" dirty="0">
                <a:latin typeface="+mj-lt"/>
                <a:cs typeface="Franklin Gothic Medium"/>
              </a:rPr>
              <a:t>Un eje de tiempo preciso mejora el rendimiento, la eficiencia y la seguridad de las aplicaciones</a:t>
            </a:r>
            <a:endParaRPr sz="2000" dirty="0">
              <a:latin typeface="+mj-lt"/>
              <a:cs typeface="Franklin Gothic Medium"/>
            </a:endParaRPr>
          </a:p>
        </p:txBody>
      </p:sp>
      <p:graphicFrame>
        <p:nvGraphicFramePr>
          <p:cNvPr id="8" name="object 8"/>
          <p:cNvGraphicFramePr>
            <a:graphicFrameLocks noGrp="1"/>
          </p:cNvGraphicFramePr>
          <p:nvPr>
            <p:extLst>
              <p:ext uri="{D42A27DB-BD31-4B8C-83A1-F6EECF244321}">
                <p14:modId xmlns:p14="http://schemas.microsoft.com/office/powerpoint/2010/main" val="2076199810"/>
              </p:ext>
            </p:extLst>
          </p:nvPr>
        </p:nvGraphicFramePr>
        <p:xfrm>
          <a:off x="1905000" y="3923537"/>
          <a:ext cx="6273160" cy="1947671"/>
        </p:xfrm>
        <a:graphic>
          <a:graphicData uri="http://schemas.openxmlformats.org/drawingml/2006/table">
            <a:tbl>
              <a:tblPr firstRow="1" bandRow="1">
                <a:tableStyleId>{2D5ABB26-0587-4C30-8999-92F81FD0307C}</a:tableStyleId>
              </a:tblPr>
              <a:tblGrid>
                <a:gridCol w="2437130">
                  <a:extLst>
                    <a:ext uri="{9D8B030D-6E8A-4147-A177-3AD203B41FA5}">
                      <a16:colId xmlns:a16="http://schemas.microsoft.com/office/drawing/2014/main" val="20000"/>
                    </a:ext>
                  </a:extLst>
                </a:gridCol>
                <a:gridCol w="94614">
                  <a:extLst>
                    <a:ext uri="{9D8B030D-6E8A-4147-A177-3AD203B41FA5}">
                      <a16:colId xmlns:a16="http://schemas.microsoft.com/office/drawing/2014/main" val="20001"/>
                    </a:ext>
                  </a:extLst>
                </a:gridCol>
                <a:gridCol w="83819">
                  <a:extLst>
                    <a:ext uri="{9D8B030D-6E8A-4147-A177-3AD203B41FA5}">
                      <a16:colId xmlns:a16="http://schemas.microsoft.com/office/drawing/2014/main" val="20002"/>
                    </a:ext>
                  </a:extLst>
                </a:gridCol>
                <a:gridCol w="88264">
                  <a:extLst>
                    <a:ext uri="{9D8B030D-6E8A-4147-A177-3AD203B41FA5}">
                      <a16:colId xmlns:a16="http://schemas.microsoft.com/office/drawing/2014/main" val="20003"/>
                    </a:ext>
                  </a:extLst>
                </a:gridCol>
                <a:gridCol w="1029970">
                  <a:extLst>
                    <a:ext uri="{9D8B030D-6E8A-4147-A177-3AD203B41FA5}">
                      <a16:colId xmlns:a16="http://schemas.microsoft.com/office/drawing/2014/main" val="20004"/>
                    </a:ext>
                  </a:extLst>
                </a:gridCol>
                <a:gridCol w="103504">
                  <a:extLst>
                    <a:ext uri="{9D8B030D-6E8A-4147-A177-3AD203B41FA5}">
                      <a16:colId xmlns:a16="http://schemas.microsoft.com/office/drawing/2014/main" val="20005"/>
                    </a:ext>
                  </a:extLst>
                </a:gridCol>
                <a:gridCol w="325754">
                  <a:extLst>
                    <a:ext uri="{9D8B030D-6E8A-4147-A177-3AD203B41FA5}">
                      <a16:colId xmlns:a16="http://schemas.microsoft.com/office/drawing/2014/main" val="20006"/>
                    </a:ext>
                  </a:extLst>
                </a:gridCol>
                <a:gridCol w="169545">
                  <a:extLst>
                    <a:ext uri="{9D8B030D-6E8A-4147-A177-3AD203B41FA5}">
                      <a16:colId xmlns:a16="http://schemas.microsoft.com/office/drawing/2014/main" val="20007"/>
                    </a:ext>
                  </a:extLst>
                </a:gridCol>
                <a:gridCol w="1940560">
                  <a:extLst>
                    <a:ext uri="{9D8B030D-6E8A-4147-A177-3AD203B41FA5}">
                      <a16:colId xmlns:a16="http://schemas.microsoft.com/office/drawing/2014/main" val="20008"/>
                    </a:ext>
                  </a:extLst>
                </a:gridCol>
              </a:tblGrid>
              <a:tr h="739901">
                <a:tc gridSpan="5">
                  <a:txBody>
                    <a:bodyPr/>
                    <a:lstStyle/>
                    <a:p>
                      <a:pPr>
                        <a:lnSpc>
                          <a:spcPct val="100000"/>
                        </a:lnSpc>
                        <a:spcBef>
                          <a:spcPts val="20"/>
                        </a:spcBef>
                      </a:pPr>
                      <a:endParaRPr sz="1750" dirty="0">
                        <a:latin typeface="Times New Roman"/>
                        <a:cs typeface="Times New Roman"/>
                      </a:endParaRPr>
                    </a:p>
                    <a:p>
                      <a:pPr marL="308610">
                        <a:lnSpc>
                          <a:spcPct val="100000"/>
                        </a:lnSpc>
                        <a:tabLst>
                          <a:tab pos="806450" algn="l"/>
                        </a:tabLst>
                      </a:pPr>
                      <a:r>
                        <a:rPr sz="1200" spc="-5" dirty="0">
                          <a:solidFill>
                            <a:srgbClr val="FFFFFF"/>
                          </a:solidFill>
                          <a:latin typeface="Trebuchet MS"/>
                          <a:cs typeface="Trebuchet MS"/>
                        </a:rPr>
                        <a:t>3x</a:t>
                      </a:r>
                      <a:r>
                        <a:rPr lang="ru-RU" sz="1200" spc="-5" dirty="0">
                          <a:solidFill>
                            <a:srgbClr val="FFFFFF"/>
                          </a:solidFill>
                          <a:latin typeface="Trebuchet MS"/>
                          <a:cs typeface="Trebuchet MS"/>
                        </a:rPr>
                        <a:t> </a:t>
                      </a:r>
                      <a:r>
                        <a:rPr lang="en-US" sz="1200" kern="1200" spc="-5" dirty="0" err="1">
                          <a:solidFill>
                            <a:srgbClr val="FFFFFF"/>
                          </a:solidFill>
                          <a:latin typeface="Trebuchet MS"/>
                          <a:ea typeface="+mn-ea"/>
                        </a:rPr>
                        <a:t>Rendimiento</a:t>
                      </a:r>
                      <a:r>
                        <a:rPr lang="en-US" sz="1200" kern="1200" spc="-5" dirty="0">
                          <a:solidFill>
                            <a:srgbClr val="FFFFFF"/>
                          </a:solidFill>
                          <a:latin typeface="Trebuchet MS"/>
                          <a:ea typeface="+mn-ea"/>
                        </a:rPr>
                        <a:t> de bases de </a:t>
                      </a:r>
                      <a:r>
                        <a:rPr lang="en-US" sz="1200" kern="1200" spc="-5" dirty="0" err="1">
                          <a:solidFill>
                            <a:srgbClr val="FFFFFF"/>
                          </a:solidFill>
                          <a:latin typeface="Trebuchet MS"/>
                          <a:ea typeface="+mn-ea"/>
                        </a:rPr>
                        <a:t>datos</a:t>
                      </a:r>
                      <a:r>
                        <a:rPr lang="en-US" sz="1200" kern="1200" spc="-5" dirty="0">
                          <a:solidFill>
                            <a:srgbClr val="FFFFFF"/>
                          </a:solidFill>
                          <a:latin typeface="Trebuchet MS"/>
                          <a:ea typeface="+mn-ea"/>
                        </a:rPr>
                        <a:t> </a:t>
                      </a:r>
                      <a:r>
                        <a:rPr lang="en-US" sz="1200" kern="1200" spc="-5" dirty="0" err="1">
                          <a:solidFill>
                            <a:srgbClr val="FFFFFF"/>
                          </a:solidFill>
                          <a:latin typeface="Trebuchet MS"/>
                          <a:ea typeface="+mn-ea"/>
                        </a:rPr>
                        <a:t>distribuidas</a:t>
                      </a:r>
                      <a:endParaRPr sz="1200" kern="1200" spc="-5" dirty="0">
                        <a:solidFill>
                          <a:srgbClr val="FFFFFF"/>
                        </a:solidFill>
                        <a:latin typeface="Trebuchet MS"/>
                        <a:ea typeface="+mn-ea"/>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B w="76200">
                      <a:solidFill>
                        <a:srgbClr val="FFFFFF"/>
                      </a:solidFill>
                      <a:prstDash val="solid"/>
                    </a:lnB>
                  </a:tcPr>
                </a:tc>
                <a:tc gridSpan="3">
                  <a:txBody>
                    <a:bodyPr/>
                    <a:lstStyle/>
                    <a:p>
                      <a:pPr>
                        <a:lnSpc>
                          <a:spcPct val="100000"/>
                        </a:lnSpc>
                        <a:spcBef>
                          <a:spcPts val="20"/>
                        </a:spcBef>
                      </a:pPr>
                      <a:endParaRPr sz="1750" dirty="0">
                        <a:latin typeface="Times New Roman"/>
                        <a:cs typeface="Times New Roman"/>
                      </a:endParaRPr>
                    </a:p>
                    <a:p>
                      <a:pPr marL="408940">
                        <a:lnSpc>
                          <a:spcPct val="100000"/>
                        </a:lnSpc>
                        <a:tabLst>
                          <a:tab pos="1037590" algn="l"/>
                        </a:tabLst>
                      </a:pPr>
                      <a:r>
                        <a:rPr sz="1200" spc="-10" dirty="0">
                          <a:solidFill>
                            <a:srgbClr val="FFFFFF"/>
                          </a:solidFill>
                          <a:latin typeface="Trebuchet MS"/>
                          <a:cs typeface="Trebuchet MS"/>
                        </a:rPr>
                        <a:t>80</a:t>
                      </a:r>
                      <a:r>
                        <a:rPr sz="1200" dirty="0">
                          <a:solidFill>
                            <a:srgbClr val="FFFFFF"/>
                          </a:solidFill>
                          <a:latin typeface="Trebuchet MS"/>
                          <a:cs typeface="Trebuchet MS"/>
                        </a:rPr>
                        <a:t>x</a:t>
                      </a:r>
                      <a:r>
                        <a:rPr lang="ru-RU" sz="1200" dirty="0">
                          <a:solidFill>
                            <a:srgbClr val="FFFFFF"/>
                          </a:solidFill>
                          <a:latin typeface="Trebuchet MS"/>
                          <a:cs typeface="Trebuchet MS"/>
                        </a:rPr>
                        <a:t> </a:t>
                      </a:r>
                      <a:r>
                        <a:rPr lang="en-US" sz="1200" kern="1200" dirty="0" err="1">
                          <a:solidFill>
                            <a:srgbClr val="FFFFFF"/>
                          </a:solidFill>
                          <a:latin typeface="Trebuchet MS"/>
                          <a:ea typeface="+mn-ea"/>
                        </a:rPr>
                        <a:t>Precisión</a:t>
                      </a:r>
                      <a:r>
                        <a:rPr lang="en-US" sz="1200" kern="1200" dirty="0">
                          <a:solidFill>
                            <a:srgbClr val="FFFFFF"/>
                          </a:solidFill>
                          <a:latin typeface="Trebuchet MS"/>
                          <a:ea typeface="+mn-ea"/>
                        </a:rPr>
                        <a:t> del </a:t>
                      </a:r>
                      <a:r>
                        <a:rPr lang="en-US" sz="1200" kern="1200" dirty="0" err="1">
                          <a:solidFill>
                            <a:srgbClr val="FFFFFF"/>
                          </a:solidFill>
                          <a:latin typeface="Trebuchet MS"/>
                          <a:ea typeface="+mn-ea"/>
                        </a:rPr>
                        <a:t>tiempo</a:t>
                      </a:r>
                      <a:endParaRPr sz="1200" dirty="0">
                        <a:latin typeface="Trebuchet MS"/>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1144">
                <a:tc gridSpan="3">
                  <a:txBody>
                    <a:bodyPr/>
                    <a:lstStyle/>
                    <a:p>
                      <a:pPr marL="0" marR="703580" indent="0" algn="ctr">
                        <a:lnSpc>
                          <a:spcPct val="100000"/>
                        </a:lnSpc>
                      </a:pPr>
                      <a:endParaRPr lang="ru-RU" sz="1350" dirty="0">
                        <a:solidFill>
                          <a:schemeClr val="tx1"/>
                        </a:solidFill>
                        <a:latin typeface="Times New Roman"/>
                        <a:cs typeface="Times New Roman"/>
                      </a:endParaRPr>
                    </a:p>
                    <a:p>
                      <a:pPr marL="0" marR="703580" indent="0" algn="r">
                        <a:lnSpc>
                          <a:spcPct val="100000"/>
                        </a:lnSpc>
                      </a:pPr>
                      <a:r>
                        <a:rPr lang="es-ES" sz="1200" dirty="0">
                          <a:solidFill>
                            <a:srgbClr val="FFFFFF"/>
                          </a:solidFill>
                          <a:latin typeface="Trebuchet MS"/>
                          <a:cs typeface="Trebuchet MS"/>
                        </a:rPr>
                        <a:t>Seguridad del sitio con cifrado temporizado</a:t>
                      </a:r>
                      <a:endParaRPr sz="1200" dirty="0">
                        <a:latin typeface="Trebuchet MS"/>
                        <a:cs typeface="Trebuchet MS"/>
                      </a:endParaRPr>
                    </a:p>
                  </a:txBody>
                  <a:tcPr marL="0" marR="0" marT="1905" marB="0">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lnB w="76200">
                      <a:solidFill>
                        <a:srgbClr val="FFFFFF"/>
                      </a:solidFill>
                      <a:prstDash val="solid"/>
                    </a:lnB>
                  </a:tcPr>
                </a:tc>
                <a:tc gridSpan="4">
                  <a:txBody>
                    <a:bodyPr/>
                    <a:lstStyle/>
                    <a:p>
                      <a:pPr>
                        <a:lnSpc>
                          <a:spcPct val="100000"/>
                        </a:lnSpc>
                        <a:spcBef>
                          <a:spcPts val="45"/>
                        </a:spcBef>
                      </a:pPr>
                      <a:endParaRPr sz="1950" dirty="0">
                        <a:latin typeface="Times New Roman"/>
                        <a:cs typeface="Times New Roman"/>
                      </a:endParaRPr>
                    </a:p>
                    <a:p>
                      <a:pPr marL="137795">
                        <a:lnSpc>
                          <a:spcPct val="100000"/>
                        </a:lnSpc>
                        <a:tabLst>
                          <a:tab pos="387350" algn="l"/>
                        </a:tabLst>
                      </a:pPr>
                      <a:r>
                        <a:rPr sz="1800" spc="-900" baseline="9259" dirty="0">
                          <a:solidFill>
                            <a:srgbClr val="FFFFFF"/>
                          </a:solidFill>
                          <a:latin typeface="Arial MT"/>
                          <a:cs typeface="Arial MT"/>
                        </a:rPr>
                        <a:t>↓	</a:t>
                      </a:r>
                      <a:r>
                        <a:rPr lang="en-US" sz="1200" kern="1200" spc="-5" dirty="0">
                          <a:solidFill>
                            <a:srgbClr val="FFFFFF"/>
                          </a:solidFill>
                          <a:latin typeface="Trebuchet MS"/>
                          <a:ea typeface="+mn-ea"/>
                        </a:rPr>
                        <a:t>"</a:t>
                      </a:r>
                      <a:r>
                        <a:rPr lang="en-US" sz="1200" kern="1200" spc="-5" dirty="0" err="1">
                          <a:solidFill>
                            <a:srgbClr val="FFFFFF"/>
                          </a:solidFill>
                          <a:latin typeface="Trebuchet MS"/>
                          <a:ea typeface="+mn-ea"/>
                        </a:rPr>
                        <a:t>Computación</a:t>
                      </a:r>
                      <a:r>
                        <a:rPr lang="en-US" sz="1200" kern="1200" spc="-5" dirty="0">
                          <a:solidFill>
                            <a:srgbClr val="FFFFFF"/>
                          </a:solidFill>
                          <a:latin typeface="Trebuchet MS"/>
                          <a:ea typeface="+mn-ea"/>
                        </a:rPr>
                        <a:t>"</a:t>
                      </a:r>
                      <a:endParaRPr sz="1200" kern="1200" spc="-5" dirty="0">
                        <a:solidFill>
                          <a:srgbClr val="FFFFFF"/>
                        </a:solidFill>
                        <a:latin typeface="Trebuchet MS"/>
                        <a:ea typeface="+mn-ea"/>
                        <a:cs typeface="Trebuchet MS"/>
                      </a:endParaRPr>
                    </a:p>
                  </a:txBody>
                  <a:tcPr marL="0" marR="0" marT="5715" marB="0">
                    <a:lnR w="83820">
                      <a:solidFill>
                        <a:srgbClr val="FFFFFF"/>
                      </a:solidFill>
                      <a:prstDash val="solid"/>
                    </a:lnR>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45"/>
                        </a:spcBef>
                      </a:pPr>
                      <a:endParaRPr sz="1950" dirty="0">
                        <a:latin typeface="Times New Roman"/>
                        <a:cs typeface="Times New Roman"/>
                      </a:endParaRPr>
                    </a:p>
                    <a:p>
                      <a:pPr marL="246379">
                        <a:lnSpc>
                          <a:spcPct val="100000"/>
                        </a:lnSpc>
                        <a:tabLst>
                          <a:tab pos="559435" algn="l"/>
                        </a:tabLst>
                      </a:pPr>
                      <a:r>
                        <a:rPr sz="1800" spc="-900" baseline="9259" dirty="0">
                          <a:solidFill>
                            <a:srgbClr val="FFFFFF"/>
                          </a:solidFill>
                          <a:latin typeface="Arial MT"/>
                          <a:cs typeface="Arial MT"/>
                        </a:rPr>
                        <a:t>↓	</a:t>
                      </a:r>
                      <a:r>
                        <a:rPr lang="en-US" sz="1200" spc="-5" dirty="0" err="1">
                          <a:solidFill>
                            <a:srgbClr val="FFFFFF"/>
                          </a:solidFill>
                          <a:latin typeface="Trebuchet MS"/>
                          <a:cs typeface="Trebuchet MS"/>
                        </a:rPr>
                        <a:t>Tráfico</a:t>
                      </a:r>
                      <a:r>
                        <a:rPr lang="en-US" sz="1200" spc="-5" dirty="0">
                          <a:solidFill>
                            <a:srgbClr val="FFFFFF"/>
                          </a:solidFill>
                          <a:latin typeface="Trebuchet MS"/>
                          <a:cs typeface="Trebuchet MS"/>
                        </a:rPr>
                        <a:t> de red</a:t>
                      </a:r>
                      <a:endParaRPr sz="1200" dirty="0">
                        <a:latin typeface="Trebuchet MS"/>
                        <a:cs typeface="Trebuchet MS"/>
                      </a:endParaRPr>
                    </a:p>
                  </a:txBody>
                  <a:tcPr marL="0" marR="0" marT="5715" marB="0">
                    <a:lnL w="83820">
                      <a:solidFill>
                        <a:srgbClr val="FFFFFF"/>
                      </a:solidFill>
                      <a:prstDash val="solid"/>
                    </a:lnL>
                    <a:lnT w="76200">
                      <a:solidFill>
                        <a:srgbClr val="FFFFFF"/>
                      </a:solidFill>
                      <a:prstDash val="solid"/>
                    </a:lnT>
                    <a:lnB w="76200">
                      <a:solidFill>
                        <a:srgbClr val="FFFFFF"/>
                      </a:solidFill>
                      <a:prstDash val="solid"/>
                    </a:lnB>
                    <a:solidFill>
                      <a:srgbClr val="7A5E25"/>
                    </a:solidFill>
                  </a:tcPr>
                </a:tc>
                <a:extLst>
                  <a:ext uri="{0D108BD9-81ED-4DB2-BD59-A6C34878D82A}">
                    <a16:rowId xmlns:a16="http://schemas.microsoft.com/office/drawing/2014/main" val="10001"/>
                  </a:ext>
                </a:extLst>
              </a:tr>
              <a:tr h="436626">
                <a:tc>
                  <a:txBody>
                    <a:bodyPr/>
                    <a:lstStyle/>
                    <a:p>
                      <a:pPr marL="637540">
                        <a:lnSpc>
                          <a:spcPct val="100000"/>
                        </a:lnSpc>
                        <a:spcBef>
                          <a:spcPts val="1105"/>
                        </a:spcBef>
                      </a:pPr>
                      <a:r>
                        <a:rPr lang="en-US" sz="1200" kern="1200" dirty="0">
                          <a:solidFill>
                            <a:srgbClr val="FFFFFF"/>
                          </a:solidFill>
                          <a:latin typeface="Trebuchet MS"/>
                          <a:ea typeface="+mn-ea"/>
                        </a:rPr>
                        <a:t>"</a:t>
                      </a:r>
                      <a:r>
                        <a:rPr lang="en-US" sz="1200" kern="1200" dirty="0" err="1">
                          <a:solidFill>
                            <a:srgbClr val="FFFFFF"/>
                          </a:solidFill>
                          <a:latin typeface="Trebuchet MS"/>
                          <a:ea typeface="+mn-ea"/>
                        </a:rPr>
                        <a:t>Consistencia</a:t>
                      </a:r>
                      <a:r>
                        <a:rPr lang="en-US" sz="1200" kern="1200" dirty="0">
                          <a:solidFill>
                            <a:srgbClr val="FFFFFF"/>
                          </a:solidFill>
                          <a:latin typeface="Trebuchet MS"/>
                          <a:ea typeface="+mn-ea"/>
                        </a:rPr>
                        <a:t> de </a:t>
                      </a:r>
                      <a:r>
                        <a:rPr lang="en-US" sz="1200" kern="1200" dirty="0" err="1">
                          <a:solidFill>
                            <a:srgbClr val="FFFFFF"/>
                          </a:solidFill>
                          <a:latin typeface="Trebuchet MS"/>
                          <a:ea typeface="+mn-ea"/>
                        </a:rPr>
                        <a:t>datos</a:t>
                      </a:r>
                      <a:r>
                        <a:rPr lang="en-US" sz="1200" kern="1200" dirty="0">
                          <a:solidFill>
                            <a:srgbClr val="FFFFFF"/>
                          </a:solidFill>
                          <a:latin typeface="Trebuchet MS"/>
                          <a:ea typeface="+mn-ea"/>
                        </a:rPr>
                        <a:t>"</a:t>
                      </a:r>
                      <a:endParaRPr sz="1200" kern="1200" dirty="0">
                        <a:solidFill>
                          <a:srgbClr val="FFFFFF"/>
                        </a:solidFill>
                        <a:latin typeface="Trebuchet MS"/>
                        <a:ea typeface="+mn-ea"/>
                        <a:cs typeface="Trebuchet MS"/>
                      </a:endParaRPr>
                    </a:p>
                  </a:txBody>
                  <a:tcPr marL="0" marR="0" marT="140335" marB="0">
                    <a:lnT w="76200">
                      <a:solidFill>
                        <a:srgbClr val="FFFFFF"/>
                      </a:solidFill>
                      <a:prstDash val="solid"/>
                    </a:lnT>
                    <a:solidFill>
                      <a:srgbClr val="7A5E25"/>
                    </a:solidFill>
                  </a:tcPr>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tcPr>
                </a:tc>
                <a:tc gridSpan="5">
                  <a:txBody>
                    <a:bodyPr/>
                    <a:lstStyle/>
                    <a:p>
                      <a:pPr marL="484505">
                        <a:lnSpc>
                          <a:spcPct val="100000"/>
                        </a:lnSpc>
                        <a:spcBef>
                          <a:spcPts val="1105"/>
                        </a:spcBef>
                      </a:pPr>
                      <a:r>
                        <a:rPr lang="en-US" sz="1200" kern="1200" dirty="0" err="1">
                          <a:solidFill>
                            <a:srgbClr val="FFFFFF"/>
                          </a:solidFill>
                          <a:latin typeface="Trebuchet MS"/>
                          <a:ea typeface="+mn-ea"/>
                          <a:cs typeface="+mn-cs"/>
                        </a:rPr>
                        <a:t>Causalidad</a:t>
                      </a:r>
                      <a:endParaRPr sz="1200" kern="1200" dirty="0">
                        <a:solidFill>
                          <a:srgbClr val="FFFFFF"/>
                        </a:solidFill>
                        <a:latin typeface="Trebuchet MS"/>
                        <a:ea typeface="+mn-ea"/>
                        <a:cs typeface="+mn-cs"/>
                      </a:endParaRPr>
                    </a:p>
                  </a:txBody>
                  <a:tcPr marL="0" marR="0" marT="140335" marB="0">
                    <a:lnR w="82295">
                      <a:solidFill>
                        <a:srgbClr val="FFFFFF"/>
                      </a:solidFill>
                      <a:prstDash val="solid"/>
                    </a:lnR>
                    <a:lnT w="76200">
                      <a:solidFill>
                        <a:srgbClr val="FFFFFF"/>
                      </a:solidFill>
                      <a:prstDash val="solid"/>
                    </a:lnT>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0" algn="ctr">
                        <a:lnSpc>
                          <a:spcPct val="100000"/>
                        </a:lnSpc>
                        <a:spcBef>
                          <a:spcPts val="0"/>
                        </a:spcBef>
                      </a:pPr>
                      <a:r>
                        <a:rPr lang="en-US" sz="1200" kern="1200" dirty="0" err="1">
                          <a:solidFill>
                            <a:srgbClr val="FFFFFF"/>
                          </a:solidFill>
                          <a:latin typeface="Trebuchet MS"/>
                          <a:ea typeface="+mn-ea"/>
                          <a:cs typeface="+mn-cs"/>
                        </a:rPr>
                        <a:t>Ordenación</a:t>
                      </a:r>
                      <a:r>
                        <a:rPr lang="en-US" sz="1200" kern="1200" dirty="0">
                          <a:solidFill>
                            <a:srgbClr val="FFFFFF"/>
                          </a:solidFill>
                          <a:latin typeface="Trebuchet MS"/>
                          <a:ea typeface="+mn-ea"/>
                          <a:cs typeface="+mn-cs"/>
                        </a:rPr>
                        <a:t> de </a:t>
                      </a:r>
                      <a:r>
                        <a:rPr lang="en-US" sz="1200" kern="1200" dirty="0" err="1">
                          <a:solidFill>
                            <a:srgbClr val="FFFFFF"/>
                          </a:solidFill>
                          <a:latin typeface="Trebuchet MS"/>
                          <a:ea typeface="+mn-ea"/>
                          <a:cs typeface="+mn-cs"/>
                        </a:rPr>
                        <a:t>eventos</a:t>
                      </a:r>
                      <a:endParaRPr sz="1200" kern="1200" dirty="0">
                        <a:solidFill>
                          <a:srgbClr val="FFFFFF"/>
                        </a:solidFill>
                        <a:latin typeface="Trebuchet MS"/>
                        <a:ea typeface="+mn-ea"/>
                        <a:cs typeface="+mn-cs"/>
                      </a:endParaRPr>
                    </a:p>
                  </a:txBody>
                  <a:tcPr marL="0" marR="0" marT="140335" marB="0">
                    <a:lnL w="82295">
                      <a:solidFill>
                        <a:srgbClr val="FFFFFF"/>
                      </a:solidFill>
                      <a:prstDash val="solid"/>
                    </a:lnL>
                    <a:lnT w="76200">
                      <a:solidFill>
                        <a:srgbClr val="FFFFFF"/>
                      </a:solidFill>
                      <a:prstDash val="solid"/>
                    </a:lnT>
                    <a:solidFill>
                      <a:srgbClr val="7A5E25"/>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8458200" y="3905099"/>
            <a:ext cx="1399540" cy="1948180"/>
          </a:xfrm>
          <a:custGeom>
            <a:avLst/>
            <a:gdLst/>
            <a:ahLst/>
            <a:cxnLst/>
            <a:rect l="l" t="t" r="r" b="b"/>
            <a:pathLst>
              <a:path w="1399540" h="1948179">
                <a:moveTo>
                  <a:pt x="1399031" y="0"/>
                </a:moveTo>
                <a:lnTo>
                  <a:pt x="0" y="0"/>
                </a:lnTo>
                <a:lnTo>
                  <a:pt x="0" y="1947672"/>
                </a:lnTo>
                <a:lnTo>
                  <a:pt x="1399031" y="1947672"/>
                </a:lnTo>
                <a:lnTo>
                  <a:pt x="1399031" y="0"/>
                </a:lnTo>
                <a:close/>
              </a:path>
            </a:pathLst>
          </a:custGeom>
          <a:solidFill>
            <a:srgbClr val="7A5E25"/>
          </a:solidFill>
        </p:spPr>
        <p:txBody>
          <a:bodyPr wrap="square" lIns="0" tIns="0" rIns="0" bIns="0" rtlCol="0"/>
          <a:lstStyle/>
          <a:p>
            <a:endParaRPr>
              <a:latin typeface="+mj-lt"/>
            </a:endParaRPr>
          </a:p>
        </p:txBody>
      </p:sp>
      <p:sp>
        <p:nvSpPr>
          <p:cNvPr id="10" name="object 10"/>
          <p:cNvSpPr txBox="1"/>
          <p:nvPr/>
        </p:nvSpPr>
        <p:spPr>
          <a:xfrm>
            <a:off x="8434802" y="3737662"/>
            <a:ext cx="2004598" cy="1764586"/>
          </a:xfrm>
          <a:prstGeom prst="rect">
            <a:avLst/>
          </a:prstGeom>
        </p:spPr>
        <p:txBody>
          <a:bodyPr vert="horz" wrap="square" lIns="0" tIns="0" rIns="0" bIns="0" rtlCol="0">
            <a:spAutoFit/>
          </a:bodyPr>
          <a:lstStyle/>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marL="92075" marR="790575" algn="ctr">
              <a:lnSpc>
                <a:spcPct val="100000"/>
              </a:lnSpc>
              <a:spcBef>
                <a:spcPts val="805"/>
              </a:spcBef>
            </a:pPr>
            <a:r>
              <a:rPr lang="it-IT" sz="1200" spc="-5" dirty="0">
                <a:solidFill>
                  <a:srgbClr val="FFFFFF"/>
                </a:solidFill>
                <a:latin typeface="+mj-lt"/>
              </a:rPr>
              <a:t>solo la punta del iceberg</a:t>
            </a:r>
            <a:endParaRPr sz="1200" spc="-5" dirty="0">
              <a:solidFill>
                <a:srgbClr val="FFFFFF"/>
              </a:solidFill>
              <a:latin typeface="+mj-lt"/>
            </a:endParaRPr>
          </a:p>
        </p:txBody>
      </p:sp>
      <p:pic>
        <p:nvPicPr>
          <p:cNvPr id="11" name="object 11"/>
          <p:cNvPicPr/>
          <p:nvPr/>
        </p:nvPicPr>
        <p:blipFill>
          <a:blip r:embed="rId2" cstate="print"/>
          <a:stretch>
            <a:fillRect/>
          </a:stretch>
        </p:blipFill>
        <p:spPr>
          <a:xfrm>
            <a:off x="8444753" y="3541819"/>
            <a:ext cx="1345692" cy="1391412"/>
          </a:xfrm>
          <a:prstGeom prst="rect">
            <a:avLst/>
          </a:prstGeom>
        </p:spPr>
      </p:pic>
      <p:grpSp>
        <p:nvGrpSpPr>
          <p:cNvPr id="12" name="Google Shape;1808;p66">
            <a:extLst>
              <a:ext uri="{FF2B5EF4-FFF2-40B4-BE49-F238E27FC236}">
                <a16:creationId xmlns:a16="http://schemas.microsoft.com/office/drawing/2014/main" id="{C85DCE49-E85D-4D5B-9E72-8D52BF881D1A}"/>
              </a:ext>
            </a:extLst>
          </p:cNvPr>
          <p:cNvGrpSpPr/>
          <p:nvPr/>
        </p:nvGrpSpPr>
        <p:grpSpPr>
          <a:xfrm>
            <a:off x="1828800" y="582608"/>
            <a:ext cx="822513" cy="808368"/>
            <a:chOff x="4167000" y="2166750"/>
            <a:chExt cx="810000" cy="810000"/>
          </a:xfrm>
        </p:grpSpPr>
        <p:sp>
          <p:nvSpPr>
            <p:cNvPr id="13" name="Google Shape;1809;p66">
              <a:extLst>
                <a:ext uri="{FF2B5EF4-FFF2-40B4-BE49-F238E27FC236}">
                  <a16:creationId xmlns:a16="http://schemas.microsoft.com/office/drawing/2014/main" id="{B47530D3-DB19-437F-99A8-5D36DB01DEA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14" name="Google Shape;1810;p66">
              <a:extLst>
                <a:ext uri="{FF2B5EF4-FFF2-40B4-BE49-F238E27FC236}">
                  <a16:creationId xmlns:a16="http://schemas.microsoft.com/office/drawing/2014/main" id="{084E9893-FF61-48B9-BDF8-4DFF67075497}"/>
                </a:ext>
              </a:extLst>
            </p:cNvPr>
            <p:cNvGrpSpPr/>
            <p:nvPr/>
          </p:nvGrpSpPr>
          <p:grpSpPr>
            <a:xfrm>
              <a:off x="4212051" y="2315099"/>
              <a:ext cx="719899" cy="513302"/>
              <a:chOff x="6103026" y="1909193"/>
              <a:chExt cx="719899" cy="513302"/>
            </a:xfrm>
          </p:grpSpPr>
          <p:sp>
            <p:nvSpPr>
              <p:cNvPr id="15" name="Google Shape;1811;p66">
                <a:extLst>
                  <a:ext uri="{FF2B5EF4-FFF2-40B4-BE49-F238E27FC236}">
                    <a16:creationId xmlns:a16="http://schemas.microsoft.com/office/drawing/2014/main" id="{9904F524-6BE9-40CF-96F0-B044A4CB49E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16" name="Google Shape;1812;p66">
                <a:extLst>
                  <a:ext uri="{FF2B5EF4-FFF2-40B4-BE49-F238E27FC236}">
                    <a16:creationId xmlns:a16="http://schemas.microsoft.com/office/drawing/2014/main" id="{E0960AB4-84CA-46D4-B64D-668CB35543E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76400" y="381446"/>
            <a:ext cx="10210800" cy="443711"/>
          </a:xfrm>
          <a:prstGeom prst="rect">
            <a:avLst/>
          </a:prstGeom>
        </p:spPr>
        <p:txBody>
          <a:bodyPr vert="horz" wrap="square" lIns="0" tIns="12700" rIns="0" bIns="0" rtlCol="0">
            <a:spAutoFit/>
          </a:bodyPr>
          <a:lstStyle/>
          <a:p>
            <a:pPr marL="12700">
              <a:lnSpc>
                <a:spcPct val="100000"/>
              </a:lnSpc>
              <a:spcBef>
                <a:spcPts val="100"/>
              </a:spcBef>
              <a:tabLst>
                <a:tab pos="749935" algn="l"/>
                <a:tab pos="1776730" algn="l"/>
                <a:tab pos="3547745" algn="l"/>
                <a:tab pos="5079365" algn="l"/>
                <a:tab pos="6330950" algn="l"/>
                <a:tab pos="7017384" algn="l"/>
              </a:tabLst>
            </a:pPr>
            <a:r>
              <a:rPr lang="es-ES" sz="2800" b="1" spc="310" dirty="0"/>
              <a:t>Caso de uso: Sistemas multinúcleo a través de la red</a:t>
            </a:r>
            <a:endParaRPr sz="2800" b="1" spc="310" dirty="0"/>
          </a:p>
        </p:txBody>
      </p:sp>
      <p:pic>
        <p:nvPicPr>
          <p:cNvPr id="7" name="object 7"/>
          <p:cNvPicPr/>
          <p:nvPr/>
        </p:nvPicPr>
        <p:blipFill>
          <a:blip r:embed="rId2" cstate="print"/>
          <a:stretch>
            <a:fillRect/>
          </a:stretch>
        </p:blipFill>
        <p:spPr>
          <a:xfrm>
            <a:off x="7543800" y="2286000"/>
            <a:ext cx="4253484" cy="2836164"/>
          </a:xfrm>
          <a:prstGeom prst="rect">
            <a:avLst/>
          </a:prstGeom>
        </p:spPr>
      </p:pic>
      <p:sp>
        <p:nvSpPr>
          <p:cNvPr id="9" name="object 9"/>
          <p:cNvSpPr txBox="1"/>
          <p:nvPr/>
        </p:nvSpPr>
        <p:spPr>
          <a:xfrm>
            <a:off x="838200" y="1219200"/>
            <a:ext cx="6280785" cy="5313634"/>
          </a:xfrm>
          <a:prstGeom prst="rect">
            <a:avLst/>
          </a:prstGeom>
        </p:spPr>
        <p:txBody>
          <a:bodyPr vert="horz" wrap="square" lIns="0" tIns="45085" rIns="0" bIns="0" rtlCol="0">
            <a:spAutoFit/>
          </a:bodyPr>
          <a:lstStyle/>
          <a:p>
            <a:pPr marL="241300" indent="-228600">
              <a:lnSpc>
                <a:spcPct val="100000"/>
              </a:lnSpc>
              <a:spcBef>
                <a:spcPts val="355"/>
              </a:spcBef>
              <a:buClr>
                <a:srgbClr val="8DC53E"/>
              </a:buClr>
              <a:buFont typeface="Arial MT"/>
              <a:buChar char="•"/>
              <a:tabLst>
                <a:tab pos="240665" algn="l"/>
                <a:tab pos="241300" algn="l"/>
              </a:tabLst>
            </a:pPr>
            <a:r>
              <a:rPr lang="es-ES" sz="2000" spc="-25" dirty="0">
                <a:solidFill>
                  <a:srgbClr val="5F5F61"/>
                </a:solidFill>
                <a:latin typeface="+mj-lt"/>
                <a:cs typeface="Franklin Gothic Medium"/>
              </a:rPr>
              <a:t>La red del centro de datos es el tejido</a:t>
            </a:r>
            <a:endParaRPr lang="ru-RU" sz="2000" spc="-25" dirty="0">
              <a:solidFill>
                <a:srgbClr val="5F5F61"/>
              </a:solidFill>
              <a:latin typeface="+mj-lt"/>
              <a:cs typeface="Franklin Gothic Medium"/>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Interconexión Ultra-Path (UPI) sobre la red</a:t>
            </a:r>
            <a:endParaRPr lang="ru-RU" sz="2000" spc="-25" dirty="0">
              <a:solidFill>
                <a:srgbClr val="5F5F61"/>
              </a:solidFill>
              <a:latin typeface="+mj-lt"/>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Unidad de gestión de memoria de entrada-salida (IOMMU) sobre la red</a:t>
            </a:r>
            <a:endParaRPr lang="ru-RU" sz="2000" spc="-25" dirty="0">
              <a:solidFill>
                <a:srgbClr val="5F5F61"/>
              </a:solidFill>
              <a:latin typeface="+mj-lt"/>
            </a:endParaRPr>
          </a:p>
          <a:p>
            <a:pPr marL="241300" marR="26034" lvl="1" indent="-228600">
              <a:spcBef>
                <a:spcPts val="355"/>
              </a:spcBef>
              <a:buClr>
                <a:srgbClr val="8DC53E"/>
              </a:buClr>
              <a:buFont typeface="Arial MT"/>
              <a:buChar char="•"/>
              <a:tabLst>
                <a:tab pos="240665" algn="l"/>
                <a:tab pos="241300" algn="l"/>
              </a:tabLst>
            </a:pPr>
            <a:r>
              <a:rPr lang="es-ES" sz="2000" spc="-25" dirty="0">
                <a:solidFill>
                  <a:srgbClr val="5F5F61"/>
                </a:solidFill>
                <a:latin typeface="+mj-lt"/>
              </a:rPr>
              <a:t>¿Podemos programar un centro de datos como una PC?</a:t>
            </a:r>
            <a:endParaRPr lang="ru-RU" sz="2000" spc="-25" dirty="0">
              <a:solidFill>
                <a:srgbClr val="5F5F61"/>
              </a:solidFill>
              <a:latin typeface="+mj-lt"/>
            </a:endParaRPr>
          </a:p>
          <a:p>
            <a:pPr marL="469900" marR="461645" lvl="1" indent="-228600">
              <a:lnSpc>
                <a:spcPts val="2160"/>
              </a:lnSpc>
              <a:spcBef>
                <a:spcPts val="535"/>
              </a:spcBef>
              <a:buClr>
                <a:srgbClr val="8DC53E"/>
              </a:buClr>
              <a:buFont typeface="Cambria Math"/>
              <a:buChar char="–"/>
              <a:tabLst>
                <a:tab pos="469900" algn="l"/>
              </a:tabLst>
            </a:pPr>
            <a:r>
              <a:rPr lang="en-US" sz="2000" spc="-20" dirty="0">
                <a:solidFill>
                  <a:srgbClr val="5F5F61"/>
                </a:solidFill>
                <a:latin typeface="+mj-lt"/>
                <a:cs typeface="Franklin Gothic Medium"/>
              </a:rPr>
              <a:t>E</a:t>
            </a:r>
            <a:r>
              <a:rPr lang="es-ES" sz="2000" spc="-20" dirty="0">
                <a:solidFill>
                  <a:srgbClr val="5F5F61"/>
                </a:solidFill>
                <a:latin typeface="+mj-lt"/>
                <a:cs typeface="Franklin Gothic Medium"/>
              </a:rPr>
              <a:t>l tiempo preciso puede ayudarnos a programar mejor el centro de datos.</a:t>
            </a:r>
            <a:endParaRPr lang="ru-RU" sz="2000" spc="-20" dirty="0">
              <a:solidFill>
                <a:srgbClr val="5F5F61"/>
              </a:solidFill>
              <a:latin typeface="+mj-lt"/>
              <a:cs typeface="Franklin Gothic Medium"/>
            </a:endParaRPr>
          </a:p>
          <a:p>
            <a:pPr marL="469900" marR="461645" lvl="1" indent="-228600">
              <a:lnSpc>
                <a:spcPts val="2160"/>
              </a:lnSpc>
              <a:spcBef>
                <a:spcPts val="535"/>
              </a:spcBef>
              <a:buClr>
                <a:srgbClr val="8DC53E"/>
              </a:buClr>
              <a:buFont typeface="Cambria Math"/>
              <a:buChar char="–"/>
              <a:tabLst>
                <a:tab pos="469900" algn="l"/>
              </a:tabLst>
            </a:pPr>
            <a:r>
              <a:rPr lang="es-ES" sz="2000" spc="-70" dirty="0">
                <a:solidFill>
                  <a:srgbClr val="5F5F61"/>
                </a:solidFill>
                <a:latin typeface="+mj-lt"/>
                <a:cs typeface="Franklin Gothic Medium"/>
              </a:rPr>
              <a:t>odo el equipo del centro de datos sigue el mismo vector de tiempo preciso</a:t>
            </a:r>
          </a:p>
          <a:p>
            <a:pPr marL="241300" marR="26034" lvl="1" indent="-228600">
              <a:lnSpc>
                <a:spcPts val="2160"/>
              </a:lnSpc>
              <a:spcBef>
                <a:spcPts val="355"/>
              </a:spcBef>
              <a:buClr>
                <a:srgbClr val="8DC53E"/>
              </a:buClr>
              <a:buFont typeface="Arial MT"/>
              <a:buChar char="•"/>
              <a:tabLst>
                <a:tab pos="240665" algn="l"/>
                <a:tab pos="241300" algn="l"/>
              </a:tabLst>
            </a:pPr>
            <a:r>
              <a:rPr lang="en-US" sz="2000" spc="-25" dirty="0" err="1">
                <a:solidFill>
                  <a:srgbClr val="5F5F61"/>
                </a:solidFill>
                <a:latin typeface="+mj-lt"/>
              </a:rPr>
              <a:t>Beneficio</a:t>
            </a:r>
            <a:r>
              <a:rPr sz="2000" spc="-25" dirty="0">
                <a:solidFill>
                  <a:srgbClr val="5F5F61"/>
                </a:solidFill>
                <a:latin typeface="+mj-lt"/>
              </a:rPr>
              <a:t>:</a:t>
            </a:r>
          </a:p>
          <a:p>
            <a:pPr marL="469900" lvl="1" indent="-228600">
              <a:lnSpc>
                <a:spcPct val="100000"/>
              </a:lnSpc>
              <a:spcBef>
                <a:spcPts val="250"/>
              </a:spcBef>
              <a:buClr>
                <a:srgbClr val="8DC53E"/>
              </a:buClr>
              <a:buFont typeface="Cambria Math"/>
              <a:buChar char="–"/>
              <a:tabLst>
                <a:tab pos="469900" algn="l"/>
              </a:tabLst>
            </a:pPr>
            <a:r>
              <a:rPr lang="es-ES" sz="2000" spc="-10" dirty="0">
                <a:solidFill>
                  <a:srgbClr val="5F5F61"/>
                </a:solidFill>
                <a:latin typeface="+mj-lt"/>
                <a:cs typeface="Franklin Gothic Medium"/>
              </a:rPr>
              <a:t>Las cargas actuales de los centros de datos están lejos del 100%</a:t>
            </a:r>
          </a:p>
          <a:p>
            <a:pPr marL="469900" lvl="1" indent="-228600">
              <a:lnSpc>
                <a:spcPct val="100000"/>
              </a:lnSpc>
              <a:spcBef>
                <a:spcPts val="250"/>
              </a:spcBef>
              <a:buClr>
                <a:srgbClr val="8DC53E"/>
              </a:buClr>
              <a:buFont typeface="Cambria Math"/>
              <a:buChar char="–"/>
              <a:tabLst>
                <a:tab pos="469900" algn="l"/>
              </a:tabLst>
            </a:pPr>
            <a:r>
              <a:rPr lang="es-ES" sz="2000" spc="-30" dirty="0">
                <a:solidFill>
                  <a:srgbClr val="5F5F61"/>
                </a:solidFill>
                <a:latin typeface="+mj-lt"/>
                <a:cs typeface="Franklin Gothic Medium"/>
              </a:rPr>
              <a:t>Determinismo: Si sabes cuándo ocurre todo, la carga podría estar más cerca del 100%</a:t>
            </a:r>
          </a:p>
          <a:p>
            <a:pPr marL="241300" marR="26034" lvl="1" indent="-228600">
              <a:lnSpc>
                <a:spcPts val="2160"/>
              </a:lnSpc>
              <a:spcBef>
                <a:spcPts val="355"/>
              </a:spcBef>
              <a:buClr>
                <a:srgbClr val="8DC53E"/>
              </a:buClr>
              <a:buFont typeface="Arial MT"/>
              <a:buChar char="•"/>
              <a:tabLst>
                <a:tab pos="240665" algn="l"/>
                <a:tab pos="241300" algn="l"/>
              </a:tabLst>
            </a:pPr>
            <a:r>
              <a:rPr lang="es-ES" sz="2000" spc="-25" dirty="0">
                <a:solidFill>
                  <a:srgbClr val="5F5F61"/>
                </a:solidFill>
                <a:latin typeface="+mj-lt"/>
              </a:rPr>
              <a:t>Requiere precisión de extremo a extremo de &lt;10 ns</a:t>
            </a:r>
            <a:endParaRPr sz="2000" spc="-25" dirty="0">
              <a:solidFill>
                <a:srgbClr val="5F5F61"/>
              </a:solidFill>
              <a:latin typeface="+mj-lt"/>
            </a:endParaRPr>
          </a:p>
          <a:p>
            <a:pPr>
              <a:lnSpc>
                <a:spcPct val="100000"/>
              </a:lnSpc>
              <a:spcBef>
                <a:spcPts val="15"/>
              </a:spcBef>
            </a:pPr>
            <a:endParaRPr sz="2150" dirty="0">
              <a:latin typeface="+mj-lt"/>
              <a:cs typeface="Franklin Gothic Medium"/>
            </a:endParaRPr>
          </a:p>
        </p:txBody>
      </p:sp>
      <p:grpSp>
        <p:nvGrpSpPr>
          <p:cNvPr id="5" name="Google Shape;1808;p66">
            <a:extLst>
              <a:ext uri="{FF2B5EF4-FFF2-40B4-BE49-F238E27FC236}">
                <a16:creationId xmlns:a16="http://schemas.microsoft.com/office/drawing/2014/main" id="{8F6ADE25-3C4A-4A34-AB5E-A3A6E0D552C9}"/>
              </a:ext>
            </a:extLst>
          </p:cNvPr>
          <p:cNvGrpSpPr/>
          <p:nvPr/>
        </p:nvGrpSpPr>
        <p:grpSpPr>
          <a:xfrm>
            <a:off x="685800" y="199117"/>
            <a:ext cx="846528" cy="808368"/>
            <a:chOff x="4167000" y="2166750"/>
            <a:chExt cx="810000" cy="810000"/>
          </a:xfrm>
        </p:grpSpPr>
        <p:sp>
          <p:nvSpPr>
            <p:cNvPr id="8" name="Google Shape;1809;p66">
              <a:extLst>
                <a:ext uri="{FF2B5EF4-FFF2-40B4-BE49-F238E27FC236}">
                  <a16:creationId xmlns:a16="http://schemas.microsoft.com/office/drawing/2014/main" id="{5FB0F83D-6D7C-4308-8BBF-28E78CEFE9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6170F5CE-067A-4478-95EB-DC01CA7F1718}"/>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4C1ACFBF-B673-4DE4-9BBD-32EA068B4A3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A2661A82-499C-472B-879E-FB52A96AFFB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rotWithShape="1">
          <a:blip r:embed="rId2" cstate="print"/>
          <a:srcRect t="13401"/>
          <a:stretch/>
        </p:blipFill>
        <p:spPr>
          <a:xfrm>
            <a:off x="865632" y="1447800"/>
            <a:ext cx="10460736" cy="4687824"/>
          </a:xfrm>
          <a:prstGeom prst="rect">
            <a:avLst/>
          </a:prstGeom>
        </p:spPr>
      </p:pic>
      <p:sp>
        <p:nvSpPr>
          <p:cNvPr id="3" name="object 7">
            <a:extLst>
              <a:ext uri="{FF2B5EF4-FFF2-40B4-BE49-F238E27FC236}">
                <a16:creationId xmlns:a16="http://schemas.microsoft.com/office/drawing/2014/main" id="{49273119-79D5-4B32-A3FB-15875CF12A05}"/>
              </a:ext>
            </a:extLst>
          </p:cNvPr>
          <p:cNvSpPr txBox="1">
            <a:spLocks/>
          </p:cNvSpPr>
          <p:nvPr/>
        </p:nvSpPr>
        <p:spPr>
          <a:xfrm>
            <a:off x="2693614" y="304799"/>
            <a:ext cx="8458200" cy="566181"/>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tabLst>
                <a:tab pos="1087120" algn="l"/>
                <a:tab pos="2627630" algn="l"/>
                <a:tab pos="5590540" algn="l"/>
              </a:tabLst>
            </a:pPr>
            <a:r>
              <a:rPr lang="es-ES" sz="3600" b="1" spc="310" dirty="0"/>
              <a:t>Precisión del tiempo hoy y mañana</a:t>
            </a:r>
            <a:endParaRPr lang="pt-BR" sz="3600" b="1" spc="310" dirty="0"/>
          </a:p>
        </p:txBody>
      </p:sp>
      <p:grpSp>
        <p:nvGrpSpPr>
          <p:cNvPr id="4" name="Google Shape;1808;p66">
            <a:extLst>
              <a:ext uri="{FF2B5EF4-FFF2-40B4-BE49-F238E27FC236}">
                <a16:creationId xmlns:a16="http://schemas.microsoft.com/office/drawing/2014/main" id="{8EABECCC-8E0C-466F-A861-D60FD711DAA3}"/>
              </a:ext>
            </a:extLst>
          </p:cNvPr>
          <p:cNvGrpSpPr/>
          <p:nvPr/>
        </p:nvGrpSpPr>
        <p:grpSpPr>
          <a:xfrm>
            <a:off x="1717378" y="183706"/>
            <a:ext cx="846528" cy="808368"/>
            <a:chOff x="4167000" y="2166750"/>
            <a:chExt cx="810000" cy="810000"/>
          </a:xfrm>
        </p:grpSpPr>
        <p:sp>
          <p:nvSpPr>
            <p:cNvPr id="5" name="Google Shape;1809;p66">
              <a:extLst>
                <a:ext uri="{FF2B5EF4-FFF2-40B4-BE49-F238E27FC236}">
                  <a16:creationId xmlns:a16="http://schemas.microsoft.com/office/drawing/2014/main" id="{12B3D1A5-CAD5-443E-8B48-A6D97E874EE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 name="Google Shape;1810;p66">
              <a:extLst>
                <a:ext uri="{FF2B5EF4-FFF2-40B4-BE49-F238E27FC236}">
                  <a16:creationId xmlns:a16="http://schemas.microsoft.com/office/drawing/2014/main" id="{5917139F-B6D1-4CE4-9A8C-D59F5E01076D}"/>
                </a:ext>
              </a:extLst>
            </p:cNvPr>
            <p:cNvGrpSpPr/>
            <p:nvPr/>
          </p:nvGrpSpPr>
          <p:grpSpPr>
            <a:xfrm>
              <a:off x="4212051" y="2315099"/>
              <a:ext cx="719899" cy="513302"/>
              <a:chOff x="6103026" y="1909193"/>
              <a:chExt cx="719899" cy="513302"/>
            </a:xfrm>
          </p:grpSpPr>
          <p:sp>
            <p:nvSpPr>
              <p:cNvPr id="8" name="Google Shape;1811;p66">
                <a:extLst>
                  <a:ext uri="{FF2B5EF4-FFF2-40B4-BE49-F238E27FC236}">
                    <a16:creationId xmlns:a16="http://schemas.microsoft.com/office/drawing/2014/main" id="{851DE10E-364F-4C4B-9D22-6F5B42ABDE1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9" name="Google Shape;1812;p66">
                <a:extLst>
                  <a:ext uri="{FF2B5EF4-FFF2-40B4-BE49-F238E27FC236}">
                    <a16:creationId xmlns:a16="http://schemas.microsoft.com/office/drawing/2014/main" id="{A82BF082-B631-4A35-97EB-8469A3E12B0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p:nvPr/>
        </p:nvSpPr>
        <p:spPr>
          <a:xfrm>
            <a:off x="1717961" y="443054"/>
            <a:ext cx="9330973"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ru-RU" sz="4500" dirty="0">
                <a:solidFill>
                  <a:srgbClr val="5F6062"/>
                </a:solidFill>
                <a:latin typeface="+mj-lt"/>
                <a:sym typeface="Libre Franklin"/>
              </a:rPr>
              <a:t>Серверная</a:t>
            </a:r>
            <a:r>
              <a:rPr lang="ru-RU" sz="4500" dirty="0">
                <a:solidFill>
                  <a:srgbClr val="5F6062"/>
                </a:solidFill>
                <a:latin typeface="+mj-lt"/>
              </a:rPr>
              <a:t> синхронизация времени</a:t>
            </a:r>
            <a:endParaRPr sz="4500" dirty="0">
              <a:solidFill>
                <a:srgbClr val="5F6062"/>
              </a:solidFill>
              <a:latin typeface="+mj-lt"/>
            </a:endParaRPr>
          </a:p>
        </p:txBody>
      </p:sp>
      <p:sp>
        <p:nvSpPr>
          <p:cNvPr id="318" name="Google Shape;318;p8"/>
          <p:cNvSpPr txBox="1"/>
          <p:nvPr/>
        </p:nvSpPr>
        <p:spPr>
          <a:xfrm>
            <a:off x="680365" y="1836850"/>
            <a:ext cx="5289176" cy="4109159"/>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sz="2400" i="0" dirty="0">
                <a:solidFill>
                  <a:srgbClr val="0D0D0D"/>
                </a:solidFill>
                <a:effectLst/>
                <a:latin typeface="+mj-lt"/>
              </a:rPr>
              <a:t>	</a:t>
            </a:r>
            <a:r>
              <a:rPr lang="ru-RU" dirty="0">
                <a:solidFill>
                  <a:schemeClr val="dk1"/>
                </a:solidFill>
                <a:latin typeface="+mj-lt"/>
              </a:rPr>
              <a:t>Современные серверные системы (сервера) оснащены процессорами (ЦПУ), периферийными устройствами и слотами </a:t>
            </a:r>
            <a:r>
              <a:rPr lang="ru-RU" dirty="0" err="1">
                <a:solidFill>
                  <a:schemeClr val="dk1"/>
                </a:solidFill>
                <a:latin typeface="+mj-lt"/>
              </a:rPr>
              <a:t>PCIe</a:t>
            </a:r>
            <a:r>
              <a:rPr lang="ru-RU" dirty="0">
                <a:solidFill>
                  <a:schemeClr val="dk1"/>
                </a:solidFill>
                <a:latin typeface="+mj-lt"/>
              </a:rPr>
              <a:t>. </a:t>
            </a:r>
          </a:p>
          <a:p>
            <a:pPr marR="0" lvl="0" algn="just" rtl="0">
              <a:lnSpc>
                <a:spcPct val="150000"/>
              </a:lnSpc>
              <a:spcBef>
                <a:spcPts val="0"/>
              </a:spcBef>
              <a:spcAft>
                <a:spcPts val="0"/>
              </a:spcAft>
              <a:buClr>
                <a:srgbClr val="8DC63F"/>
              </a:buClr>
              <a:buSzPts val="2400"/>
            </a:pPr>
            <a:r>
              <a:rPr lang="ru-RU" dirty="0">
                <a:solidFill>
                  <a:schemeClr val="dk1"/>
                </a:solidFill>
                <a:latin typeface="+mj-lt"/>
              </a:rPr>
              <a:t>	Каждый слот </a:t>
            </a:r>
            <a:r>
              <a:rPr lang="ru-RU" dirty="0" err="1">
                <a:solidFill>
                  <a:schemeClr val="dk1"/>
                </a:solidFill>
                <a:latin typeface="+mj-lt"/>
              </a:rPr>
              <a:t>PCIe</a:t>
            </a:r>
            <a:r>
              <a:rPr lang="ru-RU" dirty="0">
                <a:solidFill>
                  <a:schemeClr val="dk1"/>
                </a:solidFill>
                <a:latin typeface="+mj-lt"/>
              </a:rPr>
              <a:t> получает тактовый сигнал общего источника с частотой 100 МГц от материнской платы. Этот тактовый сигнал обычно используется и для ЦПУ, и для устройств </a:t>
            </a:r>
            <a:r>
              <a:rPr lang="ru-RU" dirty="0" err="1">
                <a:solidFill>
                  <a:schemeClr val="dk1"/>
                </a:solidFill>
                <a:latin typeface="+mj-lt"/>
              </a:rPr>
              <a:t>PCIe</a:t>
            </a:r>
            <a:r>
              <a:rPr lang="ru-RU" dirty="0">
                <a:solidFill>
                  <a:schemeClr val="dk1"/>
                </a:solidFill>
                <a:latin typeface="+mj-lt"/>
              </a:rPr>
              <a:t>, и называется архитектурой общего такта.</a:t>
            </a:r>
            <a:endParaRPr dirty="0">
              <a:solidFill>
                <a:schemeClr val="dk1"/>
              </a:solidFill>
              <a:latin typeface="+mj-lt"/>
              <a:sym typeface="Libre Franklin"/>
            </a:endParaRPr>
          </a:p>
        </p:txBody>
      </p:sp>
      <p:pic>
        <p:nvPicPr>
          <p:cNvPr id="320" name="Google Shape;320;p8"/>
          <p:cNvPicPr preferRelativeResize="0"/>
          <p:nvPr/>
        </p:nvPicPr>
        <p:blipFill rotWithShape="1">
          <a:blip r:embed="rId3">
            <a:alphaModFix/>
          </a:blip>
          <a:srcRect/>
          <a:stretch/>
        </p:blipFill>
        <p:spPr>
          <a:xfrm>
            <a:off x="6383448" y="1926571"/>
            <a:ext cx="5808552" cy="3004857"/>
          </a:xfrm>
          <a:prstGeom prst="rect">
            <a:avLst/>
          </a:prstGeom>
          <a:noFill/>
          <a:ln>
            <a:noFill/>
          </a:ln>
        </p:spPr>
      </p:pic>
    </p:spTree>
    <p:extLst>
      <p:ext uri="{BB962C8B-B14F-4D97-AF65-F5344CB8AC3E}">
        <p14:creationId xmlns:p14="http://schemas.microsoft.com/office/powerpoint/2010/main" val="357055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p:nvPr/>
        </p:nvSpPr>
        <p:spPr>
          <a:xfrm>
            <a:off x="6731282" y="338891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26" name="Google Shape;326;p9"/>
          <p:cNvSpPr txBox="1">
            <a:spLocks noGrp="1"/>
          </p:cNvSpPr>
          <p:nvPr>
            <p:ph type="title"/>
          </p:nvPr>
        </p:nvSpPr>
        <p:spPr>
          <a:xfrm>
            <a:off x="814439" y="883405"/>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ru-RU" sz="4500" dirty="0">
                <a:solidFill>
                  <a:srgbClr val="5F6062"/>
                </a:solidFill>
                <a:latin typeface="+mj-lt"/>
                <a:ea typeface="+mn-ea"/>
                <a:cs typeface="+mn-cs"/>
              </a:rPr>
              <a:t>Типичная</a:t>
            </a:r>
            <a:r>
              <a:rPr lang="ru-RU" sz="2800" b="0" i="0" dirty="0">
                <a:solidFill>
                  <a:srgbClr val="0D0D0D"/>
                </a:solidFill>
                <a:effectLst/>
                <a:latin typeface="+mj-lt"/>
              </a:rPr>
              <a:t> </a:t>
            </a:r>
            <a:r>
              <a:rPr lang="ru-RU" sz="4500" dirty="0">
                <a:solidFill>
                  <a:srgbClr val="5F6062"/>
                </a:solidFill>
                <a:latin typeface="+mj-lt"/>
                <a:ea typeface="+mn-ea"/>
                <a:cs typeface="+mn-cs"/>
              </a:rPr>
              <a:t>архитектура синхронизация конечных точек шины </a:t>
            </a:r>
            <a:r>
              <a:rPr lang="ru-RU" sz="4500" dirty="0" err="1">
                <a:solidFill>
                  <a:srgbClr val="5F6062"/>
                </a:solidFill>
                <a:latin typeface="+mj-lt"/>
                <a:ea typeface="+mn-ea"/>
                <a:cs typeface="+mn-cs"/>
              </a:rPr>
              <a:t>PCIe</a:t>
            </a:r>
            <a:endParaRPr sz="4500" dirty="0">
              <a:solidFill>
                <a:srgbClr val="5F6062"/>
              </a:solidFill>
              <a:latin typeface="+mj-lt"/>
              <a:ea typeface="+mn-ea"/>
              <a:cs typeface="+mn-cs"/>
            </a:endParaRPr>
          </a:p>
        </p:txBody>
      </p:sp>
      <p:sp>
        <p:nvSpPr>
          <p:cNvPr id="328" name="Google Shape;328;p9"/>
          <p:cNvSpPr txBox="1"/>
          <p:nvPr/>
        </p:nvSpPr>
        <p:spPr>
          <a:xfrm>
            <a:off x="422621" y="2271614"/>
            <a:ext cx="5461309"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Большинство конечных точек </a:t>
            </a:r>
            <a:r>
              <a:rPr lang="ru-RU" dirty="0" err="1">
                <a:solidFill>
                  <a:schemeClr val="dk1"/>
                </a:solidFill>
                <a:latin typeface="+mj-lt"/>
                <a:ea typeface="Libre Franklin"/>
                <a:cs typeface="Libre Franklin"/>
                <a:sym typeface="Libre Franklin"/>
              </a:rPr>
              <a:t>PCIe</a:t>
            </a:r>
            <a:r>
              <a:rPr lang="ru-RU" dirty="0">
                <a:solidFill>
                  <a:schemeClr val="dk1"/>
                </a:solidFill>
                <a:latin typeface="+mj-lt"/>
                <a:ea typeface="Libre Franklin"/>
                <a:cs typeface="Libre Franklin"/>
                <a:sym typeface="Libre Franklin"/>
              </a:rPr>
              <a:t>, таких как сетевые адаптеры </a:t>
            </a:r>
            <a:r>
              <a:rPr lang="ru-RU" dirty="0" err="1">
                <a:solidFill>
                  <a:schemeClr val="dk1"/>
                </a:solidFill>
                <a:latin typeface="+mj-lt"/>
                <a:ea typeface="Libre Franklin"/>
                <a:cs typeface="Libre Franklin"/>
                <a:sym typeface="Libre Franklin"/>
              </a:rPr>
              <a:t>PCIe</a:t>
            </a:r>
            <a:r>
              <a:rPr lang="ru-RU" dirty="0">
                <a:solidFill>
                  <a:schemeClr val="dk1"/>
                </a:solidFill>
                <a:latin typeface="+mj-lt"/>
                <a:ea typeface="Libre Franklin"/>
                <a:cs typeface="Libre Franklin"/>
                <a:sym typeface="Libre Franklin"/>
              </a:rPr>
              <a:t> (NIC), имеют локальный источник тактового сигнала и фазовый блокировщик (PLL), который генерирует тактовый сигнал для Ethernet с частотой, например, 156,25 МГц. Тактовый сигнал 100 МГц с базовой платы используется для управления ядром </a:t>
            </a:r>
            <a:r>
              <a:rPr lang="ru-RU" dirty="0" err="1">
                <a:solidFill>
                  <a:schemeClr val="dk1"/>
                </a:solidFill>
                <a:latin typeface="+mj-lt"/>
                <a:ea typeface="Libre Franklin"/>
                <a:cs typeface="Libre Franklin"/>
                <a:sym typeface="Libre Franklin"/>
              </a:rPr>
              <a:t>PCIe</a:t>
            </a:r>
            <a:r>
              <a:rPr lang="ru-RU" dirty="0">
                <a:solidFill>
                  <a:schemeClr val="dk1"/>
                </a:solidFill>
                <a:latin typeface="+mj-lt"/>
                <a:ea typeface="Libre Franklin"/>
                <a:cs typeface="Libre Franklin"/>
                <a:sym typeface="Libre Franklin"/>
              </a:rPr>
              <a:t>, делая интерфейс </a:t>
            </a:r>
            <a:r>
              <a:rPr lang="ru-RU" dirty="0" err="1">
                <a:solidFill>
                  <a:schemeClr val="dk1"/>
                </a:solidFill>
                <a:latin typeface="+mj-lt"/>
                <a:ea typeface="Libre Franklin"/>
                <a:cs typeface="Libre Franklin"/>
                <a:sym typeface="Libre Franklin"/>
              </a:rPr>
              <a:t>PCIe</a:t>
            </a:r>
            <a:r>
              <a:rPr lang="ru-RU" dirty="0">
                <a:solidFill>
                  <a:schemeClr val="dk1"/>
                </a:solidFill>
                <a:latin typeface="+mj-lt"/>
                <a:ea typeface="Libre Franklin"/>
                <a:cs typeface="Libre Franklin"/>
                <a:sym typeface="Libre Franklin"/>
              </a:rPr>
              <a:t> и ядро Ethernet асинхронными друг относительно друга.</a:t>
            </a:r>
            <a:endParaRPr sz="1600" dirty="0">
              <a:latin typeface="+mj-lt"/>
            </a:endParaRPr>
          </a:p>
        </p:txBody>
      </p:sp>
      <p:sp>
        <p:nvSpPr>
          <p:cNvPr id="329" name="Google Shape;329;p9"/>
          <p:cNvSpPr/>
          <p:nvPr/>
        </p:nvSpPr>
        <p:spPr>
          <a:xfrm>
            <a:off x="7074678" y="427083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30" name="Google Shape;330;p9"/>
          <p:cNvSpPr/>
          <p:nvPr/>
        </p:nvSpPr>
        <p:spPr>
          <a:xfrm>
            <a:off x="5947256" y="2531124"/>
            <a:ext cx="583818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1" name="Google Shape;331;p9"/>
          <p:cNvSpPr/>
          <p:nvPr/>
        </p:nvSpPr>
        <p:spPr>
          <a:xfrm>
            <a:off x="6100256" y="2805169"/>
            <a:ext cx="4370507"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2" name="Google Shape;332;p9"/>
          <p:cNvSpPr/>
          <p:nvPr/>
        </p:nvSpPr>
        <p:spPr>
          <a:xfrm>
            <a:off x="6427233" y="2916521"/>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Chipset</a:t>
            </a:r>
            <a:endParaRPr dirty="0"/>
          </a:p>
        </p:txBody>
      </p:sp>
      <p:sp>
        <p:nvSpPr>
          <p:cNvPr id="333" name="Google Shape;333;p9"/>
          <p:cNvSpPr/>
          <p:nvPr/>
        </p:nvSpPr>
        <p:spPr>
          <a:xfrm>
            <a:off x="7265393" y="421287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34" name="Google Shape;334;p9"/>
          <p:cNvCxnSpPr/>
          <p:nvPr/>
        </p:nvCxnSpPr>
        <p:spPr>
          <a:xfrm rot="10800000">
            <a:off x="7656677" y="3700495"/>
            <a:ext cx="1368316" cy="239713"/>
          </a:xfrm>
          <a:prstGeom prst="straightConnector1">
            <a:avLst/>
          </a:prstGeom>
          <a:noFill/>
          <a:ln w="9525" cap="flat" cmpd="sng">
            <a:solidFill>
              <a:schemeClr val="accent1"/>
            </a:solidFill>
            <a:prstDash val="solid"/>
            <a:miter lim="800000"/>
            <a:headEnd type="none" w="sm" len="sm"/>
            <a:tailEnd type="triangle" w="med" len="med"/>
          </a:ln>
        </p:spPr>
      </p:cxnSp>
      <p:sp>
        <p:nvSpPr>
          <p:cNvPr id="335" name="Google Shape;335;p9"/>
          <p:cNvSpPr txBox="1"/>
          <p:nvPr/>
        </p:nvSpPr>
        <p:spPr>
          <a:xfrm>
            <a:off x="7716270" y="3852796"/>
            <a:ext cx="128229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Ethernet Clocks</a:t>
            </a:r>
            <a:endParaRPr/>
          </a:p>
        </p:txBody>
      </p:sp>
      <p:sp>
        <p:nvSpPr>
          <p:cNvPr id="336" name="Google Shape;336;p9"/>
          <p:cNvSpPr/>
          <p:nvPr/>
        </p:nvSpPr>
        <p:spPr>
          <a:xfrm>
            <a:off x="9238397" y="336413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+ 100MHz</a:t>
            </a:r>
            <a:endParaRPr sz="5400" b="0" i="0" u="none" strike="noStrike" cap="none">
              <a:solidFill>
                <a:schemeClr val="dk1"/>
              </a:solidFill>
              <a:latin typeface="Arial"/>
              <a:ea typeface="Arial"/>
              <a:cs typeface="Arial"/>
              <a:sym typeface="Arial"/>
            </a:endParaRPr>
          </a:p>
        </p:txBody>
      </p:sp>
      <p:sp>
        <p:nvSpPr>
          <p:cNvPr id="337" name="Google Shape;337;p9"/>
          <p:cNvSpPr txBox="1"/>
          <p:nvPr/>
        </p:nvSpPr>
        <p:spPr>
          <a:xfrm>
            <a:off x="8005043" y="254580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Card</a:t>
            </a:r>
            <a:endParaRPr dirty="0"/>
          </a:p>
        </p:txBody>
      </p:sp>
      <p:cxnSp>
        <p:nvCxnSpPr>
          <p:cNvPr id="338" name="Google Shape;338;p9"/>
          <p:cNvCxnSpPr/>
          <p:nvPr/>
        </p:nvCxnSpPr>
        <p:spPr>
          <a:xfrm>
            <a:off x="7529740" y="3374741"/>
            <a:ext cx="3038086" cy="87118"/>
          </a:xfrm>
          <a:prstGeom prst="straightConnector1">
            <a:avLst/>
          </a:prstGeom>
          <a:noFill/>
          <a:ln w="9525" cap="flat" cmpd="sng">
            <a:solidFill>
              <a:schemeClr val="accent1"/>
            </a:solidFill>
            <a:prstDash val="solid"/>
            <a:miter lim="800000"/>
            <a:headEnd type="triangle" w="med" len="med"/>
            <a:tailEnd type="triangle" w="med" len="med"/>
          </a:ln>
        </p:spPr>
      </p:cxnSp>
      <p:sp>
        <p:nvSpPr>
          <p:cNvPr id="339" name="Google Shape;339;p9"/>
          <p:cNvSpPr/>
          <p:nvPr/>
        </p:nvSpPr>
        <p:spPr>
          <a:xfrm>
            <a:off x="10694763" y="332551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sp>
        <p:nvSpPr>
          <p:cNvPr id="340" name="Google Shape;340;p9"/>
          <p:cNvSpPr/>
          <p:nvPr/>
        </p:nvSpPr>
        <p:spPr>
          <a:xfrm>
            <a:off x="9024993" y="378442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PLL</a:t>
            </a:r>
            <a:endParaRPr dirty="0"/>
          </a:p>
        </p:txBody>
      </p:sp>
      <p:cxnSp>
        <p:nvCxnSpPr>
          <p:cNvPr id="341" name="Google Shape;341;p9"/>
          <p:cNvCxnSpPr/>
          <p:nvPr/>
        </p:nvCxnSpPr>
        <p:spPr>
          <a:xfrm rot="10800000" flipH="1">
            <a:off x="8428296" y="4401873"/>
            <a:ext cx="596697" cy="17108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0"/>
          <p:cNvSpPr/>
          <p:nvPr/>
        </p:nvSpPr>
        <p:spPr>
          <a:xfrm>
            <a:off x="6908552" y="3202750"/>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47" name="Google Shape;347;p10"/>
          <p:cNvSpPr txBox="1">
            <a:spLocks noGrp="1"/>
          </p:cNvSpPr>
          <p:nvPr>
            <p:ph type="title"/>
          </p:nvPr>
        </p:nvSpPr>
        <p:spPr>
          <a:xfrm>
            <a:off x="753390" y="659227"/>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ru-RU" sz="4500" dirty="0">
                <a:solidFill>
                  <a:srgbClr val="5F6062"/>
                </a:solidFill>
                <a:latin typeface="+mj-lt"/>
                <a:ea typeface="+mn-ea"/>
                <a:cs typeface="+mn-cs"/>
              </a:rPr>
              <a:t>Измерение частоты с высокой точностью</a:t>
            </a:r>
            <a:r>
              <a:rPr lang="en-US" sz="4500" dirty="0">
                <a:solidFill>
                  <a:srgbClr val="5F6062"/>
                </a:solidFill>
                <a:latin typeface="+mj-lt"/>
                <a:ea typeface="+mn-ea"/>
                <a:cs typeface="+mn-cs"/>
              </a:rPr>
              <a:t> (PFM)</a:t>
            </a:r>
            <a:endParaRPr sz="4500" dirty="0">
              <a:solidFill>
                <a:srgbClr val="5F6062"/>
              </a:solidFill>
              <a:latin typeface="+mj-lt"/>
              <a:ea typeface="+mn-ea"/>
              <a:cs typeface="+mn-cs"/>
            </a:endParaRPr>
          </a:p>
        </p:txBody>
      </p:sp>
      <p:sp>
        <p:nvSpPr>
          <p:cNvPr id="349" name="Google Shape;349;p10"/>
          <p:cNvSpPr txBox="1"/>
          <p:nvPr/>
        </p:nvSpPr>
        <p:spPr>
          <a:xfrm>
            <a:off x="687418" y="2599239"/>
            <a:ext cx="5577555"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rPr>
              <a:t>	Измерение частоты с высокой точностью (Precision </a:t>
            </a:r>
            <a:r>
              <a:rPr lang="ru-RU" sz="1600" b="0" i="0" dirty="0" err="1">
                <a:solidFill>
                  <a:srgbClr val="0D0D0D"/>
                </a:solidFill>
                <a:effectLst/>
                <a:latin typeface="+mj-lt"/>
              </a:rPr>
              <a:t>Frequency</a:t>
            </a:r>
            <a:r>
              <a:rPr lang="ru-RU" sz="1600" b="0" i="0" dirty="0">
                <a:solidFill>
                  <a:srgbClr val="0D0D0D"/>
                </a:solidFill>
                <a:effectLst/>
                <a:latin typeface="+mj-lt"/>
              </a:rPr>
              <a:t> </a:t>
            </a:r>
            <a:r>
              <a:rPr lang="ru-RU" sz="1600" b="0" i="0" dirty="0" err="1">
                <a:solidFill>
                  <a:srgbClr val="0D0D0D"/>
                </a:solidFill>
                <a:effectLst/>
                <a:latin typeface="+mj-lt"/>
              </a:rPr>
              <a:t>Measurement</a:t>
            </a:r>
            <a:r>
              <a:rPr lang="ru-RU" sz="1600" b="0" i="0" dirty="0">
                <a:solidFill>
                  <a:srgbClr val="0D0D0D"/>
                </a:solidFill>
                <a:effectLst/>
                <a:latin typeface="+mj-lt"/>
              </a:rPr>
              <a:t>) (</a:t>
            </a:r>
            <a:r>
              <a:rPr lang="en-US" sz="1600" b="0" i="0" dirty="0">
                <a:solidFill>
                  <a:srgbClr val="0D0D0D"/>
                </a:solidFill>
                <a:effectLst/>
                <a:latin typeface="+mj-lt"/>
              </a:rPr>
              <a:t>PFM</a:t>
            </a:r>
            <a:r>
              <a:rPr lang="ru-RU" sz="1600" b="0" i="0" dirty="0">
                <a:solidFill>
                  <a:srgbClr val="0D0D0D"/>
                </a:solidFill>
                <a:effectLst/>
                <a:latin typeface="+mj-lt"/>
              </a:rPr>
              <a:t>)</a:t>
            </a:r>
          </a:p>
          <a:p>
            <a:pPr marR="0" lvl="0" algn="just" rtl="0">
              <a:lnSpc>
                <a:spcPct val="150000"/>
              </a:lnSpc>
              <a:spcBef>
                <a:spcPts val="0"/>
              </a:spcBef>
              <a:spcAft>
                <a:spcPts val="0"/>
              </a:spcAft>
              <a:buClr>
                <a:schemeClr val="dk1"/>
              </a:buClr>
              <a:buSzPts val="2000"/>
            </a:pPr>
            <a:r>
              <a:rPr lang="en-US" sz="1600" b="0" i="0" dirty="0">
                <a:solidFill>
                  <a:srgbClr val="0D0D0D"/>
                </a:solidFill>
                <a:effectLst/>
                <a:latin typeface="+mj-lt"/>
              </a:rPr>
              <a:t>	</a:t>
            </a:r>
            <a:r>
              <a:rPr lang="ru-RU" sz="1600" b="0" i="0" dirty="0">
                <a:solidFill>
                  <a:srgbClr val="0D0D0D"/>
                </a:solidFill>
                <a:effectLst/>
                <a:latin typeface="+mj-lt"/>
              </a:rPr>
              <a:t>Добавляем схему DPLL на дерево тактовых сигналов конечной точки </a:t>
            </a:r>
            <a:r>
              <a:rPr lang="ru-RU" sz="1600" b="0" i="0" dirty="0" err="1">
                <a:solidFill>
                  <a:srgbClr val="0D0D0D"/>
                </a:solidFill>
                <a:effectLst/>
                <a:latin typeface="+mj-lt"/>
              </a:rPr>
              <a:t>PCIe</a:t>
            </a:r>
            <a:r>
              <a:rPr lang="ru-RU" sz="1600" b="0" i="0" dirty="0">
                <a:solidFill>
                  <a:srgbClr val="0D0D0D"/>
                </a:solidFill>
                <a:effectLst/>
                <a:latin typeface="+mj-lt"/>
              </a:rPr>
              <a:t> и подключаем общий сигнал 100МГц </a:t>
            </a:r>
            <a:r>
              <a:rPr lang="ru-RU" sz="1600" b="0" i="0" dirty="0" err="1">
                <a:solidFill>
                  <a:srgbClr val="0D0D0D"/>
                </a:solidFill>
                <a:effectLst/>
                <a:latin typeface="+mj-lt"/>
              </a:rPr>
              <a:t>PCIe</a:t>
            </a:r>
            <a:r>
              <a:rPr lang="ru-RU" sz="1600" b="0" i="0" dirty="0">
                <a:solidFill>
                  <a:srgbClr val="0D0D0D"/>
                </a:solidFill>
                <a:effectLst/>
                <a:latin typeface="+mj-lt"/>
              </a:rPr>
              <a:t> к DPLL. </a:t>
            </a:r>
          </a:p>
          <a:p>
            <a:pPr marR="0" lvl="0" algn="just" rtl="0">
              <a:lnSpc>
                <a:spcPct val="150000"/>
              </a:lnSpc>
              <a:spcBef>
                <a:spcPts val="0"/>
              </a:spcBef>
              <a:spcAft>
                <a:spcPts val="0"/>
              </a:spcAft>
              <a:buClr>
                <a:schemeClr val="dk1"/>
              </a:buClr>
              <a:buSzPts val="2000"/>
            </a:pPr>
            <a:r>
              <a:rPr lang="ru-RU" sz="1600" dirty="0">
                <a:solidFill>
                  <a:srgbClr val="0D0D0D"/>
                </a:solidFill>
                <a:latin typeface="+mj-lt"/>
              </a:rPr>
              <a:t>	</a:t>
            </a:r>
            <a:r>
              <a:rPr lang="ru-RU" sz="1600" b="0" i="0" dirty="0">
                <a:solidFill>
                  <a:srgbClr val="0D0D0D"/>
                </a:solidFill>
                <a:effectLst/>
                <a:latin typeface="+mj-lt"/>
              </a:rPr>
              <a:t>100МГц выступает в качестве общей частоты для всех устройств и модулей внутри шасси. В результате все тактовые сигналы к чипсету Ethernet поступают из одного источника, делая их синхронными.</a:t>
            </a:r>
            <a:endParaRPr sz="1600" b="1" i="0" u="sng" strike="noStrike" cap="none" dirty="0">
              <a:solidFill>
                <a:schemeClr val="dk1"/>
              </a:solidFill>
              <a:latin typeface="+mj-lt"/>
              <a:ea typeface="Libre Franklin"/>
              <a:cs typeface="Libre Franklin"/>
              <a:sym typeface="Libre Franklin"/>
            </a:endParaRPr>
          </a:p>
        </p:txBody>
      </p:sp>
      <p:sp>
        <p:nvSpPr>
          <p:cNvPr id="350" name="Google Shape;350;p10"/>
          <p:cNvSpPr/>
          <p:nvPr/>
        </p:nvSpPr>
        <p:spPr>
          <a:xfrm>
            <a:off x="6750168" y="1557106"/>
            <a:ext cx="487114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1" name="Google Shape;351;p10"/>
          <p:cNvSpPr/>
          <p:nvPr/>
        </p:nvSpPr>
        <p:spPr>
          <a:xfrm>
            <a:off x="6843195" y="173708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2" name="Google Shape;352;p10"/>
          <p:cNvSpPr/>
          <p:nvPr/>
        </p:nvSpPr>
        <p:spPr>
          <a:xfrm>
            <a:off x="6983426" y="185631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a:t>
            </a:r>
            <a:endParaRPr/>
          </a:p>
        </p:txBody>
      </p:sp>
      <p:sp>
        <p:nvSpPr>
          <p:cNvPr id="353" name="Google Shape;353;p10"/>
          <p:cNvSpPr/>
          <p:nvPr/>
        </p:nvSpPr>
        <p:spPr>
          <a:xfrm>
            <a:off x="7099267" y="3144792"/>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54" name="Google Shape;354;p10"/>
          <p:cNvCxnSpPr/>
          <p:nvPr/>
        </p:nvCxnSpPr>
        <p:spPr>
          <a:xfrm rot="10800000">
            <a:off x="8193220" y="2687010"/>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55" name="Google Shape;355;p10"/>
          <p:cNvSpPr txBox="1"/>
          <p:nvPr/>
        </p:nvSpPr>
        <p:spPr>
          <a:xfrm>
            <a:off x="8367746" y="25752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56" name="Google Shape;356;p10"/>
          <p:cNvSpPr/>
          <p:nvPr/>
        </p:nvSpPr>
        <p:spPr>
          <a:xfrm>
            <a:off x="9161146" y="236021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57" name="Google Shape;357;p10"/>
          <p:cNvSpPr txBox="1"/>
          <p:nvPr/>
        </p:nvSpPr>
        <p:spPr>
          <a:xfrm>
            <a:off x="7838917" y="1477721"/>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a:t>
            </a:r>
            <a:endParaRPr/>
          </a:p>
        </p:txBody>
      </p:sp>
      <p:cxnSp>
        <p:nvCxnSpPr>
          <p:cNvPr id="358" name="Google Shape;358;p10"/>
          <p:cNvCxnSpPr/>
          <p:nvPr/>
        </p:nvCxnSpPr>
        <p:spPr>
          <a:xfrm rot="10800000" flipH="1">
            <a:off x="8212869" y="2553024"/>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59" name="Google Shape;359;p10"/>
          <p:cNvSpPr/>
          <p:nvPr/>
        </p:nvSpPr>
        <p:spPr>
          <a:xfrm>
            <a:off x="10528637" y="2257431"/>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60" name="Google Shape;360;p10"/>
          <p:cNvCxnSpPr/>
          <p:nvPr/>
        </p:nvCxnSpPr>
        <p:spPr>
          <a:xfrm rot="10800000" flipH="1">
            <a:off x="10061848" y="2781804"/>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61" name="Google Shape;361;p10"/>
          <p:cNvSpPr/>
          <p:nvPr/>
        </p:nvSpPr>
        <p:spPr>
          <a:xfrm>
            <a:off x="10042353" y="2878385"/>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62" name="Google Shape;362;p10"/>
          <p:cNvSpPr/>
          <p:nvPr/>
        </p:nvSpPr>
        <p:spPr>
          <a:xfrm>
            <a:off x="8858867" y="27163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363" name="Google Shape;363;p10"/>
          <p:cNvCxnSpPr/>
          <p:nvPr/>
        </p:nvCxnSpPr>
        <p:spPr>
          <a:xfrm rot="10800000" flipH="1">
            <a:off x="8262170" y="3333788"/>
            <a:ext cx="596697" cy="171085"/>
          </a:xfrm>
          <a:prstGeom prst="straightConnector1">
            <a:avLst/>
          </a:prstGeom>
          <a:noFill/>
          <a:ln w="9525" cap="flat" cmpd="sng">
            <a:solidFill>
              <a:schemeClr val="accent1"/>
            </a:solidFill>
            <a:prstDash val="solid"/>
            <a:miter lim="800000"/>
            <a:headEnd type="none" w="sm" len="sm"/>
            <a:tailEnd type="triangle" w="med" len="med"/>
          </a:ln>
        </p:spPr>
      </p:cxnSp>
      <p:sp>
        <p:nvSpPr>
          <p:cNvPr id="364" name="Google Shape;364;p10"/>
          <p:cNvSpPr txBox="1"/>
          <p:nvPr/>
        </p:nvSpPr>
        <p:spPr>
          <a:xfrm>
            <a:off x="8278431" y="2789958"/>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pic>
        <p:nvPicPr>
          <p:cNvPr id="365" name="Google Shape;365;p10"/>
          <p:cNvPicPr preferRelativeResize="0"/>
          <p:nvPr/>
        </p:nvPicPr>
        <p:blipFill rotWithShape="1">
          <a:blip r:embed="rId3">
            <a:alphaModFix/>
          </a:blip>
          <a:srcRect t="23402" b="29383"/>
          <a:stretch/>
        </p:blipFill>
        <p:spPr>
          <a:xfrm>
            <a:off x="7390614" y="4246710"/>
            <a:ext cx="4230700" cy="21128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p:nvPr/>
        </p:nvSpPr>
        <p:spPr>
          <a:xfrm>
            <a:off x="7333152" y="2744241"/>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71" name="Google Shape;371;p11"/>
          <p:cNvSpPr txBox="1">
            <a:spLocks noGrp="1"/>
          </p:cNvSpPr>
          <p:nvPr>
            <p:ph type="title"/>
          </p:nvPr>
        </p:nvSpPr>
        <p:spPr>
          <a:xfrm>
            <a:off x="2844837" y="303236"/>
            <a:ext cx="751164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4500" dirty="0">
                <a:solidFill>
                  <a:srgbClr val="5F6062"/>
                </a:solidFill>
                <a:latin typeface="+mj-lt"/>
                <a:ea typeface="+mn-ea"/>
                <a:cs typeface="+mn-cs"/>
              </a:rPr>
              <a:t>Измерение</a:t>
            </a:r>
            <a:r>
              <a:rPr lang="ru-RU" sz="4000" b="1" dirty="0"/>
              <a:t> </a:t>
            </a:r>
            <a:r>
              <a:rPr lang="ru-RU" sz="4500" dirty="0">
                <a:solidFill>
                  <a:srgbClr val="5F6062"/>
                </a:solidFill>
                <a:latin typeface="+mj-lt"/>
                <a:ea typeface="+mn-ea"/>
                <a:cs typeface="+mn-cs"/>
              </a:rPr>
              <a:t>частоты двух карт</a:t>
            </a:r>
          </a:p>
        </p:txBody>
      </p:sp>
      <p:sp>
        <p:nvSpPr>
          <p:cNvPr id="372" name="Google Shape;372;p11"/>
          <p:cNvSpPr txBox="1"/>
          <p:nvPr/>
        </p:nvSpPr>
        <p:spPr>
          <a:xfrm>
            <a:off x="1030248" y="1130283"/>
            <a:ext cx="5835014" cy="489360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Процесс точного измерения частоты:</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1. Карта 1 является источником, карта 2 - получателем: </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Карта 1 измеряет локальный осциллятор 1 по отношению к 100МГц с помощью DPLL1. Программное обеспечение на хост-процессоре считывает это значение.</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2.  Программное обеспечение на хост-процессоре передает это измерение DPLL2: Хост-процессор передает это измерение DPLL2, и DPLL2 корректирует свои выходные тактовые сигналы, чтобы соответствовать измерению карты 1.</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3.  Процесс повторяется непрерывно: Этот процесс повторяется непрерывно, чтобы обеспечить отслеживание DPLL2 за DPLL1. Таким образом, тактовые сигналы </a:t>
            </a:r>
            <a:r>
              <a:rPr lang="ru-RU" sz="1600" dirty="0" err="1">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карты 2 отслеживают частоту </a:t>
            </a:r>
            <a:r>
              <a:rPr lang="ru-RU" sz="1600" dirty="0" err="1">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карты 1.</a:t>
            </a:r>
            <a:endParaRPr sz="1600" dirty="0">
              <a:latin typeface="+mj-lt"/>
            </a:endParaRPr>
          </a:p>
        </p:txBody>
      </p:sp>
      <p:sp>
        <p:nvSpPr>
          <p:cNvPr id="373" name="Google Shape;373;p11"/>
          <p:cNvSpPr/>
          <p:nvPr/>
        </p:nvSpPr>
        <p:spPr>
          <a:xfrm>
            <a:off x="7267795" y="1278575"/>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74" name="Google Shape;374;p11"/>
          <p:cNvSpPr/>
          <p:nvPr/>
        </p:nvSpPr>
        <p:spPr>
          <a:xfrm>
            <a:off x="7408026" y="1397810"/>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375" name="Google Shape;375;p11"/>
          <p:cNvSpPr/>
          <p:nvPr/>
        </p:nvSpPr>
        <p:spPr>
          <a:xfrm>
            <a:off x="7523867" y="2686283"/>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2</a:t>
            </a:r>
            <a:endParaRPr dirty="0"/>
          </a:p>
        </p:txBody>
      </p:sp>
      <p:cxnSp>
        <p:nvCxnSpPr>
          <p:cNvPr id="376" name="Google Shape;376;p11"/>
          <p:cNvCxnSpPr>
            <a:cxnSpLocks/>
          </p:cNvCxnSpPr>
          <p:nvPr/>
        </p:nvCxnSpPr>
        <p:spPr>
          <a:xfrm rot="10800000">
            <a:off x="8617820" y="2228501"/>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377" name="Google Shape;377;p11"/>
          <p:cNvSpPr txBox="1"/>
          <p:nvPr/>
        </p:nvSpPr>
        <p:spPr>
          <a:xfrm>
            <a:off x="8792346" y="2116701"/>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78" name="Google Shape;378;p11"/>
          <p:cNvSpPr/>
          <p:nvPr/>
        </p:nvSpPr>
        <p:spPr>
          <a:xfrm>
            <a:off x="9585746" y="1901706"/>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79" name="Google Shape;379;p11"/>
          <p:cNvSpPr txBox="1"/>
          <p:nvPr/>
        </p:nvSpPr>
        <p:spPr>
          <a:xfrm>
            <a:off x="7408026" y="991784"/>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380" name="Google Shape;380;p11"/>
          <p:cNvCxnSpPr>
            <a:cxnSpLocks/>
          </p:cNvCxnSpPr>
          <p:nvPr/>
        </p:nvCxnSpPr>
        <p:spPr>
          <a:xfrm rot="10800000" flipH="1">
            <a:off x="8637469" y="2094515"/>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1" name="Google Shape;381;p11"/>
          <p:cNvSpPr/>
          <p:nvPr/>
        </p:nvSpPr>
        <p:spPr>
          <a:xfrm>
            <a:off x="10953237" y="1798922"/>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82" name="Google Shape;382;p11"/>
          <p:cNvCxnSpPr>
            <a:cxnSpLocks/>
          </p:cNvCxnSpPr>
          <p:nvPr/>
        </p:nvCxnSpPr>
        <p:spPr>
          <a:xfrm rot="10800000" flipH="1">
            <a:off x="10486448" y="2323295"/>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383" name="Google Shape;383;p11"/>
          <p:cNvSpPr/>
          <p:nvPr/>
        </p:nvSpPr>
        <p:spPr>
          <a:xfrm>
            <a:off x="10466953" y="241987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4" name="Google Shape;384;p11"/>
          <p:cNvSpPr/>
          <p:nvPr/>
        </p:nvSpPr>
        <p:spPr>
          <a:xfrm>
            <a:off x="9235865" y="225795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385" name="Google Shape;385;p11"/>
          <p:cNvCxnSpPr>
            <a:cxnSpLocks/>
          </p:cNvCxnSpPr>
          <p:nvPr/>
        </p:nvCxnSpPr>
        <p:spPr>
          <a:xfrm rot="10800000" flipH="1">
            <a:off x="8686770" y="2875279"/>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386" name="Google Shape;386;p11"/>
          <p:cNvCxnSpPr>
            <a:cxnSpLocks/>
          </p:cNvCxnSpPr>
          <p:nvPr/>
        </p:nvCxnSpPr>
        <p:spPr>
          <a:xfrm flipH="1">
            <a:off x="8694985" y="3012425"/>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7" name="Google Shape;387;p11"/>
          <p:cNvSpPr/>
          <p:nvPr/>
        </p:nvSpPr>
        <p:spPr>
          <a:xfrm>
            <a:off x="10826767" y="4678462"/>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8" name="Google Shape;388;p11"/>
          <p:cNvSpPr txBox="1"/>
          <p:nvPr/>
        </p:nvSpPr>
        <p:spPr>
          <a:xfrm>
            <a:off x="8615235" y="23528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389" name="Google Shape;389;p11"/>
          <p:cNvCxnSpPr>
            <a:cxnSpLocks/>
            <a:stCxn id="390" idx="0"/>
          </p:cNvCxnSpPr>
          <p:nvPr/>
        </p:nvCxnSpPr>
        <p:spPr>
          <a:xfrm rot="10800000" flipH="1">
            <a:off x="9906404" y="3164669"/>
            <a:ext cx="82800" cy="1773000"/>
          </a:xfrm>
          <a:prstGeom prst="straightConnector1">
            <a:avLst/>
          </a:prstGeom>
          <a:noFill/>
          <a:ln w="38100" cap="flat" cmpd="sng">
            <a:solidFill>
              <a:schemeClr val="accent1"/>
            </a:solidFill>
            <a:prstDash val="dash"/>
            <a:round/>
            <a:headEnd type="none" w="sm" len="sm"/>
            <a:tailEnd type="stealth" w="med" len="med"/>
          </a:ln>
        </p:spPr>
      </p:cxnSp>
      <p:sp>
        <p:nvSpPr>
          <p:cNvPr id="391" name="Google Shape;391;p11"/>
          <p:cNvSpPr/>
          <p:nvPr/>
        </p:nvSpPr>
        <p:spPr>
          <a:xfrm>
            <a:off x="10002206" y="4285799"/>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392" name="Google Shape;392;p11"/>
          <p:cNvSpPr/>
          <p:nvPr/>
        </p:nvSpPr>
        <p:spPr>
          <a:xfrm>
            <a:off x="7341367" y="542407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93" name="Google Shape;393;p11"/>
          <p:cNvSpPr/>
          <p:nvPr/>
        </p:nvSpPr>
        <p:spPr>
          <a:xfrm>
            <a:off x="7276010" y="395840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94" name="Google Shape;394;p11"/>
          <p:cNvSpPr/>
          <p:nvPr/>
        </p:nvSpPr>
        <p:spPr>
          <a:xfrm>
            <a:off x="7416241" y="40776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395" name="Google Shape;395;p11"/>
          <p:cNvSpPr/>
          <p:nvPr/>
        </p:nvSpPr>
        <p:spPr>
          <a:xfrm>
            <a:off x="7532082" y="536611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1</a:t>
            </a:r>
            <a:endParaRPr dirty="0"/>
          </a:p>
        </p:txBody>
      </p:sp>
      <p:cxnSp>
        <p:nvCxnSpPr>
          <p:cNvPr id="396" name="Google Shape;396;p11"/>
          <p:cNvCxnSpPr>
            <a:cxnSpLocks/>
          </p:cNvCxnSpPr>
          <p:nvPr/>
        </p:nvCxnSpPr>
        <p:spPr>
          <a:xfrm rot="10800000">
            <a:off x="8626035" y="490833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97" name="Google Shape;397;p11"/>
          <p:cNvSpPr txBox="1"/>
          <p:nvPr/>
        </p:nvSpPr>
        <p:spPr>
          <a:xfrm>
            <a:off x="8800561" y="479653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98" name="Google Shape;398;p11"/>
          <p:cNvSpPr/>
          <p:nvPr/>
        </p:nvSpPr>
        <p:spPr>
          <a:xfrm>
            <a:off x="8964776" y="3701956"/>
            <a:ext cx="626546" cy="15444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99" name="Google Shape;399;p11"/>
          <p:cNvSpPr txBox="1"/>
          <p:nvPr/>
        </p:nvSpPr>
        <p:spPr>
          <a:xfrm>
            <a:off x="6991421" y="3696944"/>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390" name="Google Shape;390;p11"/>
          <p:cNvSpPr/>
          <p:nvPr/>
        </p:nvSpPr>
        <p:spPr>
          <a:xfrm>
            <a:off x="9291682" y="4937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00" name="Google Shape;400;p11"/>
          <p:cNvCxnSpPr>
            <a:cxnSpLocks/>
          </p:cNvCxnSpPr>
          <p:nvPr/>
        </p:nvCxnSpPr>
        <p:spPr>
          <a:xfrm rot="10800000" flipH="1">
            <a:off x="8694985" y="555511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01" name="Google Shape;401;p11"/>
          <p:cNvSpPr txBox="1"/>
          <p:nvPr/>
        </p:nvSpPr>
        <p:spPr>
          <a:xfrm>
            <a:off x="8711246" y="5011283"/>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02" name="Google Shape;402;p11"/>
          <p:cNvCxnSpPr>
            <a:cxnSpLocks/>
            <a:stCxn id="390" idx="3"/>
            <a:endCxn id="381" idx="2"/>
          </p:cNvCxnSpPr>
          <p:nvPr/>
        </p:nvCxnSpPr>
        <p:spPr>
          <a:xfrm rot="10800000" flipH="1">
            <a:off x="10521126" y="2982028"/>
            <a:ext cx="915000" cy="2409000"/>
          </a:xfrm>
          <a:prstGeom prst="straightConnector1">
            <a:avLst/>
          </a:prstGeom>
          <a:noFill/>
          <a:ln w="9525" cap="flat" cmpd="sng">
            <a:solidFill>
              <a:schemeClr val="accent1"/>
            </a:solidFill>
            <a:prstDash val="solid"/>
            <a:miter lim="800000"/>
            <a:headEnd type="stealth" w="med" len="med"/>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12"/>
          <p:cNvSpPr txBox="1">
            <a:spLocks noGrp="1"/>
          </p:cNvSpPr>
          <p:nvPr>
            <p:ph type="title"/>
          </p:nvPr>
        </p:nvSpPr>
        <p:spPr>
          <a:xfrm>
            <a:off x="1955261" y="304695"/>
            <a:ext cx="930936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4500" dirty="0">
                <a:solidFill>
                  <a:srgbClr val="5F6062"/>
                </a:solidFill>
                <a:latin typeface="+mj-lt"/>
                <a:ea typeface="+mn-ea"/>
                <a:cs typeface="+mn-cs"/>
              </a:rPr>
              <a:t>Частота между системами (</a:t>
            </a:r>
            <a:r>
              <a:rPr lang="en-US" sz="4500" dirty="0">
                <a:solidFill>
                  <a:srgbClr val="5F6062"/>
                </a:solidFill>
                <a:latin typeface="+mj-lt"/>
                <a:ea typeface="+mn-ea"/>
                <a:cs typeface="+mn-cs"/>
              </a:rPr>
              <a:t>Sync-E</a:t>
            </a:r>
            <a:r>
              <a:rPr lang="ru-RU" sz="4500" dirty="0">
                <a:solidFill>
                  <a:srgbClr val="5F6062"/>
                </a:solidFill>
                <a:latin typeface="+mj-lt"/>
                <a:ea typeface="+mn-ea"/>
                <a:cs typeface="+mn-cs"/>
              </a:rPr>
              <a:t>)</a:t>
            </a:r>
            <a:endParaRPr sz="4500" dirty="0">
              <a:solidFill>
                <a:srgbClr val="5F6062"/>
              </a:solidFill>
              <a:latin typeface="+mj-lt"/>
              <a:ea typeface="+mn-ea"/>
              <a:cs typeface="+mn-cs"/>
            </a:endParaRPr>
          </a:p>
        </p:txBody>
      </p:sp>
      <p:sp>
        <p:nvSpPr>
          <p:cNvPr id="408" name="Google Shape;408;p12"/>
          <p:cNvSpPr txBox="1"/>
          <p:nvPr/>
        </p:nvSpPr>
        <p:spPr>
          <a:xfrm>
            <a:off x="521870" y="1121437"/>
            <a:ext cx="6439651" cy="5632271"/>
          </a:xfrm>
          <a:prstGeom prst="rect">
            <a:avLst/>
          </a:prstGeom>
          <a:noFill/>
          <a:ln>
            <a:noFill/>
          </a:ln>
        </p:spPr>
        <p:txBody>
          <a:bodyPr spcFirstLastPara="1" wrap="square" lIns="91425" tIns="45700" rIns="91425" bIns="45700" anchor="t" anchorCtr="0">
            <a:spAutoFit/>
          </a:bodyPr>
          <a:lstStyle/>
          <a:p>
            <a:pPr algn="just">
              <a:lnSpc>
                <a:spcPct val="150000"/>
              </a:lnSpc>
              <a:buFont typeface="+mj-lt"/>
              <a:buAutoNum type="arabicPeriod"/>
            </a:pPr>
            <a:r>
              <a:rPr lang="ru-RU" sz="1600" b="1" i="0" dirty="0" err="1">
                <a:solidFill>
                  <a:srgbClr val="0D0D0D"/>
                </a:solidFill>
                <a:effectLst/>
                <a:latin typeface="+mj-lt"/>
              </a:rPr>
              <a:t>Класический</a:t>
            </a:r>
            <a:r>
              <a:rPr lang="ru-RU" sz="1600" b="1" i="0" dirty="0">
                <a:solidFill>
                  <a:srgbClr val="0D0D0D"/>
                </a:solidFill>
                <a:effectLst/>
                <a:latin typeface="+mj-lt"/>
              </a:rPr>
              <a:t> </a:t>
            </a:r>
            <a:r>
              <a:rPr lang="ru-RU" sz="1600" b="1" i="0" dirty="0" err="1">
                <a:solidFill>
                  <a:srgbClr val="0D0D0D"/>
                </a:solidFill>
                <a:effectLst/>
                <a:latin typeface="+mj-lt"/>
              </a:rPr>
              <a:t>Sync</a:t>
            </a:r>
            <a:r>
              <a:rPr lang="ru-RU" sz="1600" b="1" i="0" dirty="0">
                <a:solidFill>
                  <a:srgbClr val="0D0D0D"/>
                </a:solidFill>
                <a:effectLst/>
                <a:latin typeface="+mj-lt"/>
              </a:rPr>
              <a:t>-E</a:t>
            </a:r>
            <a:r>
              <a:rPr lang="ru-RU" sz="1600" b="0" i="0" dirty="0">
                <a:solidFill>
                  <a:srgbClr val="0D0D0D"/>
                </a:solidFill>
                <a:effectLst/>
                <a:latin typeface="+mj-lt"/>
              </a:rPr>
              <a:t>:</a:t>
            </a:r>
          </a:p>
          <a:p>
            <a:pPr marL="742950" lvl="1" indent="-285750" algn="just">
              <a:lnSpc>
                <a:spcPct val="150000"/>
              </a:lnSpc>
              <a:buFont typeface="+mj-lt"/>
              <a:buAutoNum type="arabicPeriod"/>
            </a:pPr>
            <a:r>
              <a:rPr lang="ru-RU" sz="1600" b="0" i="0" dirty="0">
                <a:solidFill>
                  <a:srgbClr val="0D0D0D"/>
                </a:solidFill>
                <a:effectLst/>
                <a:latin typeface="+mj-lt"/>
              </a:rPr>
              <a:t>Частота тактового сигнала восстанавливается из Ethernet-канала.</a:t>
            </a:r>
          </a:p>
          <a:p>
            <a:pPr marL="742950" lvl="1" indent="-285750" algn="just">
              <a:lnSpc>
                <a:spcPct val="150000"/>
              </a:lnSpc>
              <a:buFont typeface="+mj-lt"/>
              <a:buAutoNum type="arabicPeriod"/>
            </a:pPr>
            <a:r>
              <a:rPr lang="ru-RU" sz="1600" b="0" i="0" dirty="0">
                <a:solidFill>
                  <a:srgbClr val="0D0D0D"/>
                </a:solidFill>
                <a:effectLst/>
                <a:latin typeface="+mj-lt"/>
              </a:rPr>
              <a:t>Устройства Ethernet восстанавливают частоту тактового сигнала и передают ее в DPLL.</a:t>
            </a:r>
          </a:p>
          <a:p>
            <a:pPr marL="742950" lvl="1" indent="-285750" algn="just">
              <a:lnSpc>
                <a:spcPct val="150000"/>
              </a:lnSpc>
              <a:buFont typeface="+mj-lt"/>
              <a:buAutoNum type="arabicPeriod"/>
            </a:pPr>
            <a:r>
              <a:rPr lang="ru-RU" sz="1600" b="0" i="0" dirty="0">
                <a:solidFill>
                  <a:srgbClr val="0D0D0D"/>
                </a:solidFill>
                <a:effectLst/>
                <a:latin typeface="+mj-lt"/>
              </a:rPr>
              <a:t>DPLL генерирует такой же тактовый сигнал для другого Ethernet-устройства для его передачи.</a:t>
            </a:r>
          </a:p>
          <a:p>
            <a:pPr algn="just">
              <a:lnSpc>
                <a:spcPct val="150000"/>
              </a:lnSpc>
              <a:buFont typeface="+mj-lt"/>
              <a:buAutoNum type="arabicPeriod"/>
            </a:pPr>
            <a:r>
              <a:rPr lang="en-US" sz="1600" b="1" i="0" dirty="0" err="1">
                <a:solidFill>
                  <a:srgbClr val="0D0D0D"/>
                </a:solidFill>
                <a:effectLst/>
                <a:latin typeface="+mj-lt"/>
              </a:rPr>
              <a:t>Qantum</a:t>
            </a:r>
            <a:r>
              <a:rPr lang="en-US" sz="1600" b="1" i="0" dirty="0">
                <a:solidFill>
                  <a:srgbClr val="0D0D0D"/>
                </a:solidFill>
                <a:effectLst/>
                <a:latin typeface="+mj-lt"/>
              </a:rPr>
              <a:t> Sync-E</a:t>
            </a:r>
            <a:r>
              <a:rPr lang="ru-RU" sz="1600" b="0" i="0" dirty="0">
                <a:solidFill>
                  <a:srgbClr val="0D0D0D"/>
                </a:solidFill>
                <a:effectLst/>
                <a:latin typeface="+mj-lt"/>
              </a:rPr>
              <a:t>:</a:t>
            </a:r>
          </a:p>
          <a:p>
            <a:pPr marL="742950" lvl="1" indent="-285750" algn="just">
              <a:lnSpc>
                <a:spcPct val="150000"/>
              </a:lnSpc>
              <a:buFont typeface="+mj-lt"/>
              <a:buAutoNum type="arabicPeriod"/>
            </a:pPr>
            <a:r>
              <a:rPr lang="ru-RU" sz="1600" b="0" i="0" dirty="0">
                <a:solidFill>
                  <a:srgbClr val="0D0D0D"/>
                </a:solidFill>
                <a:effectLst/>
                <a:latin typeface="+mj-lt"/>
              </a:rPr>
              <a:t>Использует </a:t>
            </a:r>
            <a:r>
              <a:rPr lang="ru-RU" sz="1600" b="0" i="0" dirty="0" err="1">
                <a:solidFill>
                  <a:srgbClr val="0D0D0D"/>
                </a:solidFill>
                <a:effectLst/>
                <a:latin typeface="+mj-lt"/>
              </a:rPr>
              <a:t>Sync</a:t>
            </a:r>
            <a:r>
              <a:rPr lang="ru-RU" sz="1600" b="0" i="0" dirty="0">
                <a:solidFill>
                  <a:srgbClr val="0D0D0D"/>
                </a:solidFill>
                <a:effectLst/>
                <a:latin typeface="+mj-lt"/>
              </a:rPr>
              <a:t>-E и улучшает его, добавляя высокую точность и временную синхронизацию.</a:t>
            </a:r>
          </a:p>
          <a:p>
            <a:pPr algn="just">
              <a:lnSpc>
                <a:spcPct val="150000"/>
              </a:lnSpc>
            </a:pPr>
            <a:r>
              <a:rPr lang="ru-RU" sz="1600" dirty="0">
                <a:solidFill>
                  <a:srgbClr val="0D0D0D"/>
                </a:solidFill>
                <a:latin typeface="+mj-lt"/>
              </a:rPr>
              <a:t>	</a:t>
            </a:r>
            <a:r>
              <a:rPr lang="ru-RU" sz="1600" b="0" i="0" dirty="0">
                <a:solidFill>
                  <a:srgbClr val="0D0D0D"/>
                </a:solidFill>
                <a:effectLst/>
                <a:latin typeface="+mj-lt"/>
              </a:rPr>
              <a:t>Обе архитектуры используют Ethernet для восстановления частоты тактового сигнала и передачи его другим устройствам с помощью DPLL. Однако они отличаются в уровне точности и дополнительных функциях, предоставляемых для обеспечения высокой точности и временной синхронизации.</a:t>
            </a:r>
          </a:p>
        </p:txBody>
      </p:sp>
      <p:pic>
        <p:nvPicPr>
          <p:cNvPr id="409" name="Google Shape;409;p12"/>
          <p:cNvPicPr preferRelativeResize="0"/>
          <p:nvPr/>
        </p:nvPicPr>
        <p:blipFill rotWithShape="1">
          <a:blip r:embed="rId3">
            <a:alphaModFix/>
          </a:blip>
          <a:srcRect/>
          <a:stretch/>
        </p:blipFill>
        <p:spPr>
          <a:xfrm>
            <a:off x="7126892" y="979156"/>
            <a:ext cx="4951011" cy="2448402"/>
          </a:xfrm>
          <a:prstGeom prst="rect">
            <a:avLst/>
          </a:prstGeom>
          <a:noFill/>
          <a:ln>
            <a:noFill/>
          </a:ln>
        </p:spPr>
      </p:pic>
      <p:pic>
        <p:nvPicPr>
          <p:cNvPr id="410" name="Google Shape;410;p12" descr="A diagram of a computer network&#10;&#10;Description automatically generated"/>
          <p:cNvPicPr preferRelativeResize="0"/>
          <p:nvPr/>
        </p:nvPicPr>
        <p:blipFill rotWithShape="1">
          <a:blip r:embed="rId4">
            <a:alphaModFix/>
          </a:blip>
          <a:srcRect/>
          <a:stretch/>
        </p:blipFill>
        <p:spPr>
          <a:xfrm>
            <a:off x="7645941" y="3609569"/>
            <a:ext cx="4217955" cy="2684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3"/>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16" name="Google Shape;416;p13"/>
          <p:cNvSpPr txBox="1">
            <a:spLocks noGrp="1"/>
          </p:cNvSpPr>
          <p:nvPr>
            <p:ph type="title"/>
          </p:nvPr>
        </p:nvSpPr>
        <p:spPr>
          <a:xfrm>
            <a:off x="3913689" y="351232"/>
            <a:ext cx="468365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4500" dirty="0">
                <a:solidFill>
                  <a:srgbClr val="5F6062"/>
                </a:solidFill>
                <a:latin typeface="+mj-lt"/>
                <a:ea typeface="+mn-ea"/>
                <a:cs typeface="+mn-cs"/>
              </a:rPr>
              <a:t>Масштабирование</a:t>
            </a:r>
            <a:endParaRPr sz="4500" dirty="0">
              <a:solidFill>
                <a:srgbClr val="5F6062"/>
              </a:solidFill>
              <a:latin typeface="+mj-lt"/>
              <a:ea typeface="+mn-ea"/>
              <a:cs typeface="+mn-cs"/>
            </a:endParaRPr>
          </a:p>
        </p:txBody>
      </p:sp>
      <p:sp>
        <p:nvSpPr>
          <p:cNvPr id="417" name="Google Shape;417;p13"/>
          <p:cNvSpPr txBox="1"/>
          <p:nvPr/>
        </p:nvSpPr>
        <p:spPr>
          <a:xfrm>
            <a:off x="505945" y="1855240"/>
            <a:ext cx="5104655" cy="415494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cs typeface="Arial" panose="020B0604020202020204" pitchFamily="34" charset="0"/>
              </a:rPr>
              <a:t>	Как насчёт использования нескольких платформ одновременно? </a:t>
            </a:r>
          </a:p>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cs typeface="Arial" panose="020B0604020202020204" pitchFamily="34" charset="0"/>
              </a:rPr>
              <a:t>	Для этого можно воспользоваться функцией </a:t>
            </a:r>
            <a:r>
              <a:rPr lang="ru-RU" sz="1600" b="0" i="0" dirty="0" err="1">
                <a:solidFill>
                  <a:srgbClr val="0D0D0D"/>
                </a:solidFill>
                <a:effectLst/>
                <a:latin typeface="+mj-lt"/>
                <a:cs typeface="Arial" panose="020B0604020202020204" pitchFamily="34" charset="0"/>
              </a:rPr>
              <a:t>Sync</a:t>
            </a:r>
            <a:r>
              <a:rPr lang="ru-RU" sz="1600" b="0" i="0" dirty="0">
                <a:solidFill>
                  <a:srgbClr val="0D0D0D"/>
                </a:solidFill>
                <a:effectLst/>
                <a:latin typeface="+mj-lt"/>
                <a:cs typeface="Arial" panose="020B0604020202020204" pitchFamily="34" charset="0"/>
              </a:rPr>
              <a:t>-E для восстановления тактового сигнала в Ethernet </a:t>
            </a:r>
            <a:r>
              <a:rPr lang="ru-RU" sz="1600" b="0" i="0" dirty="0" err="1">
                <a:solidFill>
                  <a:srgbClr val="0D0D0D"/>
                </a:solidFill>
                <a:effectLst/>
                <a:latin typeface="+mj-lt"/>
                <a:cs typeface="Arial" panose="020B0604020202020204" pitchFamily="34" charset="0"/>
              </a:rPr>
              <a:t>Chipset</a:t>
            </a:r>
            <a:r>
              <a:rPr lang="ru-RU" sz="1600" b="0" i="0" dirty="0">
                <a:solidFill>
                  <a:srgbClr val="0D0D0D"/>
                </a:solidFill>
                <a:effectLst/>
                <a:latin typeface="+mj-lt"/>
                <a:cs typeface="Arial" panose="020B0604020202020204" pitchFamily="34" charset="0"/>
              </a:rPr>
              <a:t> 2, после чего отправить его в DPLL2 и произвести измерение отношения между тактовым сигналом </a:t>
            </a:r>
            <a:r>
              <a:rPr lang="ru-RU" sz="1600" b="0" i="0" dirty="0" err="1">
                <a:solidFill>
                  <a:srgbClr val="0D0D0D"/>
                </a:solidFill>
                <a:effectLst/>
                <a:latin typeface="+mj-lt"/>
                <a:cs typeface="Arial" panose="020B0604020202020204" pitchFamily="34" charset="0"/>
              </a:rPr>
              <a:t>Sync</a:t>
            </a:r>
            <a:r>
              <a:rPr lang="ru-RU" sz="1600" b="0" i="0" dirty="0">
                <a:solidFill>
                  <a:srgbClr val="0D0D0D"/>
                </a:solidFill>
                <a:effectLst/>
                <a:latin typeface="+mj-lt"/>
                <a:cs typeface="Arial" panose="020B0604020202020204" pitchFamily="34" charset="0"/>
              </a:rPr>
              <a:t>-E и 100 МГц в Сервере 2. Полученное отношение частоты можно передать другим конечным точкам </a:t>
            </a:r>
            <a:r>
              <a:rPr lang="ru-RU" sz="1600" b="0" i="0" dirty="0" err="1">
                <a:solidFill>
                  <a:srgbClr val="0D0D0D"/>
                </a:solidFill>
                <a:effectLst/>
                <a:latin typeface="+mj-lt"/>
                <a:cs typeface="Arial" panose="020B0604020202020204" pitchFamily="34" charset="0"/>
              </a:rPr>
              <a:t>PCIe</a:t>
            </a:r>
            <a:r>
              <a:rPr lang="ru-RU" sz="1600" b="0" i="0" dirty="0">
                <a:solidFill>
                  <a:srgbClr val="0D0D0D"/>
                </a:solidFill>
                <a:effectLst/>
                <a:latin typeface="+mj-lt"/>
                <a:cs typeface="Arial" panose="020B0604020202020204" pitchFamily="34" charset="0"/>
              </a:rPr>
              <a:t> в Сервере 2 через интерфейс </a:t>
            </a:r>
            <a:r>
              <a:rPr lang="ru-RU" sz="1600" b="0" i="0" dirty="0" err="1">
                <a:solidFill>
                  <a:srgbClr val="0D0D0D"/>
                </a:solidFill>
                <a:effectLst/>
                <a:latin typeface="+mj-lt"/>
                <a:cs typeface="Arial" panose="020B0604020202020204" pitchFamily="34" charset="0"/>
              </a:rPr>
              <a:t>PCIe</a:t>
            </a:r>
            <a:r>
              <a:rPr lang="ru-RU" sz="1600" b="0" i="0" dirty="0">
                <a:solidFill>
                  <a:srgbClr val="0D0D0D"/>
                </a:solidFill>
                <a:effectLst/>
                <a:latin typeface="+mj-lt"/>
                <a:cs typeface="Arial" panose="020B0604020202020204" pitchFamily="34" charset="0"/>
              </a:rPr>
              <a:t>. Кроме того, можно создать Граничный Сигнал (</a:t>
            </a:r>
            <a:r>
              <a:rPr lang="ru-RU" sz="1600" b="0" i="0" dirty="0" err="1">
                <a:solidFill>
                  <a:srgbClr val="0D0D0D"/>
                </a:solidFill>
                <a:effectLst/>
                <a:latin typeface="+mj-lt"/>
                <a:cs typeface="Arial" panose="020B0604020202020204" pitchFamily="34" charset="0"/>
              </a:rPr>
              <a:t>Boundary</a:t>
            </a:r>
            <a:r>
              <a:rPr lang="ru-RU" sz="1600" b="0" i="0" dirty="0">
                <a:solidFill>
                  <a:srgbClr val="0D0D0D"/>
                </a:solidFill>
                <a:effectLst/>
                <a:latin typeface="+mj-lt"/>
                <a:cs typeface="Arial" panose="020B0604020202020204" pitchFamily="34" charset="0"/>
              </a:rPr>
              <a:t> </a:t>
            </a:r>
            <a:r>
              <a:rPr lang="ru-RU" sz="1600" b="0" i="0" dirty="0" err="1">
                <a:solidFill>
                  <a:srgbClr val="0D0D0D"/>
                </a:solidFill>
                <a:effectLst/>
                <a:latin typeface="+mj-lt"/>
                <a:cs typeface="Arial" panose="020B0604020202020204" pitchFamily="34" charset="0"/>
              </a:rPr>
              <a:t>Clock</a:t>
            </a:r>
            <a:r>
              <a:rPr lang="ru-RU" sz="1600" b="0" i="0" dirty="0">
                <a:solidFill>
                  <a:srgbClr val="0D0D0D"/>
                </a:solidFill>
                <a:effectLst/>
                <a:latin typeface="+mj-lt"/>
                <a:cs typeface="Arial" panose="020B0604020202020204" pitchFamily="34" charset="0"/>
              </a:rPr>
              <a:t>), который следует за ним</a:t>
            </a:r>
            <a:r>
              <a:rPr lang="ru-RU" sz="1600" dirty="0">
                <a:solidFill>
                  <a:srgbClr val="0D0D0D"/>
                </a:solidFill>
                <a:latin typeface="+mj-lt"/>
                <a:cs typeface="Arial" panose="020B0604020202020204" pitchFamily="34" charset="0"/>
              </a:rPr>
              <a:t> и </a:t>
            </a:r>
            <a:r>
              <a:rPr lang="ru-RU" sz="1600" b="0" i="0" dirty="0">
                <a:solidFill>
                  <a:srgbClr val="0D0D0D"/>
                </a:solidFill>
                <a:effectLst/>
                <a:latin typeface="+mj-lt"/>
                <a:cs typeface="Arial" panose="020B0604020202020204" pitchFamily="34" charset="0"/>
              </a:rPr>
              <a:t>также предоставляет частоту.</a:t>
            </a:r>
            <a:endParaRPr lang="ru-RU" sz="1600" dirty="0">
              <a:latin typeface="+mj-lt"/>
              <a:cs typeface="Arial" panose="020B0604020202020204" pitchFamily="34" charset="0"/>
            </a:endParaRPr>
          </a:p>
        </p:txBody>
      </p:sp>
      <p:sp>
        <p:nvSpPr>
          <p:cNvPr id="418" name="Google Shape;418;p13"/>
          <p:cNvSpPr/>
          <p:nvPr/>
        </p:nvSpPr>
        <p:spPr>
          <a:xfrm>
            <a:off x="6592061" y="1335261"/>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19" name="Google Shape;419;p13"/>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20" name="Google Shape;420;p13"/>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21" name="Google Shape;421;p13"/>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1</a:t>
            </a:r>
            <a:endParaRPr/>
          </a:p>
        </p:txBody>
      </p:sp>
      <p:cxnSp>
        <p:nvCxnSpPr>
          <p:cNvPr id="422" name="Google Shape;422;p13"/>
          <p:cNvCxnSpPr/>
          <p:nvPr/>
        </p:nvCxnSpPr>
        <p:spPr>
          <a:xfrm rot="10800000">
            <a:off x="8026766" y="2047927"/>
            <a:ext cx="1614363" cy="438542"/>
          </a:xfrm>
          <a:prstGeom prst="straightConnector1">
            <a:avLst/>
          </a:prstGeom>
          <a:noFill/>
          <a:ln w="38100" cap="flat" cmpd="sng">
            <a:solidFill>
              <a:schemeClr val="accent1"/>
            </a:solidFill>
            <a:prstDash val="solid"/>
            <a:miter lim="800000"/>
            <a:headEnd type="none" w="sm" len="sm"/>
            <a:tailEnd type="triangle" w="med" len="med"/>
          </a:ln>
        </p:spPr>
      </p:cxnSp>
      <p:sp>
        <p:nvSpPr>
          <p:cNvPr id="423" name="Google Shape;423;p13"/>
          <p:cNvSpPr txBox="1"/>
          <p:nvPr/>
        </p:nvSpPr>
        <p:spPr>
          <a:xfrm>
            <a:off x="8219111" y="2180982"/>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 </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424" name="Google Shape;424;p13"/>
          <p:cNvSpPr/>
          <p:nvPr/>
        </p:nvSpPr>
        <p:spPr>
          <a:xfrm>
            <a:off x="8985287" y="1916878"/>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25" name="Google Shape;425;p13"/>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cxnSp>
        <p:nvCxnSpPr>
          <p:cNvPr id="426" name="Google Shape;426;p13"/>
          <p:cNvCxnSpPr/>
          <p:nvPr/>
        </p:nvCxnSpPr>
        <p:spPr>
          <a:xfrm>
            <a:off x="8054764" y="1843526"/>
            <a:ext cx="2315767" cy="487653"/>
          </a:xfrm>
          <a:prstGeom prst="straightConnector1">
            <a:avLst/>
          </a:prstGeom>
          <a:noFill/>
          <a:ln w="9525" cap="flat" cmpd="sng">
            <a:solidFill>
              <a:schemeClr val="accent1"/>
            </a:solidFill>
            <a:prstDash val="solid"/>
            <a:miter lim="800000"/>
            <a:headEnd type="triangle" w="med" len="med"/>
            <a:tailEnd type="triangle" w="med" len="med"/>
          </a:ln>
        </p:spPr>
      </p:cxnSp>
      <p:sp>
        <p:nvSpPr>
          <p:cNvPr id="427" name="Google Shape;427;p13"/>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1</a:t>
            </a:r>
            <a:endParaRPr/>
          </a:p>
        </p:txBody>
      </p:sp>
      <p:cxnSp>
        <p:nvCxnSpPr>
          <p:cNvPr id="428" name="Google Shape;428;p13"/>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29" name="Google Shape;429;p13"/>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30" name="Google Shape;430;p13"/>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31" name="Google Shape;431;p13"/>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32" name="Google Shape;432;p13"/>
          <p:cNvSpPr/>
          <p:nvPr/>
        </p:nvSpPr>
        <p:spPr>
          <a:xfrm>
            <a:off x="6750446" y="559830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33" name="Google Shape;433;p13"/>
          <p:cNvSpPr/>
          <p:nvPr/>
        </p:nvSpPr>
        <p:spPr>
          <a:xfrm>
            <a:off x="6592061" y="3952660"/>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4" name="Google Shape;434;p13"/>
          <p:cNvSpPr/>
          <p:nvPr/>
        </p:nvSpPr>
        <p:spPr>
          <a:xfrm>
            <a:off x="6685089" y="4132638"/>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5" name="Google Shape;435;p13"/>
          <p:cNvSpPr/>
          <p:nvPr/>
        </p:nvSpPr>
        <p:spPr>
          <a:xfrm>
            <a:off x="6825320" y="425187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36" name="Google Shape;436;p13"/>
          <p:cNvSpPr/>
          <p:nvPr/>
        </p:nvSpPr>
        <p:spPr>
          <a:xfrm>
            <a:off x="6941161" y="5540346"/>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37" name="Google Shape;437;p13"/>
          <p:cNvCxnSpPr/>
          <p:nvPr/>
        </p:nvCxnSpPr>
        <p:spPr>
          <a:xfrm rot="10800000">
            <a:off x="8067556" y="4687330"/>
            <a:ext cx="1473070" cy="424568"/>
          </a:xfrm>
          <a:prstGeom prst="straightConnector1">
            <a:avLst/>
          </a:prstGeom>
          <a:noFill/>
          <a:ln w="12700" cap="flat" cmpd="sng">
            <a:solidFill>
              <a:schemeClr val="accent1"/>
            </a:solidFill>
            <a:prstDash val="solid"/>
            <a:miter lim="800000"/>
            <a:headEnd type="none" w="sm" len="sm"/>
            <a:tailEnd type="triangle" w="med" len="med"/>
          </a:ln>
        </p:spPr>
      </p:cxnSp>
      <p:sp>
        <p:nvSpPr>
          <p:cNvPr id="438" name="Google Shape;438;p13"/>
          <p:cNvSpPr/>
          <p:nvPr/>
        </p:nvSpPr>
        <p:spPr>
          <a:xfrm>
            <a:off x="9003040" y="4549714"/>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39" name="Google Shape;439;p13"/>
          <p:cNvSpPr txBox="1"/>
          <p:nvPr/>
        </p:nvSpPr>
        <p:spPr>
          <a:xfrm>
            <a:off x="7680811" y="3873275"/>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40" name="Google Shape;440;p13"/>
          <p:cNvCxnSpPr/>
          <p:nvPr/>
        </p:nvCxnSpPr>
        <p:spPr>
          <a:xfrm>
            <a:off x="8054763" y="4493582"/>
            <a:ext cx="2315768" cy="454996"/>
          </a:xfrm>
          <a:prstGeom prst="straightConnector1">
            <a:avLst/>
          </a:prstGeom>
          <a:noFill/>
          <a:ln w="9525" cap="flat" cmpd="sng">
            <a:solidFill>
              <a:schemeClr val="accent1"/>
            </a:solidFill>
            <a:prstDash val="solid"/>
            <a:miter lim="800000"/>
            <a:headEnd type="triangle" w="med" len="med"/>
            <a:tailEnd type="triangle" w="med" len="med"/>
          </a:ln>
        </p:spPr>
      </p:cxnSp>
      <p:sp>
        <p:nvSpPr>
          <p:cNvPr id="441" name="Google Shape;441;p13"/>
          <p:cNvSpPr/>
          <p:nvPr/>
        </p:nvSpPr>
        <p:spPr>
          <a:xfrm>
            <a:off x="10370531" y="4652985"/>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2</a:t>
            </a:r>
            <a:endParaRPr/>
          </a:p>
        </p:txBody>
      </p:sp>
      <p:cxnSp>
        <p:nvCxnSpPr>
          <p:cNvPr id="442" name="Google Shape;442;p13"/>
          <p:cNvCxnSpPr/>
          <p:nvPr/>
        </p:nvCxnSpPr>
        <p:spPr>
          <a:xfrm rot="10800000" flipH="1">
            <a:off x="9903742" y="5177358"/>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43" name="Google Shape;443;p13"/>
          <p:cNvSpPr/>
          <p:nvPr/>
        </p:nvSpPr>
        <p:spPr>
          <a:xfrm>
            <a:off x="9884247" y="5273939"/>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44" name="Google Shape;444;p13"/>
          <p:cNvSpPr/>
          <p:nvPr/>
        </p:nvSpPr>
        <p:spPr>
          <a:xfrm>
            <a:off x="8700761" y="511189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45" name="Google Shape;445;p13"/>
          <p:cNvCxnSpPr/>
          <p:nvPr/>
        </p:nvCxnSpPr>
        <p:spPr>
          <a:xfrm rot="10800000" flipH="1">
            <a:off x="8104064" y="5729342"/>
            <a:ext cx="596697" cy="171085"/>
          </a:xfrm>
          <a:prstGeom prst="straightConnector1">
            <a:avLst/>
          </a:prstGeom>
          <a:noFill/>
          <a:ln w="12700" cap="flat" cmpd="sng">
            <a:solidFill>
              <a:schemeClr val="accent1"/>
            </a:solidFill>
            <a:prstDash val="solid"/>
            <a:miter lim="800000"/>
            <a:headEnd type="none" w="sm" len="sm"/>
            <a:tailEnd type="triangle" w="med" len="med"/>
          </a:ln>
        </p:spPr>
      </p:cxnSp>
      <p:cxnSp>
        <p:nvCxnSpPr>
          <p:cNvPr id="446" name="Google Shape;446;p13"/>
          <p:cNvCxnSpPr>
            <a:stCxn id="435" idx="1"/>
            <a:endCxn id="420" idx="1"/>
          </p:cNvCxnSpPr>
          <p:nvPr/>
        </p:nvCxnSpPr>
        <p:spPr>
          <a:xfrm rot="10800000" flipH="1">
            <a:off x="6825320" y="2087732"/>
            <a:ext cx="600" cy="2617500"/>
          </a:xfrm>
          <a:prstGeom prst="bentConnector3">
            <a:avLst>
              <a:gd name="adj1" fmla="val -164709496"/>
            </a:avLst>
          </a:prstGeom>
          <a:noFill/>
          <a:ln w="38100" cap="flat" cmpd="sng">
            <a:solidFill>
              <a:schemeClr val="accent1"/>
            </a:solidFill>
            <a:prstDash val="solid"/>
            <a:miter lim="800000"/>
            <a:headEnd type="stealth" w="med" len="med"/>
            <a:tailEnd type="none" w="sm" len="sm"/>
          </a:ln>
        </p:spPr>
      </p:cxnSp>
      <p:sp>
        <p:nvSpPr>
          <p:cNvPr id="447" name="Google Shape;447;p13"/>
          <p:cNvSpPr txBox="1"/>
          <p:nvPr/>
        </p:nvSpPr>
        <p:spPr>
          <a:xfrm>
            <a:off x="5798904" y="3165571"/>
            <a:ext cx="9493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Sync-E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Ethernet</a:t>
            </a:r>
            <a:endParaRPr/>
          </a:p>
        </p:txBody>
      </p:sp>
      <p:cxnSp>
        <p:nvCxnSpPr>
          <p:cNvPr id="448" name="Google Shape;448;p13"/>
          <p:cNvCxnSpPr/>
          <p:nvPr/>
        </p:nvCxnSpPr>
        <p:spPr>
          <a:xfrm>
            <a:off x="7784263" y="5173539"/>
            <a:ext cx="949354" cy="392273"/>
          </a:xfrm>
          <a:prstGeom prst="straightConnector1">
            <a:avLst/>
          </a:prstGeom>
          <a:noFill/>
          <a:ln w="38100" cap="flat" cmpd="sng">
            <a:solidFill>
              <a:schemeClr val="accent1"/>
            </a:solidFill>
            <a:prstDash val="solid"/>
            <a:miter lim="800000"/>
            <a:headEnd type="none" w="sm" len="sm"/>
            <a:tailEnd type="triangle" w="med" len="med"/>
          </a:ln>
        </p:spPr>
      </p:cxnSp>
      <p:sp>
        <p:nvSpPr>
          <p:cNvPr id="449" name="Google Shape;449;p13"/>
          <p:cNvSpPr txBox="1"/>
          <p:nvPr/>
        </p:nvSpPr>
        <p:spPr>
          <a:xfrm>
            <a:off x="7118203" y="5240162"/>
            <a:ext cx="949353"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SyncE Clock</a:t>
            </a:r>
            <a:endParaRPr/>
          </a:p>
        </p:txBody>
      </p:sp>
      <p:sp>
        <p:nvSpPr>
          <p:cNvPr id="450" name="Google Shape;450;p13"/>
          <p:cNvSpPr txBox="1"/>
          <p:nvPr/>
        </p:nvSpPr>
        <p:spPr>
          <a:xfrm>
            <a:off x="9255930" y="4726828"/>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4"/>
          <p:cNvSpPr txBox="1"/>
          <p:nvPr/>
        </p:nvSpPr>
        <p:spPr>
          <a:xfrm>
            <a:off x="3634662" y="385984"/>
            <a:ext cx="6414010" cy="937873"/>
          </a:xfrm>
          <a:prstGeom prst="rect">
            <a:avLst/>
          </a:prstGeom>
          <a:noFill/>
          <a:ln>
            <a:noFill/>
          </a:ln>
        </p:spPr>
        <p:txBody>
          <a:bodyPr spcFirstLastPara="1" wrap="square" lIns="91425" tIns="45700" rIns="91425" bIns="45700" anchor="b" anchorCtr="0">
            <a:normAutofit fontScale="85000" lnSpcReduction="10000"/>
          </a:bodyPr>
          <a:lstStyle/>
          <a:p>
            <a:pPr marL="0" marR="0" lvl="0" indent="0" algn="l" rtl="0">
              <a:lnSpc>
                <a:spcPct val="90000"/>
              </a:lnSpc>
              <a:spcBef>
                <a:spcPts val="0"/>
              </a:spcBef>
              <a:spcAft>
                <a:spcPts val="0"/>
              </a:spcAft>
              <a:buClr>
                <a:srgbClr val="5F6062"/>
              </a:buClr>
              <a:buSzPts val="6000"/>
              <a:buFont typeface="Libre Franklin Medium"/>
              <a:buNone/>
            </a:pPr>
            <a:r>
              <a:rPr lang="ru-RU" sz="4500" dirty="0">
                <a:solidFill>
                  <a:srgbClr val="5F6062"/>
                </a:solidFill>
                <a:latin typeface="+mj-lt"/>
                <a:sym typeface="Libre Franklin Medium"/>
              </a:rPr>
              <a:t>А что на счет времени (</a:t>
            </a:r>
            <a:r>
              <a:rPr lang="en-US" sz="4500" dirty="0">
                <a:solidFill>
                  <a:srgbClr val="5F6062"/>
                </a:solidFill>
                <a:latin typeface="+mj-lt"/>
                <a:sym typeface="Libre Franklin Medium"/>
              </a:rPr>
              <a:t>PTM</a:t>
            </a:r>
            <a:r>
              <a:rPr lang="ru-RU" sz="4500" dirty="0">
                <a:solidFill>
                  <a:srgbClr val="5F6062"/>
                </a:solidFill>
                <a:latin typeface="+mj-lt"/>
                <a:sym typeface="Libre Franklin Medium"/>
              </a:rPr>
              <a:t>)</a:t>
            </a:r>
            <a:r>
              <a:rPr lang="en-US" sz="4500" dirty="0">
                <a:solidFill>
                  <a:srgbClr val="5F6062"/>
                </a:solidFill>
                <a:latin typeface="+mj-lt"/>
                <a:sym typeface="Libre Franklin Medium"/>
              </a:rPr>
              <a:t>?</a:t>
            </a:r>
            <a:endParaRPr sz="4500" dirty="0">
              <a:solidFill>
                <a:srgbClr val="5F6062"/>
              </a:solidFill>
              <a:latin typeface="+mj-lt"/>
              <a:sym typeface="Libre Franklin"/>
            </a:endParaRPr>
          </a:p>
        </p:txBody>
      </p:sp>
      <p:sp>
        <p:nvSpPr>
          <p:cNvPr id="456" name="Google Shape;456;p14"/>
          <p:cNvSpPr txBox="1"/>
          <p:nvPr/>
        </p:nvSpPr>
        <p:spPr>
          <a:xfrm>
            <a:off x="860612" y="1545021"/>
            <a:ext cx="11036316" cy="3270170"/>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PTM (Precision Time </a:t>
            </a:r>
            <a:r>
              <a:rPr lang="ru-RU" dirty="0" err="1">
                <a:solidFill>
                  <a:srgbClr val="5F6062"/>
                </a:solidFill>
                <a:latin typeface="+mj-lt"/>
                <a:ea typeface="Libre Franklin"/>
                <a:cs typeface="Libre Franklin"/>
                <a:sym typeface="Libre Franklin"/>
              </a:rPr>
              <a:t>Measurement</a:t>
            </a:r>
            <a:r>
              <a:rPr lang="ru-RU" dirty="0">
                <a:solidFill>
                  <a:srgbClr val="5F6062"/>
                </a:solidFill>
                <a:latin typeface="+mj-lt"/>
                <a:ea typeface="Libre Franklin"/>
                <a:cs typeface="Libre Franklin"/>
                <a:sym typeface="Libre Franklin"/>
              </a:rPr>
              <a:t>), или точное измерение времени через PTP по </a:t>
            </a:r>
            <a:r>
              <a:rPr lang="ru-RU" dirty="0" err="1">
                <a:solidFill>
                  <a:srgbClr val="5F6062"/>
                </a:solidFill>
                <a:latin typeface="+mj-lt"/>
                <a:ea typeface="Libre Franklin"/>
                <a:cs typeface="Libre Franklin"/>
                <a:sym typeface="Libre Franklin"/>
              </a:rPr>
              <a:t>PCIe</a:t>
            </a:r>
            <a:r>
              <a:rPr lang="ru-RU" dirty="0">
                <a:solidFill>
                  <a:srgbClr val="5F6062"/>
                </a:solidFill>
                <a:latin typeface="+mj-lt"/>
                <a:ea typeface="Libre Franklin"/>
                <a:cs typeface="Libre Franklin"/>
                <a:sym typeface="Libre Franklin"/>
              </a:rPr>
              <a:t>, работает в системе, где конечные точки </a:t>
            </a:r>
            <a:r>
              <a:rPr lang="ru-RU" dirty="0" err="1">
                <a:solidFill>
                  <a:srgbClr val="5F6062"/>
                </a:solidFill>
                <a:latin typeface="+mj-lt"/>
                <a:ea typeface="Libre Franklin"/>
                <a:cs typeface="Libre Franklin"/>
                <a:sym typeface="Libre Franklin"/>
              </a:rPr>
              <a:t>PCIe</a:t>
            </a:r>
            <a:r>
              <a:rPr lang="ru-RU" dirty="0">
                <a:solidFill>
                  <a:srgbClr val="5F6062"/>
                </a:solidFill>
                <a:latin typeface="+mj-lt"/>
                <a:ea typeface="Libre Franklin"/>
                <a:cs typeface="Libre Franklin"/>
                <a:sym typeface="Libre Franklin"/>
              </a:rPr>
              <a:t> поддерживают PTM. </a:t>
            </a:r>
          </a:p>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В идеальном сценарии PTM способен синхронизировать две конечные точки приблизительно в пределах 15-30 </a:t>
            </a:r>
            <a:r>
              <a:rPr lang="ru-RU" dirty="0" err="1">
                <a:solidFill>
                  <a:srgbClr val="5F6062"/>
                </a:solidFill>
                <a:latin typeface="+mj-lt"/>
                <a:ea typeface="Libre Franklin"/>
                <a:cs typeface="Libre Franklin"/>
                <a:sym typeface="Libre Franklin"/>
              </a:rPr>
              <a:t>нс</a:t>
            </a:r>
            <a:r>
              <a:rPr lang="ru-RU" dirty="0">
                <a:solidFill>
                  <a:srgbClr val="5F6062"/>
                </a:solidFill>
                <a:latin typeface="+mj-lt"/>
                <a:ea typeface="Libre Franklin"/>
                <a:cs typeface="Libre Franklin"/>
                <a:sym typeface="Libre Franklin"/>
              </a:rPr>
              <a:t> через </a:t>
            </a:r>
            <a:r>
              <a:rPr lang="ru-RU" dirty="0" err="1">
                <a:solidFill>
                  <a:srgbClr val="5F6062"/>
                </a:solidFill>
                <a:latin typeface="+mj-lt"/>
                <a:ea typeface="Libre Franklin"/>
                <a:cs typeface="Libre Franklin"/>
                <a:sym typeface="Libre Franklin"/>
              </a:rPr>
              <a:t>PCIe</a:t>
            </a:r>
            <a:r>
              <a:rPr lang="ru-RU" dirty="0">
                <a:solidFill>
                  <a:srgbClr val="5F6062"/>
                </a:solidFill>
                <a:latin typeface="+mj-lt"/>
                <a:ea typeface="Libre Franklin"/>
                <a:cs typeface="Libre Franklin"/>
                <a:sym typeface="Libre Franklin"/>
              </a:rPr>
              <a:t>. Для установления точного времени необходимо использовать сигнал 1PPS (импульс в секунду) в качестве измерения времени на конечной точке </a:t>
            </a:r>
            <a:r>
              <a:rPr lang="ru-RU" dirty="0" err="1">
                <a:solidFill>
                  <a:srgbClr val="5F6062"/>
                </a:solidFill>
                <a:latin typeface="+mj-lt"/>
                <a:ea typeface="Libre Franklin"/>
                <a:cs typeface="Libre Franklin"/>
                <a:sym typeface="Libre Franklin"/>
              </a:rPr>
              <a:t>PCIe</a:t>
            </a:r>
            <a:r>
              <a:rPr lang="ru-RU" dirty="0">
                <a:solidFill>
                  <a:srgbClr val="5F6062"/>
                </a:solidFill>
                <a:latin typeface="+mj-lt"/>
                <a:ea typeface="Libre Franklin"/>
                <a:cs typeface="Libre Franklin"/>
                <a:sym typeface="Libre Franklin"/>
              </a:rPr>
              <a:t> с DPLL, либо на входе, либо на выходе. </a:t>
            </a:r>
          </a:p>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С точностью в 15-30 </a:t>
            </a:r>
            <a:r>
              <a:rPr lang="ru-RU" dirty="0" err="1">
                <a:solidFill>
                  <a:srgbClr val="5F6062"/>
                </a:solidFill>
                <a:latin typeface="+mj-lt"/>
                <a:ea typeface="Libre Franklin"/>
                <a:cs typeface="Libre Franklin"/>
                <a:sym typeface="Libre Franklin"/>
              </a:rPr>
              <a:t>нс</a:t>
            </a:r>
            <a:r>
              <a:rPr lang="ru-RU" dirty="0">
                <a:solidFill>
                  <a:srgbClr val="5F6062"/>
                </a:solidFill>
                <a:latin typeface="+mj-lt"/>
                <a:ea typeface="Libre Franklin"/>
                <a:cs typeface="Libre Franklin"/>
                <a:sym typeface="Libre Franklin"/>
              </a:rPr>
              <a:t>, вместе с высокостабильной частотной подстройкой, два устройства могут усреднить точный сигнал в пределах 15-30 </a:t>
            </a:r>
            <a:r>
              <a:rPr lang="ru-RU" dirty="0" err="1">
                <a:solidFill>
                  <a:srgbClr val="5F6062"/>
                </a:solidFill>
                <a:latin typeface="+mj-lt"/>
                <a:ea typeface="Libre Franklin"/>
                <a:cs typeface="Libre Franklin"/>
                <a:sym typeface="Libre Franklin"/>
              </a:rPr>
              <a:t>нс</a:t>
            </a:r>
            <a:r>
              <a:rPr lang="ru-RU" dirty="0">
                <a:solidFill>
                  <a:srgbClr val="5F6062"/>
                </a:solidFill>
                <a:latin typeface="+mj-lt"/>
                <a:ea typeface="Libre Franklin"/>
                <a:cs typeface="Libre Franklin"/>
                <a:sym typeface="Libre Franklin"/>
              </a:rPr>
              <a:t> для достижения погрешности времени менее 1 </a:t>
            </a:r>
            <a:r>
              <a:rPr lang="ru-RU" dirty="0" err="1">
                <a:solidFill>
                  <a:srgbClr val="5F6062"/>
                </a:solidFill>
                <a:latin typeface="+mj-lt"/>
                <a:ea typeface="Libre Franklin"/>
                <a:cs typeface="Libre Franklin"/>
                <a:sym typeface="Libre Franklin"/>
              </a:rPr>
              <a:t>нс</a:t>
            </a:r>
            <a:r>
              <a:rPr lang="ru-RU" dirty="0">
                <a:solidFill>
                  <a:srgbClr val="5F6062"/>
                </a:solidFill>
                <a:latin typeface="+mj-lt"/>
                <a:ea typeface="Libre Franklin"/>
                <a:cs typeface="Libre Franklin"/>
                <a:sym typeface="Libre Franklin"/>
              </a:rPr>
              <a:t>.</a:t>
            </a:r>
            <a:endParaRPr sz="2800" dirty="0">
              <a:solidFill>
                <a:srgbClr val="5F6062"/>
              </a:solidFill>
              <a:latin typeface="+mj-lt"/>
              <a:ea typeface="Libre Franklin"/>
              <a:cs typeface="Libre Franklin"/>
              <a:sym typeface="Libre Frankl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5"/>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63" name="Google Shape;463;p15"/>
          <p:cNvSpPr txBox="1">
            <a:spLocks noGrp="1"/>
          </p:cNvSpPr>
          <p:nvPr>
            <p:ph type="title"/>
          </p:nvPr>
        </p:nvSpPr>
        <p:spPr>
          <a:xfrm>
            <a:off x="1517515" y="501634"/>
            <a:ext cx="9630383"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3800" dirty="0">
                <a:solidFill>
                  <a:srgbClr val="5F6062"/>
                </a:solidFill>
                <a:latin typeface="+mj-lt"/>
                <a:ea typeface="+mn-ea"/>
                <a:cs typeface="+mn-cs"/>
              </a:rPr>
              <a:t>ЧТО БУДЕТ ЕСЛИ МЫ ОБЪЕДЕНИМ </a:t>
            </a:r>
            <a:r>
              <a:rPr lang="en-US" sz="3800" dirty="0">
                <a:solidFill>
                  <a:srgbClr val="5F6062"/>
                </a:solidFill>
                <a:latin typeface="+mj-lt"/>
                <a:ea typeface="+mn-ea"/>
                <a:cs typeface="+mn-cs"/>
              </a:rPr>
              <a:t>PFM + PTM</a:t>
            </a:r>
            <a:endParaRPr sz="3800" dirty="0">
              <a:solidFill>
                <a:srgbClr val="5F6062"/>
              </a:solidFill>
              <a:latin typeface="+mj-lt"/>
              <a:ea typeface="+mn-ea"/>
              <a:cs typeface="+mn-cs"/>
            </a:endParaRPr>
          </a:p>
        </p:txBody>
      </p:sp>
      <p:sp>
        <p:nvSpPr>
          <p:cNvPr id="464" name="Google Shape;464;p15"/>
          <p:cNvSpPr txBox="1"/>
          <p:nvPr/>
        </p:nvSpPr>
        <p:spPr>
          <a:xfrm>
            <a:off x="647216" y="1974915"/>
            <a:ext cx="5401958"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PTM синхронизирует импульсы внешней секунды между двумя картами с точностью до 15-30 </a:t>
            </a:r>
            <a:r>
              <a:rPr lang="ru-RU" sz="1600" dirty="0" err="1">
                <a:solidFill>
                  <a:schemeClr val="dk1"/>
                </a:solidFill>
                <a:latin typeface="+mj-lt"/>
                <a:ea typeface="Libre Franklin"/>
                <a:cs typeface="Libre Franklin"/>
                <a:sym typeface="Libre Franklin"/>
              </a:rPr>
              <a:t>нс</a:t>
            </a:r>
            <a:r>
              <a:rPr lang="ru-RU" sz="1600" dirty="0">
                <a:solidFill>
                  <a:schemeClr val="dk1"/>
                </a:solidFill>
                <a:latin typeface="+mj-lt"/>
                <a:ea typeface="Libre Franklin"/>
                <a:cs typeface="Libre Franklin"/>
                <a:sym typeface="Libre Franklin"/>
              </a:rPr>
              <a:t> и предоставляет эти импульсы DPLL на каждой карте.</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PFM позволяет DPLL2 генерировать тактовые сигналы на основе частоты, измеренной DPLL1 Локального Осциллятора 1.</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DPLL2 может усреднять ошибку импульсов внешней секунды со временем и генерировать импульсы внешней секунды с погрешностью менее 1 </a:t>
            </a:r>
            <a:r>
              <a:rPr lang="ru-RU" sz="1600" dirty="0" err="1">
                <a:solidFill>
                  <a:schemeClr val="dk1"/>
                </a:solidFill>
                <a:latin typeface="+mj-lt"/>
                <a:ea typeface="Libre Franklin"/>
                <a:cs typeface="Libre Franklin"/>
                <a:sym typeface="Libre Franklin"/>
              </a:rPr>
              <a:t>нс</a:t>
            </a:r>
            <a:r>
              <a:rPr lang="ru-RU" sz="1600" dirty="0">
                <a:solidFill>
                  <a:schemeClr val="dk1"/>
                </a:solidFill>
                <a:latin typeface="+mj-lt"/>
                <a:ea typeface="Libre Franklin"/>
                <a:cs typeface="Libre Franklin"/>
                <a:sym typeface="Libre Franklin"/>
              </a:rPr>
              <a:t> между двумя картами.</a:t>
            </a:r>
            <a:endParaRPr sz="1400" dirty="0">
              <a:latin typeface="+mj-lt"/>
            </a:endParaRPr>
          </a:p>
        </p:txBody>
      </p:sp>
      <p:sp>
        <p:nvSpPr>
          <p:cNvPr id="465" name="Google Shape;465;p15"/>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66" name="Google Shape;466;p15"/>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67" name="Google Shape;467;p15"/>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68" name="Google Shape;468;p15"/>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69" name="Google Shape;469;p15"/>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70" name="Google Shape;470;p15"/>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71" name="Google Shape;471;p15"/>
          <p:cNvSpPr txBox="1"/>
          <p:nvPr/>
        </p:nvSpPr>
        <p:spPr>
          <a:xfrm>
            <a:off x="6825320" y="122844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72" name="Google Shape;472;p15"/>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3" name="Google Shape;473;p15"/>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474" name="Google Shape;474;p15"/>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475" name="Google Shape;475;p15"/>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76" name="Google Shape;476;p15"/>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77" name="Google Shape;477;p15"/>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78" name="Google Shape;478;p15"/>
          <p:cNvCxnSpPr/>
          <p:nvPr/>
        </p:nvCxnSpPr>
        <p:spPr>
          <a:xfrm flipH="1">
            <a:off x="8112279" y="3249089"/>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9" name="Google Shape;479;p15"/>
          <p:cNvSpPr/>
          <p:nvPr/>
        </p:nvSpPr>
        <p:spPr>
          <a:xfrm>
            <a:off x="10244061" y="491512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80" name="Google Shape;480;p15"/>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481" name="Google Shape;481;p15"/>
          <p:cNvCxnSpPr/>
          <p:nvPr/>
        </p:nvCxnSpPr>
        <p:spPr>
          <a:xfrm rot="10800000">
            <a:off x="9406487" y="3401216"/>
            <a:ext cx="61520" cy="1773117"/>
          </a:xfrm>
          <a:prstGeom prst="straightConnector1">
            <a:avLst/>
          </a:prstGeom>
          <a:noFill/>
          <a:ln w="9525" cap="flat" cmpd="sng">
            <a:solidFill>
              <a:schemeClr val="accent1"/>
            </a:solidFill>
            <a:prstDash val="dash"/>
            <a:round/>
            <a:headEnd type="stealth" w="med" len="med"/>
            <a:tailEnd type="stealth" w="med" len="med"/>
          </a:ln>
        </p:spPr>
      </p:cxnSp>
      <p:sp>
        <p:nvSpPr>
          <p:cNvPr id="482" name="Google Shape;482;p15"/>
          <p:cNvSpPr/>
          <p:nvPr/>
        </p:nvSpPr>
        <p:spPr>
          <a:xfrm>
            <a:off x="9479991" y="4522463"/>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483" name="Google Shape;483;p15"/>
          <p:cNvSpPr/>
          <p:nvPr/>
        </p:nvSpPr>
        <p:spPr>
          <a:xfrm>
            <a:off x="6758661" y="566073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84" name="Google Shape;484;p15"/>
          <p:cNvSpPr/>
          <p:nvPr/>
        </p:nvSpPr>
        <p:spPr>
          <a:xfrm>
            <a:off x="6693304" y="4195073"/>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85" name="Google Shape;485;p15"/>
          <p:cNvSpPr/>
          <p:nvPr/>
        </p:nvSpPr>
        <p:spPr>
          <a:xfrm>
            <a:off x="6833535" y="431430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86" name="Google Shape;486;p15"/>
          <p:cNvSpPr/>
          <p:nvPr/>
        </p:nvSpPr>
        <p:spPr>
          <a:xfrm>
            <a:off x="6949376" y="5602781"/>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Local Oscillator 1</a:t>
            </a:r>
            <a:endParaRPr dirty="0"/>
          </a:p>
        </p:txBody>
      </p:sp>
      <p:cxnSp>
        <p:nvCxnSpPr>
          <p:cNvPr id="487" name="Google Shape;487;p15"/>
          <p:cNvCxnSpPr/>
          <p:nvPr/>
        </p:nvCxnSpPr>
        <p:spPr>
          <a:xfrm rot="10800000">
            <a:off x="8043329" y="5144999"/>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88" name="Google Shape;488;p15"/>
          <p:cNvSpPr txBox="1"/>
          <p:nvPr/>
        </p:nvSpPr>
        <p:spPr>
          <a:xfrm>
            <a:off x="8217855" y="5033199"/>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89" name="Google Shape;489;p15"/>
          <p:cNvSpPr/>
          <p:nvPr/>
        </p:nvSpPr>
        <p:spPr>
          <a:xfrm>
            <a:off x="9641571" y="3867721"/>
            <a:ext cx="937863" cy="20025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90" name="Google Shape;490;p15"/>
          <p:cNvSpPr txBox="1"/>
          <p:nvPr/>
        </p:nvSpPr>
        <p:spPr>
          <a:xfrm>
            <a:off x="6408715" y="3933608"/>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491" name="Google Shape;491;p15"/>
          <p:cNvSpPr/>
          <p:nvPr/>
        </p:nvSpPr>
        <p:spPr>
          <a:xfrm>
            <a:off x="8708976" y="517433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92" name="Google Shape;492;p15"/>
          <p:cNvCxnSpPr/>
          <p:nvPr/>
        </p:nvCxnSpPr>
        <p:spPr>
          <a:xfrm rot="10800000" flipH="1">
            <a:off x="8112279" y="5791777"/>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93" name="Google Shape;493;p15"/>
          <p:cNvCxnSpPr/>
          <p:nvPr/>
        </p:nvCxnSpPr>
        <p:spPr>
          <a:xfrm>
            <a:off x="8062978" y="4609945"/>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4" name="Google Shape;494;p15"/>
          <p:cNvSpPr txBox="1"/>
          <p:nvPr/>
        </p:nvSpPr>
        <p:spPr>
          <a:xfrm>
            <a:off x="8128540" y="5247947"/>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95" name="Google Shape;495;p15"/>
          <p:cNvCxnSpPr>
            <a:stCxn id="491" idx="3"/>
            <a:endCxn id="473" idx="2"/>
          </p:cNvCxnSpPr>
          <p:nvPr/>
        </p:nvCxnSpPr>
        <p:spPr>
          <a:xfrm rot="10800000" flipH="1">
            <a:off x="9938420" y="3218692"/>
            <a:ext cx="915000" cy="2409000"/>
          </a:xfrm>
          <a:prstGeom prst="straightConnector1">
            <a:avLst/>
          </a:prstGeom>
          <a:noFill/>
          <a:ln w="9525" cap="flat" cmpd="sng">
            <a:solidFill>
              <a:schemeClr val="accent1"/>
            </a:solidFill>
            <a:prstDash val="solid"/>
            <a:miter lim="800000"/>
            <a:headEnd type="stealth" w="med" len="med"/>
            <a:tailEnd type="none" w="sm" len="sm"/>
          </a:ln>
        </p:spPr>
      </p:cxnSp>
      <p:cxnSp>
        <p:nvCxnSpPr>
          <p:cNvPr id="496" name="Google Shape;496;p15"/>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7" name="Google Shape;497;p15"/>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498" name="Google Shape;498;p15"/>
          <p:cNvSpPr txBox="1"/>
          <p:nvPr/>
        </p:nvSpPr>
        <p:spPr>
          <a:xfrm>
            <a:off x="8253884" y="4545841"/>
            <a:ext cx="15177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PPS Output or Input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007874" y="457200"/>
            <a:ext cx="9414622" cy="566822"/>
          </a:xfrm>
          <a:prstGeom prst="rect">
            <a:avLst/>
          </a:prstGeom>
        </p:spPr>
        <p:txBody>
          <a:bodyPr vert="horz" wrap="square" lIns="0" tIns="12700" rIns="0" bIns="0" rtlCol="0">
            <a:spAutoFit/>
          </a:bodyPr>
          <a:lstStyle/>
          <a:p>
            <a:pPr marL="12700">
              <a:lnSpc>
                <a:spcPct val="100000"/>
              </a:lnSpc>
              <a:spcBef>
                <a:spcPts val="100"/>
              </a:spcBef>
            </a:pPr>
            <a:r>
              <a:rPr lang="es-ES" sz="3600" b="1" spc="310" dirty="0"/>
              <a:t>Caso de uso: Plataformas en línea masivas</a:t>
            </a:r>
            <a:endParaRPr sz="3600" b="1" spc="310" dirty="0"/>
          </a:p>
        </p:txBody>
      </p:sp>
      <p:sp>
        <p:nvSpPr>
          <p:cNvPr id="7" name="object 7"/>
          <p:cNvSpPr txBox="1"/>
          <p:nvPr/>
        </p:nvSpPr>
        <p:spPr>
          <a:xfrm>
            <a:off x="762000" y="2134062"/>
            <a:ext cx="6323965" cy="3180999"/>
          </a:xfrm>
          <a:prstGeom prst="rect">
            <a:avLst/>
          </a:prstGeom>
        </p:spPr>
        <p:txBody>
          <a:bodyPr vert="horz" wrap="square" lIns="0" tIns="13335" rIns="0" bIns="0" rtlCol="0">
            <a:spAutoFit/>
          </a:bodyPr>
          <a:lstStyle/>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Interacciones competitivas, como juegos o transacciones bursátiles</a:t>
            </a:r>
            <a:endParaRPr lang="ru-RU" sz="2000" spc="-35" dirty="0">
              <a:solidFill>
                <a:srgbClr val="5F5F61"/>
              </a:solidFill>
              <a:latin typeface="+mj-lt"/>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mj-lt"/>
              </a:rPr>
              <a:t>Simulando la realidad física, con acciones instantáneas que ocurren en múltiples simulaciones en máquinas remotas</a:t>
            </a:r>
            <a:endParaRPr lang="ru-RU" sz="2000" spc="-35" dirty="0">
              <a:solidFill>
                <a:srgbClr val="5F5F61"/>
              </a:solidFill>
              <a:latin typeface="+mj-lt"/>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mj-lt"/>
              </a:rPr>
              <a:t>Registrar eventos con marcas de tiempo en máquinas remotas y hacer juicios en el servidor central</a:t>
            </a:r>
            <a:endParaRPr lang="ru-RU" sz="2000" spc="-35" dirty="0">
              <a:solidFill>
                <a:srgbClr val="5F5F61"/>
              </a:solidFill>
              <a:latin typeface="+mj-lt"/>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mj-lt"/>
              </a:rPr>
              <a:t>Genera condiciones de carrera pero se desea ser justo independientemente de la latencia hacia el servidor</a:t>
            </a:r>
            <a:endParaRPr lang="ru-RU" sz="2000" spc="-35" dirty="0">
              <a:solidFill>
                <a:srgbClr val="5F5F61"/>
              </a:solidFill>
              <a:latin typeface="+mj-lt"/>
            </a:endParaRPr>
          </a:p>
          <a:p>
            <a:pPr marL="241300" lvl="1">
              <a:lnSpc>
                <a:spcPct val="100000"/>
              </a:lnSpc>
              <a:spcBef>
                <a:spcPts val="260"/>
              </a:spcBef>
              <a:buClr>
                <a:srgbClr val="8DC53E"/>
              </a:buClr>
              <a:tabLst>
                <a:tab pos="469900" algn="l"/>
              </a:tabLst>
            </a:pPr>
            <a:r>
              <a:rPr lang="es-ES" sz="2000" spc="-15" dirty="0">
                <a:solidFill>
                  <a:srgbClr val="5F5F61"/>
                </a:solidFill>
                <a:latin typeface="+mj-lt"/>
              </a:rPr>
              <a:t>Beneficio:</a:t>
            </a:r>
            <a:endParaRPr lang="ru-RU" sz="2000" spc="-15" dirty="0">
              <a:solidFill>
                <a:srgbClr val="5F5F61"/>
              </a:solidFill>
              <a:latin typeface="+mj-lt"/>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mj-lt"/>
              </a:rPr>
              <a:t>Arbitrar la causalidad entre entradas remotas</a:t>
            </a:r>
            <a:endParaRPr sz="2000" spc="-35" dirty="0">
              <a:solidFill>
                <a:srgbClr val="5F5F61"/>
              </a:solidFill>
              <a:latin typeface="+mj-lt"/>
            </a:endParaRPr>
          </a:p>
        </p:txBody>
      </p:sp>
      <p:pic>
        <p:nvPicPr>
          <p:cNvPr id="8" name="object 8"/>
          <p:cNvPicPr/>
          <p:nvPr/>
        </p:nvPicPr>
        <p:blipFill>
          <a:blip r:embed="rId2" cstate="print"/>
          <a:stretch>
            <a:fillRect/>
          </a:stretch>
        </p:blipFill>
        <p:spPr>
          <a:xfrm>
            <a:off x="7851647" y="2447544"/>
            <a:ext cx="4253484" cy="2836164"/>
          </a:xfrm>
          <a:prstGeom prst="rect">
            <a:avLst/>
          </a:prstGeom>
        </p:spPr>
      </p:pic>
      <p:grpSp>
        <p:nvGrpSpPr>
          <p:cNvPr id="13" name="Google Shape;1808;p66">
            <a:extLst>
              <a:ext uri="{FF2B5EF4-FFF2-40B4-BE49-F238E27FC236}">
                <a16:creationId xmlns:a16="http://schemas.microsoft.com/office/drawing/2014/main" id="{06677389-9AB1-4AFA-B37C-568B8933E030}"/>
              </a:ext>
            </a:extLst>
          </p:cNvPr>
          <p:cNvGrpSpPr/>
          <p:nvPr/>
        </p:nvGrpSpPr>
        <p:grpSpPr>
          <a:xfrm>
            <a:off x="1066800" y="396493"/>
            <a:ext cx="822513" cy="808368"/>
            <a:chOff x="4167000" y="2166750"/>
            <a:chExt cx="810000" cy="810000"/>
          </a:xfrm>
        </p:grpSpPr>
        <p:sp>
          <p:nvSpPr>
            <p:cNvPr id="14" name="Google Shape;1809;p66">
              <a:extLst>
                <a:ext uri="{FF2B5EF4-FFF2-40B4-BE49-F238E27FC236}">
                  <a16:creationId xmlns:a16="http://schemas.microsoft.com/office/drawing/2014/main" id="{6305DEBA-F2B4-44E0-B6BF-57715982F26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1905FE15-57F1-480D-B613-B4240FA7ADFA}"/>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C19F8898-899A-43C4-BD6A-8D1741E2DCD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A0D6642E-C23C-4D0F-A11D-89B6815E268A}"/>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7"/>
          <p:cNvSpPr txBox="1">
            <a:spLocks noGrp="1"/>
          </p:cNvSpPr>
          <p:nvPr>
            <p:ph type="ctrTitle"/>
          </p:nvPr>
        </p:nvSpPr>
        <p:spPr>
          <a:xfrm>
            <a:off x="1042277" y="315881"/>
            <a:ext cx="10391594" cy="6981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ru-RU" sz="3800" dirty="0">
                <a:latin typeface="+mj-lt"/>
                <a:ea typeface="+mn-ea"/>
                <a:cs typeface="+mn-cs"/>
              </a:rPr>
              <a:t>ПРИМЕНЕНИЕ</a:t>
            </a:r>
            <a:r>
              <a:rPr lang="en-US" sz="3800" dirty="0">
                <a:latin typeface="+mj-lt"/>
                <a:ea typeface="+mn-ea"/>
                <a:cs typeface="+mn-cs"/>
              </a:rPr>
              <a:t>: 5G O-RAN</a:t>
            </a:r>
            <a:endParaRPr sz="3800" dirty="0">
              <a:latin typeface="+mj-lt"/>
              <a:ea typeface="+mn-ea"/>
              <a:cs typeface="+mn-cs"/>
            </a:endParaRPr>
          </a:p>
        </p:txBody>
      </p:sp>
      <p:sp>
        <p:nvSpPr>
          <p:cNvPr id="4" name="TextBox 3">
            <a:extLst>
              <a:ext uri="{FF2B5EF4-FFF2-40B4-BE49-F238E27FC236}">
                <a16:creationId xmlns:a16="http://schemas.microsoft.com/office/drawing/2014/main" id="{63B729FE-E9D0-4611-8133-6894A8182419}"/>
              </a:ext>
            </a:extLst>
          </p:cNvPr>
          <p:cNvSpPr txBox="1"/>
          <p:nvPr/>
        </p:nvSpPr>
        <p:spPr>
          <a:xfrm>
            <a:off x="202194" y="1013988"/>
            <a:ext cx="11787612" cy="5970865"/>
          </a:xfrm>
          <a:prstGeom prst="rect">
            <a:avLst/>
          </a:prstGeom>
          <a:noFill/>
        </p:spPr>
        <p:txBody>
          <a:bodyPr wrap="square">
            <a:spAutoFit/>
          </a:bodyPr>
          <a:lstStyle/>
          <a:p>
            <a:r>
              <a:rPr lang="en-US" sz="1600" dirty="0">
                <a:latin typeface="+mj-lt"/>
              </a:rPr>
              <a:t>	</a:t>
            </a:r>
            <a:r>
              <a:rPr lang="ru-RU" sz="1600" dirty="0">
                <a:latin typeface="+mj-lt"/>
              </a:rPr>
              <a:t>5G O-RAN (открытая </a:t>
            </a:r>
            <a:r>
              <a:rPr lang="ru-RU" sz="1600" dirty="0" err="1">
                <a:latin typeface="+mj-lt"/>
              </a:rPr>
              <a:t>радиодоступная</a:t>
            </a:r>
            <a:r>
              <a:rPr lang="ru-RU" sz="1600" dirty="0">
                <a:latin typeface="+mj-lt"/>
              </a:rPr>
              <a:t> сеть) - это приложение, где концепции Точного измерения времени (PTM) и Точного измерения частоты (PFM) могут быть крайне полезными. </a:t>
            </a:r>
            <a:endParaRPr lang="en-US" sz="1600" dirty="0">
              <a:latin typeface="+mj-lt"/>
            </a:endParaRPr>
          </a:p>
          <a:p>
            <a:r>
              <a:rPr lang="en-US" sz="1600" dirty="0">
                <a:latin typeface="+mj-lt"/>
              </a:rPr>
              <a:t>	</a:t>
            </a:r>
            <a:r>
              <a:rPr lang="ru-RU" sz="1600" dirty="0">
                <a:latin typeface="+mj-lt"/>
              </a:rPr>
              <a:t>В 5G O-RAN архитектура сети разложена на составные части, что позволяет достичь большей гибкости, масштабируемости и инноваций по сравнению с традиционными сетями мобильной связи.</a:t>
            </a:r>
          </a:p>
          <a:p>
            <a:r>
              <a:rPr lang="ru-RU" sz="1600" dirty="0">
                <a:latin typeface="+mj-lt"/>
              </a:rPr>
              <a:t>	Вот как PTM и PFM могут быть применены в контексте 5G O-RAN:</a:t>
            </a:r>
          </a:p>
          <a:p>
            <a:r>
              <a:rPr lang="ru-RU" sz="1600" dirty="0">
                <a:latin typeface="+mj-lt"/>
              </a:rPr>
              <a:t>	1. Синхронизация Удаленных радиоустановок (RRU):</a:t>
            </a:r>
          </a:p>
          <a:p>
            <a:r>
              <a:rPr lang="ru-RU" sz="1600" dirty="0">
                <a:latin typeface="+mj-lt"/>
              </a:rPr>
              <a:t>  	 - PTM может использоваться для точной синхронизации времени между распределенными по сети RRU. Это обеспечивает координированную передачу и прием сигналов, минимизируя помехи и оптимизируя производительность сети.</a:t>
            </a:r>
          </a:p>
          <a:p>
            <a:r>
              <a:rPr lang="ru-RU" sz="1600" dirty="0">
                <a:latin typeface="+mj-lt"/>
              </a:rPr>
              <a:t>   	- PFM может обеспечить точное выравнивание радиочастот, используемых RRU, что снижает искажения сигнала и повышает его качество.</a:t>
            </a:r>
          </a:p>
          <a:p>
            <a:r>
              <a:rPr lang="ru-RU" sz="1600" dirty="0">
                <a:latin typeface="+mj-lt"/>
              </a:rPr>
              <a:t>	2. </a:t>
            </a:r>
            <a:r>
              <a:rPr lang="ru-RU" sz="1600" dirty="0" err="1">
                <a:latin typeface="+mj-lt"/>
              </a:rPr>
              <a:t>Интероперабельность</a:t>
            </a:r>
            <a:r>
              <a:rPr lang="ru-RU" sz="1600" dirty="0">
                <a:latin typeface="+mj-lt"/>
              </a:rPr>
              <a:t> и нейтральность по отношению к производителю. С помощью PFM коммерческие серверы любого производителя могут точно предоставлять и распределять частоту для RRU, способствуя </a:t>
            </a:r>
            <a:r>
              <a:rPr lang="ru-RU" sz="1600" dirty="0" err="1">
                <a:latin typeface="+mj-lt"/>
              </a:rPr>
              <a:t>интероперабельности</a:t>
            </a:r>
            <a:r>
              <a:rPr lang="ru-RU" sz="1600" dirty="0">
                <a:latin typeface="+mj-lt"/>
              </a:rPr>
              <a:t> и нейтральности по отношению к производителю в экосистеме O-RAN.</a:t>
            </a:r>
          </a:p>
          <a:p>
            <a:r>
              <a:rPr lang="ru-RU" sz="1600" dirty="0">
                <a:latin typeface="+mj-lt"/>
              </a:rPr>
              <a:t>	3. Высокоточное время для критических приложений:</a:t>
            </a:r>
          </a:p>
          <a:p>
            <a:r>
              <a:rPr lang="ru-RU" sz="1600" dirty="0">
                <a:latin typeface="+mj-lt"/>
              </a:rPr>
              <a:t>  	 - Возможность PTM достигать синхронизации времени на уровне наносекунды критична для поддержки критических приложений с ультранизкой задержкой в 5G O-RAN, таких как промышленная автоматизация, автономные транспортные средства и здравоохранение.</a:t>
            </a:r>
          </a:p>
          <a:p>
            <a:r>
              <a:rPr lang="ru-RU" sz="1600" dirty="0">
                <a:latin typeface="+mj-lt"/>
              </a:rPr>
              <a:t>  	 - PFM обеспечивает стабильность и точность частоты сигналов, используемых в критических приложениях, что способствует надежности и производительности сети.</a:t>
            </a:r>
          </a:p>
          <a:p>
            <a:endParaRPr lang="ru-RU" sz="1600" dirty="0">
              <a:latin typeface="+mj-lt"/>
            </a:endParaRPr>
          </a:p>
          <a:p>
            <a:r>
              <a:rPr lang="en-US" sz="1600" dirty="0">
                <a:latin typeface="+mj-lt"/>
              </a:rPr>
              <a:t>	</a:t>
            </a:r>
            <a:r>
              <a:rPr lang="ru-RU" sz="1600" dirty="0">
                <a:latin typeface="+mj-lt"/>
              </a:rPr>
              <a:t>В целом, PTM и PFM играют важную роль в улучшении функциональности, </a:t>
            </a:r>
            <a:r>
              <a:rPr lang="ru-RU" sz="1600" dirty="0" err="1">
                <a:latin typeface="+mj-lt"/>
              </a:rPr>
              <a:t>интероперабельности</a:t>
            </a:r>
            <a:r>
              <a:rPr lang="ru-RU" sz="1600" dirty="0">
                <a:latin typeface="+mj-lt"/>
              </a:rPr>
              <a:t> и производительности сетей 5G O-RAN, обеспечивая возможность развертывания передовых сервисов и приложений с жесткими требованиями к точности времени и частоты.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16" name="Google Shape;516;p18"/>
          <p:cNvSpPr txBox="1">
            <a:spLocks noGrp="1"/>
          </p:cNvSpPr>
          <p:nvPr>
            <p:ph type="title"/>
          </p:nvPr>
        </p:nvSpPr>
        <p:spPr>
          <a:xfrm>
            <a:off x="2725300" y="643679"/>
            <a:ext cx="7673568"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ru-RU" sz="3800" dirty="0">
                <a:solidFill>
                  <a:srgbClr val="5F6062"/>
                </a:solidFill>
                <a:latin typeface="+mj-lt"/>
                <a:ea typeface="+mn-ea"/>
                <a:cs typeface="+mn-cs"/>
                <a:sym typeface="Fira Sans Medium"/>
              </a:rPr>
              <a:t>Требования к времени</a:t>
            </a:r>
            <a:r>
              <a:rPr lang="en-US" sz="3800" dirty="0">
                <a:solidFill>
                  <a:srgbClr val="5F6062"/>
                </a:solidFill>
                <a:latin typeface="+mj-lt"/>
                <a:ea typeface="+mn-ea"/>
                <a:cs typeface="+mn-cs"/>
                <a:sym typeface="Fira Sans Medium"/>
              </a:rPr>
              <a:t> </a:t>
            </a:r>
            <a:r>
              <a:rPr lang="ru-RU" sz="3800" dirty="0">
                <a:solidFill>
                  <a:srgbClr val="5F6062"/>
                </a:solidFill>
                <a:latin typeface="+mj-lt"/>
                <a:ea typeface="+mn-ea"/>
                <a:cs typeface="+mn-cs"/>
                <a:sym typeface="Fira Sans Medium"/>
              </a:rPr>
              <a:t>и частоте в 5G O-RAN</a:t>
            </a:r>
            <a:endParaRPr sz="3800" dirty="0">
              <a:solidFill>
                <a:srgbClr val="5F6062"/>
              </a:solidFill>
              <a:latin typeface="+mj-lt"/>
              <a:ea typeface="+mn-ea"/>
              <a:cs typeface="+mn-cs"/>
              <a:sym typeface="Fira Sans Medium"/>
            </a:endParaRPr>
          </a:p>
        </p:txBody>
      </p:sp>
      <p:sp>
        <p:nvSpPr>
          <p:cNvPr id="518" name="Google Shape;518;p18"/>
          <p:cNvSpPr txBox="1"/>
          <p:nvPr/>
        </p:nvSpPr>
        <p:spPr>
          <a:xfrm>
            <a:off x="984529" y="2645050"/>
            <a:ext cx="5577555"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b="0" i="0" dirty="0">
                <a:solidFill>
                  <a:srgbClr val="0D0D0D"/>
                </a:solidFill>
                <a:effectLst/>
                <a:latin typeface="+mj-lt"/>
              </a:rPr>
              <a:t>	5G O-RAN требует строгой синхронизации по всей сети через множественные сетевые переходы. </a:t>
            </a:r>
          </a:p>
          <a:p>
            <a:pPr marR="0" lvl="0" algn="just" rtl="0">
              <a:lnSpc>
                <a:spcPct val="150000"/>
              </a:lnSpc>
              <a:spcBef>
                <a:spcPts val="0"/>
              </a:spcBef>
              <a:spcAft>
                <a:spcPts val="0"/>
              </a:spcAft>
              <a:buClr>
                <a:schemeClr val="dk1"/>
              </a:buClr>
              <a:buSzPts val="2000"/>
            </a:pPr>
            <a:r>
              <a:rPr lang="ru-RU" b="0" i="0" dirty="0">
                <a:solidFill>
                  <a:srgbClr val="0D0D0D"/>
                </a:solidFill>
                <a:effectLst/>
                <a:latin typeface="+mj-lt"/>
              </a:rPr>
              <a:t>	Устройства должны работать как граничные часы с ошибкой времени менее 10 </a:t>
            </a:r>
            <a:r>
              <a:rPr lang="ru-RU" b="0" i="0" dirty="0" err="1">
                <a:solidFill>
                  <a:srgbClr val="0D0D0D"/>
                </a:solidFill>
                <a:effectLst/>
                <a:latin typeface="+mj-lt"/>
              </a:rPr>
              <a:t>нс</a:t>
            </a:r>
            <a:r>
              <a:rPr lang="ru-RU" b="0" i="0" dirty="0">
                <a:solidFill>
                  <a:srgbClr val="0D0D0D"/>
                </a:solidFill>
                <a:effectLst/>
                <a:latin typeface="+mj-lt"/>
              </a:rPr>
              <a:t> и</a:t>
            </a:r>
            <a:r>
              <a:rPr lang="en-US" b="0" i="0" dirty="0">
                <a:solidFill>
                  <a:srgbClr val="0D0D0D"/>
                </a:solidFill>
                <a:effectLst/>
                <a:latin typeface="+mj-lt"/>
              </a:rPr>
              <a:t> </a:t>
            </a:r>
            <a:r>
              <a:rPr lang="ru-RU" b="0" i="0" dirty="0">
                <a:solidFill>
                  <a:srgbClr val="0D0D0D"/>
                </a:solidFill>
                <a:effectLst/>
                <a:latin typeface="+mj-lt"/>
              </a:rPr>
              <a:t>строгими требованиями к стабильности частоты.</a:t>
            </a:r>
            <a:endParaRPr dirty="0">
              <a:latin typeface="+mj-lt"/>
            </a:endParaRPr>
          </a:p>
        </p:txBody>
      </p:sp>
      <p:pic>
        <p:nvPicPr>
          <p:cNvPr id="519" name="Google Shape;519;p18"/>
          <p:cNvPicPr preferRelativeResize="0"/>
          <p:nvPr/>
        </p:nvPicPr>
        <p:blipFill rotWithShape="1">
          <a:blip r:embed="rId3">
            <a:alphaModFix/>
          </a:blip>
          <a:srcRect t="32595"/>
          <a:stretch/>
        </p:blipFill>
        <p:spPr>
          <a:xfrm>
            <a:off x="6984339" y="2850266"/>
            <a:ext cx="4732044" cy="23191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9"/>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25" name="Google Shape;525;p19"/>
          <p:cNvSpPr txBox="1">
            <a:spLocks noGrp="1"/>
          </p:cNvSpPr>
          <p:nvPr>
            <p:ph type="title"/>
          </p:nvPr>
        </p:nvSpPr>
        <p:spPr>
          <a:xfrm>
            <a:off x="3939427" y="937165"/>
            <a:ext cx="455551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3800" dirty="0">
                <a:solidFill>
                  <a:srgbClr val="5F6062"/>
                </a:solidFill>
                <a:latin typeface="+mj-lt"/>
                <a:ea typeface="+mn-ea"/>
                <a:cs typeface="+mn-cs"/>
              </a:rPr>
              <a:t>Текущие архитектуры</a:t>
            </a:r>
            <a:endParaRPr sz="3800" dirty="0">
              <a:solidFill>
                <a:srgbClr val="5F6062"/>
              </a:solidFill>
              <a:latin typeface="+mj-lt"/>
              <a:ea typeface="+mn-ea"/>
              <a:cs typeface="+mn-cs"/>
            </a:endParaRPr>
          </a:p>
        </p:txBody>
      </p:sp>
      <p:sp>
        <p:nvSpPr>
          <p:cNvPr id="527" name="Google Shape;527;p19"/>
          <p:cNvSpPr txBox="1"/>
          <p:nvPr/>
        </p:nvSpPr>
        <p:spPr>
          <a:xfrm>
            <a:off x="514025" y="2488039"/>
            <a:ext cx="5921266" cy="2585283"/>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Для выполнения этих требований по временной синхронизации серверы стиля O-RAN DU обычно оснащаются интегрированными сетевыми интерфейсами (NIC) на базовой плате, а также интегрированными тактовыми цепями, такими как DPLL с GPS и OCXO, встроенными в материнскую плату сервера.</a:t>
            </a:r>
            <a:endParaRPr dirty="0">
              <a:latin typeface="+mj-lt"/>
            </a:endParaRPr>
          </a:p>
        </p:txBody>
      </p:sp>
      <p:pic>
        <p:nvPicPr>
          <p:cNvPr id="528" name="Google Shape;528;p19"/>
          <p:cNvPicPr preferRelativeResize="0"/>
          <p:nvPr/>
        </p:nvPicPr>
        <p:blipFill rotWithShape="1">
          <a:blip r:embed="rId3">
            <a:alphaModFix/>
          </a:blip>
          <a:srcRect t="29100"/>
          <a:stretch/>
        </p:blipFill>
        <p:spPr>
          <a:xfrm>
            <a:off x="6676545" y="2633897"/>
            <a:ext cx="4732044" cy="2439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1"/>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65" name="Google Shape;565;p21"/>
          <p:cNvSpPr txBox="1">
            <a:spLocks noGrp="1"/>
          </p:cNvSpPr>
          <p:nvPr>
            <p:ph type="title"/>
          </p:nvPr>
        </p:nvSpPr>
        <p:spPr>
          <a:xfrm>
            <a:off x="968821" y="361271"/>
            <a:ext cx="10885478"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ru-RU" sz="3800" dirty="0">
                <a:solidFill>
                  <a:srgbClr val="5F6062"/>
                </a:solidFill>
                <a:latin typeface="+mj-lt"/>
                <a:ea typeface="+mn-ea"/>
                <a:cs typeface="+mn-cs"/>
              </a:rPr>
              <a:t>Вариант DU* с головным устройством </a:t>
            </a:r>
            <a:r>
              <a:rPr lang="en-US" sz="3800" dirty="0" err="1">
                <a:solidFill>
                  <a:srgbClr val="5F6062"/>
                </a:solidFill>
                <a:latin typeface="+mj-lt"/>
                <a:ea typeface="+mn-ea"/>
                <a:cs typeface="+mn-cs"/>
              </a:rPr>
              <a:t>Qantum</a:t>
            </a:r>
            <a:r>
              <a:rPr lang="ru-RU" sz="3800" dirty="0">
                <a:solidFill>
                  <a:srgbClr val="5F6062"/>
                </a:solidFill>
                <a:latin typeface="+mj-lt"/>
                <a:ea typeface="+mn-ea"/>
                <a:cs typeface="+mn-cs"/>
              </a:rPr>
              <a:t> </a:t>
            </a:r>
            <a:r>
              <a:rPr lang="en-US" sz="3800" dirty="0">
                <a:solidFill>
                  <a:srgbClr val="5F6062"/>
                </a:solidFill>
                <a:latin typeface="+mj-lt"/>
                <a:ea typeface="+mn-ea"/>
                <a:cs typeface="+mn-cs"/>
              </a:rPr>
              <a:t>PCIe</a:t>
            </a:r>
            <a:endParaRPr sz="3800" dirty="0">
              <a:solidFill>
                <a:srgbClr val="5F6062"/>
              </a:solidFill>
              <a:latin typeface="+mj-lt"/>
              <a:ea typeface="+mn-ea"/>
              <a:cs typeface="+mn-cs"/>
            </a:endParaRPr>
          </a:p>
        </p:txBody>
      </p:sp>
      <p:sp>
        <p:nvSpPr>
          <p:cNvPr id="566" name="Google Shape;566;p21"/>
          <p:cNvSpPr txBox="1"/>
          <p:nvPr/>
        </p:nvSpPr>
        <p:spPr>
          <a:xfrm>
            <a:off x="358137" y="1255876"/>
            <a:ext cx="5904099" cy="549377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Временная карта выступает в качестве источника  времени и частоты;</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Синхронизирована с ГНСС;</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Атомные часы как хранитель частоты;</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Все </a:t>
            </a:r>
            <a:r>
              <a:rPr lang="ru-RU" sz="1600" dirty="0" err="1">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NIC синхронизируется от временной карты</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В зависимости от необходимых интерфейсов можно установить несколько </a:t>
            </a:r>
            <a:r>
              <a:rPr lang="ru-RU" sz="1600" dirty="0" err="1">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NIC</a:t>
            </a:r>
          </a:p>
          <a:p>
            <a:pPr marL="285750" marR="0" lvl="0" indent="-285750" algn="just" rtl="0">
              <a:lnSpc>
                <a:spcPct val="150000"/>
              </a:lnSpc>
              <a:spcBef>
                <a:spcPts val="0"/>
              </a:spcBef>
              <a:spcAft>
                <a:spcPts val="0"/>
              </a:spcAft>
              <a:buClr>
                <a:schemeClr val="dk1"/>
              </a:buClr>
              <a:buSzPts val="2000"/>
              <a:buFont typeface="Arial"/>
              <a:buChar char="•"/>
            </a:pPr>
            <a:r>
              <a:rPr lang="ru-RU" sz="1600" dirty="0">
                <a:solidFill>
                  <a:schemeClr val="dk1"/>
                </a:solidFill>
                <a:latin typeface="+mj-lt"/>
                <a:ea typeface="Libre Franklin"/>
                <a:cs typeface="Libre Franklin"/>
                <a:sym typeface="Libre Franklin"/>
              </a:rPr>
              <a:t>Поскольку все тактовые сигналы на </a:t>
            </a:r>
            <a:r>
              <a:rPr lang="ru-RU" sz="1600" dirty="0" err="1">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NIC теперь могут следовать за частотой </a:t>
            </a:r>
            <a:r>
              <a:rPr lang="en-US" sz="1600" dirty="0">
                <a:solidFill>
                  <a:schemeClr val="dk1"/>
                </a:solidFill>
                <a:latin typeface="+mj-lt"/>
                <a:ea typeface="Libre Franklin"/>
                <a:cs typeface="Libre Franklin"/>
                <a:sym typeface="Libre Franklin"/>
              </a:rPr>
              <a:t>PCIe</a:t>
            </a:r>
            <a:r>
              <a:rPr lang="ru-RU" sz="1600" dirty="0">
                <a:solidFill>
                  <a:schemeClr val="dk1"/>
                </a:solidFill>
                <a:latin typeface="+mj-lt"/>
                <a:ea typeface="Libre Franklin"/>
                <a:cs typeface="Libre Franklin"/>
                <a:sym typeface="Libre Franklin"/>
              </a:rPr>
              <a:t> карты, тактирование Ethernet на NIC поддерживается (отслеживается) до дисциплинированных атомных часов.</a:t>
            </a:r>
          </a:p>
          <a:p>
            <a:pPr marL="285750" marR="0" lvl="0" indent="-285750" algn="l" rtl="0">
              <a:lnSpc>
                <a:spcPct val="150000"/>
              </a:lnSpc>
              <a:spcBef>
                <a:spcPts val="0"/>
              </a:spcBef>
              <a:spcAft>
                <a:spcPts val="0"/>
              </a:spcAft>
              <a:buClr>
                <a:schemeClr val="dk1"/>
              </a:buClr>
              <a:buSzPts val="2000"/>
              <a:buFont typeface="Arial"/>
              <a:buChar char="•"/>
            </a:pPr>
            <a:endParaRPr lang="ru-RU" sz="1600" dirty="0">
              <a:solidFill>
                <a:schemeClr val="dk1"/>
              </a:solidFill>
              <a:latin typeface="+mj-lt"/>
              <a:sym typeface="Libre Franklin"/>
            </a:endParaRPr>
          </a:p>
          <a:p>
            <a:pPr marR="0" lvl="0" algn="l" rtl="0">
              <a:lnSpc>
                <a:spcPct val="150000"/>
              </a:lnSpc>
              <a:spcBef>
                <a:spcPts val="0"/>
              </a:spcBef>
              <a:spcAft>
                <a:spcPts val="0"/>
              </a:spcAft>
              <a:buClr>
                <a:schemeClr val="dk1"/>
              </a:buClr>
              <a:buSzPts val="2000"/>
            </a:pPr>
            <a:r>
              <a:rPr lang="ru-RU" sz="1400" i="1" dirty="0">
                <a:latin typeface="+mj-lt"/>
              </a:rPr>
              <a:t>DU (Distributed Unit) - это распределенная единица в сети 5G, которая включает в себя функциональные компоненты базовой станции.</a:t>
            </a:r>
          </a:p>
          <a:p>
            <a:pPr marL="285750" marR="0" lvl="0" indent="-285750" algn="l" rtl="0">
              <a:lnSpc>
                <a:spcPct val="150000"/>
              </a:lnSpc>
              <a:spcBef>
                <a:spcPts val="0"/>
              </a:spcBef>
              <a:spcAft>
                <a:spcPts val="0"/>
              </a:spcAft>
              <a:buClr>
                <a:schemeClr val="dk1"/>
              </a:buClr>
              <a:buSzPts val="2000"/>
              <a:buFont typeface="Arial"/>
              <a:buChar char="•"/>
            </a:pPr>
            <a:endParaRPr sz="1400" dirty="0">
              <a:latin typeface="+mj-lt"/>
            </a:endParaRPr>
          </a:p>
        </p:txBody>
      </p:sp>
      <p:sp>
        <p:nvSpPr>
          <p:cNvPr id="567" name="Google Shape;567;p21"/>
          <p:cNvSpPr/>
          <p:nvPr/>
        </p:nvSpPr>
        <p:spPr>
          <a:xfrm>
            <a:off x="6546612" y="1121731"/>
            <a:ext cx="5404195" cy="5444408"/>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8" name="Google Shape;568;p21"/>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9" name="Google Shape;569;p21"/>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NIC</a:t>
            </a:r>
            <a:endParaRPr dirty="0"/>
          </a:p>
        </p:txBody>
      </p:sp>
      <p:sp>
        <p:nvSpPr>
          <p:cNvPr id="570" name="Google Shape;570;p21"/>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571" name="Google Shape;571;p21"/>
          <p:cNvCxnSpPr/>
          <p:nvPr/>
        </p:nvCxnSpPr>
        <p:spPr>
          <a:xfrm rot="10800000">
            <a:off x="8035114" y="246516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572" name="Google Shape;572;p21"/>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573" name="Google Shape;573;p21"/>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575" name="Google Shape;575;p21"/>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Endpoint</a:t>
            </a:r>
            <a:endParaRPr/>
          </a:p>
        </p:txBody>
      </p:sp>
      <p:cxnSp>
        <p:nvCxnSpPr>
          <p:cNvPr id="576" name="Google Shape;576;p21"/>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7" name="Google Shape;577;p21"/>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578" name="Google Shape;578;p21"/>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9" name="Google Shape;579;p21"/>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580" name="Google Shape;580;p21"/>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581" name="Google Shape;581;p21"/>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582" name="Google Shape;582;p21"/>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583" name="Google Shape;583;p21"/>
          <p:cNvSpPr/>
          <p:nvPr/>
        </p:nvSpPr>
        <p:spPr>
          <a:xfrm>
            <a:off x="7454687" y="441543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84" name="Google Shape;584;p21"/>
          <p:cNvSpPr/>
          <p:nvPr/>
        </p:nvSpPr>
        <p:spPr>
          <a:xfrm>
            <a:off x="7594918" y="4534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GNSS Receiver</a:t>
            </a:r>
            <a:endParaRPr/>
          </a:p>
        </p:txBody>
      </p:sp>
      <p:grpSp>
        <p:nvGrpSpPr>
          <p:cNvPr id="585" name="Google Shape;585;p21"/>
          <p:cNvGrpSpPr/>
          <p:nvPr/>
        </p:nvGrpSpPr>
        <p:grpSpPr>
          <a:xfrm>
            <a:off x="6843805" y="4119729"/>
            <a:ext cx="407254" cy="368834"/>
            <a:chOff x="1043108" y="1221761"/>
            <a:chExt cx="407254" cy="368834"/>
          </a:xfrm>
        </p:grpSpPr>
        <p:sp>
          <p:nvSpPr>
            <p:cNvPr id="586" name="Google Shape;586;p21"/>
            <p:cNvSpPr/>
            <p:nvPr/>
          </p:nvSpPr>
          <p:spPr>
            <a:xfrm>
              <a:off x="1043108" y="1221761"/>
              <a:ext cx="407254" cy="368834"/>
            </a:xfrm>
            <a:prstGeom prst="flowChartMerg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cxnSp>
          <p:nvCxnSpPr>
            <p:cNvPr id="587" name="Google Shape;587;p21"/>
            <p:cNvCxnSpPr>
              <a:stCxn id="586" idx="2"/>
              <a:endCxn id="586" idx="0"/>
            </p:cNvCxnSpPr>
            <p:nvPr/>
          </p:nvCxnSpPr>
          <p:spPr>
            <a:xfrm rot="10800000">
              <a:off x="1246735" y="1221895"/>
              <a:ext cx="0" cy="368700"/>
            </a:xfrm>
            <a:prstGeom prst="straightConnector1">
              <a:avLst/>
            </a:prstGeom>
            <a:noFill/>
            <a:ln w="9525" cap="flat" cmpd="sng">
              <a:solidFill>
                <a:schemeClr val="dk1"/>
              </a:solidFill>
              <a:prstDash val="solid"/>
              <a:miter lim="800000"/>
              <a:headEnd type="none" w="sm" len="sm"/>
              <a:tailEnd type="none" w="sm" len="sm"/>
            </a:ln>
          </p:spPr>
        </p:cxnSp>
      </p:grpSp>
      <p:cxnSp>
        <p:nvCxnSpPr>
          <p:cNvPr id="588" name="Google Shape;588;p21"/>
          <p:cNvCxnSpPr>
            <a:stCxn id="586" idx="2"/>
            <a:endCxn id="584" idx="1"/>
          </p:cNvCxnSpPr>
          <p:nvPr/>
        </p:nvCxnSpPr>
        <p:spPr>
          <a:xfrm rot="-5400000" flipH="1">
            <a:off x="7071432" y="4464563"/>
            <a:ext cx="499500" cy="547500"/>
          </a:xfrm>
          <a:prstGeom prst="bentConnector2">
            <a:avLst/>
          </a:prstGeom>
          <a:noFill/>
          <a:ln w="9525" cap="flat" cmpd="sng">
            <a:solidFill>
              <a:schemeClr val="dk1"/>
            </a:solidFill>
            <a:prstDash val="solid"/>
            <a:miter lim="800000"/>
            <a:headEnd type="none" w="sm" len="sm"/>
            <a:tailEnd type="triangle" w="med" len="med"/>
          </a:ln>
        </p:spPr>
      </p:cxnSp>
      <p:sp>
        <p:nvSpPr>
          <p:cNvPr id="589" name="Google Shape;589;p21"/>
          <p:cNvSpPr/>
          <p:nvPr/>
        </p:nvSpPr>
        <p:spPr>
          <a:xfrm>
            <a:off x="7594917" y="564405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High Stability Oscillator</a:t>
            </a:r>
            <a:endParaRPr/>
          </a:p>
        </p:txBody>
      </p:sp>
      <p:cxnSp>
        <p:nvCxnSpPr>
          <p:cNvPr id="590" name="Google Shape;590;p21"/>
          <p:cNvCxnSpPr/>
          <p:nvPr/>
        </p:nvCxnSpPr>
        <p:spPr>
          <a:xfrm>
            <a:off x="8824361" y="4726772"/>
            <a:ext cx="60669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1" name="Google Shape;591;p21"/>
          <p:cNvCxnSpPr/>
          <p:nvPr/>
        </p:nvCxnSpPr>
        <p:spPr>
          <a:xfrm>
            <a:off x="8824361" y="5141709"/>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2" name="Google Shape;592;p21"/>
          <p:cNvSpPr txBox="1"/>
          <p:nvPr/>
        </p:nvSpPr>
        <p:spPr>
          <a:xfrm>
            <a:off x="8858870" y="4872560"/>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PPS</a:t>
            </a:r>
            <a:endParaRPr/>
          </a:p>
        </p:txBody>
      </p:sp>
      <p:sp>
        <p:nvSpPr>
          <p:cNvPr id="593" name="Google Shape;593;p21"/>
          <p:cNvSpPr txBox="1"/>
          <p:nvPr/>
        </p:nvSpPr>
        <p:spPr>
          <a:xfrm>
            <a:off x="8861633" y="4464923"/>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ToD</a:t>
            </a:r>
            <a:endParaRPr sz="1400" b="0" i="0" u="none" strike="noStrike" cap="none">
              <a:solidFill>
                <a:srgbClr val="000000"/>
              </a:solidFill>
              <a:latin typeface="Arial"/>
              <a:ea typeface="Arial"/>
              <a:cs typeface="Arial"/>
              <a:sym typeface="Arial"/>
            </a:endParaRPr>
          </a:p>
        </p:txBody>
      </p:sp>
      <p:cxnSp>
        <p:nvCxnSpPr>
          <p:cNvPr id="594" name="Google Shape;594;p21"/>
          <p:cNvCxnSpPr/>
          <p:nvPr/>
        </p:nvCxnSpPr>
        <p:spPr>
          <a:xfrm rot="10800000">
            <a:off x="8824361" y="5880800"/>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5" name="Google Shape;595;p21"/>
          <p:cNvSpPr txBox="1"/>
          <p:nvPr/>
        </p:nvSpPr>
        <p:spPr>
          <a:xfrm>
            <a:off x="8783015" y="5638706"/>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Discipline</a:t>
            </a:r>
            <a:endParaRPr/>
          </a:p>
        </p:txBody>
      </p:sp>
      <p:sp>
        <p:nvSpPr>
          <p:cNvPr id="596" name="Google Shape;596;p21"/>
          <p:cNvSpPr txBox="1"/>
          <p:nvPr/>
        </p:nvSpPr>
        <p:spPr>
          <a:xfrm>
            <a:off x="6990407" y="404427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err="1">
                <a:solidFill>
                  <a:srgbClr val="000000"/>
                </a:solidFill>
                <a:latin typeface="Arial"/>
                <a:ea typeface="Arial"/>
                <a:cs typeface="Arial"/>
                <a:sym typeface="Arial"/>
              </a:rPr>
              <a:t>Qantum</a:t>
            </a:r>
            <a:r>
              <a:rPr lang="en-US" sz="1200" b="0" i="0" u="none" strike="noStrike" cap="none" dirty="0">
                <a:solidFill>
                  <a:srgbClr val="000000"/>
                </a:solidFill>
                <a:latin typeface="Arial"/>
                <a:ea typeface="Arial"/>
                <a:cs typeface="Arial"/>
                <a:sym typeface="Arial"/>
              </a:rPr>
              <a:t> Card</a:t>
            </a:r>
            <a:endParaRPr dirty="0"/>
          </a:p>
        </p:txBody>
      </p:sp>
      <p:sp>
        <p:nvSpPr>
          <p:cNvPr id="597" name="Google Shape;597;p21"/>
          <p:cNvSpPr/>
          <p:nvPr/>
        </p:nvSpPr>
        <p:spPr>
          <a:xfrm>
            <a:off x="9431058" y="4488562"/>
            <a:ext cx="1229444" cy="207757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Clock Processing FPGA + DPLL</a:t>
            </a:r>
            <a:endParaRPr/>
          </a:p>
        </p:txBody>
      </p:sp>
      <p:sp>
        <p:nvSpPr>
          <p:cNvPr id="598" name="Google Shape;598;p21"/>
          <p:cNvSpPr txBox="1"/>
          <p:nvPr/>
        </p:nvSpPr>
        <p:spPr>
          <a:xfrm>
            <a:off x="6643220" y="3866218"/>
            <a:ext cx="80842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Antenna</a:t>
            </a:r>
            <a:endParaRPr/>
          </a:p>
        </p:txBody>
      </p:sp>
      <p:cxnSp>
        <p:nvCxnSpPr>
          <p:cNvPr id="599" name="Google Shape;599;p21"/>
          <p:cNvCxnSpPr/>
          <p:nvPr/>
        </p:nvCxnSpPr>
        <p:spPr>
          <a:xfrm flipH="1">
            <a:off x="10402603" y="3218724"/>
            <a:ext cx="685811" cy="1269839"/>
          </a:xfrm>
          <a:prstGeom prst="straightConnector1">
            <a:avLst/>
          </a:prstGeom>
          <a:noFill/>
          <a:ln w="9525" cap="flat" cmpd="sng">
            <a:solidFill>
              <a:schemeClr val="accent1"/>
            </a:solidFill>
            <a:prstDash val="solid"/>
            <a:miter lim="800000"/>
            <a:headEnd type="triangle" w="med" len="med"/>
            <a:tailEnd type="triangle" w="med" len="med"/>
          </a:ln>
        </p:spPr>
      </p:cxnSp>
      <p:sp>
        <p:nvSpPr>
          <p:cNvPr id="600" name="Google Shape;600;p21"/>
          <p:cNvSpPr/>
          <p:nvPr/>
        </p:nvSpPr>
        <p:spPr>
          <a:xfrm>
            <a:off x="10774307" y="3846891"/>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cxnSp>
        <p:nvCxnSpPr>
          <p:cNvPr id="601" name="Google Shape;601;p21"/>
          <p:cNvCxnSpPr/>
          <p:nvPr/>
        </p:nvCxnSpPr>
        <p:spPr>
          <a:xfrm>
            <a:off x="8824362" y="6241409"/>
            <a:ext cx="606696" cy="0"/>
          </a:xfrm>
          <a:prstGeom prst="straightConnector1">
            <a:avLst/>
          </a:prstGeom>
          <a:noFill/>
          <a:ln w="76200" cap="flat" cmpd="sng">
            <a:solidFill>
              <a:schemeClr val="accent1"/>
            </a:solidFill>
            <a:prstDash val="solid"/>
            <a:miter lim="800000"/>
            <a:headEnd type="none" w="sm" len="sm"/>
            <a:tailEnd type="triangle" w="med" len="med"/>
          </a:ln>
        </p:spPr>
      </p:cxnSp>
      <p:sp>
        <p:nvSpPr>
          <p:cNvPr id="602" name="Google Shape;602;p21"/>
          <p:cNvSpPr txBox="1"/>
          <p:nvPr/>
        </p:nvSpPr>
        <p:spPr>
          <a:xfrm>
            <a:off x="8794123" y="5966975"/>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10MHz</a:t>
            </a:r>
            <a:endParaRPr/>
          </a:p>
        </p:txBody>
      </p:sp>
      <p:sp>
        <p:nvSpPr>
          <p:cNvPr id="603" name="Google Shape;603;p21"/>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604" name="Google Shape;604;p21"/>
          <p:cNvSpPr txBox="1"/>
          <p:nvPr/>
        </p:nvSpPr>
        <p:spPr>
          <a:xfrm>
            <a:off x="4677715" y="1799693"/>
            <a:ext cx="129543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Libre Franklin"/>
                <a:ea typeface="Libre Franklin"/>
                <a:cs typeface="Libre Franklin"/>
                <a:sym typeface="Libre Franklin"/>
              </a:rPr>
              <a:t>Sync-E out clock traceable to 10MHz</a:t>
            </a:r>
            <a:endParaRPr dirty="0"/>
          </a:p>
        </p:txBody>
      </p:sp>
      <p:cxnSp>
        <p:nvCxnSpPr>
          <p:cNvPr id="605" name="Google Shape;605;p21"/>
          <p:cNvCxnSpPr>
            <a:stCxn id="597" idx="0"/>
          </p:cNvCxnSpPr>
          <p:nvPr/>
        </p:nvCxnSpPr>
        <p:spPr>
          <a:xfrm rot="10800000">
            <a:off x="9406480" y="3401362"/>
            <a:ext cx="639300" cy="1087200"/>
          </a:xfrm>
          <a:prstGeom prst="straightConnector1">
            <a:avLst/>
          </a:prstGeom>
          <a:noFill/>
          <a:ln w="38100" cap="flat" cmpd="sng">
            <a:solidFill>
              <a:schemeClr val="accent1"/>
            </a:solidFill>
            <a:prstDash val="dash"/>
            <a:round/>
            <a:headEnd type="none" w="sm" len="sm"/>
            <a:tailEnd type="stealth" w="med" len="med"/>
          </a:ln>
        </p:spPr>
      </p:cxnSp>
      <p:sp>
        <p:nvSpPr>
          <p:cNvPr id="606" name="Google Shape;606;p21"/>
          <p:cNvSpPr/>
          <p:nvPr/>
        </p:nvSpPr>
        <p:spPr>
          <a:xfrm>
            <a:off x="9285461" y="4002918"/>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cxnSp>
        <p:nvCxnSpPr>
          <p:cNvPr id="607" name="Google Shape;607;p21"/>
          <p:cNvCxnSpPr>
            <a:cxnSpLocks/>
            <a:stCxn id="569" idx="1"/>
          </p:cNvCxnSpPr>
          <p:nvPr/>
        </p:nvCxnSpPr>
        <p:spPr>
          <a:xfrm flipH="1">
            <a:off x="5997801" y="2087833"/>
            <a:ext cx="827519"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2"/>
          <p:cNvSpPr txBox="1"/>
          <p:nvPr/>
        </p:nvSpPr>
        <p:spPr>
          <a:xfrm>
            <a:off x="4130774" y="1143491"/>
            <a:ext cx="4692213" cy="937873"/>
          </a:xfrm>
          <a:prstGeom prst="rect">
            <a:avLst/>
          </a:prstGeom>
          <a:noFill/>
          <a:ln>
            <a:noFill/>
          </a:ln>
        </p:spPr>
        <p:txBody>
          <a:bodyPr spcFirstLastPara="1" wrap="square" lIns="91425" tIns="45700" rIns="91425" bIns="45700" anchor="b" anchorCtr="0">
            <a:normAutofit/>
          </a:bodyPr>
          <a:lstStyle/>
          <a:p>
            <a:pPr marR="0">
              <a:lnSpc>
                <a:spcPct val="90000"/>
              </a:lnSpc>
              <a:buClr>
                <a:schemeClr val="dk1"/>
              </a:buClr>
              <a:buSzPts val="4000"/>
            </a:pPr>
            <a:r>
              <a:rPr lang="ru-RU" sz="3600" dirty="0">
                <a:solidFill>
                  <a:srgbClr val="5F6062"/>
                </a:solidFill>
                <a:latin typeface="+mj-lt"/>
                <a:sym typeface="Libre Franklin Medium"/>
              </a:rPr>
              <a:t>ЧТО НАМ ЭТО ДАСТ?</a:t>
            </a:r>
            <a:endParaRPr sz="3600" dirty="0">
              <a:solidFill>
                <a:srgbClr val="5F6062"/>
              </a:solidFill>
              <a:latin typeface="+mj-lt"/>
              <a:sym typeface="Libre Franklin"/>
            </a:endParaRPr>
          </a:p>
        </p:txBody>
      </p:sp>
      <p:sp>
        <p:nvSpPr>
          <p:cNvPr id="613" name="Google Shape;613;p22"/>
          <p:cNvSpPr txBox="1"/>
          <p:nvPr/>
        </p:nvSpPr>
        <p:spPr>
          <a:xfrm>
            <a:off x="1205685" y="2339414"/>
            <a:ext cx="10058270" cy="2538707"/>
          </a:xfrm>
          <a:prstGeom prst="rect">
            <a:avLst/>
          </a:prstGeom>
          <a:noFill/>
          <a:ln>
            <a:noFill/>
          </a:ln>
        </p:spPr>
        <p:txBody>
          <a:bodyPr spcFirstLastPara="1" wrap="square" lIns="91425" tIns="45700" rIns="91425" bIns="45700" anchor="t" anchorCtr="0">
            <a:noAutofit/>
          </a:bodyPr>
          <a:lstStyle/>
          <a:p>
            <a:pPr marR="0" lvl="0" algn="ctr" rtl="0">
              <a:lnSpc>
                <a:spcPct val="90000"/>
              </a:lnSpc>
              <a:spcBef>
                <a:spcPts val="0"/>
              </a:spcBef>
              <a:spcAft>
                <a:spcPts val="0"/>
              </a:spcAft>
              <a:buClr>
                <a:srgbClr val="8DC63F"/>
              </a:buClr>
              <a:buSzPts val="2400"/>
            </a:pPr>
            <a:r>
              <a:rPr lang="ru-RU" sz="3200" dirty="0">
                <a:solidFill>
                  <a:srgbClr val="5F6062"/>
                </a:solidFill>
                <a:latin typeface="+mj-lt"/>
                <a:ea typeface="Libre Franklin"/>
                <a:cs typeface="Libre Franklin"/>
                <a:sym typeface="Libre Franklin"/>
              </a:rPr>
              <a:t>	</a:t>
            </a:r>
            <a:r>
              <a:rPr lang="ru-RU" sz="2400" dirty="0">
                <a:solidFill>
                  <a:srgbClr val="5F6062"/>
                </a:solidFill>
                <a:latin typeface="+mj-lt"/>
                <a:ea typeface="Libre Franklin"/>
                <a:cs typeface="Libre Franklin"/>
                <a:sym typeface="Libre Franklin"/>
              </a:rPr>
              <a:t>С использованием PTM + PFM на базе </a:t>
            </a:r>
            <a:r>
              <a:rPr lang="en-US" sz="2400" dirty="0" err="1">
                <a:solidFill>
                  <a:srgbClr val="5F6062"/>
                </a:solidFill>
                <a:latin typeface="+mj-lt"/>
                <a:ea typeface="Libre Franklin"/>
                <a:cs typeface="Libre Franklin"/>
                <a:sym typeface="Libre Franklin"/>
              </a:rPr>
              <a:t>Qantum</a:t>
            </a:r>
            <a:r>
              <a:rPr lang="en-US" sz="2400" dirty="0">
                <a:solidFill>
                  <a:srgbClr val="5F6062"/>
                </a:solidFill>
                <a:latin typeface="+mj-lt"/>
                <a:ea typeface="Libre Franklin"/>
                <a:cs typeface="Libre Franklin"/>
                <a:sym typeface="Libre Franklin"/>
              </a:rPr>
              <a:t> PCIe</a:t>
            </a:r>
            <a:r>
              <a:rPr lang="ru-RU" sz="2400" dirty="0">
                <a:solidFill>
                  <a:srgbClr val="5F6062"/>
                </a:solidFill>
                <a:latin typeface="+mj-lt"/>
                <a:ea typeface="Libre Franklin"/>
                <a:cs typeface="Libre Franklin"/>
                <a:sym typeface="Libre Franklin"/>
              </a:rPr>
              <a:t> коммерческие серверы любого производителя могут предоставлять и распределять частоту и время на любую установленную карту </a:t>
            </a:r>
            <a:r>
              <a:rPr lang="ru-RU" sz="2400" dirty="0" err="1">
                <a:solidFill>
                  <a:srgbClr val="5F6062"/>
                </a:solidFill>
                <a:latin typeface="+mj-lt"/>
                <a:ea typeface="Libre Franklin"/>
                <a:cs typeface="Libre Franklin"/>
                <a:sym typeface="Libre Franklin"/>
              </a:rPr>
              <a:t>PCIe</a:t>
            </a:r>
            <a:r>
              <a:rPr lang="ru-RU" sz="2400" dirty="0">
                <a:solidFill>
                  <a:srgbClr val="5F6062"/>
                </a:solidFill>
                <a:latin typeface="+mj-lt"/>
                <a:ea typeface="Libre Franklin"/>
                <a:cs typeface="Libre Franklin"/>
                <a:sym typeface="Libre Franklin"/>
              </a:rPr>
              <a:t>, создавая устройства, соответствующие требованиям 5G с минимальными затратами как по оборудованию так и по ресурсам.</a:t>
            </a:r>
            <a:endParaRPr sz="2400" dirty="0">
              <a:solidFill>
                <a:srgbClr val="5F6062"/>
              </a:solidFill>
              <a:latin typeface="+mj-lt"/>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3"/>
          <p:cNvSpPr txBox="1">
            <a:spLocks noGrp="1"/>
          </p:cNvSpPr>
          <p:nvPr>
            <p:ph type="ctrTitle"/>
          </p:nvPr>
        </p:nvSpPr>
        <p:spPr>
          <a:xfrm>
            <a:off x="1155161" y="1891186"/>
            <a:ext cx="10391594" cy="2115963"/>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5F6062"/>
              </a:buClr>
              <a:buSzPts val="6000"/>
              <a:buFont typeface="Fira Sans Medium"/>
              <a:buNone/>
            </a:pPr>
            <a:r>
              <a:rPr lang="ru-RU" dirty="0">
                <a:latin typeface="+mj-lt"/>
              </a:rPr>
              <a:t>Приложение 2: Распределенный искусственный интеллект (</a:t>
            </a:r>
            <a:r>
              <a:rPr lang="ru-RU" dirty="0" err="1">
                <a:latin typeface="+mj-lt"/>
              </a:rPr>
              <a:t>Distributed</a:t>
            </a:r>
            <a:r>
              <a:rPr lang="ru-RU" dirty="0">
                <a:latin typeface="+mj-lt"/>
              </a:rPr>
              <a:t> AI)</a:t>
            </a:r>
            <a:endParaRPr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4"/>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25" name="Google Shape;625;p24"/>
          <p:cNvSpPr txBox="1">
            <a:spLocks noGrp="1"/>
          </p:cNvSpPr>
          <p:nvPr>
            <p:ph type="title"/>
          </p:nvPr>
        </p:nvSpPr>
        <p:spPr>
          <a:xfrm>
            <a:off x="899305" y="452949"/>
            <a:ext cx="11088414" cy="492450"/>
          </a:xfrm>
          <a:prstGeom prst="rect">
            <a:avLst/>
          </a:prstGeom>
          <a:noFill/>
          <a:ln>
            <a:noFill/>
          </a:ln>
        </p:spPr>
        <p:txBody>
          <a:bodyPr spcFirstLastPara="1" wrap="square" lIns="45700" tIns="22850" rIns="45700" bIns="22850" anchor="ctr" anchorCtr="0">
            <a:noAutofit/>
          </a:bodyPr>
          <a:lstStyle/>
          <a:p>
            <a:pPr lvl="0" indent="0" algn="ctr">
              <a:spcBef>
                <a:spcPts val="0"/>
              </a:spcBef>
              <a:spcAft>
                <a:spcPts val="0"/>
              </a:spcAft>
              <a:buSzPts val="4000"/>
              <a:buFont typeface="Libre Franklin"/>
              <a:buNone/>
            </a:pPr>
            <a:r>
              <a:rPr lang="ru-RU" sz="3600" dirty="0">
                <a:solidFill>
                  <a:srgbClr val="5F6062"/>
                </a:solidFill>
                <a:latin typeface="+mj-lt"/>
                <a:ea typeface="+mn-ea"/>
                <a:cs typeface="+mn-cs"/>
              </a:rPr>
              <a:t>Приложение распределенного искусственного интеллекта</a:t>
            </a:r>
            <a:endParaRPr sz="3600" dirty="0">
              <a:solidFill>
                <a:srgbClr val="5F6062"/>
              </a:solidFill>
              <a:latin typeface="+mj-lt"/>
              <a:ea typeface="+mn-ea"/>
              <a:cs typeface="+mn-cs"/>
            </a:endParaRPr>
          </a:p>
        </p:txBody>
      </p:sp>
      <p:sp>
        <p:nvSpPr>
          <p:cNvPr id="626" name="Google Shape;626;p24"/>
          <p:cNvSpPr txBox="1"/>
          <p:nvPr/>
        </p:nvSpPr>
        <p:spPr>
          <a:xfrm>
            <a:off x="679655" y="1907283"/>
            <a:ext cx="5480668" cy="383177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ru-RU" dirty="0">
                <a:solidFill>
                  <a:schemeClr val="dk1"/>
                </a:solidFill>
                <a:latin typeface="+mj-lt"/>
                <a:ea typeface="Libre Franklin"/>
                <a:cs typeface="Libre Franklin"/>
                <a:sym typeface="Libre Franklin"/>
              </a:rPr>
              <a:t>Эта архитектура применяется для устройств, не поддерживающих Ethernet, таких как графические процессоры (GPU). Даже без использования PTM она обеспечивает синхронизацию частоты между GPU в рамках системы. С использованием PTM время и частота могут быть распределены по всему кластеру искусственного интеллекта: от сети фронт-</a:t>
            </a:r>
            <a:r>
              <a:rPr lang="ru-RU" dirty="0" err="1">
                <a:solidFill>
                  <a:schemeClr val="dk1"/>
                </a:solidFill>
                <a:latin typeface="+mj-lt"/>
                <a:ea typeface="Libre Franklin"/>
                <a:cs typeface="Libre Franklin"/>
                <a:sym typeface="Libre Franklin"/>
              </a:rPr>
              <a:t>энда</a:t>
            </a:r>
            <a:r>
              <a:rPr lang="ru-RU" dirty="0">
                <a:solidFill>
                  <a:schemeClr val="dk1"/>
                </a:solidFill>
                <a:latin typeface="+mj-lt"/>
                <a:ea typeface="Libre Franklin"/>
                <a:cs typeface="Libre Franklin"/>
                <a:sym typeface="Libre Franklin"/>
              </a:rPr>
              <a:t> до центрального процессора (CPU), от CPU до GPU и далее к сети бэк-</a:t>
            </a:r>
            <a:r>
              <a:rPr lang="ru-RU" dirty="0" err="1">
                <a:solidFill>
                  <a:schemeClr val="dk1"/>
                </a:solidFill>
                <a:latin typeface="+mj-lt"/>
                <a:ea typeface="Libre Franklin"/>
                <a:cs typeface="Libre Franklin"/>
                <a:sym typeface="Libre Franklin"/>
              </a:rPr>
              <a:t>энда</a:t>
            </a:r>
            <a:r>
              <a:rPr lang="ru-RU" dirty="0">
                <a:solidFill>
                  <a:schemeClr val="dk1"/>
                </a:solidFill>
                <a:latin typeface="+mj-lt"/>
                <a:ea typeface="Libre Franklin"/>
                <a:cs typeface="Libre Franklin"/>
                <a:sym typeface="Libre Franklin"/>
              </a:rPr>
              <a:t>.</a:t>
            </a:r>
            <a:endParaRPr sz="1400" dirty="0">
              <a:latin typeface="+mj-lt"/>
            </a:endParaRPr>
          </a:p>
        </p:txBody>
      </p:sp>
      <p:sp>
        <p:nvSpPr>
          <p:cNvPr id="627" name="Google Shape;627;p24"/>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28" name="Google Shape;628;p24"/>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NIC</a:t>
            </a:r>
            <a:endParaRPr/>
          </a:p>
        </p:txBody>
      </p:sp>
      <p:sp>
        <p:nvSpPr>
          <p:cNvPr id="629" name="Google Shape;629;p24"/>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30" name="Google Shape;630;p24"/>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631" name="Google Shape;631;p24"/>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32" name="Google Shape;632;p24"/>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33" name="Google Shape;633;p24"/>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634" name="Google Shape;634;p24"/>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Endpoint</a:t>
            </a:r>
            <a:endParaRPr dirty="0"/>
          </a:p>
        </p:txBody>
      </p:sp>
      <p:cxnSp>
        <p:nvCxnSpPr>
          <p:cNvPr id="635" name="Google Shape;635;p24"/>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6" name="Google Shape;636;p24"/>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637" name="Google Shape;637;p24"/>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8" name="Google Shape;638;p24"/>
          <p:cNvSpPr/>
          <p:nvPr/>
        </p:nvSpPr>
        <p:spPr>
          <a:xfrm>
            <a:off x="9794261" y="2680362"/>
            <a:ext cx="608602" cy="17356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39" name="Google Shape;639;p24"/>
          <p:cNvSpPr/>
          <p:nvPr/>
        </p:nvSpPr>
        <p:spPr>
          <a:xfrm>
            <a:off x="8700761" y="2494499"/>
            <a:ext cx="1162903"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40" name="Google Shape;640;p24"/>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cxnSp>
        <p:nvCxnSpPr>
          <p:cNvPr id="641" name="Google Shape;641;p24"/>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642" name="Google Shape;642;p24"/>
          <p:cNvSpPr/>
          <p:nvPr/>
        </p:nvSpPr>
        <p:spPr>
          <a:xfrm>
            <a:off x="6815803" y="539866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43" name="Google Shape;643;p24"/>
          <p:cNvSpPr/>
          <p:nvPr/>
        </p:nvSpPr>
        <p:spPr>
          <a:xfrm>
            <a:off x="6750446" y="393299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44" name="Google Shape;644;p24"/>
          <p:cNvSpPr/>
          <p:nvPr/>
        </p:nvSpPr>
        <p:spPr>
          <a:xfrm>
            <a:off x="6890677" y="40522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45" name="Google Shape;645;p24"/>
          <p:cNvSpPr/>
          <p:nvPr/>
        </p:nvSpPr>
        <p:spPr>
          <a:xfrm>
            <a:off x="7006518" y="534070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46" name="Google Shape;646;p24"/>
          <p:cNvCxnSpPr/>
          <p:nvPr/>
        </p:nvCxnSpPr>
        <p:spPr>
          <a:xfrm rot="10800000">
            <a:off x="8100471" y="488292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647" name="Google Shape;647;p24"/>
          <p:cNvSpPr txBox="1"/>
          <p:nvPr/>
        </p:nvSpPr>
        <p:spPr>
          <a:xfrm>
            <a:off x="8283858" y="472750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48" name="Google Shape;648;p24"/>
          <p:cNvSpPr txBox="1"/>
          <p:nvPr/>
        </p:nvSpPr>
        <p:spPr>
          <a:xfrm>
            <a:off x="8276559" y="443299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8766118" y="491225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50" name="Google Shape;650;p24"/>
          <p:cNvCxnSpPr/>
          <p:nvPr/>
        </p:nvCxnSpPr>
        <p:spPr>
          <a:xfrm rot="10800000" flipH="1">
            <a:off x="8169421" y="552970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651" name="Google Shape;651;p24"/>
          <p:cNvCxnSpPr/>
          <p:nvPr/>
        </p:nvCxnSpPr>
        <p:spPr>
          <a:xfrm>
            <a:off x="8090120" y="4628917"/>
            <a:ext cx="1080767" cy="273013"/>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652" name="Google Shape;652;p24"/>
          <p:cNvCxnSpPr>
            <a:endCxn id="636" idx="2"/>
          </p:cNvCxnSpPr>
          <p:nvPr/>
        </p:nvCxnSpPr>
        <p:spPr>
          <a:xfrm rot="10800000" flipH="1">
            <a:off x="7817401" y="3218724"/>
            <a:ext cx="3036000" cy="10617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3" name="Google Shape;653;p24"/>
          <p:cNvSpPr/>
          <p:nvPr/>
        </p:nvSpPr>
        <p:spPr>
          <a:xfrm>
            <a:off x="8164530" y="4181762"/>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cxnSp>
        <p:nvCxnSpPr>
          <p:cNvPr id="654" name="Google Shape;654;p24"/>
          <p:cNvCxnSpPr>
            <a:stCxn id="649" idx="3"/>
          </p:cNvCxnSpPr>
          <p:nvPr/>
        </p:nvCxnSpPr>
        <p:spPr>
          <a:xfrm rot="10800000" flipH="1">
            <a:off x="9995562" y="3229018"/>
            <a:ext cx="1038300" cy="21366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5" name="Google Shape;655;p24"/>
          <p:cNvSpPr/>
          <p:nvPr/>
        </p:nvSpPr>
        <p:spPr>
          <a:xfrm>
            <a:off x="10525511" y="4308912"/>
            <a:ext cx="674008" cy="225600"/>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56" name="Google Shape;656;p24"/>
          <p:cNvSpPr txBox="1"/>
          <p:nvPr/>
        </p:nvSpPr>
        <p:spPr>
          <a:xfrm>
            <a:off x="6825321" y="6212259"/>
            <a:ext cx="17166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GPU PCIe Card</a:t>
            </a:r>
            <a:endParaRPr/>
          </a:p>
        </p:txBody>
      </p:sp>
      <p:sp>
        <p:nvSpPr>
          <p:cNvPr id="657" name="Google Shape;657;p24"/>
          <p:cNvSpPr/>
          <p:nvPr/>
        </p:nvSpPr>
        <p:spPr>
          <a:xfrm>
            <a:off x="7043077" y="42046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8" name="Google Shape;658;p24"/>
          <p:cNvSpPr/>
          <p:nvPr/>
        </p:nvSpPr>
        <p:spPr>
          <a:xfrm>
            <a:off x="7195477" y="43570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9" name="Google Shape;659;p24"/>
          <p:cNvSpPr/>
          <p:nvPr/>
        </p:nvSpPr>
        <p:spPr>
          <a:xfrm>
            <a:off x="7347877" y="45094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cxnSp>
        <p:nvCxnSpPr>
          <p:cNvPr id="660" name="Google Shape;660;p24"/>
          <p:cNvCxnSpPr/>
          <p:nvPr/>
        </p:nvCxnSpPr>
        <p:spPr>
          <a:xfrm>
            <a:off x="9566565" y="3429000"/>
            <a:ext cx="227695" cy="1483259"/>
          </a:xfrm>
          <a:prstGeom prst="straightConnector1">
            <a:avLst/>
          </a:prstGeom>
          <a:noFill/>
          <a:ln w="38100" cap="flat" cmpd="sng">
            <a:solidFill>
              <a:schemeClr val="accent1"/>
            </a:solidFill>
            <a:prstDash val="dash"/>
            <a:round/>
            <a:headEnd type="none" w="sm" len="sm"/>
            <a:tailEnd type="stealth" w="med" len="med"/>
          </a:ln>
        </p:spPr>
      </p:cxnSp>
      <p:sp>
        <p:nvSpPr>
          <p:cNvPr id="661" name="Google Shape;661;p24"/>
          <p:cNvSpPr/>
          <p:nvPr/>
        </p:nvSpPr>
        <p:spPr>
          <a:xfrm>
            <a:off x="9781735" y="4053401"/>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5"/>
          <p:cNvSpPr txBox="1"/>
          <p:nvPr/>
        </p:nvSpPr>
        <p:spPr>
          <a:xfrm>
            <a:off x="2875905" y="502717"/>
            <a:ext cx="7453640" cy="93787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5F6062"/>
              </a:buClr>
              <a:buSzPct val="100000"/>
              <a:buFont typeface="Libre Franklin Medium"/>
              <a:buNone/>
            </a:pPr>
            <a:r>
              <a:rPr lang="ru-RU" sz="3600" dirty="0">
                <a:solidFill>
                  <a:srgbClr val="5F6062"/>
                </a:solidFill>
                <a:latin typeface="+mj-lt"/>
                <a:sym typeface="Libre Franklin Medium"/>
              </a:rPr>
              <a:t>Что это даст потребителю</a:t>
            </a:r>
            <a:r>
              <a:rPr lang="en-US" sz="3600" dirty="0">
                <a:solidFill>
                  <a:srgbClr val="5F6062"/>
                </a:solidFill>
                <a:latin typeface="+mj-lt"/>
                <a:sym typeface="Libre Franklin Medium"/>
              </a:rPr>
              <a:t>?</a:t>
            </a:r>
            <a:endParaRPr sz="3600" dirty="0">
              <a:solidFill>
                <a:srgbClr val="5F6062"/>
              </a:solidFill>
              <a:latin typeface="+mj-lt"/>
              <a:sym typeface="Libre Franklin"/>
            </a:endParaRPr>
          </a:p>
        </p:txBody>
      </p:sp>
      <p:sp>
        <p:nvSpPr>
          <p:cNvPr id="667" name="Google Shape;667;p25"/>
          <p:cNvSpPr txBox="1"/>
          <p:nvPr/>
        </p:nvSpPr>
        <p:spPr>
          <a:xfrm>
            <a:off x="1066865" y="2023459"/>
            <a:ext cx="10058270" cy="2538707"/>
          </a:xfrm>
          <a:prstGeom prst="rect">
            <a:avLst/>
          </a:prstGeom>
          <a:noFill/>
          <a:ln>
            <a:noFill/>
          </a:ln>
        </p:spPr>
        <p:txBody>
          <a:bodyPr spcFirstLastPara="1" wrap="square" lIns="91425" tIns="45700" rIns="91425" bIns="45700" anchor="t" anchorCtr="0">
            <a:noAutofit/>
          </a:bodyPr>
          <a:lstStyle/>
          <a:p>
            <a:pPr marR="0" lvl="0" algn="ctr"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ru-RU" sz="2400" dirty="0">
                <a:solidFill>
                  <a:schemeClr val="dk1"/>
                </a:solidFill>
                <a:latin typeface="+mj-lt"/>
                <a:sym typeface="Libre Franklin"/>
              </a:rPr>
              <a:t>С помощью PFM коммерческие серверы любого производителя могут создавать синхронизированные по частоте кластеры искусственного интеллекта. </a:t>
            </a:r>
          </a:p>
          <a:p>
            <a:pPr marR="0" lvl="0" algn="ctr" rtl="0">
              <a:lnSpc>
                <a:spcPct val="90000"/>
              </a:lnSpc>
              <a:spcBef>
                <a:spcPts val="0"/>
              </a:spcBef>
              <a:spcAft>
                <a:spcPts val="0"/>
              </a:spcAft>
              <a:buClr>
                <a:srgbClr val="8DC63F"/>
              </a:buClr>
              <a:buSzPts val="2400"/>
            </a:pPr>
            <a:r>
              <a:rPr lang="ru-RU" sz="2400" dirty="0">
                <a:solidFill>
                  <a:schemeClr val="dk1"/>
                </a:solidFill>
                <a:latin typeface="+mj-lt"/>
                <a:sym typeface="Libre Franklin"/>
              </a:rPr>
              <a:t>	С использованием PTM + PFM коммерческие серверы любого производителя могут создавать синхронизированные по частоте и времени кластеры искусственного интеллекта.</a:t>
            </a:r>
            <a:endParaRPr lang="en-US" sz="2400" dirty="0">
              <a:solidFill>
                <a:schemeClr val="dk1"/>
              </a:solidFill>
              <a:latin typeface="+mj-lt"/>
              <a:sym typeface="Libre Franklin"/>
            </a:endParaRPr>
          </a:p>
          <a:p>
            <a:pPr marR="0" lvl="0" algn="ctr" rtl="0">
              <a:lnSpc>
                <a:spcPct val="90000"/>
              </a:lnSpc>
              <a:spcBef>
                <a:spcPts val="0"/>
              </a:spcBef>
              <a:spcAft>
                <a:spcPts val="0"/>
              </a:spcAft>
              <a:buClr>
                <a:srgbClr val="8DC63F"/>
              </a:buClr>
              <a:buSzPts val="2400"/>
            </a:pPr>
            <a:endParaRPr lang="en-US" sz="2400" dirty="0">
              <a:solidFill>
                <a:schemeClr val="dk1"/>
              </a:solidFill>
              <a:latin typeface="+mj-lt"/>
              <a:sym typeface="Libre Franklin"/>
            </a:endParaRPr>
          </a:p>
          <a:p>
            <a:pPr marR="0" lvl="0" algn="ctr" rtl="0">
              <a:lnSpc>
                <a:spcPct val="90000"/>
              </a:lnSpc>
              <a:spcBef>
                <a:spcPts val="0"/>
              </a:spcBef>
              <a:spcAft>
                <a:spcPts val="0"/>
              </a:spcAft>
              <a:buClr>
                <a:srgbClr val="8DC63F"/>
              </a:buClr>
              <a:buSzPts val="2400"/>
            </a:pPr>
            <a:r>
              <a:rPr lang="ru-RU" sz="2400" dirty="0">
                <a:solidFill>
                  <a:schemeClr val="dk1"/>
                </a:solidFill>
                <a:latin typeface="+mj-lt"/>
              </a:rPr>
              <a:t>"Время - это река, течение которой мы пытаемся поймать. Синхронизация - это мост, что соединяет берега этой реки, позволяя нам двигаться в унисон, от единого источника. Она служит фундаментом для всех наших творений, будь то величественные дворцы науки или скромные часы, что отсчитывают жизнь."</a:t>
            </a:r>
            <a:endParaRPr sz="2400" dirty="0">
              <a:solidFill>
                <a:schemeClr val="dk1"/>
              </a:solidFill>
              <a:latin typeface="+mj-lt"/>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0200" y="3505200"/>
            <a:ext cx="4162044" cy="2720340"/>
          </a:xfrm>
          <a:prstGeom prst="rect">
            <a:avLst/>
          </a:prstGeom>
        </p:spPr>
      </p:pic>
      <p:sp>
        <p:nvSpPr>
          <p:cNvPr id="6" name="object 6"/>
          <p:cNvSpPr txBox="1">
            <a:spLocks noGrp="1"/>
          </p:cNvSpPr>
          <p:nvPr>
            <p:ph type="title"/>
          </p:nvPr>
        </p:nvSpPr>
        <p:spPr>
          <a:xfrm>
            <a:off x="2209800" y="510220"/>
            <a:ext cx="8610600" cy="566822"/>
          </a:xfrm>
          <a:prstGeom prst="rect">
            <a:avLst/>
          </a:prstGeom>
        </p:spPr>
        <p:txBody>
          <a:bodyPr vert="horz" wrap="square" lIns="0" tIns="12700" rIns="0" bIns="0" rtlCol="0">
            <a:spAutoFit/>
          </a:bodyPr>
          <a:lstStyle/>
          <a:p>
            <a:pPr marL="12700">
              <a:lnSpc>
                <a:spcPct val="100000"/>
              </a:lnSpc>
              <a:spcBef>
                <a:spcPts val="100"/>
              </a:spcBef>
            </a:pPr>
            <a:r>
              <a:rPr lang="es-ES" sz="3600" b="1" spc="310" dirty="0"/>
              <a:t>Cómo sincronizar a los usuarios finales</a:t>
            </a:r>
            <a:r>
              <a:rPr lang="ru-RU" sz="3600" b="1" spc="310" dirty="0"/>
              <a:t> </a:t>
            </a:r>
            <a:endParaRPr lang="en-US" sz="3600" b="1" spc="310" dirty="0"/>
          </a:p>
        </p:txBody>
      </p:sp>
      <p:sp>
        <p:nvSpPr>
          <p:cNvPr id="7" name="object 7"/>
          <p:cNvSpPr txBox="1">
            <a:spLocks noGrp="1"/>
          </p:cNvSpPr>
          <p:nvPr>
            <p:ph idx="1"/>
          </p:nvPr>
        </p:nvSpPr>
        <p:spPr>
          <a:xfrm>
            <a:off x="1166531" y="1562450"/>
            <a:ext cx="10515600" cy="1753429"/>
          </a:xfrm>
          <a:prstGeom prst="rect">
            <a:avLst/>
          </a:prstGeom>
        </p:spPr>
        <p:txBody>
          <a:bodyPr vert="horz" wrap="square" lIns="0" tIns="40640" rIns="0" bIns="0" rtlCol="0">
            <a:spAutoFit/>
          </a:bodyPr>
          <a:lstStyle/>
          <a:p>
            <a:pPr marL="589280">
              <a:lnSpc>
                <a:spcPct val="100000"/>
              </a:lnSpc>
              <a:spcBef>
                <a:spcPts val="320"/>
              </a:spcBef>
              <a:buClr>
                <a:srgbClr val="8DC53E"/>
              </a:buClr>
              <a:buFont typeface="Arial MT"/>
              <a:buChar char="•"/>
              <a:tabLst>
                <a:tab pos="589915" algn="l"/>
              </a:tabLst>
            </a:pPr>
            <a:r>
              <a:rPr lang="es-ES" sz="2000" spc="-50" dirty="0">
                <a:latin typeface="+mj-lt"/>
              </a:rPr>
              <a:t>UWB (Ultra-Wideband)</a:t>
            </a:r>
            <a:endParaRPr lang="ru-RU" sz="2000" spc="-50" dirty="0">
              <a:latin typeface="+mj-lt"/>
            </a:endParaRPr>
          </a:p>
          <a:p>
            <a:pPr marL="589280" indent="0">
              <a:lnSpc>
                <a:spcPts val="2735"/>
              </a:lnSpc>
              <a:buNone/>
            </a:pPr>
            <a:r>
              <a:rPr lang="es-ES" sz="2000" spc="-25" dirty="0">
                <a:latin typeface="+mj-lt"/>
              </a:rPr>
              <a:t>– IEEE802.15.4-2011 / IEEE 802.15.4z-2020</a:t>
            </a:r>
            <a:endParaRPr lang="ru-RU" sz="2000" spc="-25" dirty="0">
              <a:latin typeface="+mj-lt"/>
            </a:endParaRPr>
          </a:p>
          <a:p>
            <a:pPr marL="589280" indent="0">
              <a:lnSpc>
                <a:spcPts val="2735"/>
              </a:lnSpc>
              <a:buNone/>
            </a:pPr>
            <a:r>
              <a:rPr lang="es-ES" sz="2000" spc="-25" dirty="0">
                <a:latin typeface="+mj-lt"/>
              </a:rPr>
              <a:t>Ancho de banda amplio se aproxima mejor a una onda cuadrada ideal con bordes más nítidos.</a:t>
            </a:r>
            <a:endParaRPr lang="ru-RU" sz="2000" spc="-25" dirty="0">
              <a:latin typeface="+mj-lt"/>
            </a:endParaRPr>
          </a:p>
          <a:p>
            <a:pPr marL="589280" indent="0">
              <a:lnSpc>
                <a:spcPts val="2735"/>
              </a:lnSpc>
              <a:buNone/>
            </a:pPr>
            <a:r>
              <a:rPr lang="es-ES" sz="2000" spc="-25" dirty="0">
                <a:latin typeface="+mj-lt"/>
              </a:rPr>
              <a:t>Los bordes afilados permiten una estampación precisa de la recepción y transmisión de paquetes.</a:t>
            </a:r>
            <a:endParaRPr lang="ru-RU" sz="2000" spc="-25" dirty="0">
              <a:latin typeface="+mj-lt"/>
            </a:endParaRPr>
          </a:p>
        </p:txBody>
      </p:sp>
      <p:pic>
        <p:nvPicPr>
          <p:cNvPr id="9" name="object 9"/>
          <p:cNvPicPr/>
          <p:nvPr/>
        </p:nvPicPr>
        <p:blipFill>
          <a:blip r:embed="rId3" cstate="print"/>
          <a:stretch>
            <a:fillRect/>
          </a:stretch>
        </p:blipFill>
        <p:spPr>
          <a:xfrm>
            <a:off x="6515100" y="3810000"/>
            <a:ext cx="4867266" cy="2588975"/>
          </a:xfrm>
          <a:prstGeom prst="rect">
            <a:avLst/>
          </a:prstGeom>
        </p:spPr>
      </p:pic>
      <p:grpSp>
        <p:nvGrpSpPr>
          <p:cNvPr id="8" name="Google Shape;1808;p66">
            <a:extLst>
              <a:ext uri="{FF2B5EF4-FFF2-40B4-BE49-F238E27FC236}">
                <a16:creationId xmlns:a16="http://schemas.microsoft.com/office/drawing/2014/main" id="{214599F1-B5CA-4F3E-89B6-0B6A07252588}"/>
              </a:ext>
            </a:extLst>
          </p:cNvPr>
          <p:cNvGrpSpPr/>
          <p:nvPr/>
        </p:nvGrpSpPr>
        <p:grpSpPr>
          <a:xfrm>
            <a:off x="1188943" y="424919"/>
            <a:ext cx="822513" cy="808368"/>
            <a:chOff x="4167000" y="2166750"/>
            <a:chExt cx="810000" cy="810000"/>
          </a:xfrm>
        </p:grpSpPr>
        <p:sp>
          <p:nvSpPr>
            <p:cNvPr id="11" name="Google Shape;1809;p66">
              <a:extLst>
                <a:ext uri="{FF2B5EF4-FFF2-40B4-BE49-F238E27FC236}">
                  <a16:creationId xmlns:a16="http://schemas.microsoft.com/office/drawing/2014/main" id="{BA2F36B3-573A-40D7-B8C0-166D6365393F}"/>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2" name="Google Shape;1810;p66">
              <a:extLst>
                <a:ext uri="{FF2B5EF4-FFF2-40B4-BE49-F238E27FC236}">
                  <a16:creationId xmlns:a16="http://schemas.microsoft.com/office/drawing/2014/main" id="{B9B3D0BE-06C0-4B86-B85F-BE906D734E8E}"/>
                </a:ext>
              </a:extLst>
            </p:cNvPr>
            <p:cNvGrpSpPr/>
            <p:nvPr/>
          </p:nvGrpSpPr>
          <p:grpSpPr>
            <a:xfrm>
              <a:off x="4212051" y="2315099"/>
              <a:ext cx="719899" cy="513302"/>
              <a:chOff x="6103026" y="1909193"/>
              <a:chExt cx="719899" cy="513302"/>
            </a:xfrm>
          </p:grpSpPr>
          <p:sp>
            <p:nvSpPr>
              <p:cNvPr id="13" name="Google Shape;1811;p66">
                <a:extLst>
                  <a:ext uri="{FF2B5EF4-FFF2-40B4-BE49-F238E27FC236}">
                    <a16:creationId xmlns:a16="http://schemas.microsoft.com/office/drawing/2014/main" id="{05B06E99-4093-4C61-A212-7FB7EE748AB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4" name="Google Shape;1812;p66">
                <a:extLst>
                  <a:ext uri="{FF2B5EF4-FFF2-40B4-BE49-F238E27FC236}">
                    <a16:creationId xmlns:a16="http://schemas.microsoft.com/office/drawing/2014/main" id="{4287C623-A9AB-4709-869B-0D9B48BFF53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0" y="418283"/>
            <a:ext cx="7213776" cy="566181"/>
          </a:xfrm>
          <a:prstGeom prst="rect">
            <a:avLst/>
          </a:prstGeom>
        </p:spPr>
        <p:txBody>
          <a:bodyPr vert="horz" wrap="square" lIns="0" tIns="12065" rIns="0" bIns="0" rtlCol="0">
            <a:spAutoFit/>
          </a:bodyPr>
          <a:lstStyle/>
          <a:p>
            <a:pPr marL="12700">
              <a:lnSpc>
                <a:spcPct val="100000"/>
              </a:lnSpc>
              <a:spcBef>
                <a:spcPts val="95"/>
              </a:spcBef>
              <a:tabLst>
                <a:tab pos="2877820" algn="l"/>
                <a:tab pos="4213860" algn="l"/>
              </a:tabLst>
            </a:pPr>
            <a:r>
              <a:rPr sz="3600" b="1" spc="310" dirty="0"/>
              <a:t>Traditional</a:t>
            </a:r>
            <a:r>
              <a:rPr lang="en-US" sz="3600" b="1" spc="310" dirty="0"/>
              <a:t> </a:t>
            </a:r>
            <a:r>
              <a:rPr sz="3600" b="1" spc="310" dirty="0"/>
              <a:t>UWB</a:t>
            </a:r>
            <a:r>
              <a:rPr lang="en-US" sz="3600" b="1" spc="310" dirty="0"/>
              <a:t> </a:t>
            </a:r>
            <a:r>
              <a:rPr sz="3600" b="1" spc="310" dirty="0"/>
              <a:t>application</a:t>
            </a:r>
          </a:p>
        </p:txBody>
      </p:sp>
      <p:sp>
        <p:nvSpPr>
          <p:cNvPr id="9" name="object 9"/>
          <p:cNvSpPr txBox="1"/>
          <p:nvPr/>
        </p:nvSpPr>
        <p:spPr>
          <a:xfrm>
            <a:off x="914400" y="1490913"/>
            <a:ext cx="10744200" cy="2195473"/>
          </a:xfrm>
          <a:prstGeom prst="rect">
            <a:avLst/>
          </a:prstGeom>
        </p:spPr>
        <p:txBody>
          <a:bodyPr vert="horz" wrap="square" lIns="0" tIns="40640" rIns="0" bIns="0" rtlCol="0">
            <a:spAutoFit/>
          </a:bodyPr>
          <a:lstStyle/>
          <a:p>
            <a:r>
              <a:rPr lang="es-ES" sz="2000" dirty="0">
                <a:latin typeface="+mj-lt"/>
              </a:rPr>
              <a:t>Ranging </a:t>
            </a:r>
            <a:endParaRPr lang="ru-RU" sz="2000" dirty="0">
              <a:latin typeface="+mj-lt"/>
            </a:endParaRPr>
          </a:p>
          <a:p>
            <a:r>
              <a:rPr lang="es-ES" sz="2000" dirty="0">
                <a:latin typeface="+mj-lt"/>
              </a:rPr>
              <a:t>Los dispositivos UWB tienen un contador de 40 bits que funciona a ~64 GHz, donde cada tick equivale a ~15 ps. </a:t>
            </a:r>
            <a:endParaRPr lang="ru-RU" sz="2000" dirty="0">
              <a:latin typeface="+mj-lt"/>
            </a:endParaRPr>
          </a:p>
          <a:p>
            <a:r>
              <a:rPr lang="es-ES" sz="2000" dirty="0">
                <a:latin typeface="+mj-lt"/>
              </a:rPr>
              <a:t>Cada paquete enviado o recibido lleva una marca de tiempo utilizando este contador. El rango entre dispositivos se calcula utilizando el Tiempo de Vuelo * Velocidad de la Luz. </a:t>
            </a:r>
            <a:endParaRPr lang="ru-RU" sz="2000" dirty="0">
              <a:latin typeface="+mj-lt"/>
            </a:endParaRPr>
          </a:p>
          <a:p>
            <a:r>
              <a:rPr lang="es-ES" sz="2000" dirty="0">
                <a:latin typeface="+mj-lt"/>
              </a:rPr>
              <a:t>La precisión disminuye a medida que aumenta el tiempo de respuesta, ya que cada extremo tiene relojes no ideales, lo que hace que los cálculos de tiempo varíen con la variación de la frecuencia del reloj.</a:t>
            </a:r>
          </a:p>
        </p:txBody>
      </p:sp>
      <p:grpSp>
        <p:nvGrpSpPr>
          <p:cNvPr id="10" name="object 10"/>
          <p:cNvGrpSpPr/>
          <p:nvPr/>
        </p:nvGrpSpPr>
        <p:grpSpPr>
          <a:xfrm>
            <a:off x="939121" y="4106344"/>
            <a:ext cx="5362297" cy="2197100"/>
            <a:chOff x="734903" y="4062378"/>
            <a:chExt cx="5210175" cy="2197100"/>
          </a:xfrm>
        </p:grpSpPr>
        <p:pic>
          <p:nvPicPr>
            <p:cNvPr id="11" name="object 11"/>
            <p:cNvPicPr/>
            <p:nvPr/>
          </p:nvPicPr>
          <p:blipFill>
            <a:blip r:embed="rId2" cstate="print"/>
            <a:stretch>
              <a:fillRect/>
            </a:stretch>
          </p:blipFill>
          <p:spPr>
            <a:xfrm>
              <a:off x="734903" y="4062378"/>
              <a:ext cx="1818059" cy="2196760"/>
            </a:xfrm>
            <a:prstGeom prst="rect">
              <a:avLst/>
            </a:prstGeom>
          </p:spPr>
        </p:pic>
        <p:pic>
          <p:nvPicPr>
            <p:cNvPr id="12" name="object 12"/>
            <p:cNvPicPr/>
            <p:nvPr/>
          </p:nvPicPr>
          <p:blipFill>
            <a:blip r:embed="rId3" cstate="print"/>
            <a:stretch>
              <a:fillRect/>
            </a:stretch>
          </p:blipFill>
          <p:spPr>
            <a:xfrm>
              <a:off x="3068743" y="4105002"/>
              <a:ext cx="2875717" cy="2126959"/>
            </a:xfrm>
            <a:prstGeom prst="rect">
              <a:avLst/>
            </a:prstGeom>
          </p:spPr>
        </p:pic>
      </p:grpSp>
      <p:pic>
        <p:nvPicPr>
          <p:cNvPr id="13" name="object 13"/>
          <p:cNvPicPr/>
          <p:nvPr/>
        </p:nvPicPr>
        <p:blipFill rotWithShape="1">
          <a:blip r:embed="rId4" cstate="print"/>
          <a:srcRect b="12057"/>
          <a:stretch/>
        </p:blipFill>
        <p:spPr>
          <a:xfrm>
            <a:off x="6620379" y="4393789"/>
            <a:ext cx="4632500" cy="1637315"/>
          </a:xfrm>
          <a:prstGeom prst="rect">
            <a:avLst/>
          </a:prstGeom>
        </p:spPr>
      </p:pic>
      <p:grpSp>
        <p:nvGrpSpPr>
          <p:cNvPr id="8" name="Google Shape;1808;p66">
            <a:extLst>
              <a:ext uri="{FF2B5EF4-FFF2-40B4-BE49-F238E27FC236}">
                <a16:creationId xmlns:a16="http://schemas.microsoft.com/office/drawing/2014/main" id="{D2183731-950A-4C67-A966-49EDEFF9DC09}"/>
              </a:ext>
            </a:extLst>
          </p:cNvPr>
          <p:cNvGrpSpPr/>
          <p:nvPr/>
        </p:nvGrpSpPr>
        <p:grpSpPr>
          <a:xfrm>
            <a:off x="1930224" y="224500"/>
            <a:ext cx="846528" cy="808368"/>
            <a:chOff x="4167000" y="2166750"/>
            <a:chExt cx="810000" cy="810000"/>
          </a:xfrm>
        </p:grpSpPr>
        <p:sp>
          <p:nvSpPr>
            <p:cNvPr id="14" name="Google Shape;1809;p66">
              <a:extLst>
                <a:ext uri="{FF2B5EF4-FFF2-40B4-BE49-F238E27FC236}">
                  <a16:creationId xmlns:a16="http://schemas.microsoft.com/office/drawing/2014/main" id="{80E64429-F9F3-41FE-84F7-0EFDAC5725BC}"/>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EEE2757E-02F1-408C-91AD-DE0AD0FF20DB}"/>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230B968A-8BCF-4A8D-9E2C-8A4E87B52724}"/>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62D90B18-FD5F-4939-BB93-D2097CD0E02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324155"/>
            <a:ext cx="4475480" cy="566822"/>
          </a:xfrm>
          <a:prstGeom prst="rect">
            <a:avLst/>
          </a:prstGeom>
        </p:spPr>
        <p:txBody>
          <a:bodyPr vert="horz" wrap="square" lIns="0" tIns="12700" rIns="0" bIns="0" rtlCol="0">
            <a:spAutoFit/>
          </a:bodyPr>
          <a:lstStyle/>
          <a:p>
            <a:pPr marL="12700">
              <a:lnSpc>
                <a:spcPct val="100000"/>
              </a:lnSpc>
              <a:spcBef>
                <a:spcPts val="95"/>
              </a:spcBef>
              <a:tabLst>
                <a:tab pos="2877820" algn="l"/>
                <a:tab pos="4213860" algn="l"/>
              </a:tabLst>
            </a:pPr>
            <a:r>
              <a:rPr lang="en-US" sz="3600" b="1" spc="310" dirty="0"/>
              <a:t>UWB </a:t>
            </a:r>
            <a:r>
              <a:rPr lang="en-US" sz="3600" b="1" spc="310" dirty="0" err="1"/>
              <a:t>comercial</a:t>
            </a:r>
            <a:endParaRPr sz="3600" b="1" spc="310" dirty="0"/>
          </a:p>
        </p:txBody>
      </p:sp>
      <p:sp>
        <p:nvSpPr>
          <p:cNvPr id="4" name="object 4"/>
          <p:cNvSpPr txBox="1"/>
          <p:nvPr/>
        </p:nvSpPr>
        <p:spPr>
          <a:xfrm>
            <a:off x="1318397" y="1981200"/>
            <a:ext cx="4791050" cy="3294428"/>
          </a:xfrm>
          <a:prstGeom prst="rect">
            <a:avLst/>
          </a:prstGeom>
        </p:spPr>
        <p:txBody>
          <a:bodyPr vert="horz" wrap="square" lIns="0" tIns="12700" rIns="0" bIns="0" rtlCol="0">
            <a:spAutoFit/>
          </a:bodyPr>
          <a:lstStyle/>
          <a:p>
            <a:pPr marL="241300" indent="-228600">
              <a:lnSpc>
                <a:spcPts val="2845"/>
              </a:lnSpc>
              <a:spcBef>
                <a:spcPts val="100"/>
              </a:spcBef>
              <a:buClr>
                <a:srgbClr val="8DC53E"/>
              </a:buClr>
              <a:buFont typeface="Arial MT"/>
              <a:buChar char="•"/>
              <a:tabLst>
                <a:tab pos="241300" algn="l"/>
              </a:tabLst>
            </a:pPr>
            <a:r>
              <a:rPr sz="2400" spc="-35" dirty="0" err="1">
                <a:solidFill>
                  <a:srgbClr val="5F5F60"/>
                </a:solidFill>
                <a:latin typeface="+mj-lt"/>
                <a:cs typeface="Franklin Gothic Medium"/>
              </a:rPr>
              <a:t>Airtags</a:t>
            </a:r>
            <a:endParaRPr sz="2400" dirty="0">
              <a:latin typeface="+mj-lt"/>
              <a:cs typeface="Franklin Gothic Medium"/>
            </a:endParaRPr>
          </a:p>
          <a:p>
            <a:pPr marL="469265" marR="5080" lvl="1" indent="-228600">
              <a:lnSpc>
                <a:spcPct val="80000"/>
              </a:lnSpc>
              <a:spcBef>
                <a:spcPts val="540"/>
              </a:spcBef>
              <a:buClr>
                <a:srgbClr val="8DC53E"/>
              </a:buClr>
              <a:buFont typeface="Cambria Math"/>
              <a:buChar char="–"/>
              <a:tabLst>
                <a:tab pos="469900" algn="l"/>
              </a:tabLst>
            </a:pPr>
            <a:r>
              <a:rPr lang="es-ES" sz="2400" spc="10" dirty="0">
                <a:solidFill>
                  <a:srgbClr val="5F5F60"/>
                </a:solidFill>
                <a:latin typeface="+mj-lt"/>
                <a:cs typeface="Franklin Gothic Medium"/>
              </a:rPr>
              <a:t>Utiliza UWB y BLE juntos para encontrar la distancia y el ángulo hacia la etiqueta desde tu teléfono.</a:t>
            </a:r>
          </a:p>
          <a:p>
            <a:pPr marL="469265" marR="5080" lvl="1" indent="-228600">
              <a:lnSpc>
                <a:spcPct val="80000"/>
              </a:lnSpc>
              <a:spcBef>
                <a:spcPts val="540"/>
              </a:spcBef>
              <a:buClr>
                <a:srgbClr val="8DC53E"/>
              </a:buClr>
              <a:buFont typeface="Cambria Math"/>
              <a:buChar char="–"/>
              <a:tabLst>
                <a:tab pos="469900" algn="l"/>
              </a:tabLst>
            </a:pPr>
            <a:endParaRPr sz="2400" dirty="0">
              <a:latin typeface="+mj-lt"/>
              <a:cs typeface="Franklin Gothic Medium"/>
            </a:endParaRPr>
          </a:p>
          <a:p>
            <a:pPr marL="241300" indent="-228600">
              <a:lnSpc>
                <a:spcPts val="2845"/>
              </a:lnSpc>
              <a:buClr>
                <a:srgbClr val="8DC53E"/>
              </a:buClr>
              <a:buFont typeface="Arial MT"/>
              <a:buChar char="•"/>
              <a:tabLst>
                <a:tab pos="241300" algn="l"/>
              </a:tabLst>
            </a:pPr>
            <a:r>
              <a:rPr sz="2400" spc="-50" dirty="0">
                <a:solidFill>
                  <a:srgbClr val="5F5F60"/>
                </a:solidFill>
                <a:latin typeface="+mj-lt"/>
                <a:cs typeface="Franklin Gothic Medium"/>
              </a:rPr>
              <a:t>SmartTag</a:t>
            </a:r>
            <a:endParaRPr sz="2400" dirty="0">
              <a:latin typeface="+mj-lt"/>
              <a:cs typeface="Franklin Gothic Medium"/>
            </a:endParaRPr>
          </a:p>
          <a:p>
            <a:pPr marL="469265" marR="136525" lvl="1" indent="-228600">
              <a:lnSpc>
                <a:spcPct val="80000"/>
              </a:lnSpc>
              <a:spcBef>
                <a:spcPts val="540"/>
              </a:spcBef>
              <a:buClr>
                <a:srgbClr val="8DC53E"/>
              </a:buClr>
              <a:buFont typeface="Cambria Math"/>
              <a:buChar char="–"/>
              <a:tabLst>
                <a:tab pos="469900" algn="l"/>
              </a:tabLst>
            </a:pPr>
            <a:r>
              <a:rPr lang="es-ES" sz="2400" spc="5" dirty="0">
                <a:solidFill>
                  <a:srgbClr val="5F5F60"/>
                </a:solidFill>
                <a:latin typeface="+mj-lt"/>
                <a:cs typeface="Franklin Gothic Medium"/>
              </a:rPr>
              <a:t>Utiliza UWB y BLE junto con la cámara del teléfono para mostrarte dónde está la etiqueta.</a:t>
            </a:r>
            <a:endParaRPr sz="2400" dirty="0">
              <a:latin typeface="+mj-lt"/>
              <a:cs typeface="Franklin Gothic Medium"/>
            </a:endParaRPr>
          </a:p>
        </p:txBody>
      </p:sp>
      <p:pic>
        <p:nvPicPr>
          <p:cNvPr id="5" name="object 5"/>
          <p:cNvPicPr/>
          <p:nvPr/>
        </p:nvPicPr>
        <p:blipFill>
          <a:blip r:embed="rId2" cstate="print"/>
          <a:stretch>
            <a:fillRect/>
          </a:stretch>
        </p:blipFill>
        <p:spPr>
          <a:xfrm>
            <a:off x="6809740" y="1424710"/>
            <a:ext cx="4337304" cy="1600200"/>
          </a:xfrm>
          <a:prstGeom prst="rect">
            <a:avLst/>
          </a:prstGeom>
        </p:spPr>
      </p:pic>
      <p:pic>
        <p:nvPicPr>
          <p:cNvPr id="6" name="object 6"/>
          <p:cNvPicPr/>
          <p:nvPr/>
        </p:nvPicPr>
        <p:blipFill rotWithShape="1">
          <a:blip r:embed="rId3" cstate="print"/>
          <a:srcRect t="27607"/>
          <a:stretch/>
        </p:blipFill>
        <p:spPr>
          <a:xfrm>
            <a:off x="7467600" y="3842054"/>
            <a:ext cx="3752088" cy="1895415"/>
          </a:xfrm>
          <a:prstGeom prst="rect">
            <a:avLst/>
          </a:prstGeom>
        </p:spPr>
      </p:pic>
      <p:grpSp>
        <p:nvGrpSpPr>
          <p:cNvPr id="7" name="Google Shape;1808;p66">
            <a:extLst>
              <a:ext uri="{FF2B5EF4-FFF2-40B4-BE49-F238E27FC236}">
                <a16:creationId xmlns:a16="http://schemas.microsoft.com/office/drawing/2014/main" id="{9F8C082D-5879-4AA7-87FD-5BAD77B75186}"/>
              </a:ext>
            </a:extLst>
          </p:cNvPr>
          <p:cNvGrpSpPr/>
          <p:nvPr/>
        </p:nvGrpSpPr>
        <p:grpSpPr>
          <a:xfrm>
            <a:off x="3538525" y="254045"/>
            <a:ext cx="846528" cy="808368"/>
            <a:chOff x="4167000" y="2166750"/>
            <a:chExt cx="810000" cy="810000"/>
          </a:xfrm>
        </p:grpSpPr>
        <p:sp>
          <p:nvSpPr>
            <p:cNvPr id="8" name="Google Shape;1809;p66">
              <a:extLst>
                <a:ext uri="{FF2B5EF4-FFF2-40B4-BE49-F238E27FC236}">
                  <a16:creationId xmlns:a16="http://schemas.microsoft.com/office/drawing/2014/main" id="{FAE19329-1135-4DD4-9CB3-9221CF227BA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0B2C9A9E-81BA-4333-B00A-9AC2846DBD7C}"/>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0DC37A42-2922-4C9F-A20D-F5FD03D95C6F}"/>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ED223397-DFD9-4C77-A7D4-9ECA3E93D25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1154" y="329844"/>
            <a:ext cx="6909816" cy="566822"/>
          </a:xfrm>
          <a:prstGeom prst="rect">
            <a:avLst/>
          </a:prstGeom>
        </p:spPr>
        <p:txBody>
          <a:bodyPr vert="horz" wrap="square" lIns="0" tIns="12700" rIns="0" bIns="0" rtlCol="0">
            <a:spAutoFit/>
          </a:bodyPr>
          <a:lstStyle/>
          <a:p>
            <a:pPr marL="12700">
              <a:lnSpc>
                <a:spcPct val="100000"/>
              </a:lnSpc>
              <a:spcBef>
                <a:spcPts val="100"/>
              </a:spcBef>
            </a:pPr>
            <a:r>
              <a:rPr lang="en-US" sz="3600" b="1" spc="310" dirty="0" err="1"/>
              <a:t>Sincronización</a:t>
            </a:r>
            <a:r>
              <a:rPr lang="en-US" sz="3600" b="1" spc="310" dirty="0"/>
              <a:t> de </a:t>
            </a:r>
            <a:r>
              <a:rPr lang="en-US" sz="3600" b="1" spc="310" dirty="0" err="1"/>
              <a:t>usuarios</a:t>
            </a:r>
            <a:endParaRPr sz="3600" b="1" spc="310" dirty="0"/>
          </a:p>
        </p:txBody>
      </p:sp>
      <p:grpSp>
        <p:nvGrpSpPr>
          <p:cNvPr id="3" name="object 3"/>
          <p:cNvGrpSpPr/>
          <p:nvPr/>
        </p:nvGrpSpPr>
        <p:grpSpPr>
          <a:xfrm>
            <a:off x="7943177" y="3035027"/>
            <a:ext cx="1335022" cy="2532567"/>
            <a:chOff x="7876496" y="2432077"/>
            <a:chExt cx="1335022" cy="2532567"/>
          </a:xfrm>
        </p:grpSpPr>
        <p:pic>
          <p:nvPicPr>
            <p:cNvPr id="6" name="object 6"/>
            <p:cNvPicPr/>
            <p:nvPr/>
          </p:nvPicPr>
          <p:blipFill>
            <a:blip r:embed="rId2" cstate="print"/>
            <a:stretch>
              <a:fillRect/>
            </a:stretch>
          </p:blipFill>
          <p:spPr>
            <a:xfrm>
              <a:off x="7876496" y="2432077"/>
              <a:ext cx="1094231" cy="1645919"/>
            </a:xfrm>
            <a:prstGeom prst="rect">
              <a:avLst/>
            </a:prstGeom>
          </p:spPr>
        </p:pic>
        <p:pic>
          <p:nvPicPr>
            <p:cNvPr id="7" name="object 7"/>
            <p:cNvPicPr/>
            <p:nvPr/>
          </p:nvPicPr>
          <p:blipFill>
            <a:blip r:embed="rId3" cstate="print"/>
            <a:stretch>
              <a:fillRect/>
            </a:stretch>
          </p:blipFill>
          <p:spPr>
            <a:xfrm>
              <a:off x="8423611" y="4213312"/>
              <a:ext cx="787907" cy="751332"/>
            </a:xfrm>
            <a:prstGeom prst="rect">
              <a:avLst/>
            </a:prstGeom>
          </p:spPr>
        </p:pic>
      </p:grpSp>
      <p:sp>
        <p:nvSpPr>
          <p:cNvPr id="9" name="object 9"/>
          <p:cNvSpPr txBox="1"/>
          <p:nvPr/>
        </p:nvSpPr>
        <p:spPr>
          <a:xfrm>
            <a:off x="9144000" y="2062592"/>
            <a:ext cx="1517650" cy="452755"/>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5F5F60"/>
                </a:solidFill>
                <a:latin typeface="+mj-lt"/>
                <a:cs typeface="Franklin Gothic Medium"/>
              </a:rPr>
              <a:t>GPS </a:t>
            </a:r>
            <a:r>
              <a:rPr sz="1400" spc="-10" dirty="0">
                <a:solidFill>
                  <a:srgbClr val="5F5F60"/>
                </a:solidFill>
                <a:latin typeface="+mj-lt"/>
                <a:cs typeface="Franklin Gothic Medium"/>
              </a:rPr>
              <a:t>Ult</a:t>
            </a:r>
            <a:r>
              <a:rPr sz="1400" dirty="0">
                <a:solidFill>
                  <a:srgbClr val="5F5F60"/>
                </a:solidFill>
                <a:latin typeface="+mj-lt"/>
                <a:cs typeface="Franklin Gothic Medium"/>
              </a:rPr>
              <a:t>r</a:t>
            </a:r>
            <a:r>
              <a:rPr sz="1400" spc="-15" dirty="0">
                <a:solidFill>
                  <a:srgbClr val="5F5F60"/>
                </a:solidFill>
                <a:latin typeface="+mj-lt"/>
                <a:cs typeface="Franklin Gothic Medium"/>
              </a:rPr>
              <a:t>a</a:t>
            </a:r>
            <a:r>
              <a:rPr sz="1400" spc="5" dirty="0">
                <a:solidFill>
                  <a:srgbClr val="5F5F60"/>
                </a:solidFill>
                <a:latin typeface="+mj-lt"/>
                <a:cs typeface="Franklin Gothic Medium"/>
              </a:rPr>
              <a:t>-</a:t>
            </a:r>
            <a:r>
              <a:rPr sz="1400" spc="-55" dirty="0">
                <a:solidFill>
                  <a:srgbClr val="5F5F60"/>
                </a:solidFill>
                <a:latin typeface="+mj-lt"/>
                <a:cs typeface="Franklin Gothic Medium"/>
              </a:rPr>
              <a:t>w</a:t>
            </a:r>
            <a:r>
              <a:rPr sz="1400" spc="-20" dirty="0">
                <a:solidFill>
                  <a:srgbClr val="5F5F60"/>
                </a:solidFill>
                <a:latin typeface="+mj-lt"/>
                <a:cs typeface="Franklin Gothic Medium"/>
              </a:rPr>
              <a:t>i</a:t>
            </a:r>
            <a:r>
              <a:rPr sz="1400" spc="-5" dirty="0">
                <a:solidFill>
                  <a:srgbClr val="5F5F60"/>
                </a:solidFill>
                <a:latin typeface="+mj-lt"/>
                <a:cs typeface="Franklin Gothic Medium"/>
              </a:rPr>
              <a:t>deb</a:t>
            </a:r>
            <a:r>
              <a:rPr sz="1400" spc="-15" dirty="0">
                <a:solidFill>
                  <a:srgbClr val="5F5F60"/>
                </a:solidFill>
                <a:latin typeface="+mj-lt"/>
                <a:cs typeface="Franklin Gothic Medium"/>
              </a:rPr>
              <a:t>a</a:t>
            </a:r>
            <a:r>
              <a:rPr sz="1400" spc="-10" dirty="0">
                <a:solidFill>
                  <a:srgbClr val="5F5F60"/>
                </a:solidFill>
                <a:latin typeface="+mj-lt"/>
                <a:cs typeface="Franklin Gothic Medium"/>
              </a:rPr>
              <a:t>n</a:t>
            </a:r>
            <a:r>
              <a:rPr sz="1400" dirty="0">
                <a:solidFill>
                  <a:srgbClr val="5F5F60"/>
                </a:solidFill>
                <a:latin typeface="+mj-lt"/>
                <a:cs typeface="Franklin Gothic Medium"/>
              </a:rPr>
              <a:t>d  </a:t>
            </a:r>
            <a:r>
              <a:rPr sz="1400" spc="-5" dirty="0">
                <a:solidFill>
                  <a:srgbClr val="5F5F60"/>
                </a:solidFill>
                <a:latin typeface="+mj-lt"/>
                <a:cs typeface="Franklin Gothic Medium"/>
              </a:rPr>
              <a:t>Ga</a:t>
            </a:r>
            <a:r>
              <a:rPr sz="1400" spc="-45" dirty="0">
                <a:solidFill>
                  <a:srgbClr val="5F5F60"/>
                </a:solidFill>
                <a:latin typeface="+mj-lt"/>
                <a:cs typeface="Franklin Gothic Medium"/>
              </a:rPr>
              <a:t>t</a:t>
            </a:r>
            <a:r>
              <a:rPr sz="1400" spc="-30" dirty="0">
                <a:solidFill>
                  <a:srgbClr val="5F5F60"/>
                </a:solidFill>
                <a:latin typeface="+mj-lt"/>
                <a:cs typeface="Franklin Gothic Medium"/>
              </a:rPr>
              <a:t>e</a:t>
            </a:r>
            <a:r>
              <a:rPr sz="1400" spc="-65" dirty="0">
                <a:solidFill>
                  <a:srgbClr val="5F5F60"/>
                </a:solidFill>
                <a:latin typeface="+mj-lt"/>
                <a:cs typeface="Franklin Gothic Medium"/>
              </a:rPr>
              <a:t>w</a:t>
            </a:r>
            <a:r>
              <a:rPr sz="1400" spc="-50" dirty="0">
                <a:solidFill>
                  <a:srgbClr val="5F5F60"/>
                </a:solidFill>
                <a:latin typeface="+mj-lt"/>
                <a:cs typeface="Franklin Gothic Medium"/>
              </a:rPr>
              <a:t>a</a:t>
            </a:r>
            <a:r>
              <a:rPr sz="1400" spc="-40" dirty="0">
                <a:solidFill>
                  <a:srgbClr val="5F5F60"/>
                </a:solidFill>
                <a:latin typeface="+mj-lt"/>
                <a:cs typeface="Franklin Gothic Medium"/>
              </a:rPr>
              <a:t>y</a:t>
            </a:r>
            <a:r>
              <a:rPr sz="1400" spc="-50" dirty="0">
                <a:solidFill>
                  <a:srgbClr val="5F5F60"/>
                </a:solidFill>
                <a:latin typeface="+mj-lt"/>
                <a:cs typeface="Franklin Gothic Medium"/>
              </a:rPr>
              <a:t> </a:t>
            </a:r>
            <a:r>
              <a:rPr sz="1400" dirty="0">
                <a:solidFill>
                  <a:srgbClr val="5F5F60"/>
                </a:solidFill>
                <a:latin typeface="+mj-lt"/>
                <a:cs typeface="Franklin Gothic Medium"/>
              </a:rPr>
              <a:t>(GU</a:t>
            </a:r>
            <a:r>
              <a:rPr sz="1400" spc="10" dirty="0">
                <a:solidFill>
                  <a:srgbClr val="5F5F60"/>
                </a:solidFill>
                <a:latin typeface="+mj-lt"/>
                <a:cs typeface="Franklin Gothic Medium"/>
              </a:rPr>
              <a:t>G</a:t>
            </a:r>
            <a:r>
              <a:rPr sz="1400" dirty="0">
                <a:solidFill>
                  <a:srgbClr val="5F5F60"/>
                </a:solidFill>
                <a:latin typeface="+mj-lt"/>
                <a:cs typeface="Franklin Gothic Medium"/>
              </a:rPr>
              <a:t>)</a:t>
            </a:r>
            <a:endParaRPr sz="1400" dirty="0">
              <a:latin typeface="+mj-lt"/>
              <a:cs typeface="Franklin Gothic Medium"/>
            </a:endParaRPr>
          </a:p>
        </p:txBody>
      </p:sp>
      <p:sp>
        <p:nvSpPr>
          <p:cNvPr id="12" name="object 12"/>
          <p:cNvSpPr txBox="1"/>
          <p:nvPr/>
        </p:nvSpPr>
        <p:spPr>
          <a:xfrm>
            <a:off x="8947784" y="6357170"/>
            <a:ext cx="2855595" cy="243656"/>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mj-lt"/>
                <a:cs typeface="Franklin Gothic Medium"/>
              </a:rPr>
              <a:t>Connect.</a:t>
            </a:r>
            <a:r>
              <a:rPr sz="1600" dirty="0">
                <a:solidFill>
                  <a:srgbClr val="FFFFFF"/>
                </a:solidFill>
                <a:latin typeface="+mj-lt"/>
                <a:cs typeface="Franklin Gothic Medium"/>
              </a:rPr>
              <a:t> </a:t>
            </a:r>
            <a:r>
              <a:rPr sz="1600" spc="-20" dirty="0">
                <a:solidFill>
                  <a:srgbClr val="FFFFFF"/>
                </a:solidFill>
                <a:latin typeface="+mj-lt"/>
                <a:cs typeface="Franklin Gothic Medium"/>
              </a:rPr>
              <a:t>Collaborate.</a:t>
            </a:r>
            <a:r>
              <a:rPr sz="1600" spc="10" dirty="0">
                <a:solidFill>
                  <a:srgbClr val="FFFFFF"/>
                </a:solidFill>
                <a:latin typeface="+mj-lt"/>
                <a:cs typeface="Franklin Gothic Medium"/>
              </a:rPr>
              <a:t> </a:t>
            </a:r>
            <a:r>
              <a:rPr sz="1600" spc="-25" dirty="0">
                <a:solidFill>
                  <a:srgbClr val="FFFFFF"/>
                </a:solidFill>
                <a:latin typeface="+mj-lt"/>
                <a:cs typeface="Franklin Gothic Medium"/>
              </a:rPr>
              <a:t>Accelerate.</a:t>
            </a:r>
            <a:endParaRPr sz="1600">
              <a:latin typeface="+mj-lt"/>
              <a:cs typeface="Franklin Gothic Medium"/>
            </a:endParaRPr>
          </a:p>
        </p:txBody>
      </p:sp>
      <p:sp>
        <p:nvSpPr>
          <p:cNvPr id="10" name="object 10"/>
          <p:cNvSpPr txBox="1"/>
          <p:nvPr/>
        </p:nvSpPr>
        <p:spPr>
          <a:xfrm>
            <a:off x="9424914" y="4846892"/>
            <a:ext cx="1489075" cy="443711"/>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F5F60"/>
                </a:solidFill>
                <a:latin typeface="+mj-lt"/>
                <a:cs typeface="Franklin Gothic Medium"/>
              </a:rPr>
              <a:t>UWB</a:t>
            </a:r>
            <a:r>
              <a:rPr sz="1400" spc="-35" dirty="0">
                <a:solidFill>
                  <a:srgbClr val="5F5F60"/>
                </a:solidFill>
                <a:latin typeface="+mj-lt"/>
                <a:cs typeface="Franklin Gothic Medium"/>
              </a:rPr>
              <a:t> </a:t>
            </a:r>
            <a:r>
              <a:rPr sz="1400" spc="-10" dirty="0">
                <a:solidFill>
                  <a:srgbClr val="5F5F60"/>
                </a:solidFill>
                <a:latin typeface="+mj-lt"/>
                <a:cs typeface="Franklin Gothic Medium"/>
              </a:rPr>
              <a:t>Endpoint,</a:t>
            </a:r>
            <a:r>
              <a:rPr sz="1400" spc="-25" dirty="0">
                <a:solidFill>
                  <a:srgbClr val="5F5F60"/>
                </a:solidFill>
                <a:latin typeface="+mj-lt"/>
                <a:cs typeface="Franklin Gothic Medium"/>
              </a:rPr>
              <a:t> </a:t>
            </a:r>
            <a:r>
              <a:rPr sz="1400" spc="-30" dirty="0">
                <a:solidFill>
                  <a:srgbClr val="5F5F60"/>
                </a:solidFill>
                <a:latin typeface="+mj-lt"/>
                <a:cs typeface="Franklin Gothic Medium"/>
              </a:rPr>
              <a:t>Time</a:t>
            </a:r>
            <a:r>
              <a:rPr sz="1400" spc="-35" dirty="0">
                <a:solidFill>
                  <a:srgbClr val="5F5F60"/>
                </a:solidFill>
                <a:latin typeface="+mj-lt"/>
                <a:cs typeface="Franklin Gothic Medium"/>
              </a:rPr>
              <a:t> </a:t>
            </a:r>
            <a:r>
              <a:rPr sz="1400" spc="-10" dirty="0">
                <a:solidFill>
                  <a:srgbClr val="5F5F60"/>
                </a:solidFill>
                <a:latin typeface="+mj-lt"/>
                <a:cs typeface="Franklin Gothic Medium"/>
              </a:rPr>
              <a:t>Drive</a:t>
            </a:r>
            <a:endParaRPr lang="ru-RU" sz="1400" spc="-10" dirty="0">
              <a:solidFill>
                <a:srgbClr val="5F5F60"/>
              </a:solidFill>
              <a:latin typeface="+mj-lt"/>
              <a:cs typeface="Franklin Gothic Medium"/>
            </a:endParaRPr>
          </a:p>
        </p:txBody>
      </p:sp>
      <p:sp>
        <p:nvSpPr>
          <p:cNvPr id="11" name="object 11"/>
          <p:cNvSpPr txBox="1"/>
          <p:nvPr/>
        </p:nvSpPr>
        <p:spPr>
          <a:xfrm>
            <a:off x="1122241" y="2438532"/>
            <a:ext cx="5396230" cy="3129062"/>
          </a:xfrm>
          <a:prstGeom prst="rect">
            <a:avLst/>
          </a:prstGeom>
        </p:spPr>
        <p:txBody>
          <a:bodyPr vert="horz" wrap="square" lIns="0" tIns="12700" rIns="0" bIns="0" rtlCol="0">
            <a:spAutoFit/>
          </a:bodyPr>
          <a:lstStyle/>
          <a:p>
            <a:pPr marL="241300" indent="-228600">
              <a:lnSpc>
                <a:spcPts val="2735"/>
              </a:lnSpc>
              <a:spcBef>
                <a:spcPts val="100"/>
              </a:spcBef>
              <a:buClr>
                <a:srgbClr val="8DC53E"/>
              </a:buClr>
              <a:buFont typeface="Arial MT"/>
              <a:buChar char="•"/>
              <a:tabLst>
                <a:tab pos="241300" algn="l"/>
              </a:tabLst>
            </a:pPr>
            <a:r>
              <a:rPr lang="es-ES" sz="2400" dirty="0">
                <a:latin typeface="+mj-lt"/>
              </a:rPr>
              <a:t>Sincronizar varios dispositivos con un único "gateway" con GPS Proporciona sincronización GPS en ubicaciones sin recepción GPS Idealmente, esta función de "gateway" estaría integrada en routers WiFi o sería un dispositivo independiente Los usuarios podrían instalarlo según sea necesario en cada hogar, sincronizando cada dispositivo</a:t>
            </a:r>
            <a:endParaRPr sz="2400" dirty="0">
              <a:latin typeface="+mj-lt"/>
              <a:cs typeface="Franklin Gothic Medium"/>
            </a:endParaRPr>
          </a:p>
        </p:txBody>
      </p:sp>
      <p:pic>
        <p:nvPicPr>
          <p:cNvPr id="13" name="Рисунок 12">
            <a:extLst>
              <a:ext uri="{FF2B5EF4-FFF2-40B4-BE49-F238E27FC236}">
                <a16:creationId xmlns:a16="http://schemas.microsoft.com/office/drawing/2014/main" id="{50D0D800-7CD9-4620-AB36-FF7978D19414}"/>
              </a:ext>
            </a:extLst>
          </p:cNvPr>
          <p:cNvPicPr/>
          <p:nvPr/>
        </p:nvPicPr>
        <p:blipFill>
          <a:blip r:embed="rId4" cstate="print">
            <a:extLst>
              <a:ext uri="{28A0092B-C50C-407E-A947-70E740481C1C}">
                <a14:useLocalDpi xmlns:a14="http://schemas.microsoft.com/office/drawing/2010/main" val="0"/>
              </a:ext>
            </a:extLst>
          </a:blip>
          <a:stretch>
            <a:fillRect/>
          </a:stretch>
        </p:blipFill>
        <p:spPr>
          <a:xfrm rot="990242">
            <a:off x="7690154" y="1921830"/>
            <a:ext cx="1138781" cy="1140955"/>
          </a:xfrm>
          <a:prstGeom prst="rect">
            <a:avLst/>
          </a:prstGeom>
        </p:spPr>
      </p:pic>
      <p:pic>
        <p:nvPicPr>
          <p:cNvPr id="15" name="object 2">
            <a:extLst>
              <a:ext uri="{FF2B5EF4-FFF2-40B4-BE49-F238E27FC236}">
                <a16:creationId xmlns:a16="http://schemas.microsoft.com/office/drawing/2014/main" id="{11158E79-A703-4EA8-8466-065324318A72}"/>
              </a:ext>
            </a:extLst>
          </p:cNvPr>
          <p:cNvPicPr/>
          <p:nvPr/>
        </p:nvPicPr>
        <p:blipFill>
          <a:blip r:embed="rId5" cstate="print"/>
          <a:stretch>
            <a:fillRect/>
          </a:stretch>
        </p:blipFill>
        <p:spPr>
          <a:xfrm>
            <a:off x="6498717" y="973123"/>
            <a:ext cx="2449067" cy="1053099"/>
          </a:xfrm>
          <a:prstGeom prst="rect">
            <a:avLst/>
          </a:prstGeom>
        </p:spPr>
      </p:pic>
      <p:pic>
        <p:nvPicPr>
          <p:cNvPr id="16" name="object 14">
            <a:extLst>
              <a:ext uri="{FF2B5EF4-FFF2-40B4-BE49-F238E27FC236}">
                <a16:creationId xmlns:a16="http://schemas.microsoft.com/office/drawing/2014/main" id="{652519A9-34B1-43BF-AB38-F57D9FFB076B}"/>
              </a:ext>
            </a:extLst>
          </p:cNvPr>
          <p:cNvPicPr/>
          <p:nvPr/>
        </p:nvPicPr>
        <p:blipFill>
          <a:blip r:embed="rId6" cstate="print"/>
          <a:stretch>
            <a:fillRect/>
          </a:stretch>
        </p:blipFill>
        <p:spPr>
          <a:xfrm>
            <a:off x="7911801" y="1588048"/>
            <a:ext cx="637556" cy="391065"/>
          </a:xfrm>
          <a:prstGeom prst="rect">
            <a:avLst/>
          </a:prstGeom>
        </p:spPr>
      </p:pic>
      <p:grpSp>
        <p:nvGrpSpPr>
          <p:cNvPr id="17" name="Google Shape;1808;p66">
            <a:extLst>
              <a:ext uri="{FF2B5EF4-FFF2-40B4-BE49-F238E27FC236}">
                <a16:creationId xmlns:a16="http://schemas.microsoft.com/office/drawing/2014/main" id="{0AD050A1-D461-4E89-83A7-9B27A9DCD053}"/>
              </a:ext>
            </a:extLst>
          </p:cNvPr>
          <p:cNvGrpSpPr/>
          <p:nvPr/>
        </p:nvGrpSpPr>
        <p:grpSpPr>
          <a:xfrm>
            <a:off x="2819400" y="296663"/>
            <a:ext cx="846528" cy="808368"/>
            <a:chOff x="4167000" y="2166750"/>
            <a:chExt cx="810000" cy="810000"/>
          </a:xfrm>
        </p:grpSpPr>
        <p:sp>
          <p:nvSpPr>
            <p:cNvPr id="18" name="Google Shape;1809;p66">
              <a:extLst>
                <a:ext uri="{FF2B5EF4-FFF2-40B4-BE49-F238E27FC236}">
                  <a16:creationId xmlns:a16="http://schemas.microsoft.com/office/drawing/2014/main" id="{A7798589-77BA-4F97-9D23-2DCA5D4394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9" name="Google Shape;1810;p66">
              <a:extLst>
                <a:ext uri="{FF2B5EF4-FFF2-40B4-BE49-F238E27FC236}">
                  <a16:creationId xmlns:a16="http://schemas.microsoft.com/office/drawing/2014/main" id="{5CEE0174-7BA6-4C88-96D0-76E12EB10F8E}"/>
                </a:ext>
              </a:extLst>
            </p:cNvPr>
            <p:cNvGrpSpPr/>
            <p:nvPr/>
          </p:nvGrpSpPr>
          <p:grpSpPr>
            <a:xfrm>
              <a:off x="4212051" y="2315099"/>
              <a:ext cx="719899" cy="513302"/>
              <a:chOff x="6103026" y="1909193"/>
              <a:chExt cx="719899" cy="513302"/>
            </a:xfrm>
          </p:grpSpPr>
          <p:sp>
            <p:nvSpPr>
              <p:cNvPr id="20" name="Google Shape;1811;p66">
                <a:extLst>
                  <a:ext uri="{FF2B5EF4-FFF2-40B4-BE49-F238E27FC236}">
                    <a16:creationId xmlns:a16="http://schemas.microsoft.com/office/drawing/2014/main" id="{69D3724C-08FB-41EB-89F5-5E4757563BE0}"/>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1" name="Google Shape;1812;p66">
                <a:extLst>
                  <a:ext uri="{FF2B5EF4-FFF2-40B4-BE49-F238E27FC236}">
                    <a16:creationId xmlns:a16="http://schemas.microsoft.com/office/drawing/2014/main" id="{0F3E4C00-F3CC-410A-8553-CC488992518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377176"/>
            <a:ext cx="5426710" cy="566822"/>
          </a:xfrm>
          <a:prstGeom prst="rect">
            <a:avLst/>
          </a:prstGeom>
        </p:spPr>
        <p:txBody>
          <a:bodyPr vert="horz" wrap="square" lIns="0" tIns="12700" rIns="0" bIns="0" rtlCol="0">
            <a:spAutoFit/>
          </a:bodyPr>
          <a:lstStyle/>
          <a:p>
            <a:pPr marL="12700">
              <a:lnSpc>
                <a:spcPct val="100000"/>
              </a:lnSpc>
              <a:spcBef>
                <a:spcPts val="100"/>
              </a:spcBef>
            </a:pPr>
            <a:r>
              <a:rPr sz="3600" b="1" spc="310" dirty="0">
                <a:solidFill>
                  <a:schemeClr val="tx1"/>
                </a:solidFill>
                <a:latin typeface="+mj-lt"/>
                <a:cs typeface="+mj-cs"/>
              </a:rPr>
              <a:t>Time Drive Operation</a:t>
            </a:r>
          </a:p>
        </p:txBody>
      </p:sp>
      <p:pic>
        <p:nvPicPr>
          <p:cNvPr id="3" name="object 3"/>
          <p:cNvPicPr/>
          <p:nvPr/>
        </p:nvPicPr>
        <p:blipFill>
          <a:blip r:embed="rId2" cstate="print"/>
          <a:stretch>
            <a:fillRect/>
          </a:stretch>
        </p:blipFill>
        <p:spPr>
          <a:xfrm>
            <a:off x="2198370" y="1600200"/>
            <a:ext cx="7795259" cy="4300355"/>
          </a:xfrm>
          <a:prstGeom prst="rect">
            <a:avLst/>
          </a:prstGeom>
        </p:spPr>
      </p:pic>
      <p:sp>
        <p:nvSpPr>
          <p:cNvPr id="4" name="object 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5" name="Google Shape;1808;p66">
            <a:extLst>
              <a:ext uri="{FF2B5EF4-FFF2-40B4-BE49-F238E27FC236}">
                <a16:creationId xmlns:a16="http://schemas.microsoft.com/office/drawing/2014/main" id="{B6E2E0E4-2319-4B70-9D4B-A8C3D61D17CB}"/>
              </a:ext>
            </a:extLst>
          </p:cNvPr>
          <p:cNvGrpSpPr/>
          <p:nvPr/>
        </p:nvGrpSpPr>
        <p:grpSpPr>
          <a:xfrm>
            <a:off x="3048000" y="256403"/>
            <a:ext cx="846528" cy="808368"/>
            <a:chOff x="4167000" y="2166750"/>
            <a:chExt cx="810000" cy="810000"/>
          </a:xfrm>
        </p:grpSpPr>
        <p:sp>
          <p:nvSpPr>
            <p:cNvPr id="6" name="Google Shape;1809;p66">
              <a:extLst>
                <a:ext uri="{FF2B5EF4-FFF2-40B4-BE49-F238E27FC236}">
                  <a16:creationId xmlns:a16="http://schemas.microsoft.com/office/drawing/2014/main" id="{B5EFED98-D058-411A-AE29-A444843D484C}"/>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 name="Google Shape;1810;p66">
              <a:extLst>
                <a:ext uri="{FF2B5EF4-FFF2-40B4-BE49-F238E27FC236}">
                  <a16:creationId xmlns:a16="http://schemas.microsoft.com/office/drawing/2014/main" id="{A58455B0-37F7-4478-8698-0EA446756ECB}"/>
                </a:ext>
              </a:extLst>
            </p:cNvPr>
            <p:cNvGrpSpPr/>
            <p:nvPr/>
          </p:nvGrpSpPr>
          <p:grpSpPr>
            <a:xfrm>
              <a:off x="4212051" y="2315099"/>
              <a:ext cx="719899" cy="513302"/>
              <a:chOff x="6103026" y="1909193"/>
              <a:chExt cx="719899" cy="513302"/>
            </a:xfrm>
          </p:grpSpPr>
          <p:sp>
            <p:nvSpPr>
              <p:cNvPr id="8" name="Google Shape;1811;p66">
                <a:extLst>
                  <a:ext uri="{FF2B5EF4-FFF2-40B4-BE49-F238E27FC236}">
                    <a16:creationId xmlns:a16="http://schemas.microsoft.com/office/drawing/2014/main" id="{FBEF9C02-E642-46CA-A9EB-EC5691D4C9F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9" name="Google Shape;1812;p66">
                <a:extLst>
                  <a:ext uri="{FF2B5EF4-FFF2-40B4-BE49-F238E27FC236}">
                    <a16:creationId xmlns:a16="http://schemas.microsoft.com/office/drawing/2014/main" id="{9E021A83-7F84-49AC-A51F-0D0AC42630DA}"/>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62971" y="4047744"/>
            <a:ext cx="1330960" cy="736600"/>
          </a:xfrm>
          <a:custGeom>
            <a:avLst/>
            <a:gdLst/>
            <a:ahLst/>
            <a:cxnLst/>
            <a:rect l="l" t="t" r="r" b="b"/>
            <a:pathLst>
              <a:path w="1330959" h="736600">
                <a:moveTo>
                  <a:pt x="0" y="736091"/>
                </a:moveTo>
                <a:lnTo>
                  <a:pt x="1330452" y="736091"/>
                </a:lnTo>
                <a:lnTo>
                  <a:pt x="1330452" y="0"/>
                </a:lnTo>
                <a:lnTo>
                  <a:pt x="0" y="0"/>
                </a:lnTo>
                <a:lnTo>
                  <a:pt x="0" y="736091"/>
                </a:lnTo>
                <a:close/>
              </a:path>
            </a:pathLst>
          </a:custGeom>
          <a:ln w="12700">
            <a:solidFill>
              <a:srgbClr val="7A5E25"/>
            </a:solidFill>
          </a:ln>
        </p:spPr>
        <p:txBody>
          <a:bodyPr wrap="square" lIns="0" tIns="0" rIns="0" bIns="0" rtlCol="0"/>
          <a:lstStyle/>
          <a:p>
            <a:endParaRPr/>
          </a:p>
        </p:txBody>
      </p:sp>
      <p:sp>
        <p:nvSpPr>
          <p:cNvPr id="3" name="object 3"/>
          <p:cNvSpPr txBox="1"/>
          <p:nvPr/>
        </p:nvSpPr>
        <p:spPr>
          <a:xfrm>
            <a:off x="10526014" y="4292637"/>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sp>
        <p:nvSpPr>
          <p:cNvPr id="4" name="object 4"/>
          <p:cNvSpPr txBox="1">
            <a:spLocks noGrp="1"/>
          </p:cNvSpPr>
          <p:nvPr>
            <p:ph type="title"/>
          </p:nvPr>
        </p:nvSpPr>
        <p:spPr>
          <a:xfrm>
            <a:off x="2644408" y="184552"/>
            <a:ext cx="8393206" cy="566822"/>
          </a:xfrm>
          <a:prstGeom prst="rect">
            <a:avLst/>
          </a:prstGeom>
        </p:spPr>
        <p:txBody>
          <a:bodyPr vert="horz" wrap="square" lIns="0" tIns="12700" rIns="0" bIns="0" rtlCol="0">
            <a:spAutoFit/>
          </a:bodyPr>
          <a:lstStyle/>
          <a:p>
            <a:pPr marL="12700">
              <a:lnSpc>
                <a:spcPct val="100000"/>
              </a:lnSpc>
              <a:spcBef>
                <a:spcPts val="100"/>
              </a:spcBef>
              <a:tabLst>
                <a:tab pos="3952240" algn="l"/>
              </a:tabLst>
            </a:pPr>
            <a:r>
              <a:rPr lang="es-ES" sz="3600" b="1" spc="310" dirty="0"/>
              <a:t>Flujo de Control en Modo de Reserva</a:t>
            </a:r>
            <a:endParaRPr sz="3600" b="1" spc="310" dirty="0"/>
          </a:p>
        </p:txBody>
      </p:sp>
      <p:grpSp>
        <p:nvGrpSpPr>
          <p:cNvPr id="5" name="object 5"/>
          <p:cNvGrpSpPr/>
          <p:nvPr/>
        </p:nvGrpSpPr>
        <p:grpSpPr>
          <a:xfrm>
            <a:off x="708405" y="1685289"/>
            <a:ext cx="424180" cy="496570"/>
            <a:chOff x="708405" y="1685289"/>
            <a:chExt cx="424180" cy="496570"/>
          </a:xfrm>
        </p:grpSpPr>
        <p:sp>
          <p:nvSpPr>
            <p:cNvPr id="6" name="object 6"/>
            <p:cNvSpPr/>
            <p:nvPr/>
          </p:nvSpPr>
          <p:spPr>
            <a:xfrm>
              <a:off x="714755" y="1691639"/>
              <a:ext cx="411480" cy="273050"/>
            </a:xfrm>
            <a:custGeom>
              <a:avLst/>
              <a:gdLst/>
              <a:ahLst/>
              <a:cxnLst/>
              <a:rect l="l" t="t" r="r" b="b"/>
              <a:pathLst>
                <a:path w="411480" h="273050">
                  <a:moveTo>
                    <a:pt x="411480" y="0"/>
                  </a:moveTo>
                  <a:lnTo>
                    <a:pt x="205740" y="272796"/>
                  </a:lnTo>
                  <a:lnTo>
                    <a:pt x="0" y="0"/>
                  </a:lnTo>
                  <a:lnTo>
                    <a:pt x="411480" y="0"/>
                  </a:lnTo>
                  <a:close/>
                </a:path>
              </a:pathLst>
            </a:custGeom>
            <a:ln w="12700">
              <a:solidFill>
                <a:srgbClr val="7A5E25"/>
              </a:solidFill>
            </a:ln>
          </p:spPr>
          <p:txBody>
            <a:bodyPr wrap="square" lIns="0" tIns="0" rIns="0" bIns="0" rtlCol="0"/>
            <a:lstStyle/>
            <a:p>
              <a:endParaRPr/>
            </a:p>
          </p:txBody>
        </p:sp>
        <p:sp>
          <p:nvSpPr>
            <p:cNvPr id="7" name="object 7"/>
            <p:cNvSpPr/>
            <p:nvPr/>
          </p:nvSpPr>
          <p:spPr>
            <a:xfrm>
              <a:off x="920495" y="1691639"/>
              <a:ext cx="0" cy="483870"/>
            </a:xfrm>
            <a:custGeom>
              <a:avLst/>
              <a:gdLst/>
              <a:ahLst/>
              <a:cxnLst/>
              <a:rect l="l" t="t" r="r" b="b"/>
              <a:pathLst>
                <a:path h="483869">
                  <a:moveTo>
                    <a:pt x="0" y="483743"/>
                  </a:moveTo>
                  <a:lnTo>
                    <a:pt x="0" y="0"/>
                  </a:lnTo>
                </a:path>
              </a:pathLst>
            </a:custGeom>
            <a:ln w="12700">
              <a:solidFill>
                <a:srgbClr val="343894"/>
              </a:solidFill>
            </a:ln>
          </p:spPr>
          <p:txBody>
            <a:bodyPr wrap="square" lIns="0" tIns="0" rIns="0" bIns="0" rtlCol="0"/>
            <a:lstStyle/>
            <a:p>
              <a:endParaRPr/>
            </a:p>
          </p:txBody>
        </p:sp>
      </p:grpSp>
      <p:sp>
        <p:nvSpPr>
          <p:cNvPr id="8" name="object 8"/>
          <p:cNvSpPr txBox="1"/>
          <p:nvPr/>
        </p:nvSpPr>
        <p:spPr>
          <a:xfrm>
            <a:off x="623011" y="1097407"/>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7E7E7E"/>
                </a:solidFill>
                <a:latin typeface="Franklin Gothic Medium"/>
                <a:cs typeface="Franklin Gothic Medium"/>
              </a:rPr>
              <a:t>ANT </a:t>
            </a:r>
            <a:r>
              <a:rPr sz="1800" spc="-30" dirty="0">
                <a:solidFill>
                  <a:srgbClr val="7E7E7E"/>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2</a:t>
            </a:r>
            <a:endParaRPr sz="1800" dirty="0">
              <a:latin typeface="Franklin Gothic Medium"/>
              <a:cs typeface="Franklin Gothic Medium"/>
            </a:endParaRPr>
          </a:p>
        </p:txBody>
      </p:sp>
      <p:sp>
        <p:nvSpPr>
          <p:cNvPr id="9" name="object 9"/>
          <p:cNvSpPr/>
          <p:nvPr/>
        </p:nvSpPr>
        <p:spPr>
          <a:xfrm>
            <a:off x="1327403" y="2336292"/>
            <a:ext cx="1330960" cy="737870"/>
          </a:xfrm>
          <a:custGeom>
            <a:avLst/>
            <a:gdLst/>
            <a:ahLst/>
            <a:cxnLst/>
            <a:rect l="l" t="t" r="r" b="b"/>
            <a:pathLst>
              <a:path w="1330960" h="737869">
                <a:moveTo>
                  <a:pt x="0" y="737615"/>
                </a:moveTo>
                <a:lnTo>
                  <a:pt x="1330452" y="737615"/>
                </a:lnTo>
                <a:lnTo>
                  <a:pt x="1330452" y="0"/>
                </a:lnTo>
                <a:lnTo>
                  <a:pt x="0" y="0"/>
                </a:lnTo>
                <a:lnTo>
                  <a:pt x="0" y="737615"/>
                </a:lnTo>
                <a:close/>
              </a:path>
            </a:pathLst>
          </a:custGeom>
          <a:ln w="12699">
            <a:solidFill>
              <a:srgbClr val="7A5E25"/>
            </a:solidFill>
          </a:ln>
        </p:spPr>
        <p:txBody>
          <a:bodyPr wrap="square" lIns="0" tIns="0" rIns="0" bIns="0" rtlCol="0"/>
          <a:lstStyle/>
          <a:p>
            <a:endParaRPr/>
          </a:p>
        </p:txBody>
      </p:sp>
      <p:sp>
        <p:nvSpPr>
          <p:cNvPr id="10" name="object 10"/>
          <p:cNvSpPr txBox="1"/>
          <p:nvPr/>
        </p:nvSpPr>
        <p:spPr>
          <a:xfrm>
            <a:off x="1713229" y="2549778"/>
            <a:ext cx="57150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endParaRPr sz="1800">
              <a:latin typeface="Franklin Gothic Medium"/>
              <a:cs typeface="Franklin Gothic Medium"/>
            </a:endParaRPr>
          </a:p>
        </p:txBody>
      </p:sp>
      <p:grpSp>
        <p:nvGrpSpPr>
          <p:cNvPr id="11" name="object 11"/>
          <p:cNvGrpSpPr/>
          <p:nvPr/>
        </p:nvGrpSpPr>
        <p:grpSpPr>
          <a:xfrm>
            <a:off x="914146" y="2169922"/>
            <a:ext cx="4008754" cy="910590"/>
            <a:chOff x="914146" y="2169922"/>
            <a:chExt cx="4008754" cy="910590"/>
          </a:xfrm>
        </p:grpSpPr>
        <p:sp>
          <p:nvSpPr>
            <p:cNvPr id="12" name="object 12"/>
            <p:cNvSpPr/>
            <p:nvPr/>
          </p:nvSpPr>
          <p:spPr>
            <a:xfrm>
              <a:off x="920496" y="2176272"/>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13" name="object 13"/>
            <p:cNvSpPr/>
            <p:nvPr/>
          </p:nvSpPr>
          <p:spPr>
            <a:xfrm>
              <a:off x="3584447"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grpSp>
      <p:sp>
        <p:nvSpPr>
          <p:cNvPr id="14" name="object 14"/>
          <p:cNvSpPr txBox="1"/>
          <p:nvPr/>
        </p:nvSpPr>
        <p:spPr>
          <a:xfrm>
            <a:off x="3725545" y="2549778"/>
            <a:ext cx="1061085" cy="299720"/>
          </a:xfrm>
          <a:prstGeom prst="rect">
            <a:avLst/>
          </a:prstGeom>
        </p:spPr>
        <p:txBody>
          <a:bodyPr vert="horz" wrap="square" lIns="0" tIns="12700" rIns="0" bIns="0" rtlCol="0">
            <a:spAutoFit/>
          </a:bodyPr>
          <a:lstStyle/>
          <a:p>
            <a:pPr>
              <a:lnSpc>
                <a:spcPct val="100000"/>
              </a:lnSpc>
              <a:spcBef>
                <a:spcPts val="100"/>
              </a:spcBef>
            </a:pPr>
            <a:r>
              <a:rPr sz="1800" spc="-55" dirty="0">
                <a:solidFill>
                  <a:srgbClr val="5F5F60"/>
                </a:solidFill>
                <a:latin typeface="Franklin Gothic Medium"/>
                <a:cs typeface="Franklin Gothic Medium"/>
              </a:rPr>
              <a:t>MAC/CSAC</a:t>
            </a:r>
            <a:endParaRPr sz="1800">
              <a:latin typeface="Franklin Gothic Medium"/>
              <a:cs typeface="Franklin Gothic Medium"/>
            </a:endParaRPr>
          </a:p>
        </p:txBody>
      </p:sp>
      <p:sp>
        <p:nvSpPr>
          <p:cNvPr id="15" name="object 15"/>
          <p:cNvSpPr/>
          <p:nvPr/>
        </p:nvSpPr>
        <p:spPr>
          <a:xfrm>
            <a:off x="5830823"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sp>
        <p:nvSpPr>
          <p:cNvPr id="16" name="object 16"/>
          <p:cNvSpPr txBox="1"/>
          <p:nvPr/>
        </p:nvSpPr>
        <p:spPr>
          <a:xfrm>
            <a:off x="6293865" y="2549778"/>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17" name="object 17"/>
          <p:cNvGrpSpPr/>
          <p:nvPr/>
        </p:nvGrpSpPr>
        <p:grpSpPr>
          <a:xfrm>
            <a:off x="708405" y="2653410"/>
            <a:ext cx="7385684" cy="1395730"/>
            <a:chOff x="708405" y="2653410"/>
            <a:chExt cx="7385684" cy="1395730"/>
          </a:xfrm>
        </p:grpSpPr>
        <p:sp>
          <p:nvSpPr>
            <p:cNvPr id="18" name="object 18"/>
            <p:cNvSpPr/>
            <p:nvPr/>
          </p:nvSpPr>
          <p:spPr>
            <a:xfrm>
              <a:off x="2657855" y="2653410"/>
              <a:ext cx="502920" cy="103505"/>
            </a:xfrm>
            <a:custGeom>
              <a:avLst/>
              <a:gdLst/>
              <a:ahLst/>
              <a:cxnLst/>
              <a:rect l="l" t="t" r="r" b="b"/>
              <a:pathLst>
                <a:path w="502919"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19" h="103505">
                  <a:moveTo>
                    <a:pt x="466543" y="45338"/>
                  </a:moveTo>
                  <a:lnTo>
                    <a:pt x="0" y="45338"/>
                  </a:lnTo>
                  <a:lnTo>
                    <a:pt x="0" y="58038"/>
                  </a:lnTo>
                  <a:lnTo>
                    <a:pt x="466543" y="58038"/>
                  </a:lnTo>
                  <a:lnTo>
                    <a:pt x="477429" y="51688"/>
                  </a:lnTo>
                  <a:lnTo>
                    <a:pt x="466543" y="45338"/>
                  </a:lnTo>
                  <a:close/>
                </a:path>
                <a:path w="502919" h="103505">
                  <a:moveTo>
                    <a:pt x="491648" y="45338"/>
                  </a:moveTo>
                  <a:lnTo>
                    <a:pt x="489966" y="45338"/>
                  </a:lnTo>
                  <a:lnTo>
                    <a:pt x="489966" y="58038"/>
                  </a:lnTo>
                  <a:lnTo>
                    <a:pt x="491648" y="58038"/>
                  </a:lnTo>
                  <a:lnTo>
                    <a:pt x="502538" y="51688"/>
                  </a:lnTo>
                  <a:lnTo>
                    <a:pt x="491648" y="45338"/>
                  </a:lnTo>
                  <a:close/>
                </a:path>
                <a:path w="502919" h="103505">
                  <a:moveTo>
                    <a:pt x="486791" y="46227"/>
                  </a:moveTo>
                  <a:lnTo>
                    <a:pt x="477429" y="51688"/>
                  </a:lnTo>
                  <a:lnTo>
                    <a:pt x="486791" y="57150"/>
                  </a:lnTo>
                  <a:lnTo>
                    <a:pt x="486791" y="46227"/>
                  </a:lnTo>
                  <a:close/>
                </a:path>
                <a:path w="502919" h="103505">
                  <a:moveTo>
                    <a:pt x="489966" y="46227"/>
                  </a:moveTo>
                  <a:lnTo>
                    <a:pt x="486791" y="46227"/>
                  </a:lnTo>
                  <a:lnTo>
                    <a:pt x="486791" y="57150"/>
                  </a:lnTo>
                  <a:lnTo>
                    <a:pt x="489966" y="57150"/>
                  </a:lnTo>
                  <a:lnTo>
                    <a:pt x="489966" y="46227"/>
                  </a:lnTo>
                  <a:close/>
                </a:path>
                <a:path w="502919"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19" name="object 19"/>
            <p:cNvSpPr/>
            <p:nvPr/>
          </p:nvSpPr>
          <p:spPr>
            <a:xfrm>
              <a:off x="316077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0" name="object 20"/>
            <p:cNvSpPr/>
            <p:nvPr/>
          </p:nvSpPr>
          <p:spPr>
            <a:xfrm>
              <a:off x="4916423" y="2653410"/>
              <a:ext cx="502920" cy="103505"/>
            </a:xfrm>
            <a:custGeom>
              <a:avLst/>
              <a:gdLst/>
              <a:ahLst/>
              <a:cxnLst/>
              <a:rect l="l" t="t" r="r" b="b"/>
              <a:pathLst>
                <a:path w="502920" h="103505">
                  <a:moveTo>
                    <a:pt x="477429" y="51688"/>
                  </a:moveTo>
                  <a:lnTo>
                    <a:pt x="407542" y="92455"/>
                  </a:lnTo>
                  <a:lnTo>
                    <a:pt x="406526" y="96265"/>
                  </a:lnTo>
                  <a:lnTo>
                    <a:pt x="410083" y="102362"/>
                  </a:lnTo>
                  <a:lnTo>
                    <a:pt x="413892" y="103377"/>
                  </a:lnTo>
                  <a:lnTo>
                    <a:pt x="491648" y="58038"/>
                  </a:lnTo>
                  <a:lnTo>
                    <a:pt x="489965" y="58038"/>
                  </a:lnTo>
                  <a:lnTo>
                    <a:pt x="489965" y="57150"/>
                  </a:lnTo>
                  <a:lnTo>
                    <a:pt x="486790"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5" y="45338"/>
                  </a:lnTo>
                  <a:lnTo>
                    <a:pt x="489965" y="58038"/>
                  </a:lnTo>
                  <a:lnTo>
                    <a:pt x="491648" y="58038"/>
                  </a:lnTo>
                  <a:lnTo>
                    <a:pt x="502538" y="51688"/>
                  </a:lnTo>
                  <a:lnTo>
                    <a:pt x="491648" y="45338"/>
                  </a:lnTo>
                  <a:close/>
                </a:path>
                <a:path w="502920" h="103505">
                  <a:moveTo>
                    <a:pt x="486790" y="46227"/>
                  </a:moveTo>
                  <a:lnTo>
                    <a:pt x="477429" y="51688"/>
                  </a:lnTo>
                  <a:lnTo>
                    <a:pt x="486790" y="57150"/>
                  </a:lnTo>
                  <a:lnTo>
                    <a:pt x="486790" y="46227"/>
                  </a:lnTo>
                  <a:close/>
                </a:path>
                <a:path w="502920" h="103505">
                  <a:moveTo>
                    <a:pt x="489965" y="46227"/>
                  </a:moveTo>
                  <a:lnTo>
                    <a:pt x="486790" y="46227"/>
                  </a:lnTo>
                  <a:lnTo>
                    <a:pt x="486790" y="57150"/>
                  </a:lnTo>
                  <a:lnTo>
                    <a:pt x="489965" y="57150"/>
                  </a:lnTo>
                  <a:lnTo>
                    <a:pt x="489965" y="46227"/>
                  </a:lnTo>
                  <a:close/>
                </a:path>
                <a:path w="502920" h="103505">
                  <a:moveTo>
                    <a:pt x="413892" y="0"/>
                  </a:moveTo>
                  <a:lnTo>
                    <a:pt x="410083" y="1015"/>
                  </a:lnTo>
                  <a:lnTo>
                    <a:pt x="406526" y="7112"/>
                  </a:lnTo>
                  <a:lnTo>
                    <a:pt x="407542" y="10922"/>
                  </a:lnTo>
                  <a:lnTo>
                    <a:pt x="477429" y="51688"/>
                  </a:lnTo>
                  <a:lnTo>
                    <a:pt x="486790" y="46227"/>
                  </a:lnTo>
                  <a:lnTo>
                    <a:pt x="489965" y="46227"/>
                  </a:lnTo>
                  <a:lnTo>
                    <a:pt x="489965" y="45338"/>
                  </a:lnTo>
                  <a:lnTo>
                    <a:pt x="491648" y="45338"/>
                  </a:lnTo>
                  <a:lnTo>
                    <a:pt x="413892" y="0"/>
                  </a:lnTo>
                  <a:close/>
                </a:path>
              </a:pathLst>
            </a:custGeom>
            <a:solidFill>
              <a:srgbClr val="343894"/>
            </a:solidFill>
          </p:spPr>
          <p:txBody>
            <a:bodyPr wrap="square" lIns="0" tIns="0" rIns="0" bIns="0" rtlCol="0"/>
            <a:lstStyle/>
            <a:p>
              <a:endParaRPr/>
            </a:p>
          </p:txBody>
        </p:sp>
        <p:sp>
          <p:nvSpPr>
            <p:cNvPr id="21" name="object 21"/>
            <p:cNvSpPr/>
            <p:nvPr/>
          </p:nvSpPr>
          <p:spPr>
            <a:xfrm>
              <a:off x="5419344"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2" name="object 22"/>
            <p:cNvSpPr/>
            <p:nvPr/>
          </p:nvSpPr>
          <p:spPr>
            <a:xfrm>
              <a:off x="7162800" y="2653410"/>
              <a:ext cx="502920" cy="103505"/>
            </a:xfrm>
            <a:custGeom>
              <a:avLst/>
              <a:gdLst/>
              <a:ahLst/>
              <a:cxnLst/>
              <a:rect l="l" t="t" r="r" b="b"/>
              <a:pathLst>
                <a:path w="502920"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6" y="45338"/>
                  </a:lnTo>
                  <a:lnTo>
                    <a:pt x="489966" y="58038"/>
                  </a:lnTo>
                  <a:lnTo>
                    <a:pt x="491648" y="58038"/>
                  </a:lnTo>
                  <a:lnTo>
                    <a:pt x="502539" y="51688"/>
                  </a:lnTo>
                  <a:lnTo>
                    <a:pt x="491648" y="45338"/>
                  </a:lnTo>
                  <a:close/>
                </a:path>
                <a:path w="502920" h="103505">
                  <a:moveTo>
                    <a:pt x="486791" y="46227"/>
                  </a:moveTo>
                  <a:lnTo>
                    <a:pt x="477429" y="51688"/>
                  </a:lnTo>
                  <a:lnTo>
                    <a:pt x="486791" y="57150"/>
                  </a:lnTo>
                  <a:lnTo>
                    <a:pt x="486791" y="46227"/>
                  </a:lnTo>
                  <a:close/>
                </a:path>
                <a:path w="502920" h="103505">
                  <a:moveTo>
                    <a:pt x="489966" y="46227"/>
                  </a:moveTo>
                  <a:lnTo>
                    <a:pt x="486791" y="46227"/>
                  </a:lnTo>
                  <a:lnTo>
                    <a:pt x="486791" y="57150"/>
                  </a:lnTo>
                  <a:lnTo>
                    <a:pt x="489966" y="57150"/>
                  </a:lnTo>
                  <a:lnTo>
                    <a:pt x="489966" y="46227"/>
                  </a:lnTo>
                  <a:close/>
                </a:path>
                <a:path w="502920"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23" name="object 23"/>
            <p:cNvSpPr/>
            <p:nvPr/>
          </p:nvSpPr>
          <p:spPr>
            <a:xfrm>
              <a:off x="766419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4" name="object 24"/>
            <p:cNvSpPr/>
            <p:nvPr/>
          </p:nvSpPr>
          <p:spPr>
            <a:xfrm>
              <a:off x="714755" y="3558539"/>
              <a:ext cx="411480" cy="271780"/>
            </a:xfrm>
            <a:custGeom>
              <a:avLst/>
              <a:gdLst/>
              <a:ahLst/>
              <a:cxnLst/>
              <a:rect l="l" t="t" r="r" b="b"/>
              <a:pathLst>
                <a:path w="411480" h="271779">
                  <a:moveTo>
                    <a:pt x="411480" y="0"/>
                  </a:moveTo>
                  <a:lnTo>
                    <a:pt x="205740" y="271272"/>
                  </a:lnTo>
                  <a:lnTo>
                    <a:pt x="0" y="0"/>
                  </a:lnTo>
                  <a:lnTo>
                    <a:pt x="411480" y="0"/>
                  </a:lnTo>
                  <a:close/>
                </a:path>
              </a:pathLst>
            </a:custGeom>
            <a:ln w="12700">
              <a:solidFill>
                <a:srgbClr val="7A5E25"/>
              </a:solidFill>
            </a:ln>
          </p:spPr>
          <p:txBody>
            <a:bodyPr wrap="square" lIns="0" tIns="0" rIns="0" bIns="0" rtlCol="0"/>
            <a:lstStyle/>
            <a:p>
              <a:endParaRPr/>
            </a:p>
          </p:txBody>
        </p:sp>
        <p:sp>
          <p:nvSpPr>
            <p:cNvPr id="25" name="object 25"/>
            <p:cNvSpPr/>
            <p:nvPr/>
          </p:nvSpPr>
          <p:spPr>
            <a:xfrm>
              <a:off x="920495" y="3558539"/>
              <a:ext cx="0" cy="483870"/>
            </a:xfrm>
            <a:custGeom>
              <a:avLst/>
              <a:gdLst/>
              <a:ahLst/>
              <a:cxnLst/>
              <a:rect l="l" t="t" r="r" b="b"/>
              <a:pathLst>
                <a:path h="483870">
                  <a:moveTo>
                    <a:pt x="0" y="483743"/>
                  </a:moveTo>
                  <a:lnTo>
                    <a:pt x="0" y="0"/>
                  </a:lnTo>
                </a:path>
              </a:pathLst>
            </a:custGeom>
            <a:ln w="12700">
              <a:solidFill>
                <a:srgbClr val="343894"/>
              </a:solidFill>
            </a:ln>
          </p:spPr>
          <p:txBody>
            <a:bodyPr wrap="square" lIns="0" tIns="0" rIns="0" bIns="0" rtlCol="0"/>
            <a:lstStyle/>
            <a:p>
              <a:endParaRPr/>
            </a:p>
          </p:txBody>
        </p:sp>
      </p:grpSp>
      <p:sp>
        <p:nvSpPr>
          <p:cNvPr id="26" name="object 26"/>
          <p:cNvSpPr txBox="1"/>
          <p:nvPr/>
        </p:nvSpPr>
        <p:spPr>
          <a:xfrm>
            <a:off x="623011" y="2963671"/>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5F5F60"/>
                </a:solidFill>
                <a:latin typeface="Franklin Gothic Medium"/>
                <a:cs typeface="Franklin Gothic Medium"/>
              </a:rPr>
              <a:t>ANT </a:t>
            </a:r>
            <a:r>
              <a:rPr sz="1800" spc="-30"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5</a:t>
            </a:r>
            <a:endParaRPr sz="1800">
              <a:latin typeface="Franklin Gothic Medium"/>
              <a:cs typeface="Franklin Gothic Medium"/>
            </a:endParaRPr>
          </a:p>
        </p:txBody>
      </p:sp>
      <p:sp>
        <p:nvSpPr>
          <p:cNvPr id="27" name="object 27"/>
          <p:cNvSpPr/>
          <p:nvPr/>
        </p:nvSpPr>
        <p:spPr>
          <a:xfrm>
            <a:off x="1327403" y="4203191"/>
            <a:ext cx="1330960" cy="736600"/>
          </a:xfrm>
          <a:custGeom>
            <a:avLst/>
            <a:gdLst/>
            <a:ahLst/>
            <a:cxnLst/>
            <a:rect l="l" t="t" r="r" b="b"/>
            <a:pathLst>
              <a:path w="1330960" h="736600">
                <a:moveTo>
                  <a:pt x="0" y="736092"/>
                </a:moveTo>
                <a:lnTo>
                  <a:pt x="1330452" y="736092"/>
                </a:lnTo>
                <a:lnTo>
                  <a:pt x="1330452" y="0"/>
                </a:lnTo>
                <a:lnTo>
                  <a:pt x="0" y="0"/>
                </a:lnTo>
                <a:lnTo>
                  <a:pt x="0" y="736092"/>
                </a:lnTo>
                <a:close/>
              </a:path>
            </a:pathLst>
          </a:custGeom>
          <a:ln w="12700">
            <a:solidFill>
              <a:srgbClr val="7A5E25"/>
            </a:solidFill>
          </a:ln>
        </p:spPr>
        <p:txBody>
          <a:bodyPr wrap="square" lIns="0" tIns="0" rIns="0" bIns="0" rtlCol="0"/>
          <a:lstStyle/>
          <a:p>
            <a:endParaRPr/>
          </a:p>
        </p:txBody>
      </p:sp>
      <p:sp>
        <p:nvSpPr>
          <p:cNvPr id="28" name="object 28"/>
          <p:cNvSpPr txBox="1"/>
          <p:nvPr/>
        </p:nvSpPr>
        <p:spPr>
          <a:xfrm>
            <a:off x="1617217" y="4416297"/>
            <a:ext cx="76263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r>
              <a:rPr sz="1800" spc="-70" dirty="0">
                <a:solidFill>
                  <a:srgbClr val="5F5F60"/>
                </a:solidFill>
                <a:latin typeface="Franklin Gothic Medium"/>
                <a:cs typeface="Franklin Gothic Medium"/>
              </a:rPr>
              <a:t> </a:t>
            </a:r>
            <a:r>
              <a:rPr sz="1800" dirty="0">
                <a:solidFill>
                  <a:srgbClr val="5F5F60"/>
                </a:solidFill>
                <a:latin typeface="Franklin Gothic Medium"/>
                <a:cs typeface="Franklin Gothic Medium"/>
              </a:rPr>
              <a:t>2</a:t>
            </a:r>
            <a:endParaRPr sz="1800">
              <a:latin typeface="Franklin Gothic Medium"/>
              <a:cs typeface="Franklin Gothic Medium"/>
            </a:endParaRPr>
          </a:p>
        </p:txBody>
      </p:sp>
      <p:grpSp>
        <p:nvGrpSpPr>
          <p:cNvPr id="29" name="object 29"/>
          <p:cNvGrpSpPr/>
          <p:nvPr/>
        </p:nvGrpSpPr>
        <p:grpSpPr>
          <a:xfrm>
            <a:off x="914146" y="2325370"/>
            <a:ext cx="8524240" cy="2296795"/>
            <a:chOff x="914146" y="2325370"/>
            <a:chExt cx="8524240" cy="2296795"/>
          </a:xfrm>
        </p:grpSpPr>
        <p:sp>
          <p:nvSpPr>
            <p:cNvPr id="30" name="object 30"/>
            <p:cNvSpPr/>
            <p:nvPr/>
          </p:nvSpPr>
          <p:spPr>
            <a:xfrm>
              <a:off x="920496" y="4041648"/>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31" name="object 31"/>
            <p:cNvSpPr/>
            <p:nvPr/>
          </p:nvSpPr>
          <p:spPr>
            <a:xfrm>
              <a:off x="2657856" y="4518787"/>
              <a:ext cx="864235" cy="103505"/>
            </a:xfrm>
            <a:custGeom>
              <a:avLst/>
              <a:gdLst/>
              <a:ahLst/>
              <a:cxnLst/>
              <a:rect l="l" t="t" r="r" b="b"/>
              <a:pathLst>
                <a:path w="864235" h="103504">
                  <a:moveTo>
                    <a:pt x="50800" y="45338"/>
                  </a:moveTo>
                  <a:lnTo>
                    <a:pt x="0" y="45338"/>
                  </a:lnTo>
                  <a:lnTo>
                    <a:pt x="0" y="58038"/>
                  </a:lnTo>
                  <a:lnTo>
                    <a:pt x="50800" y="58038"/>
                  </a:lnTo>
                  <a:lnTo>
                    <a:pt x="50800" y="45338"/>
                  </a:lnTo>
                  <a:close/>
                </a:path>
                <a:path w="864235" h="103504">
                  <a:moveTo>
                    <a:pt x="101600" y="45338"/>
                  </a:moveTo>
                  <a:lnTo>
                    <a:pt x="88900" y="45338"/>
                  </a:lnTo>
                  <a:lnTo>
                    <a:pt x="88900" y="58038"/>
                  </a:lnTo>
                  <a:lnTo>
                    <a:pt x="101600" y="58038"/>
                  </a:lnTo>
                  <a:lnTo>
                    <a:pt x="101600" y="45338"/>
                  </a:lnTo>
                  <a:close/>
                </a:path>
                <a:path w="864235" h="103504">
                  <a:moveTo>
                    <a:pt x="190500" y="45338"/>
                  </a:moveTo>
                  <a:lnTo>
                    <a:pt x="139700" y="45338"/>
                  </a:lnTo>
                  <a:lnTo>
                    <a:pt x="139700" y="58038"/>
                  </a:lnTo>
                  <a:lnTo>
                    <a:pt x="190500" y="58038"/>
                  </a:lnTo>
                  <a:lnTo>
                    <a:pt x="190500" y="45338"/>
                  </a:lnTo>
                  <a:close/>
                </a:path>
                <a:path w="864235" h="103504">
                  <a:moveTo>
                    <a:pt x="241300" y="45338"/>
                  </a:moveTo>
                  <a:lnTo>
                    <a:pt x="228600" y="45338"/>
                  </a:lnTo>
                  <a:lnTo>
                    <a:pt x="228600" y="58038"/>
                  </a:lnTo>
                  <a:lnTo>
                    <a:pt x="241300" y="58038"/>
                  </a:lnTo>
                  <a:lnTo>
                    <a:pt x="241300" y="45338"/>
                  </a:lnTo>
                  <a:close/>
                </a:path>
                <a:path w="864235" h="103504">
                  <a:moveTo>
                    <a:pt x="330200" y="45338"/>
                  </a:moveTo>
                  <a:lnTo>
                    <a:pt x="279400" y="45338"/>
                  </a:lnTo>
                  <a:lnTo>
                    <a:pt x="279400" y="58038"/>
                  </a:lnTo>
                  <a:lnTo>
                    <a:pt x="330200" y="58038"/>
                  </a:lnTo>
                  <a:lnTo>
                    <a:pt x="330200" y="45338"/>
                  </a:lnTo>
                  <a:close/>
                </a:path>
                <a:path w="864235" h="103504">
                  <a:moveTo>
                    <a:pt x="381000" y="45338"/>
                  </a:moveTo>
                  <a:lnTo>
                    <a:pt x="368300" y="45338"/>
                  </a:lnTo>
                  <a:lnTo>
                    <a:pt x="368300" y="58038"/>
                  </a:lnTo>
                  <a:lnTo>
                    <a:pt x="381000" y="58038"/>
                  </a:lnTo>
                  <a:lnTo>
                    <a:pt x="381000" y="45338"/>
                  </a:lnTo>
                  <a:close/>
                </a:path>
                <a:path w="864235" h="103504">
                  <a:moveTo>
                    <a:pt x="469900" y="45338"/>
                  </a:moveTo>
                  <a:lnTo>
                    <a:pt x="419100" y="45338"/>
                  </a:lnTo>
                  <a:lnTo>
                    <a:pt x="419100" y="58038"/>
                  </a:lnTo>
                  <a:lnTo>
                    <a:pt x="469900" y="58038"/>
                  </a:lnTo>
                  <a:lnTo>
                    <a:pt x="469900" y="45338"/>
                  </a:lnTo>
                  <a:close/>
                </a:path>
                <a:path w="864235" h="103504">
                  <a:moveTo>
                    <a:pt x="520700" y="45338"/>
                  </a:moveTo>
                  <a:lnTo>
                    <a:pt x="508000" y="45338"/>
                  </a:lnTo>
                  <a:lnTo>
                    <a:pt x="508000" y="58038"/>
                  </a:lnTo>
                  <a:lnTo>
                    <a:pt x="520700" y="58038"/>
                  </a:lnTo>
                  <a:lnTo>
                    <a:pt x="520700" y="45338"/>
                  </a:lnTo>
                  <a:close/>
                </a:path>
                <a:path w="864235" h="103504">
                  <a:moveTo>
                    <a:pt x="609599" y="45338"/>
                  </a:moveTo>
                  <a:lnTo>
                    <a:pt x="558800" y="45338"/>
                  </a:lnTo>
                  <a:lnTo>
                    <a:pt x="558800" y="58038"/>
                  </a:lnTo>
                  <a:lnTo>
                    <a:pt x="609599" y="58038"/>
                  </a:lnTo>
                  <a:lnTo>
                    <a:pt x="609599" y="45338"/>
                  </a:lnTo>
                  <a:close/>
                </a:path>
                <a:path w="864235" h="103504">
                  <a:moveTo>
                    <a:pt x="660399" y="45338"/>
                  </a:moveTo>
                  <a:lnTo>
                    <a:pt x="647699" y="45338"/>
                  </a:lnTo>
                  <a:lnTo>
                    <a:pt x="647699" y="58038"/>
                  </a:lnTo>
                  <a:lnTo>
                    <a:pt x="660399" y="58038"/>
                  </a:lnTo>
                  <a:lnTo>
                    <a:pt x="660399" y="45338"/>
                  </a:lnTo>
                  <a:close/>
                </a:path>
                <a:path w="864235" h="103504">
                  <a:moveTo>
                    <a:pt x="749299" y="45338"/>
                  </a:moveTo>
                  <a:lnTo>
                    <a:pt x="698499" y="45338"/>
                  </a:lnTo>
                  <a:lnTo>
                    <a:pt x="698499" y="58038"/>
                  </a:lnTo>
                  <a:lnTo>
                    <a:pt x="749299" y="58038"/>
                  </a:lnTo>
                  <a:lnTo>
                    <a:pt x="749299" y="45338"/>
                  </a:lnTo>
                  <a:close/>
                </a:path>
                <a:path w="864235" h="103504">
                  <a:moveTo>
                    <a:pt x="838199" y="52006"/>
                  </a:moveTo>
                  <a:lnTo>
                    <a:pt x="771906" y="90677"/>
                  </a:lnTo>
                  <a:lnTo>
                    <a:pt x="768984" y="92456"/>
                  </a:lnTo>
                  <a:lnTo>
                    <a:pt x="767969" y="96265"/>
                  </a:lnTo>
                  <a:lnTo>
                    <a:pt x="769619" y="99313"/>
                  </a:lnTo>
                  <a:lnTo>
                    <a:pt x="771397" y="102362"/>
                  </a:lnTo>
                  <a:lnTo>
                    <a:pt x="775334" y="103377"/>
                  </a:lnTo>
                  <a:lnTo>
                    <a:pt x="853090" y="58038"/>
                  </a:lnTo>
                  <a:lnTo>
                    <a:pt x="838199" y="58038"/>
                  </a:lnTo>
                  <a:lnTo>
                    <a:pt x="838199" y="52006"/>
                  </a:lnTo>
                  <a:close/>
                </a:path>
                <a:path w="864235" h="103504">
                  <a:moveTo>
                    <a:pt x="800099" y="45338"/>
                  </a:moveTo>
                  <a:lnTo>
                    <a:pt x="787399" y="45338"/>
                  </a:lnTo>
                  <a:lnTo>
                    <a:pt x="787399" y="58038"/>
                  </a:lnTo>
                  <a:lnTo>
                    <a:pt x="800099" y="58038"/>
                  </a:lnTo>
                  <a:lnTo>
                    <a:pt x="800099" y="45338"/>
                  </a:lnTo>
                  <a:close/>
                </a:path>
                <a:path w="864235" h="103504">
                  <a:moveTo>
                    <a:pt x="838744" y="51688"/>
                  </a:moveTo>
                  <a:lnTo>
                    <a:pt x="838199" y="52006"/>
                  </a:lnTo>
                  <a:lnTo>
                    <a:pt x="838199" y="58038"/>
                  </a:lnTo>
                  <a:lnTo>
                    <a:pt x="851407" y="58038"/>
                  </a:lnTo>
                  <a:lnTo>
                    <a:pt x="851407" y="57150"/>
                  </a:lnTo>
                  <a:lnTo>
                    <a:pt x="848106" y="57150"/>
                  </a:lnTo>
                  <a:lnTo>
                    <a:pt x="838744" y="51688"/>
                  </a:lnTo>
                  <a:close/>
                </a:path>
                <a:path w="864235" h="103504">
                  <a:moveTo>
                    <a:pt x="853090" y="45338"/>
                  </a:moveTo>
                  <a:lnTo>
                    <a:pt x="851407" y="45338"/>
                  </a:lnTo>
                  <a:lnTo>
                    <a:pt x="851407" y="58038"/>
                  </a:lnTo>
                  <a:lnTo>
                    <a:pt x="853090" y="58038"/>
                  </a:lnTo>
                  <a:lnTo>
                    <a:pt x="863981" y="51688"/>
                  </a:lnTo>
                  <a:lnTo>
                    <a:pt x="853090" y="45338"/>
                  </a:lnTo>
                  <a:close/>
                </a:path>
                <a:path w="864235" h="103504">
                  <a:moveTo>
                    <a:pt x="848106" y="46227"/>
                  </a:moveTo>
                  <a:lnTo>
                    <a:pt x="838744" y="51688"/>
                  </a:lnTo>
                  <a:lnTo>
                    <a:pt x="848106" y="57150"/>
                  </a:lnTo>
                  <a:lnTo>
                    <a:pt x="848106" y="46227"/>
                  </a:lnTo>
                  <a:close/>
                </a:path>
                <a:path w="864235" h="103504">
                  <a:moveTo>
                    <a:pt x="851407" y="46227"/>
                  </a:moveTo>
                  <a:lnTo>
                    <a:pt x="848106" y="46227"/>
                  </a:lnTo>
                  <a:lnTo>
                    <a:pt x="848106" y="57150"/>
                  </a:lnTo>
                  <a:lnTo>
                    <a:pt x="851407" y="57150"/>
                  </a:lnTo>
                  <a:lnTo>
                    <a:pt x="851407" y="46227"/>
                  </a:lnTo>
                  <a:close/>
                </a:path>
                <a:path w="864235" h="103504">
                  <a:moveTo>
                    <a:pt x="838199" y="51371"/>
                  </a:moveTo>
                  <a:lnTo>
                    <a:pt x="838199" y="52006"/>
                  </a:lnTo>
                  <a:lnTo>
                    <a:pt x="838744" y="51688"/>
                  </a:lnTo>
                  <a:lnTo>
                    <a:pt x="838199" y="51371"/>
                  </a:lnTo>
                  <a:close/>
                </a:path>
                <a:path w="864235" h="103504">
                  <a:moveTo>
                    <a:pt x="851407" y="45338"/>
                  </a:moveTo>
                  <a:lnTo>
                    <a:pt x="838199" y="45338"/>
                  </a:lnTo>
                  <a:lnTo>
                    <a:pt x="838199" y="51371"/>
                  </a:lnTo>
                  <a:lnTo>
                    <a:pt x="838744" y="51688"/>
                  </a:lnTo>
                  <a:lnTo>
                    <a:pt x="848106" y="46227"/>
                  </a:lnTo>
                  <a:lnTo>
                    <a:pt x="851407" y="46227"/>
                  </a:lnTo>
                  <a:lnTo>
                    <a:pt x="851407" y="45338"/>
                  </a:lnTo>
                  <a:close/>
                </a:path>
                <a:path w="864235" h="103504">
                  <a:moveTo>
                    <a:pt x="775334" y="0"/>
                  </a:moveTo>
                  <a:lnTo>
                    <a:pt x="771397" y="1015"/>
                  </a:lnTo>
                  <a:lnTo>
                    <a:pt x="769619" y="4063"/>
                  </a:lnTo>
                  <a:lnTo>
                    <a:pt x="767969" y="7112"/>
                  </a:lnTo>
                  <a:lnTo>
                    <a:pt x="768984" y="10921"/>
                  </a:lnTo>
                  <a:lnTo>
                    <a:pt x="771906" y="12700"/>
                  </a:lnTo>
                  <a:lnTo>
                    <a:pt x="838199" y="51371"/>
                  </a:lnTo>
                  <a:lnTo>
                    <a:pt x="838199" y="45338"/>
                  </a:lnTo>
                  <a:lnTo>
                    <a:pt x="853090" y="45338"/>
                  </a:lnTo>
                  <a:lnTo>
                    <a:pt x="775334" y="0"/>
                  </a:lnTo>
                  <a:close/>
                </a:path>
              </a:pathLst>
            </a:custGeom>
            <a:solidFill>
              <a:srgbClr val="343894"/>
            </a:solidFill>
          </p:spPr>
          <p:txBody>
            <a:bodyPr wrap="square" lIns="0" tIns="0" rIns="0" bIns="0" rtlCol="0"/>
            <a:lstStyle/>
            <a:p>
              <a:endParaRPr/>
            </a:p>
          </p:txBody>
        </p:sp>
        <p:sp>
          <p:nvSpPr>
            <p:cNvPr id="32" name="object 32"/>
            <p:cNvSpPr/>
            <p:nvPr/>
          </p:nvSpPr>
          <p:spPr>
            <a:xfrm>
              <a:off x="3521963" y="4570476"/>
              <a:ext cx="728345" cy="0"/>
            </a:xfrm>
            <a:custGeom>
              <a:avLst/>
              <a:gdLst/>
              <a:ahLst/>
              <a:cxnLst/>
              <a:rect l="l" t="t" r="r" b="b"/>
              <a:pathLst>
                <a:path w="728345">
                  <a:moveTo>
                    <a:pt x="0" y="0"/>
                  </a:moveTo>
                  <a:lnTo>
                    <a:pt x="727837" y="0"/>
                  </a:lnTo>
                </a:path>
              </a:pathLst>
            </a:custGeom>
            <a:ln w="12700">
              <a:solidFill>
                <a:srgbClr val="343894"/>
              </a:solidFill>
              <a:prstDash val="sysDashDot"/>
            </a:ln>
          </p:spPr>
          <p:txBody>
            <a:bodyPr wrap="square" lIns="0" tIns="0" rIns="0" bIns="0" rtlCol="0"/>
            <a:lstStyle/>
            <a:p>
              <a:endParaRPr/>
            </a:p>
          </p:txBody>
        </p:sp>
        <p:sp>
          <p:nvSpPr>
            <p:cNvPr id="33" name="object 33"/>
            <p:cNvSpPr/>
            <p:nvPr/>
          </p:nvSpPr>
          <p:spPr>
            <a:xfrm>
              <a:off x="4198747" y="3758184"/>
              <a:ext cx="103505" cy="813435"/>
            </a:xfrm>
            <a:custGeom>
              <a:avLst/>
              <a:gdLst/>
              <a:ahLst/>
              <a:cxnLst/>
              <a:rect l="l" t="t" r="r" b="b"/>
              <a:pathLst>
                <a:path w="103504" h="813435">
                  <a:moveTo>
                    <a:pt x="58038" y="762127"/>
                  </a:moveTo>
                  <a:lnTo>
                    <a:pt x="45338" y="762127"/>
                  </a:lnTo>
                  <a:lnTo>
                    <a:pt x="45338" y="812927"/>
                  </a:lnTo>
                  <a:lnTo>
                    <a:pt x="58038" y="812927"/>
                  </a:lnTo>
                  <a:lnTo>
                    <a:pt x="58038" y="762127"/>
                  </a:lnTo>
                  <a:close/>
                </a:path>
                <a:path w="103504" h="813435">
                  <a:moveTo>
                    <a:pt x="58038" y="711327"/>
                  </a:moveTo>
                  <a:lnTo>
                    <a:pt x="45338" y="711327"/>
                  </a:lnTo>
                  <a:lnTo>
                    <a:pt x="45338" y="724027"/>
                  </a:lnTo>
                  <a:lnTo>
                    <a:pt x="58038" y="724027"/>
                  </a:lnTo>
                  <a:lnTo>
                    <a:pt x="58038" y="711327"/>
                  </a:lnTo>
                  <a:close/>
                </a:path>
                <a:path w="103504" h="813435">
                  <a:moveTo>
                    <a:pt x="58038" y="622427"/>
                  </a:moveTo>
                  <a:lnTo>
                    <a:pt x="45338" y="622427"/>
                  </a:lnTo>
                  <a:lnTo>
                    <a:pt x="45338" y="673227"/>
                  </a:lnTo>
                  <a:lnTo>
                    <a:pt x="58038" y="673227"/>
                  </a:lnTo>
                  <a:lnTo>
                    <a:pt x="58038" y="622427"/>
                  </a:lnTo>
                  <a:close/>
                </a:path>
                <a:path w="103504" h="813435">
                  <a:moveTo>
                    <a:pt x="58038" y="571627"/>
                  </a:moveTo>
                  <a:lnTo>
                    <a:pt x="45338" y="571627"/>
                  </a:lnTo>
                  <a:lnTo>
                    <a:pt x="45338" y="584327"/>
                  </a:lnTo>
                  <a:lnTo>
                    <a:pt x="58038" y="584327"/>
                  </a:lnTo>
                  <a:lnTo>
                    <a:pt x="58038" y="571627"/>
                  </a:lnTo>
                  <a:close/>
                </a:path>
                <a:path w="103504" h="813435">
                  <a:moveTo>
                    <a:pt x="58038" y="482727"/>
                  </a:moveTo>
                  <a:lnTo>
                    <a:pt x="45338" y="482727"/>
                  </a:lnTo>
                  <a:lnTo>
                    <a:pt x="45338" y="533527"/>
                  </a:lnTo>
                  <a:lnTo>
                    <a:pt x="58038" y="533527"/>
                  </a:lnTo>
                  <a:lnTo>
                    <a:pt x="58038" y="482727"/>
                  </a:lnTo>
                  <a:close/>
                </a:path>
                <a:path w="103504" h="813435">
                  <a:moveTo>
                    <a:pt x="58038" y="431927"/>
                  </a:moveTo>
                  <a:lnTo>
                    <a:pt x="45338" y="431927"/>
                  </a:lnTo>
                  <a:lnTo>
                    <a:pt x="45338" y="444627"/>
                  </a:lnTo>
                  <a:lnTo>
                    <a:pt x="58038" y="444627"/>
                  </a:lnTo>
                  <a:lnTo>
                    <a:pt x="58038" y="431927"/>
                  </a:lnTo>
                  <a:close/>
                </a:path>
                <a:path w="103504" h="813435">
                  <a:moveTo>
                    <a:pt x="58038" y="343027"/>
                  </a:moveTo>
                  <a:lnTo>
                    <a:pt x="45338" y="343027"/>
                  </a:lnTo>
                  <a:lnTo>
                    <a:pt x="45338" y="393827"/>
                  </a:lnTo>
                  <a:lnTo>
                    <a:pt x="58038" y="393827"/>
                  </a:lnTo>
                  <a:lnTo>
                    <a:pt x="58038" y="343027"/>
                  </a:lnTo>
                  <a:close/>
                </a:path>
                <a:path w="103504" h="813435">
                  <a:moveTo>
                    <a:pt x="58038" y="292227"/>
                  </a:moveTo>
                  <a:lnTo>
                    <a:pt x="45338" y="292227"/>
                  </a:lnTo>
                  <a:lnTo>
                    <a:pt x="45338" y="304927"/>
                  </a:lnTo>
                  <a:lnTo>
                    <a:pt x="58038" y="304927"/>
                  </a:lnTo>
                  <a:lnTo>
                    <a:pt x="58038" y="292227"/>
                  </a:lnTo>
                  <a:close/>
                </a:path>
                <a:path w="103504" h="813435">
                  <a:moveTo>
                    <a:pt x="58038" y="203327"/>
                  </a:moveTo>
                  <a:lnTo>
                    <a:pt x="45338" y="203327"/>
                  </a:lnTo>
                  <a:lnTo>
                    <a:pt x="45338" y="254127"/>
                  </a:lnTo>
                  <a:lnTo>
                    <a:pt x="58038" y="254127"/>
                  </a:lnTo>
                  <a:lnTo>
                    <a:pt x="58038" y="203327"/>
                  </a:lnTo>
                  <a:close/>
                </a:path>
                <a:path w="103504" h="813435">
                  <a:moveTo>
                    <a:pt x="58038" y="152527"/>
                  </a:moveTo>
                  <a:lnTo>
                    <a:pt x="45338" y="152527"/>
                  </a:lnTo>
                  <a:lnTo>
                    <a:pt x="45338" y="165227"/>
                  </a:lnTo>
                  <a:lnTo>
                    <a:pt x="58038" y="165227"/>
                  </a:lnTo>
                  <a:lnTo>
                    <a:pt x="58038" y="152527"/>
                  </a:lnTo>
                  <a:close/>
                </a:path>
                <a:path w="103504" h="813435">
                  <a:moveTo>
                    <a:pt x="58038" y="63627"/>
                  </a:moveTo>
                  <a:lnTo>
                    <a:pt x="45338" y="63627"/>
                  </a:lnTo>
                  <a:lnTo>
                    <a:pt x="45338" y="114427"/>
                  </a:lnTo>
                  <a:lnTo>
                    <a:pt x="58038" y="114427"/>
                  </a:lnTo>
                  <a:lnTo>
                    <a:pt x="58038" y="63627"/>
                  </a:lnTo>
                  <a:close/>
                </a:path>
                <a:path w="103504" h="813435">
                  <a:moveTo>
                    <a:pt x="51688" y="0"/>
                  </a:moveTo>
                  <a:lnTo>
                    <a:pt x="0" y="88646"/>
                  </a:lnTo>
                  <a:lnTo>
                    <a:pt x="1015" y="92456"/>
                  </a:lnTo>
                  <a:lnTo>
                    <a:pt x="7112" y="96012"/>
                  </a:lnTo>
                  <a:lnTo>
                    <a:pt x="10922" y="94996"/>
                  </a:lnTo>
                  <a:lnTo>
                    <a:pt x="51445" y="25527"/>
                  </a:lnTo>
                  <a:lnTo>
                    <a:pt x="45338" y="25527"/>
                  </a:lnTo>
                  <a:lnTo>
                    <a:pt x="45338" y="12827"/>
                  </a:lnTo>
                  <a:lnTo>
                    <a:pt x="59168" y="12827"/>
                  </a:lnTo>
                  <a:lnTo>
                    <a:pt x="51688" y="0"/>
                  </a:lnTo>
                  <a:close/>
                </a:path>
                <a:path w="103504" h="813435">
                  <a:moveTo>
                    <a:pt x="58038" y="15748"/>
                  </a:moveTo>
                  <a:lnTo>
                    <a:pt x="57150" y="15748"/>
                  </a:lnTo>
                  <a:lnTo>
                    <a:pt x="51688" y="25109"/>
                  </a:lnTo>
                  <a:lnTo>
                    <a:pt x="92455" y="94996"/>
                  </a:lnTo>
                  <a:lnTo>
                    <a:pt x="96265" y="96012"/>
                  </a:lnTo>
                  <a:lnTo>
                    <a:pt x="102362" y="92456"/>
                  </a:lnTo>
                  <a:lnTo>
                    <a:pt x="103377" y="88646"/>
                  </a:lnTo>
                  <a:lnTo>
                    <a:pt x="66573" y="25527"/>
                  </a:lnTo>
                  <a:lnTo>
                    <a:pt x="58038" y="25527"/>
                  </a:lnTo>
                  <a:lnTo>
                    <a:pt x="58038" y="15748"/>
                  </a:lnTo>
                  <a:close/>
                </a:path>
                <a:path w="103504" h="813435">
                  <a:moveTo>
                    <a:pt x="58038" y="12827"/>
                  </a:moveTo>
                  <a:lnTo>
                    <a:pt x="45338" y="12827"/>
                  </a:lnTo>
                  <a:lnTo>
                    <a:pt x="45338" y="25527"/>
                  </a:lnTo>
                  <a:lnTo>
                    <a:pt x="51445" y="25527"/>
                  </a:lnTo>
                  <a:lnTo>
                    <a:pt x="51688" y="25109"/>
                  </a:lnTo>
                  <a:lnTo>
                    <a:pt x="46227" y="15748"/>
                  </a:lnTo>
                  <a:lnTo>
                    <a:pt x="58038" y="15748"/>
                  </a:lnTo>
                  <a:lnTo>
                    <a:pt x="58038" y="12827"/>
                  </a:lnTo>
                  <a:close/>
                </a:path>
                <a:path w="103504" h="813435">
                  <a:moveTo>
                    <a:pt x="51688" y="25109"/>
                  </a:moveTo>
                  <a:lnTo>
                    <a:pt x="51445" y="25527"/>
                  </a:lnTo>
                  <a:lnTo>
                    <a:pt x="51932" y="25527"/>
                  </a:lnTo>
                  <a:lnTo>
                    <a:pt x="51688" y="25109"/>
                  </a:lnTo>
                  <a:close/>
                </a:path>
                <a:path w="103504" h="813435">
                  <a:moveTo>
                    <a:pt x="59168" y="12827"/>
                  </a:moveTo>
                  <a:lnTo>
                    <a:pt x="58038" y="12827"/>
                  </a:lnTo>
                  <a:lnTo>
                    <a:pt x="58038" y="25527"/>
                  </a:lnTo>
                  <a:lnTo>
                    <a:pt x="66573" y="25527"/>
                  </a:lnTo>
                  <a:lnTo>
                    <a:pt x="59168" y="12827"/>
                  </a:lnTo>
                  <a:close/>
                </a:path>
                <a:path w="103504" h="813435">
                  <a:moveTo>
                    <a:pt x="57150" y="15748"/>
                  </a:moveTo>
                  <a:lnTo>
                    <a:pt x="46227" y="15748"/>
                  </a:lnTo>
                  <a:lnTo>
                    <a:pt x="51688" y="25109"/>
                  </a:lnTo>
                  <a:lnTo>
                    <a:pt x="57150" y="15748"/>
                  </a:lnTo>
                  <a:close/>
                </a:path>
              </a:pathLst>
            </a:custGeom>
            <a:solidFill>
              <a:srgbClr val="343894"/>
            </a:solidFill>
          </p:spPr>
          <p:txBody>
            <a:bodyPr wrap="square" lIns="0" tIns="0" rIns="0" bIns="0" rtlCol="0"/>
            <a:lstStyle/>
            <a:p>
              <a:endParaRPr/>
            </a:p>
          </p:txBody>
        </p:sp>
        <p:sp>
          <p:nvSpPr>
            <p:cNvPr id="34" name="object 34"/>
            <p:cNvSpPr/>
            <p:nvPr/>
          </p:nvSpPr>
          <p:spPr>
            <a:xfrm>
              <a:off x="4250436" y="3073908"/>
              <a:ext cx="0" cy="685165"/>
            </a:xfrm>
            <a:custGeom>
              <a:avLst/>
              <a:gdLst/>
              <a:ahLst/>
              <a:cxnLst/>
              <a:rect l="l" t="t" r="r" b="b"/>
              <a:pathLst>
                <a:path h="685164">
                  <a:moveTo>
                    <a:pt x="0" y="684783"/>
                  </a:moveTo>
                  <a:lnTo>
                    <a:pt x="0" y="0"/>
                  </a:lnTo>
                </a:path>
              </a:pathLst>
            </a:custGeom>
            <a:ln w="12700">
              <a:solidFill>
                <a:srgbClr val="343894"/>
              </a:solidFill>
              <a:prstDash val="sysDashDot"/>
            </a:ln>
          </p:spPr>
          <p:txBody>
            <a:bodyPr wrap="square" lIns="0" tIns="0" rIns="0" bIns="0" rtlCol="0"/>
            <a:lstStyle/>
            <a:p>
              <a:endParaRPr/>
            </a:p>
          </p:txBody>
        </p:sp>
        <p:sp>
          <p:nvSpPr>
            <p:cNvPr id="35" name="object 35"/>
            <p:cNvSpPr/>
            <p:nvPr/>
          </p:nvSpPr>
          <p:spPr>
            <a:xfrm>
              <a:off x="8100060" y="2331720"/>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36" name="object 36"/>
          <p:cNvSpPr txBox="1"/>
          <p:nvPr/>
        </p:nvSpPr>
        <p:spPr>
          <a:xfrm>
            <a:off x="8563609" y="2544317"/>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37" name="object 37"/>
          <p:cNvGrpSpPr/>
          <p:nvPr/>
        </p:nvGrpSpPr>
        <p:grpSpPr>
          <a:xfrm>
            <a:off x="10329418" y="4318761"/>
            <a:ext cx="1344930" cy="749300"/>
            <a:chOff x="10329418" y="4318761"/>
            <a:chExt cx="1344930" cy="749300"/>
          </a:xfrm>
        </p:grpSpPr>
        <p:sp>
          <p:nvSpPr>
            <p:cNvPr id="38" name="object 38"/>
            <p:cNvSpPr/>
            <p:nvPr/>
          </p:nvSpPr>
          <p:spPr>
            <a:xfrm>
              <a:off x="10335768" y="4325111"/>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39" name="object 39"/>
            <p:cNvSpPr/>
            <p:nvPr/>
          </p:nvSpPr>
          <p:spPr>
            <a:xfrm>
              <a:off x="10335768" y="4325111"/>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0" name="object 40"/>
          <p:cNvSpPr txBox="1"/>
          <p:nvPr/>
        </p:nvSpPr>
        <p:spPr>
          <a:xfrm>
            <a:off x="10799953" y="45703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41" name="object 41"/>
          <p:cNvGrpSpPr/>
          <p:nvPr/>
        </p:nvGrpSpPr>
        <p:grpSpPr>
          <a:xfrm>
            <a:off x="290829" y="1063497"/>
            <a:ext cx="11536045" cy="4156710"/>
            <a:chOff x="290829" y="1063497"/>
            <a:chExt cx="11536045" cy="4156710"/>
          </a:xfrm>
        </p:grpSpPr>
        <p:sp>
          <p:nvSpPr>
            <p:cNvPr id="42" name="object 42"/>
            <p:cNvSpPr/>
            <p:nvPr/>
          </p:nvSpPr>
          <p:spPr>
            <a:xfrm>
              <a:off x="297179" y="1069847"/>
              <a:ext cx="7077709" cy="4128770"/>
            </a:xfrm>
            <a:custGeom>
              <a:avLst/>
              <a:gdLst/>
              <a:ahLst/>
              <a:cxnLst/>
              <a:rect l="l" t="t" r="r" b="b"/>
              <a:pathLst>
                <a:path w="7077709" h="4128770">
                  <a:moveTo>
                    <a:pt x="0" y="4128516"/>
                  </a:moveTo>
                  <a:lnTo>
                    <a:pt x="7077456" y="4128516"/>
                  </a:lnTo>
                  <a:lnTo>
                    <a:pt x="7077456" y="0"/>
                  </a:lnTo>
                  <a:lnTo>
                    <a:pt x="0" y="0"/>
                  </a:lnTo>
                  <a:lnTo>
                    <a:pt x="0" y="4128516"/>
                  </a:lnTo>
                  <a:close/>
                </a:path>
              </a:pathLst>
            </a:custGeom>
            <a:ln w="12700">
              <a:solidFill>
                <a:srgbClr val="7A5E25"/>
              </a:solidFill>
            </a:ln>
          </p:spPr>
          <p:txBody>
            <a:bodyPr wrap="square" lIns="0" tIns="0" rIns="0" bIns="0" rtlCol="0"/>
            <a:lstStyle/>
            <a:p>
              <a:endParaRPr/>
            </a:p>
          </p:txBody>
        </p:sp>
        <p:sp>
          <p:nvSpPr>
            <p:cNvPr id="43" name="object 43"/>
            <p:cNvSpPr/>
            <p:nvPr/>
          </p:nvSpPr>
          <p:spPr>
            <a:xfrm>
              <a:off x="9432036" y="2485770"/>
              <a:ext cx="828040" cy="103505"/>
            </a:xfrm>
            <a:custGeom>
              <a:avLst/>
              <a:gdLst/>
              <a:ahLst/>
              <a:cxnLst/>
              <a:rect l="l" t="t" r="r" b="b"/>
              <a:pathLst>
                <a:path w="828040" h="103505">
                  <a:moveTo>
                    <a:pt x="802295" y="51688"/>
                  </a:moveTo>
                  <a:lnTo>
                    <a:pt x="735457" y="90677"/>
                  </a:lnTo>
                  <a:lnTo>
                    <a:pt x="732536" y="92455"/>
                  </a:lnTo>
                  <a:lnTo>
                    <a:pt x="731520" y="96265"/>
                  </a:lnTo>
                  <a:lnTo>
                    <a:pt x="733171" y="99313"/>
                  </a:lnTo>
                  <a:lnTo>
                    <a:pt x="734949" y="102362"/>
                  </a:lnTo>
                  <a:lnTo>
                    <a:pt x="738886" y="103377"/>
                  </a:lnTo>
                  <a:lnTo>
                    <a:pt x="816641" y="58038"/>
                  </a:lnTo>
                  <a:lnTo>
                    <a:pt x="814959" y="58038"/>
                  </a:lnTo>
                  <a:lnTo>
                    <a:pt x="814959" y="57150"/>
                  </a:lnTo>
                  <a:lnTo>
                    <a:pt x="811657" y="57150"/>
                  </a:lnTo>
                  <a:lnTo>
                    <a:pt x="802295" y="51688"/>
                  </a:lnTo>
                  <a:close/>
                </a:path>
                <a:path w="828040" h="103505">
                  <a:moveTo>
                    <a:pt x="791409" y="45338"/>
                  </a:moveTo>
                  <a:lnTo>
                    <a:pt x="0" y="45338"/>
                  </a:lnTo>
                  <a:lnTo>
                    <a:pt x="0" y="58038"/>
                  </a:lnTo>
                  <a:lnTo>
                    <a:pt x="791409" y="58038"/>
                  </a:lnTo>
                  <a:lnTo>
                    <a:pt x="802295" y="51688"/>
                  </a:lnTo>
                  <a:lnTo>
                    <a:pt x="791409" y="45338"/>
                  </a:lnTo>
                  <a:close/>
                </a:path>
                <a:path w="828040" h="103505">
                  <a:moveTo>
                    <a:pt x="816641" y="45338"/>
                  </a:moveTo>
                  <a:lnTo>
                    <a:pt x="814959" y="45338"/>
                  </a:lnTo>
                  <a:lnTo>
                    <a:pt x="814959" y="58038"/>
                  </a:lnTo>
                  <a:lnTo>
                    <a:pt x="816641" y="58038"/>
                  </a:lnTo>
                  <a:lnTo>
                    <a:pt x="827532" y="51688"/>
                  </a:lnTo>
                  <a:lnTo>
                    <a:pt x="816641" y="45338"/>
                  </a:lnTo>
                  <a:close/>
                </a:path>
                <a:path w="828040" h="103505">
                  <a:moveTo>
                    <a:pt x="811657" y="46227"/>
                  </a:moveTo>
                  <a:lnTo>
                    <a:pt x="802295" y="51688"/>
                  </a:lnTo>
                  <a:lnTo>
                    <a:pt x="811657" y="57150"/>
                  </a:lnTo>
                  <a:lnTo>
                    <a:pt x="811657" y="46227"/>
                  </a:lnTo>
                  <a:close/>
                </a:path>
                <a:path w="828040" h="103505">
                  <a:moveTo>
                    <a:pt x="814959" y="46227"/>
                  </a:moveTo>
                  <a:lnTo>
                    <a:pt x="811657" y="46227"/>
                  </a:lnTo>
                  <a:lnTo>
                    <a:pt x="811657" y="57150"/>
                  </a:lnTo>
                  <a:lnTo>
                    <a:pt x="814959" y="57150"/>
                  </a:lnTo>
                  <a:lnTo>
                    <a:pt x="814959" y="46227"/>
                  </a:lnTo>
                  <a:close/>
                </a:path>
                <a:path w="828040" h="103505">
                  <a:moveTo>
                    <a:pt x="738886" y="0"/>
                  </a:moveTo>
                  <a:lnTo>
                    <a:pt x="734949" y="1015"/>
                  </a:lnTo>
                  <a:lnTo>
                    <a:pt x="733171" y="4063"/>
                  </a:lnTo>
                  <a:lnTo>
                    <a:pt x="731520" y="7112"/>
                  </a:lnTo>
                  <a:lnTo>
                    <a:pt x="732536" y="10921"/>
                  </a:lnTo>
                  <a:lnTo>
                    <a:pt x="735457" y="12700"/>
                  </a:lnTo>
                  <a:lnTo>
                    <a:pt x="802295" y="51688"/>
                  </a:lnTo>
                  <a:lnTo>
                    <a:pt x="811657" y="46227"/>
                  </a:lnTo>
                  <a:lnTo>
                    <a:pt x="814959" y="46227"/>
                  </a:lnTo>
                  <a:lnTo>
                    <a:pt x="814959" y="45338"/>
                  </a:lnTo>
                  <a:lnTo>
                    <a:pt x="816641" y="45338"/>
                  </a:lnTo>
                  <a:lnTo>
                    <a:pt x="738886" y="0"/>
                  </a:lnTo>
                  <a:close/>
                </a:path>
              </a:pathLst>
            </a:custGeom>
            <a:solidFill>
              <a:srgbClr val="343894"/>
            </a:solidFill>
          </p:spPr>
          <p:txBody>
            <a:bodyPr wrap="square" lIns="0" tIns="0" rIns="0" bIns="0" rtlCol="0"/>
            <a:lstStyle/>
            <a:p>
              <a:endParaRPr/>
            </a:p>
          </p:txBody>
        </p:sp>
        <p:sp>
          <p:nvSpPr>
            <p:cNvPr id="44" name="object 44"/>
            <p:cNvSpPr/>
            <p:nvPr/>
          </p:nvSpPr>
          <p:spPr>
            <a:xfrm>
              <a:off x="10259568" y="2537459"/>
              <a:ext cx="697230" cy="0"/>
            </a:xfrm>
            <a:custGeom>
              <a:avLst/>
              <a:gdLst/>
              <a:ahLst/>
              <a:cxnLst/>
              <a:rect l="l" t="t" r="r" b="b"/>
              <a:pathLst>
                <a:path w="697229">
                  <a:moveTo>
                    <a:pt x="0" y="0"/>
                  </a:moveTo>
                  <a:lnTo>
                    <a:pt x="697102" y="0"/>
                  </a:lnTo>
                </a:path>
              </a:pathLst>
            </a:custGeom>
            <a:ln w="12700">
              <a:solidFill>
                <a:srgbClr val="343894"/>
              </a:solidFill>
            </a:ln>
          </p:spPr>
          <p:txBody>
            <a:bodyPr wrap="square" lIns="0" tIns="0" rIns="0" bIns="0" rtlCol="0"/>
            <a:lstStyle/>
            <a:p>
              <a:endParaRPr/>
            </a:p>
          </p:txBody>
        </p:sp>
        <p:sp>
          <p:nvSpPr>
            <p:cNvPr id="45" name="object 45"/>
            <p:cNvSpPr/>
            <p:nvPr/>
          </p:nvSpPr>
          <p:spPr>
            <a:xfrm>
              <a:off x="10904347" y="2537459"/>
              <a:ext cx="103505" cy="953135"/>
            </a:xfrm>
            <a:custGeom>
              <a:avLst/>
              <a:gdLst/>
              <a:ahLst/>
              <a:cxnLst/>
              <a:rect l="l" t="t" r="r" b="b"/>
              <a:pathLst>
                <a:path w="103504" h="953135">
                  <a:moveTo>
                    <a:pt x="7111" y="856868"/>
                  </a:moveTo>
                  <a:lnTo>
                    <a:pt x="1016" y="860425"/>
                  </a:lnTo>
                  <a:lnTo>
                    <a:pt x="0" y="864362"/>
                  </a:lnTo>
                  <a:lnTo>
                    <a:pt x="1777" y="867282"/>
                  </a:lnTo>
                  <a:lnTo>
                    <a:pt x="51688" y="952880"/>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8" y="927771"/>
                  </a:moveTo>
                  <a:lnTo>
                    <a:pt x="46227" y="937132"/>
                  </a:lnTo>
                  <a:lnTo>
                    <a:pt x="57150" y="937132"/>
                  </a:lnTo>
                  <a:lnTo>
                    <a:pt x="51688" y="927771"/>
                  </a:lnTo>
                  <a:close/>
                </a:path>
                <a:path w="103504" h="953135">
                  <a:moveTo>
                    <a:pt x="58038" y="916885"/>
                  </a:moveTo>
                  <a:lnTo>
                    <a:pt x="51688" y="927771"/>
                  </a:lnTo>
                  <a:lnTo>
                    <a:pt x="57150" y="937132"/>
                  </a:lnTo>
                  <a:lnTo>
                    <a:pt x="58038" y="937132"/>
                  </a:lnTo>
                  <a:lnTo>
                    <a:pt x="58038" y="916885"/>
                  </a:lnTo>
                  <a:close/>
                </a:path>
                <a:path w="103504" h="953135">
                  <a:moveTo>
                    <a:pt x="58038" y="0"/>
                  </a:moveTo>
                  <a:lnTo>
                    <a:pt x="45338" y="0"/>
                  </a:lnTo>
                  <a:lnTo>
                    <a:pt x="45339" y="916885"/>
                  </a:lnTo>
                  <a:lnTo>
                    <a:pt x="51688" y="927771"/>
                  </a:lnTo>
                  <a:lnTo>
                    <a:pt x="58038" y="916885"/>
                  </a:lnTo>
                  <a:lnTo>
                    <a:pt x="58038" y="0"/>
                  </a:lnTo>
                  <a:close/>
                </a:path>
              </a:pathLst>
            </a:custGeom>
            <a:solidFill>
              <a:srgbClr val="343894"/>
            </a:solidFill>
          </p:spPr>
          <p:txBody>
            <a:bodyPr wrap="square" lIns="0" tIns="0" rIns="0" bIns="0" rtlCol="0"/>
            <a:lstStyle/>
            <a:p>
              <a:endParaRPr/>
            </a:p>
          </p:txBody>
        </p:sp>
        <p:sp>
          <p:nvSpPr>
            <p:cNvPr id="46" name="object 46"/>
            <p:cNvSpPr/>
            <p:nvPr/>
          </p:nvSpPr>
          <p:spPr>
            <a:xfrm>
              <a:off x="10956036" y="34899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47" name="object 47"/>
            <p:cNvSpPr/>
            <p:nvPr/>
          </p:nvSpPr>
          <p:spPr>
            <a:xfrm>
              <a:off x="10488168" y="4477512"/>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48" name="object 48"/>
            <p:cNvSpPr/>
            <p:nvPr/>
          </p:nvSpPr>
          <p:spPr>
            <a:xfrm>
              <a:off x="10488168" y="4477512"/>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9" name="object 49"/>
          <p:cNvSpPr txBox="1"/>
          <p:nvPr/>
        </p:nvSpPr>
        <p:spPr>
          <a:xfrm>
            <a:off x="10952353" y="47227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0" name="object 50"/>
          <p:cNvGrpSpPr/>
          <p:nvPr/>
        </p:nvGrpSpPr>
        <p:grpSpPr>
          <a:xfrm>
            <a:off x="9444228" y="2638170"/>
            <a:ext cx="2534920" cy="2734310"/>
            <a:chOff x="9444228" y="2638170"/>
            <a:chExt cx="2534920" cy="2734310"/>
          </a:xfrm>
        </p:grpSpPr>
        <p:sp>
          <p:nvSpPr>
            <p:cNvPr id="51" name="object 51"/>
            <p:cNvSpPr/>
            <p:nvPr/>
          </p:nvSpPr>
          <p:spPr>
            <a:xfrm>
              <a:off x="9444228" y="2638170"/>
              <a:ext cx="904240" cy="103505"/>
            </a:xfrm>
            <a:custGeom>
              <a:avLst/>
              <a:gdLst/>
              <a:ahLst/>
              <a:cxnLst/>
              <a:rect l="l" t="t" r="r" b="b"/>
              <a:pathLst>
                <a:path w="904240" h="103505">
                  <a:moveTo>
                    <a:pt x="878622" y="51688"/>
                  </a:moveTo>
                  <a:lnTo>
                    <a:pt x="808736" y="92455"/>
                  </a:lnTo>
                  <a:lnTo>
                    <a:pt x="807720" y="96265"/>
                  </a:lnTo>
                  <a:lnTo>
                    <a:pt x="811276" y="102362"/>
                  </a:lnTo>
                  <a:lnTo>
                    <a:pt x="815086" y="103377"/>
                  </a:lnTo>
                  <a:lnTo>
                    <a:pt x="892841" y="58038"/>
                  </a:lnTo>
                  <a:lnTo>
                    <a:pt x="891158" y="58038"/>
                  </a:lnTo>
                  <a:lnTo>
                    <a:pt x="891158" y="57150"/>
                  </a:lnTo>
                  <a:lnTo>
                    <a:pt x="887983" y="57150"/>
                  </a:lnTo>
                  <a:lnTo>
                    <a:pt x="878622" y="51688"/>
                  </a:lnTo>
                  <a:close/>
                </a:path>
                <a:path w="904240" h="103505">
                  <a:moveTo>
                    <a:pt x="867736" y="45338"/>
                  </a:moveTo>
                  <a:lnTo>
                    <a:pt x="0" y="45338"/>
                  </a:lnTo>
                  <a:lnTo>
                    <a:pt x="0" y="58038"/>
                  </a:lnTo>
                  <a:lnTo>
                    <a:pt x="867736" y="58038"/>
                  </a:lnTo>
                  <a:lnTo>
                    <a:pt x="878622" y="51688"/>
                  </a:lnTo>
                  <a:lnTo>
                    <a:pt x="867736" y="45338"/>
                  </a:lnTo>
                  <a:close/>
                </a:path>
                <a:path w="904240" h="103505">
                  <a:moveTo>
                    <a:pt x="892841" y="45338"/>
                  </a:moveTo>
                  <a:lnTo>
                    <a:pt x="891158" y="45338"/>
                  </a:lnTo>
                  <a:lnTo>
                    <a:pt x="891158" y="58038"/>
                  </a:lnTo>
                  <a:lnTo>
                    <a:pt x="892841" y="58038"/>
                  </a:lnTo>
                  <a:lnTo>
                    <a:pt x="903731" y="51688"/>
                  </a:lnTo>
                  <a:lnTo>
                    <a:pt x="892841" y="45338"/>
                  </a:lnTo>
                  <a:close/>
                </a:path>
                <a:path w="904240" h="103505">
                  <a:moveTo>
                    <a:pt x="887983" y="46227"/>
                  </a:moveTo>
                  <a:lnTo>
                    <a:pt x="878622" y="51688"/>
                  </a:lnTo>
                  <a:lnTo>
                    <a:pt x="887983" y="57150"/>
                  </a:lnTo>
                  <a:lnTo>
                    <a:pt x="887983" y="46227"/>
                  </a:lnTo>
                  <a:close/>
                </a:path>
                <a:path w="904240" h="103505">
                  <a:moveTo>
                    <a:pt x="891158" y="46227"/>
                  </a:moveTo>
                  <a:lnTo>
                    <a:pt x="887983" y="46227"/>
                  </a:lnTo>
                  <a:lnTo>
                    <a:pt x="887983" y="57150"/>
                  </a:lnTo>
                  <a:lnTo>
                    <a:pt x="891158" y="57150"/>
                  </a:lnTo>
                  <a:lnTo>
                    <a:pt x="891158" y="46227"/>
                  </a:lnTo>
                  <a:close/>
                </a:path>
                <a:path w="904240" h="103505">
                  <a:moveTo>
                    <a:pt x="815086" y="0"/>
                  </a:moveTo>
                  <a:lnTo>
                    <a:pt x="811276" y="1015"/>
                  </a:lnTo>
                  <a:lnTo>
                    <a:pt x="807720" y="7112"/>
                  </a:lnTo>
                  <a:lnTo>
                    <a:pt x="808736" y="10921"/>
                  </a:lnTo>
                  <a:lnTo>
                    <a:pt x="878622" y="51688"/>
                  </a:lnTo>
                  <a:lnTo>
                    <a:pt x="887983" y="46227"/>
                  </a:lnTo>
                  <a:lnTo>
                    <a:pt x="891158" y="46227"/>
                  </a:lnTo>
                  <a:lnTo>
                    <a:pt x="891158" y="45338"/>
                  </a:lnTo>
                  <a:lnTo>
                    <a:pt x="892841" y="45338"/>
                  </a:lnTo>
                  <a:lnTo>
                    <a:pt x="815086" y="0"/>
                  </a:lnTo>
                  <a:close/>
                </a:path>
              </a:pathLst>
            </a:custGeom>
            <a:solidFill>
              <a:srgbClr val="343894"/>
            </a:solidFill>
          </p:spPr>
          <p:txBody>
            <a:bodyPr wrap="square" lIns="0" tIns="0" rIns="0" bIns="0" rtlCol="0"/>
            <a:lstStyle/>
            <a:p>
              <a:endParaRPr/>
            </a:p>
          </p:txBody>
        </p:sp>
        <p:sp>
          <p:nvSpPr>
            <p:cNvPr id="52" name="object 52"/>
            <p:cNvSpPr/>
            <p:nvPr/>
          </p:nvSpPr>
          <p:spPr>
            <a:xfrm>
              <a:off x="10347960" y="2689859"/>
              <a:ext cx="761365" cy="0"/>
            </a:xfrm>
            <a:custGeom>
              <a:avLst/>
              <a:gdLst/>
              <a:ahLst/>
              <a:cxnLst/>
              <a:rect l="l" t="t" r="r" b="b"/>
              <a:pathLst>
                <a:path w="761365">
                  <a:moveTo>
                    <a:pt x="0" y="0"/>
                  </a:moveTo>
                  <a:lnTo>
                    <a:pt x="761238" y="0"/>
                  </a:lnTo>
                </a:path>
              </a:pathLst>
            </a:custGeom>
            <a:ln w="12700">
              <a:solidFill>
                <a:srgbClr val="343894"/>
              </a:solidFill>
            </a:ln>
          </p:spPr>
          <p:txBody>
            <a:bodyPr wrap="square" lIns="0" tIns="0" rIns="0" bIns="0" rtlCol="0"/>
            <a:lstStyle/>
            <a:p>
              <a:endParaRPr/>
            </a:p>
          </p:txBody>
        </p:sp>
        <p:sp>
          <p:nvSpPr>
            <p:cNvPr id="53" name="object 53"/>
            <p:cNvSpPr/>
            <p:nvPr/>
          </p:nvSpPr>
          <p:spPr>
            <a:xfrm>
              <a:off x="11056747" y="2689859"/>
              <a:ext cx="103505" cy="953135"/>
            </a:xfrm>
            <a:custGeom>
              <a:avLst/>
              <a:gdLst/>
              <a:ahLst/>
              <a:cxnLst/>
              <a:rect l="l" t="t" r="r" b="b"/>
              <a:pathLst>
                <a:path w="103504" h="953135">
                  <a:moveTo>
                    <a:pt x="7111" y="856868"/>
                  </a:moveTo>
                  <a:lnTo>
                    <a:pt x="1016" y="860425"/>
                  </a:lnTo>
                  <a:lnTo>
                    <a:pt x="0" y="864362"/>
                  </a:lnTo>
                  <a:lnTo>
                    <a:pt x="1777" y="867282"/>
                  </a:lnTo>
                  <a:lnTo>
                    <a:pt x="51688" y="952881"/>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54" name="object 54"/>
            <p:cNvSpPr/>
            <p:nvPr/>
          </p:nvSpPr>
          <p:spPr>
            <a:xfrm>
              <a:off x="11108436" y="36423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55" name="object 55"/>
            <p:cNvSpPr/>
            <p:nvPr/>
          </p:nvSpPr>
          <p:spPr>
            <a:xfrm>
              <a:off x="10640568" y="4629911"/>
              <a:ext cx="1332230" cy="736600"/>
            </a:xfrm>
            <a:custGeom>
              <a:avLst/>
              <a:gdLst/>
              <a:ahLst/>
              <a:cxnLst/>
              <a:rect l="l" t="t" r="r" b="b"/>
              <a:pathLst>
                <a:path w="1332229" h="736600">
                  <a:moveTo>
                    <a:pt x="1331976" y="0"/>
                  </a:moveTo>
                  <a:lnTo>
                    <a:pt x="0" y="0"/>
                  </a:lnTo>
                  <a:lnTo>
                    <a:pt x="0" y="736091"/>
                  </a:lnTo>
                  <a:lnTo>
                    <a:pt x="1331976" y="736091"/>
                  </a:lnTo>
                  <a:lnTo>
                    <a:pt x="1331976" y="0"/>
                  </a:lnTo>
                  <a:close/>
                </a:path>
              </a:pathLst>
            </a:custGeom>
            <a:solidFill>
              <a:srgbClr val="FFFFFF"/>
            </a:solidFill>
          </p:spPr>
          <p:txBody>
            <a:bodyPr wrap="square" lIns="0" tIns="0" rIns="0" bIns="0" rtlCol="0"/>
            <a:lstStyle/>
            <a:p>
              <a:endParaRPr/>
            </a:p>
          </p:txBody>
        </p:sp>
        <p:sp>
          <p:nvSpPr>
            <p:cNvPr id="56" name="object 56"/>
            <p:cNvSpPr/>
            <p:nvPr/>
          </p:nvSpPr>
          <p:spPr>
            <a:xfrm>
              <a:off x="10640568" y="4629911"/>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57" name="object 57"/>
          <p:cNvSpPr txBox="1"/>
          <p:nvPr/>
        </p:nvSpPr>
        <p:spPr>
          <a:xfrm>
            <a:off x="11092053" y="4843398"/>
            <a:ext cx="432434"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8" name="object 58"/>
          <p:cNvGrpSpPr/>
          <p:nvPr/>
        </p:nvGrpSpPr>
        <p:grpSpPr>
          <a:xfrm>
            <a:off x="9432035" y="2790570"/>
            <a:ext cx="1880870" cy="1807210"/>
            <a:chOff x="9432035" y="2790570"/>
            <a:chExt cx="1880870" cy="1807210"/>
          </a:xfrm>
        </p:grpSpPr>
        <p:sp>
          <p:nvSpPr>
            <p:cNvPr id="59" name="object 59"/>
            <p:cNvSpPr/>
            <p:nvPr/>
          </p:nvSpPr>
          <p:spPr>
            <a:xfrm>
              <a:off x="9432035" y="2790570"/>
              <a:ext cx="993140" cy="103505"/>
            </a:xfrm>
            <a:custGeom>
              <a:avLst/>
              <a:gdLst/>
              <a:ahLst/>
              <a:cxnLst/>
              <a:rect l="l" t="t" r="r" b="b"/>
              <a:pathLst>
                <a:path w="993140" h="103505">
                  <a:moveTo>
                    <a:pt x="967776" y="51688"/>
                  </a:moveTo>
                  <a:lnTo>
                    <a:pt x="897890" y="92455"/>
                  </a:lnTo>
                  <a:lnTo>
                    <a:pt x="896874" y="96265"/>
                  </a:lnTo>
                  <a:lnTo>
                    <a:pt x="900430" y="102362"/>
                  </a:lnTo>
                  <a:lnTo>
                    <a:pt x="904367" y="103377"/>
                  </a:lnTo>
                  <a:lnTo>
                    <a:pt x="907288" y="101600"/>
                  </a:lnTo>
                  <a:lnTo>
                    <a:pt x="981995" y="58038"/>
                  </a:lnTo>
                  <a:lnTo>
                    <a:pt x="980313" y="58038"/>
                  </a:lnTo>
                  <a:lnTo>
                    <a:pt x="980313" y="57150"/>
                  </a:lnTo>
                  <a:lnTo>
                    <a:pt x="977138" y="57150"/>
                  </a:lnTo>
                  <a:lnTo>
                    <a:pt x="967776" y="51688"/>
                  </a:lnTo>
                  <a:close/>
                </a:path>
                <a:path w="993140" h="103505">
                  <a:moveTo>
                    <a:pt x="956890" y="45338"/>
                  </a:moveTo>
                  <a:lnTo>
                    <a:pt x="0" y="45338"/>
                  </a:lnTo>
                  <a:lnTo>
                    <a:pt x="0" y="58038"/>
                  </a:lnTo>
                  <a:lnTo>
                    <a:pt x="956890" y="58038"/>
                  </a:lnTo>
                  <a:lnTo>
                    <a:pt x="967776" y="51688"/>
                  </a:lnTo>
                  <a:lnTo>
                    <a:pt x="956890" y="45338"/>
                  </a:lnTo>
                  <a:close/>
                </a:path>
                <a:path w="993140" h="103505">
                  <a:moveTo>
                    <a:pt x="981995" y="45338"/>
                  </a:moveTo>
                  <a:lnTo>
                    <a:pt x="980313" y="45338"/>
                  </a:lnTo>
                  <a:lnTo>
                    <a:pt x="980313" y="58038"/>
                  </a:lnTo>
                  <a:lnTo>
                    <a:pt x="981995" y="58038"/>
                  </a:lnTo>
                  <a:lnTo>
                    <a:pt x="992886" y="51688"/>
                  </a:lnTo>
                  <a:lnTo>
                    <a:pt x="981995" y="45338"/>
                  </a:lnTo>
                  <a:close/>
                </a:path>
                <a:path w="993140" h="103505">
                  <a:moveTo>
                    <a:pt x="977138" y="46227"/>
                  </a:moveTo>
                  <a:lnTo>
                    <a:pt x="967776" y="51688"/>
                  </a:lnTo>
                  <a:lnTo>
                    <a:pt x="977138" y="57150"/>
                  </a:lnTo>
                  <a:lnTo>
                    <a:pt x="977138" y="46227"/>
                  </a:lnTo>
                  <a:close/>
                </a:path>
                <a:path w="993140" h="103505">
                  <a:moveTo>
                    <a:pt x="980313" y="46227"/>
                  </a:moveTo>
                  <a:lnTo>
                    <a:pt x="977138" y="46227"/>
                  </a:lnTo>
                  <a:lnTo>
                    <a:pt x="977138" y="57150"/>
                  </a:lnTo>
                  <a:lnTo>
                    <a:pt x="980313" y="57150"/>
                  </a:lnTo>
                  <a:lnTo>
                    <a:pt x="980313" y="46227"/>
                  </a:lnTo>
                  <a:close/>
                </a:path>
                <a:path w="993140" h="103505">
                  <a:moveTo>
                    <a:pt x="904367" y="0"/>
                  </a:moveTo>
                  <a:lnTo>
                    <a:pt x="900430" y="1015"/>
                  </a:lnTo>
                  <a:lnTo>
                    <a:pt x="896874" y="7112"/>
                  </a:lnTo>
                  <a:lnTo>
                    <a:pt x="897890" y="10921"/>
                  </a:lnTo>
                  <a:lnTo>
                    <a:pt x="967776" y="51688"/>
                  </a:lnTo>
                  <a:lnTo>
                    <a:pt x="977138" y="46227"/>
                  </a:lnTo>
                  <a:lnTo>
                    <a:pt x="980313" y="46227"/>
                  </a:lnTo>
                  <a:lnTo>
                    <a:pt x="980313" y="45338"/>
                  </a:lnTo>
                  <a:lnTo>
                    <a:pt x="981995" y="45338"/>
                  </a:lnTo>
                  <a:lnTo>
                    <a:pt x="907288" y="1777"/>
                  </a:lnTo>
                  <a:lnTo>
                    <a:pt x="904367" y="0"/>
                  </a:lnTo>
                  <a:close/>
                </a:path>
              </a:pathLst>
            </a:custGeom>
            <a:solidFill>
              <a:srgbClr val="343894"/>
            </a:solidFill>
          </p:spPr>
          <p:txBody>
            <a:bodyPr wrap="square" lIns="0" tIns="0" rIns="0" bIns="0" rtlCol="0"/>
            <a:lstStyle/>
            <a:p>
              <a:endParaRPr/>
            </a:p>
          </p:txBody>
        </p:sp>
        <p:sp>
          <p:nvSpPr>
            <p:cNvPr id="60" name="object 60"/>
            <p:cNvSpPr/>
            <p:nvPr/>
          </p:nvSpPr>
          <p:spPr>
            <a:xfrm>
              <a:off x="10424159" y="2842259"/>
              <a:ext cx="836930" cy="0"/>
            </a:xfrm>
            <a:custGeom>
              <a:avLst/>
              <a:gdLst/>
              <a:ahLst/>
              <a:cxnLst/>
              <a:rect l="l" t="t" r="r" b="b"/>
              <a:pathLst>
                <a:path w="836929">
                  <a:moveTo>
                    <a:pt x="0" y="0"/>
                  </a:moveTo>
                  <a:lnTo>
                    <a:pt x="836422" y="0"/>
                  </a:lnTo>
                </a:path>
              </a:pathLst>
            </a:custGeom>
            <a:ln w="12700">
              <a:solidFill>
                <a:srgbClr val="343894"/>
              </a:solidFill>
            </a:ln>
          </p:spPr>
          <p:txBody>
            <a:bodyPr wrap="square" lIns="0" tIns="0" rIns="0" bIns="0" rtlCol="0"/>
            <a:lstStyle/>
            <a:p>
              <a:endParaRPr/>
            </a:p>
          </p:txBody>
        </p:sp>
        <p:sp>
          <p:nvSpPr>
            <p:cNvPr id="61" name="object 61"/>
            <p:cNvSpPr/>
            <p:nvPr/>
          </p:nvSpPr>
          <p:spPr>
            <a:xfrm>
              <a:off x="11209146" y="2842259"/>
              <a:ext cx="103505" cy="953135"/>
            </a:xfrm>
            <a:custGeom>
              <a:avLst/>
              <a:gdLst/>
              <a:ahLst/>
              <a:cxnLst/>
              <a:rect l="l" t="t" r="r" b="b"/>
              <a:pathLst>
                <a:path w="103504" h="953135">
                  <a:moveTo>
                    <a:pt x="7111" y="856869"/>
                  </a:moveTo>
                  <a:lnTo>
                    <a:pt x="1016" y="860425"/>
                  </a:lnTo>
                  <a:lnTo>
                    <a:pt x="0" y="864362"/>
                  </a:lnTo>
                  <a:lnTo>
                    <a:pt x="1777" y="867282"/>
                  </a:lnTo>
                  <a:lnTo>
                    <a:pt x="51688" y="952881"/>
                  </a:lnTo>
                  <a:lnTo>
                    <a:pt x="59020" y="940307"/>
                  </a:lnTo>
                  <a:lnTo>
                    <a:pt x="45338" y="940307"/>
                  </a:lnTo>
                  <a:lnTo>
                    <a:pt x="45338" y="916885"/>
                  </a:lnTo>
                  <a:lnTo>
                    <a:pt x="10922" y="857884"/>
                  </a:lnTo>
                  <a:lnTo>
                    <a:pt x="7111" y="856869"/>
                  </a:lnTo>
                  <a:close/>
                </a:path>
                <a:path w="103504" h="953135">
                  <a:moveTo>
                    <a:pt x="45339" y="916885"/>
                  </a:moveTo>
                  <a:lnTo>
                    <a:pt x="45338" y="940307"/>
                  </a:lnTo>
                  <a:lnTo>
                    <a:pt x="58038" y="940307"/>
                  </a:lnTo>
                  <a:lnTo>
                    <a:pt x="58038" y="937132"/>
                  </a:lnTo>
                  <a:lnTo>
                    <a:pt x="46227" y="937132"/>
                  </a:lnTo>
                  <a:lnTo>
                    <a:pt x="51688" y="927771"/>
                  </a:lnTo>
                  <a:lnTo>
                    <a:pt x="45339" y="916885"/>
                  </a:lnTo>
                  <a:close/>
                </a:path>
                <a:path w="103504" h="953135">
                  <a:moveTo>
                    <a:pt x="96266" y="856869"/>
                  </a:moveTo>
                  <a:lnTo>
                    <a:pt x="92455" y="857884"/>
                  </a:lnTo>
                  <a:lnTo>
                    <a:pt x="58038" y="916885"/>
                  </a:lnTo>
                  <a:lnTo>
                    <a:pt x="58038" y="940307"/>
                  </a:lnTo>
                  <a:lnTo>
                    <a:pt x="59020" y="940307"/>
                  </a:lnTo>
                  <a:lnTo>
                    <a:pt x="101600" y="867282"/>
                  </a:lnTo>
                  <a:lnTo>
                    <a:pt x="103377" y="864362"/>
                  </a:lnTo>
                  <a:lnTo>
                    <a:pt x="102361" y="860425"/>
                  </a:lnTo>
                  <a:lnTo>
                    <a:pt x="96266" y="856869"/>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62" name="object 62"/>
            <p:cNvSpPr/>
            <p:nvPr/>
          </p:nvSpPr>
          <p:spPr>
            <a:xfrm>
              <a:off x="11254485" y="3794759"/>
              <a:ext cx="12700" cy="803275"/>
            </a:xfrm>
            <a:custGeom>
              <a:avLst/>
              <a:gdLst/>
              <a:ahLst/>
              <a:cxnLst/>
              <a:rect l="l" t="t" r="r" b="b"/>
              <a:pathLst>
                <a:path w="12700" h="803275">
                  <a:moveTo>
                    <a:pt x="12700" y="0"/>
                  </a:moveTo>
                  <a:lnTo>
                    <a:pt x="0" y="0"/>
                  </a:lnTo>
                  <a:lnTo>
                    <a:pt x="0" y="802766"/>
                  </a:lnTo>
                  <a:lnTo>
                    <a:pt x="12700" y="802766"/>
                  </a:lnTo>
                  <a:lnTo>
                    <a:pt x="12700" y="0"/>
                  </a:lnTo>
                  <a:close/>
                </a:path>
              </a:pathLst>
            </a:custGeom>
            <a:solidFill>
              <a:srgbClr val="343894"/>
            </a:solidFill>
          </p:spPr>
          <p:txBody>
            <a:bodyPr wrap="square" lIns="0" tIns="0" rIns="0" bIns="0" rtlCol="0"/>
            <a:lstStyle/>
            <a:p>
              <a:endParaRPr/>
            </a:p>
          </p:txBody>
        </p:sp>
      </p:grpSp>
      <p:sp>
        <p:nvSpPr>
          <p:cNvPr id="63" name="object 63"/>
          <p:cNvSpPr txBox="1"/>
          <p:nvPr/>
        </p:nvSpPr>
        <p:spPr>
          <a:xfrm>
            <a:off x="5638800" y="4868697"/>
            <a:ext cx="1888999" cy="289823"/>
          </a:xfrm>
          <a:prstGeom prst="rect">
            <a:avLst/>
          </a:prstGeom>
        </p:spPr>
        <p:txBody>
          <a:bodyPr vert="horz" wrap="square" lIns="0" tIns="12700" rIns="0" bIns="0" rtlCol="0">
            <a:spAutoFit/>
          </a:bodyPr>
          <a:lstStyle/>
          <a:p>
            <a:pPr>
              <a:lnSpc>
                <a:spcPct val="100000"/>
              </a:lnSpc>
              <a:spcBef>
                <a:spcPts val="100"/>
              </a:spcBef>
            </a:pPr>
            <a:r>
              <a:rPr lang="en-US" sz="1800" spc="-40" dirty="0" err="1">
                <a:solidFill>
                  <a:srgbClr val="5F5F60"/>
                </a:solidFill>
                <a:latin typeface="Franklin Gothic Medium"/>
                <a:cs typeface="Franklin Gothic Medium"/>
              </a:rPr>
              <a:t>Qantum</a:t>
            </a:r>
            <a:r>
              <a:rPr lang="ru-RU" sz="1800" spc="-40" dirty="0">
                <a:solidFill>
                  <a:srgbClr val="5F5F60"/>
                </a:solidFill>
                <a:latin typeface="Franklin Gothic Medium"/>
                <a:cs typeface="Franklin Gothic Medium"/>
              </a:rPr>
              <a:t>-</a:t>
            </a:r>
            <a:r>
              <a:rPr lang="en-US" sz="1800" spc="-40" dirty="0">
                <a:solidFill>
                  <a:srgbClr val="5F5F60"/>
                </a:solidFill>
                <a:latin typeface="Franklin Gothic Medium"/>
                <a:cs typeface="Franklin Gothic Medium"/>
              </a:rPr>
              <a:t>PCI</a:t>
            </a:r>
            <a:r>
              <a:rPr sz="1800" spc="-6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Card</a:t>
            </a:r>
            <a:endParaRPr sz="1800" dirty="0">
              <a:latin typeface="Franklin Gothic Medium"/>
              <a:cs typeface="Franklin Gothic Medium"/>
            </a:endParaRPr>
          </a:p>
        </p:txBody>
      </p:sp>
      <p:sp>
        <p:nvSpPr>
          <p:cNvPr id="64" name="object 64"/>
          <p:cNvSpPr/>
          <p:nvPr/>
        </p:nvSpPr>
        <p:spPr>
          <a:xfrm>
            <a:off x="152402" y="954480"/>
            <a:ext cx="9497819" cy="4481882"/>
          </a:xfrm>
          <a:custGeom>
            <a:avLst/>
            <a:gdLst/>
            <a:ahLst/>
            <a:cxnLst/>
            <a:rect l="l" t="t" r="r" b="b"/>
            <a:pathLst>
              <a:path w="9470390" h="4486910">
                <a:moveTo>
                  <a:pt x="0" y="4486656"/>
                </a:moveTo>
                <a:lnTo>
                  <a:pt x="9470136" y="4486656"/>
                </a:lnTo>
                <a:lnTo>
                  <a:pt x="9470136" y="0"/>
                </a:lnTo>
                <a:lnTo>
                  <a:pt x="0" y="0"/>
                </a:lnTo>
                <a:lnTo>
                  <a:pt x="0" y="4486656"/>
                </a:lnTo>
                <a:close/>
              </a:path>
            </a:pathLst>
          </a:custGeom>
          <a:ln w="12700">
            <a:solidFill>
              <a:srgbClr val="7A5E25"/>
            </a:solidFill>
          </a:ln>
        </p:spPr>
        <p:txBody>
          <a:bodyPr wrap="square" lIns="0" tIns="0" rIns="0" bIns="0" rtlCol="0"/>
          <a:lstStyle/>
          <a:p>
            <a:endParaRPr/>
          </a:p>
        </p:txBody>
      </p:sp>
      <p:sp>
        <p:nvSpPr>
          <p:cNvPr id="65" name="object 65"/>
          <p:cNvSpPr txBox="1"/>
          <p:nvPr/>
        </p:nvSpPr>
        <p:spPr>
          <a:xfrm>
            <a:off x="8323815" y="5079522"/>
            <a:ext cx="1332231" cy="299720"/>
          </a:xfrm>
          <a:prstGeom prst="rect">
            <a:avLst/>
          </a:prstGeom>
        </p:spPr>
        <p:txBody>
          <a:bodyPr vert="horz" wrap="square" lIns="0" tIns="12700" rIns="0" bIns="0" rtlCol="0">
            <a:spAutoFit/>
          </a:bodyPr>
          <a:lstStyle/>
          <a:p>
            <a:pPr>
              <a:lnSpc>
                <a:spcPct val="100000"/>
              </a:lnSpc>
              <a:spcBef>
                <a:spcPts val="100"/>
              </a:spcBef>
            </a:pPr>
            <a:r>
              <a:rPr sz="1800" spc="-40" dirty="0">
                <a:solidFill>
                  <a:srgbClr val="5F5F60"/>
                </a:solidFill>
                <a:latin typeface="Franklin Gothic Medium"/>
                <a:cs typeface="Franklin Gothic Medium"/>
              </a:rPr>
              <a:t>Time</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p:txBody>
      </p:sp>
      <p:sp>
        <p:nvSpPr>
          <p:cNvPr id="66" name="object 66"/>
          <p:cNvSpPr txBox="1"/>
          <p:nvPr/>
        </p:nvSpPr>
        <p:spPr>
          <a:xfrm>
            <a:off x="2882773"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7" name="object 67"/>
          <p:cNvSpPr txBox="1"/>
          <p:nvPr/>
        </p:nvSpPr>
        <p:spPr>
          <a:xfrm>
            <a:off x="5142229"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8" name="object 68"/>
          <p:cNvSpPr/>
          <p:nvPr/>
        </p:nvSpPr>
        <p:spPr>
          <a:xfrm>
            <a:off x="7477125" y="2615183"/>
            <a:ext cx="386080" cy="10795"/>
          </a:xfrm>
          <a:custGeom>
            <a:avLst/>
            <a:gdLst/>
            <a:ahLst/>
            <a:cxnLst/>
            <a:rect l="l" t="t" r="r" b="b"/>
            <a:pathLst>
              <a:path w="386079" h="10794">
                <a:moveTo>
                  <a:pt x="385572" y="0"/>
                </a:moveTo>
                <a:lnTo>
                  <a:pt x="0" y="0"/>
                </a:lnTo>
                <a:lnTo>
                  <a:pt x="0" y="10667"/>
                </a:lnTo>
                <a:lnTo>
                  <a:pt x="385572" y="10667"/>
                </a:lnTo>
                <a:lnTo>
                  <a:pt x="385572" y="0"/>
                </a:lnTo>
                <a:close/>
              </a:path>
            </a:pathLst>
          </a:custGeom>
          <a:solidFill>
            <a:srgbClr val="5F5F60"/>
          </a:solidFill>
        </p:spPr>
        <p:txBody>
          <a:bodyPr wrap="square" lIns="0" tIns="0" rIns="0" bIns="0" rtlCol="0"/>
          <a:lstStyle/>
          <a:p>
            <a:endParaRPr/>
          </a:p>
        </p:txBody>
      </p:sp>
      <p:sp>
        <p:nvSpPr>
          <p:cNvPr id="69" name="object 69"/>
          <p:cNvSpPr txBox="1"/>
          <p:nvPr/>
        </p:nvSpPr>
        <p:spPr>
          <a:xfrm>
            <a:off x="7478268" y="2241676"/>
            <a:ext cx="558165" cy="806450"/>
          </a:xfrm>
          <a:prstGeom prst="rect">
            <a:avLst/>
          </a:prstGeom>
        </p:spPr>
        <p:txBody>
          <a:bodyPr vert="horz" wrap="square" lIns="0" tIns="128905" rIns="0" bIns="0" rtlCol="0">
            <a:spAutoFit/>
          </a:bodyPr>
          <a:lstStyle/>
          <a:p>
            <a:pPr>
              <a:lnSpc>
                <a:spcPct val="100000"/>
              </a:lnSpc>
              <a:spcBef>
                <a:spcPts val="1015"/>
              </a:spcBef>
            </a:pPr>
            <a:r>
              <a:rPr sz="1800" spc="-50" dirty="0">
                <a:solidFill>
                  <a:srgbClr val="5F5F60"/>
                </a:solidFill>
                <a:latin typeface="Franklin Gothic Medium"/>
                <a:cs typeface="Franklin Gothic Medium"/>
              </a:rPr>
              <a:t>PPS</a:t>
            </a:r>
            <a:endParaRPr sz="1800">
              <a:latin typeface="Franklin Gothic Medium"/>
              <a:cs typeface="Franklin Gothic Medium"/>
            </a:endParaRPr>
          </a:p>
          <a:p>
            <a:pPr marL="3810">
              <a:lnSpc>
                <a:spcPct val="100000"/>
              </a:lnSpc>
              <a:spcBef>
                <a:spcPts val="910"/>
              </a:spcBef>
            </a:pPr>
            <a:r>
              <a:rPr sz="1800" spc="-50" dirty="0">
                <a:solidFill>
                  <a:srgbClr val="5F5F60"/>
                </a:solidFill>
                <a:latin typeface="Franklin Gothic Medium"/>
                <a:cs typeface="Franklin Gothic Medium"/>
              </a:rPr>
              <a:t>/PC</a:t>
            </a:r>
            <a:r>
              <a:rPr sz="1800" spc="-20" dirty="0">
                <a:solidFill>
                  <a:srgbClr val="5F5F60"/>
                </a:solidFill>
                <a:latin typeface="Franklin Gothic Medium"/>
                <a:cs typeface="Franklin Gothic Medium"/>
              </a:rPr>
              <a:t>I</a:t>
            </a:r>
            <a:r>
              <a:rPr sz="1800" spc="-10" dirty="0">
                <a:solidFill>
                  <a:srgbClr val="5F5F60"/>
                </a:solidFill>
                <a:latin typeface="Franklin Gothic Medium"/>
                <a:cs typeface="Franklin Gothic Medium"/>
              </a:rPr>
              <a:t>e</a:t>
            </a:r>
            <a:endParaRPr sz="1800">
              <a:latin typeface="Franklin Gothic Medium"/>
              <a:cs typeface="Franklin Gothic Medium"/>
            </a:endParaRPr>
          </a:p>
        </p:txBody>
      </p:sp>
      <p:sp>
        <p:nvSpPr>
          <p:cNvPr id="70" name="object 70"/>
          <p:cNvSpPr txBox="1"/>
          <p:nvPr/>
        </p:nvSpPr>
        <p:spPr>
          <a:xfrm>
            <a:off x="9763759" y="2188845"/>
            <a:ext cx="140716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3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71" name="object 71"/>
          <p:cNvSpPr/>
          <p:nvPr/>
        </p:nvSpPr>
        <p:spPr>
          <a:xfrm>
            <a:off x="2932938" y="2532126"/>
            <a:ext cx="341630" cy="2171065"/>
          </a:xfrm>
          <a:custGeom>
            <a:avLst/>
            <a:gdLst/>
            <a:ahLst/>
            <a:cxnLst/>
            <a:rect l="l" t="t" r="r" b="b"/>
            <a:pathLst>
              <a:path w="341629" h="2171065">
                <a:moveTo>
                  <a:pt x="36575" y="0"/>
                </a:moveTo>
                <a:lnTo>
                  <a:pt x="341375" y="318008"/>
                </a:lnTo>
              </a:path>
              <a:path w="341629" h="2171065">
                <a:moveTo>
                  <a:pt x="341375" y="0"/>
                </a:moveTo>
                <a:lnTo>
                  <a:pt x="36575" y="320801"/>
                </a:lnTo>
              </a:path>
              <a:path w="341629" h="2171065">
                <a:moveTo>
                  <a:pt x="0" y="1850136"/>
                </a:moveTo>
                <a:lnTo>
                  <a:pt x="304800" y="2168144"/>
                </a:lnTo>
              </a:path>
              <a:path w="341629" h="2171065">
                <a:moveTo>
                  <a:pt x="304800" y="1850136"/>
                </a:moveTo>
                <a:lnTo>
                  <a:pt x="0" y="2170938"/>
                </a:lnTo>
              </a:path>
            </a:pathLst>
          </a:custGeom>
          <a:ln w="38100">
            <a:solidFill>
              <a:srgbClr val="FF0000"/>
            </a:solidFill>
          </a:ln>
        </p:spPr>
        <p:txBody>
          <a:bodyPr wrap="square" lIns="0" tIns="0" rIns="0" bIns="0" rtlCol="0"/>
          <a:lstStyle/>
          <a:p>
            <a:endParaRPr/>
          </a:p>
        </p:txBody>
      </p:sp>
      <p:sp>
        <p:nvSpPr>
          <p:cNvPr id="72" name="object 72"/>
          <p:cNvSpPr txBox="1"/>
          <p:nvPr/>
        </p:nvSpPr>
        <p:spPr>
          <a:xfrm>
            <a:off x="2794380" y="4224654"/>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73" name="object 73"/>
          <p:cNvSpPr/>
          <p:nvPr/>
        </p:nvSpPr>
        <p:spPr>
          <a:xfrm>
            <a:off x="3378708" y="1845564"/>
            <a:ext cx="3994785" cy="3352800"/>
          </a:xfrm>
          <a:custGeom>
            <a:avLst/>
            <a:gdLst/>
            <a:ahLst/>
            <a:cxnLst/>
            <a:rect l="l" t="t" r="r" b="b"/>
            <a:pathLst>
              <a:path w="3994784" h="3352800">
                <a:moveTo>
                  <a:pt x="0" y="3352800"/>
                </a:moveTo>
                <a:lnTo>
                  <a:pt x="3994403" y="3352800"/>
                </a:lnTo>
                <a:lnTo>
                  <a:pt x="3994403" y="0"/>
                </a:lnTo>
                <a:lnTo>
                  <a:pt x="0" y="0"/>
                </a:lnTo>
                <a:lnTo>
                  <a:pt x="0" y="3352800"/>
                </a:lnTo>
                <a:close/>
              </a:path>
            </a:pathLst>
          </a:custGeom>
          <a:ln w="12700">
            <a:solidFill>
              <a:srgbClr val="7A5E25"/>
            </a:solidFill>
          </a:ln>
        </p:spPr>
        <p:txBody>
          <a:bodyPr wrap="square" lIns="0" tIns="0" rIns="0" bIns="0" rtlCol="0"/>
          <a:lstStyle/>
          <a:p>
            <a:endParaRPr/>
          </a:p>
        </p:txBody>
      </p:sp>
      <p:sp>
        <p:nvSpPr>
          <p:cNvPr id="74" name="object 7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75" name="Google Shape;1808;p66">
            <a:extLst>
              <a:ext uri="{FF2B5EF4-FFF2-40B4-BE49-F238E27FC236}">
                <a16:creationId xmlns:a16="http://schemas.microsoft.com/office/drawing/2014/main" id="{285B21D2-F0E8-4FC5-8BC5-3FA5436D8E6E}"/>
              </a:ext>
            </a:extLst>
          </p:cNvPr>
          <p:cNvGrpSpPr/>
          <p:nvPr/>
        </p:nvGrpSpPr>
        <p:grpSpPr>
          <a:xfrm>
            <a:off x="1425470" y="101149"/>
            <a:ext cx="846528" cy="808368"/>
            <a:chOff x="4167000" y="2166750"/>
            <a:chExt cx="810000" cy="810000"/>
          </a:xfrm>
        </p:grpSpPr>
        <p:sp>
          <p:nvSpPr>
            <p:cNvPr id="76" name="Google Shape;1809;p66">
              <a:extLst>
                <a:ext uri="{FF2B5EF4-FFF2-40B4-BE49-F238E27FC236}">
                  <a16:creationId xmlns:a16="http://schemas.microsoft.com/office/drawing/2014/main" id="{0971CEE4-9E2C-4DB5-BA50-A8C338B60A9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7" name="Google Shape;1810;p66">
              <a:extLst>
                <a:ext uri="{FF2B5EF4-FFF2-40B4-BE49-F238E27FC236}">
                  <a16:creationId xmlns:a16="http://schemas.microsoft.com/office/drawing/2014/main" id="{EF34D969-FE68-45AD-B082-FABA0870DEF7}"/>
                </a:ext>
              </a:extLst>
            </p:cNvPr>
            <p:cNvGrpSpPr/>
            <p:nvPr/>
          </p:nvGrpSpPr>
          <p:grpSpPr>
            <a:xfrm>
              <a:off x="4212051" y="2315099"/>
              <a:ext cx="719899" cy="513302"/>
              <a:chOff x="6103026" y="1909193"/>
              <a:chExt cx="719899" cy="513302"/>
            </a:xfrm>
          </p:grpSpPr>
          <p:sp>
            <p:nvSpPr>
              <p:cNvPr id="78" name="Google Shape;1811;p66">
                <a:extLst>
                  <a:ext uri="{FF2B5EF4-FFF2-40B4-BE49-F238E27FC236}">
                    <a16:creationId xmlns:a16="http://schemas.microsoft.com/office/drawing/2014/main" id="{468B6E4B-BFCE-4A13-AB3A-A2A8406C8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79" name="Google Shape;1812;p66">
                <a:extLst>
                  <a:ext uri="{FF2B5EF4-FFF2-40B4-BE49-F238E27FC236}">
                    <a16:creationId xmlns:a16="http://schemas.microsoft.com/office/drawing/2014/main" id="{907A1739-FB80-487D-A64E-647E881B179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2534</Words>
  <Application>Microsoft Office PowerPoint</Application>
  <PresentationFormat>Широкоэкранный</PresentationFormat>
  <Paragraphs>372</Paragraphs>
  <Slides>37</Slides>
  <Notes>18</Notes>
  <HiddenSlides>1</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37</vt:i4>
      </vt:variant>
    </vt:vector>
  </HeadingPairs>
  <TitlesOfParts>
    <vt:vector size="53" baseType="lpstr">
      <vt:lpstr>Arial</vt:lpstr>
      <vt:lpstr>Arial MT</vt:lpstr>
      <vt:lpstr>Calibri</vt:lpstr>
      <vt:lpstr>Calibri Light</vt:lpstr>
      <vt:lpstr>Cambria Math</vt:lpstr>
      <vt:lpstr>Fira Sans Medium</vt:lpstr>
      <vt:lpstr>Franklin Gothic Medium</vt:lpstr>
      <vt:lpstr>Libre Franklin</vt:lpstr>
      <vt:lpstr>Libre Franklin Medium</vt:lpstr>
      <vt:lpstr>Quattrocento Sans</vt:lpstr>
      <vt:lpstr>Tahoma</vt:lpstr>
      <vt:lpstr>Times</vt:lpstr>
      <vt:lpstr>Times New Roman</vt:lpstr>
      <vt:lpstr>Trebuchet MS</vt:lpstr>
      <vt:lpstr>Verdana</vt:lpstr>
      <vt:lpstr>Тема Office</vt:lpstr>
      <vt:lpstr> Sincronización  del usuario final</vt:lpstr>
      <vt:lpstr>¿Por qué necesitamos sincronización?</vt:lpstr>
      <vt:lpstr>Caso de uso: Plataformas en línea masivas</vt:lpstr>
      <vt:lpstr>Cómo sincronizar a los usuarios finales </vt:lpstr>
      <vt:lpstr>Traditional UWB application</vt:lpstr>
      <vt:lpstr>UWB comercial</vt:lpstr>
      <vt:lpstr>Sincronización de usuarios</vt:lpstr>
      <vt:lpstr>Time Drive Operation</vt:lpstr>
      <vt:lpstr>Flujo de Control en Modo de Reserva</vt:lpstr>
      <vt:lpstr>GPSDO avanzado</vt:lpstr>
      <vt:lpstr>FPGA</vt:lpstr>
      <vt:lpstr>Cómo usarlo</vt:lpstr>
      <vt:lpstr>Performance</vt:lpstr>
      <vt:lpstr>Rendimiento</vt:lpstr>
      <vt:lpstr>Estabilidad a largo plazo vs. a corto plazo</vt:lpstr>
      <vt:lpstr>Rendimiento</vt:lpstr>
      <vt:lpstr>Previous Versions</vt:lpstr>
      <vt:lpstr>Caso de uso: Telemetría de red</vt:lpstr>
      <vt:lpstr>Caso de uso: IA distribuida</vt:lpstr>
      <vt:lpstr>Caso de uso: Sistemas multinúcleo a través de la red</vt:lpstr>
      <vt:lpstr>Презентация PowerPoint</vt:lpstr>
      <vt:lpstr>Презентация PowerPoint</vt:lpstr>
      <vt:lpstr>Типичная архитектура синхронизация конечных точек шины PCIe</vt:lpstr>
      <vt:lpstr>Измерение частоты с высокой точностью (PFM)</vt:lpstr>
      <vt:lpstr>Измерение частоты двух карт</vt:lpstr>
      <vt:lpstr>Частота между системами (Sync-E)</vt:lpstr>
      <vt:lpstr>Масштабирование</vt:lpstr>
      <vt:lpstr>Презентация PowerPoint</vt:lpstr>
      <vt:lpstr>ЧТО БУДЕТ ЕСЛИ МЫ ОБЪЕДЕНИМ PFM + PTM</vt:lpstr>
      <vt:lpstr>ПРИМЕНЕНИЕ: 5G O-RAN</vt:lpstr>
      <vt:lpstr>Требования к времени и частоте в 5G O-RAN</vt:lpstr>
      <vt:lpstr>Текущие архитектуры</vt:lpstr>
      <vt:lpstr>Вариант DU* с головным устройством Qantum PCIe</vt:lpstr>
      <vt:lpstr>Презентация PowerPoint</vt:lpstr>
      <vt:lpstr>Приложение 2: Распределенный искусственный интеллект (Distributed AI)</vt:lpstr>
      <vt:lpstr>Приложение распределенного искусственного интеллекта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60PT. BOOK.</dc:title>
  <dc:creator>Sylvia Ferrara</dc:creator>
  <cp:lastModifiedBy>SHIWA</cp:lastModifiedBy>
  <cp:revision>19</cp:revision>
  <dcterms:created xsi:type="dcterms:W3CDTF">2024-06-12T18:33:13Z</dcterms:created>
  <dcterms:modified xsi:type="dcterms:W3CDTF">2024-06-14T20:40:47Z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2022-02-10T00:00:00Z</vt:filetime>
  </property>
  <property fmtid="{D5CDD505-2E9C-101B-9397-08002B2CF9AE}" pid="3" name="Creator">
    <vt:lpwstr>Microsoft® PowerPoint® for Microsoft 365</vt:lpwstr>
  </property>
  <property fmtid="{D5CDD505-2E9C-101B-9397-08002B2CF9AE}" pid="4" name="LastSaved">
    <vt:filetime>2024-06-12T00:00:00Z</vt:filetime>
  </property>
</Properties>
</file>