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media/image5.jpg" ContentType="image/jpg"/>
  <Override PartName="/ppt/media/image6.jpg" ContentType="image/jpg"/>
  <Override PartName="/ppt/media/image7.jpg" ContentType="image/jpg"/>
  <Override PartName="/ppt/media/image9.jpg" ContentType="image/jpg"/>
  <Override PartName="/ppt/media/image10.jpg" ContentType="image/jpg"/>
  <Override PartName="/ppt/media/image11.jpg" ContentType="image/jpg"/>
  <Override PartName="/ppt/media/image12.jpg" ContentType="image/jpg"/>
  <Override PartName="/ppt/media/image15.jpg" ContentType="image/jpg"/>
  <Override PartName="/ppt/media/image16.jpg" ContentType="image/jpg"/>
  <Override PartName="/ppt/media/image18.jpg" ContentType="image/jpg"/>
  <Override PartName="/ppt/media/image23.jpg" ContentType="image/jpg"/>
  <Override PartName="/ppt/media/image24.jpg" ContentType="image/jpg"/>
  <Override PartName="/ppt/media/image25.jpg" ContentType="image/jpg"/>
  <Override PartName="/ppt/media/image26.jpg" ContentType="image/jpg"/>
  <Override PartName="/ppt/media/image27.jpg" ContentType="image/jpg"/>
  <Override PartName="/ppt/media/image28.jpg" ContentType="image/jpg"/>
  <Override PartName="/ppt/media/image29.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34.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37"/>
  </p:notesMasterIdLst>
  <p:sldIdLst>
    <p:sldId id="256" r:id="rId2"/>
    <p:sldId id="257" r:id="rId3"/>
    <p:sldId id="258" r:id="rId4"/>
    <p:sldId id="259" r:id="rId5"/>
    <p:sldId id="260" r:id="rId6"/>
    <p:sldId id="261" r:id="rId7"/>
    <p:sldId id="262" r:id="rId8"/>
    <p:sldId id="266" r:id="rId9"/>
    <p:sldId id="267" r:id="rId10"/>
    <p:sldId id="269" r:id="rId11"/>
    <p:sldId id="270" r:id="rId12"/>
    <p:sldId id="272" r:id="rId13"/>
    <p:sldId id="273" r:id="rId14"/>
    <p:sldId id="274" r:id="rId15"/>
    <p:sldId id="275" r:id="rId16"/>
    <p:sldId id="276" r:id="rId17"/>
    <p:sldId id="277" r:id="rId18"/>
    <p:sldId id="278" r:id="rId19"/>
    <p:sldId id="292" r:id="rId20"/>
    <p:sldId id="293" r:id="rId21"/>
    <p:sldId id="265"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4" r:id="rId36"/>
  </p:sldIdLst>
  <p:sldSz cx="12192000" cy="6858000"/>
  <p:notesSz cx="12192000" cy="6858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C4FC01A-EA4D-447D-913B-6E461C068B78}" type="datetimeFigureOut">
              <a:rPr lang="ru-RU" smtClean="0"/>
              <a:t>16.06.2024</a:t>
            </a:fld>
            <a:endParaRPr lang="ru-RU"/>
          </a:p>
        </p:txBody>
      </p:sp>
      <p:sp>
        <p:nvSpPr>
          <p:cNvPr id="4" name="Образ слайда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7CF42C0-7392-42C9-BC61-C28C57314DF7}" type="slidenum">
              <a:rPr lang="ru-RU" smtClean="0"/>
              <a:t>‹#›</a:t>
            </a:fld>
            <a:endParaRPr lang="ru-RU"/>
          </a:p>
        </p:txBody>
      </p:sp>
    </p:spTree>
    <p:extLst>
      <p:ext uri="{BB962C8B-B14F-4D97-AF65-F5344CB8AC3E}">
        <p14:creationId xmlns:p14="http://schemas.microsoft.com/office/powerpoint/2010/main" val="211840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15</a:t>
            </a:fld>
            <a:endParaRPr lang="ru-RU"/>
          </a:p>
        </p:txBody>
      </p:sp>
    </p:spTree>
    <p:extLst>
      <p:ext uri="{BB962C8B-B14F-4D97-AF65-F5344CB8AC3E}">
        <p14:creationId xmlns:p14="http://schemas.microsoft.com/office/powerpoint/2010/main" val="53165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8" name="Google Shape;50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3" name="Google Shape;51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2" name="Google Shape;52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2" name="Google Shape;56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7" name="Google Shape;61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4" name="Google Shape;66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827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CF42C0-7392-42C9-BC61-C28C57314DF7}" type="slidenum">
              <a:rPr lang="ru-RU" smtClean="0"/>
              <a:t>16</a:t>
            </a:fld>
            <a:endParaRPr lang="ru-RU"/>
          </a:p>
        </p:txBody>
      </p:sp>
    </p:spTree>
    <p:extLst>
      <p:ext uri="{BB962C8B-B14F-4D97-AF65-F5344CB8AC3E}">
        <p14:creationId xmlns:p14="http://schemas.microsoft.com/office/powerpoint/2010/main" val="18066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7478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9A38A1-8FAC-4813-AB36-442FC5766BED}"/>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96B19EBC-FBC3-4E11-AEA1-CCADDEFA82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F1BFDA17-5529-431B-8F2B-3780778906B9}"/>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B8928A28-2DA5-4BE1-B89E-3038E174B51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EE5AF9D-5D1E-4A79-BF76-794FB4FAEB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340768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367D2B-B5CA-4935-9506-99AC7EC84188}"/>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9C998B3B-3A54-4366-8B5D-5DC4475A4C8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FA15D0CB-9C04-48BD-958C-E39F5AA4510B}"/>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FBB19399-304F-437B-94F8-C2640BE8128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E4D4A2C-ED54-4C05-896D-A759FB27C0C5}"/>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1899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26CD8553-F101-4BF9-9777-CC126AFA71F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584A2B57-0A23-41D1-808E-1336735DB58E}"/>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2ED61F1-A70F-4FA4-BFB3-3A24726E5C29}"/>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D56863AC-D8BD-4F5D-8D04-080906100BE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C5B020C-7275-4A2C-83B5-E7DE4163B97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671411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400" b="0" i="0">
                <a:solidFill>
                  <a:srgbClr val="5F5F61"/>
                </a:solidFill>
                <a:latin typeface="Franklin Gothic Medium"/>
                <a:cs typeface="Franklin Gothic Medium"/>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175637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526085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 watercolor top">
  <p:cSld name="content slide | watercolor top">
    <p:spTree>
      <p:nvGrpSpPr>
        <p:cNvPr id="1" name="Shape 27"/>
        <p:cNvGrpSpPr/>
        <p:nvPr/>
      </p:nvGrpSpPr>
      <p:grpSpPr>
        <a:xfrm>
          <a:off x="0" y="0"/>
          <a:ext cx="0" cy="0"/>
          <a:chOff x="0" y="0"/>
          <a:chExt cx="0" cy="0"/>
        </a:xfrm>
      </p:grpSpPr>
      <p:sp>
        <p:nvSpPr>
          <p:cNvPr id="28" name="Google Shape;28;p31"/>
          <p:cNvSpPr txBox="1">
            <a:spLocks noGrp="1"/>
          </p:cNvSpPr>
          <p:nvPr>
            <p:ph type="title"/>
          </p:nvPr>
        </p:nvSpPr>
        <p:spPr>
          <a:xfrm>
            <a:off x="838200" y="1556201"/>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800"/>
              <a:buFont typeface="Libre Franklin"/>
              <a:buNone/>
              <a:defRPr sz="4800" b="0">
                <a:solidFill>
                  <a:schemeClr val="dk1"/>
                </a:solidFill>
                <a:latin typeface="Libre Franklin"/>
                <a:ea typeface="Libre Franklin"/>
                <a:cs typeface="Libre Franklin"/>
                <a:sym typeface="Libre Frankli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body" idx="1"/>
          </p:nvPr>
        </p:nvSpPr>
        <p:spPr>
          <a:xfrm>
            <a:off x="838200" y="3043003"/>
            <a:ext cx="10515600" cy="33207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SzPts val="2400"/>
              <a:buChar char="•"/>
              <a:defRPr>
                <a:solidFill>
                  <a:schemeClr val="dk1"/>
                </a:solidFill>
                <a:latin typeface="Libre Franklin"/>
                <a:ea typeface="Libre Franklin"/>
                <a:cs typeface="Libre Franklin"/>
                <a:sym typeface="Libre Franklin"/>
              </a:defRPr>
            </a:lvl1pPr>
            <a:lvl2pPr marL="914400" lvl="1" indent="-381000" algn="l">
              <a:lnSpc>
                <a:spcPct val="90000"/>
              </a:lnSpc>
              <a:spcBef>
                <a:spcPts val="500"/>
              </a:spcBef>
              <a:spcAft>
                <a:spcPts val="0"/>
              </a:spcAft>
              <a:buSzPts val="2400"/>
              <a:buChar char="⎻"/>
              <a:defRPr>
                <a:solidFill>
                  <a:schemeClr val="dk1"/>
                </a:solidFill>
                <a:latin typeface="Libre Franklin"/>
                <a:ea typeface="Libre Franklin"/>
                <a:cs typeface="Libre Franklin"/>
                <a:sym typeface="Libre Franklin"/>
              </a:defRPr>
            </a:lvl2pPr>
            <a:lvl3pPr marL="1371600" lvl="2" indent="-355600" algn="l">
              <a:lnSpc>
                <a:spcPct val="90000"/>
              </a:lnSpc>
              <a:spcBef>
                <a:spcPts val="500"/>
              </a:spcBef>
              <a:spcAft>
                <a:spcPts val="0"/>
              </a:spcAft>
              <a:buSzPts val="2000"/>
              <a:buChar char="•"/>
              <a:defRPr>
                <a:solidFill>
                  <a:schemeClr val="dk1"/>
                </a:solidFill>
                <a:latin typeface="Libre Franklin"/>
                <a:ea typeface="Libre Franklin"/>
                <a:cs typeface="Libre Franklin"/>
                <a:sym typeface="Libre Franklin"/>
              </a:defRPr>
            </a:lvl3pPr>
            <a:lvl4pPr marL="1828800" lvl="3" indent="-342900" algn="l">
              <a:lnSpc>
                <a:spcPct val="90000"/>
              </a:lnSpc>
              <a:spcBef>
                <a:spcPts val="500"/>
              </a:spcBef>
              <a:spcAft>
                <a:spcPts val="0"/>
              </a:spcAft>
              <a:buSzPts val="1800"/>
              <a:buChar char="⎻"/>
              <a:defRPr>
                <a:solidFill>
                  <a:schemeClr val="dk1"/>
                </a:solidFill>
                <a:latin typeface="Libre Franklin"/>
                <a:ea typeface="Libre Franklin"/>
                <a:cs typeface="Libre Franklin"/>
                <a:sym typeface="Libre Franklin"/>
              </a:defRPr>
            </a:lvl4pPr>
            <a:lvl5pPr marL="2286000" lvl="4" indent="-314325" algn="l">
              <a:lnSpc>
                <a:spcPct val="90000"/>
              </a:lnSpc>
              <a:spcBef>
                <a:spcPts val="500"/>
              </a:spcBef>
              <a:spcAft>
                <a:spcPts val="0"/>
              </a:spcAft>
              <a:buSzPts val="1350"/>
              <a:buChar char="o"/>
              <a:defRPr>
                <a:solidFill>
                  <a:schemeClr val="dk1"/>
                </a:solidFill>
                <a:latin typeface="Libre Franklin"/>
                <a:ea typeface="Libre Franklin"/>
                <a:cs typeface="Libre Franklin"/>
                <a:sym typeface="Libre Franklin"/>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2481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 left watercolor">
  <p:cSld name="title | left watercolor">
    <p:spTree>
      <p:nvGrpSpPr>
        <p:cNvPr id="1" name="Shape 21"/>
        <p:cNvGrpSpPr/>
        <p:nvPr/>
      </p:nvGrpSpPr>
      <p:grpSpPr>
        <a:xfrm>
          <a:off x="0" y="0"/>
          <a:ext cx="0" cy="0"/>
          <a:chOff x="0" y="0"/>
          <a:chExt cx="0" cy="0"/>
        </a:xfrm>
      </p:grpSpPr>
      <p:sp>
        <p:nvSpPr>
          <p:cNvPr id="22" name="Google Shape;22;p30"/>
          <p:cNvSpPr txBox="1">
            <a:spLocks noGrp="1"/>
          </p:cNvSpPr>
          <p:nvPr>
            <p:ph type="ctrTitle"/>
          </p:nvPr>
        </p:nvSpPr>
        <p:spPr>
          <a:xfrm>
            <a:off x="1998642" y="1063172"/>
            <a:ext cx="8669357" cy="23876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0"/>
          <p:cNvSpPr txBox="1">
            <a:spLocks noGrp="1"/>
          </p:cNvSpPr>
          <p:nvPr>
            <p:ph type="subTitle" idx="1"/>
          </p:nvPr>
        </p:nvSpPr>
        <p:spPr>
          <a:xfrm>
            <a:off x="1998642" y="3530815"/>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2928479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 bottom watercolor">
  <p:cSld name="1_title | bottom watercolor">
    <p:spTree>
      <p:nvGrpSpPr>
        <p:cNvPr id="1" name="Shape 33"/>
        <p:cNvGrpSpPr/>
        <p:nvPr/>
      </p:nvGrpSpPr>
      <p:grpSpPr>
        <a:xfrm>
          <a:off x="0" y="0"/>
          <a:ext cx="0" cy="0"/>
          <a:chOff x="0" y="0"/>
          <a:chExt cx="0" cy="0"/>
        </a:xfrm>
      </p:grpSpPr>
      <p:sp>
        <p:nvSpPr>
          <p:cNvPr id="35" name="Google Shape;35;p32"/>
          <p:cNvSpPr txBox="1">
            <a:spLocks noGrp="1"/>
          </p:cNvSpPr>
          <p:nvPr>
            <p:ph type="ctrTitle"/>
          </p:nvPr>
        </p:nvSpPr>
        <p:spPr>
          <a:xfrm>
            <a:off x="1187131" y="1063172"/>
            <a:ext cx="10391594" cy="2115963"/>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5F6062"/>
              </a:buClr>
              <a:buSzPts val="6000"/>
              <a:buFont typeface="Fira Sans Medium"/>
              <a:buNone/>
              <a:defRPr sz="6000" b="0" i="0">
                <a:solidFill>
                  <a:srgbClr val="5F6062"/>
                </a:solidFill>
                <a:latin typeface="Fira Sans Medium"/>
                <a:ea typeface="Fira Sans Medium"/>
                <a:cs typeface="Fira Sans Medium"/>
                <a:sym typeface="Fira Sans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32"/>
          <p:cNvSpPr txBox="1">
            <a:spLocks noGrp="1"/>
          </p:cNvSpPr>
          <p:nvPr>
            <p:ph type="subTitle" idx="1"/>
          </p:nvPr>
        </p:nvSpPr>
        <p:spPr>
          <a:xfrm>
            <a:off x="1187131" y="3298537"/>
            <a:ext cx="8669357" cy="1655762"/>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SzPts val="2400"/>
              <a:buNone/>
              <a:defRPr/>
            </a:lvl1pPr>
            <a:lvl2pPr lvl="1" algn="l">
              <a:lnSpc>
                <a:spcPct val="90000"/>
              </a:lnSpc>
              <a:spcBef>
                <a:spcPts val="500"/>
              </a:spcBef>
              <a:spcAft>
                <a:spcPts val="0"/>
              </a:spcAft>
              <a:buSzPts val="1800"/>
              <a:buChar char="⎻"/>
              <a:defRPr/>
            </a:lvl2pPr>
            <a:lvl3pPr lvl="2" algn="l">
              <a:lnSpc>
                <a:spcPct val="90000"/>
              </a:lnSpc>
              <a:spcBef>
                <a:spcPts val="500"/>
              </a:spcBef>
              <a:spcAft>
                <a:spcPts val="0"/>
              </a:spcAft>
              <a:buSzPts val="1800"/>
              <a:buChar char="•"/>
              <a:defRPr/>
            </a:lvl3pPr>
            <a:lvl4pPr lvl="3" algn="l">
              <a:lnSpc>
                <a:spcPct val="90000"/>
              </a:lnSpc>
              <a:spcBef>
                <a:spcPts val="500"/>
              </a:spcBef>
              <a:spcAft>
                <a:spcPts val="0"/>
              </a:spcAft>
              <a:buSzPts val="1800"/>
              <a:buChar char="⎻"/>
              <a:defRPr/>
            </a:lvl4pPr>
            <a:lvl5pPr lvl="4" algn="l">
              <a:lnSpc>
                <a:spcPct val="90000"/>
              </a:lnSpc>
              <a:spcBef>
                <a:spcPts val="500"/>
              </a:spcBef>
              <a:spcAft>
                <a:spcPts val="0"/>
              </a:spcAft>
              <a:buSzPts val="1350"/>
              <a:buChar char="o"/>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140332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16D550-3BE4-44BB-8BDD-F6A23DBE5D7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362A28-537C-4359-B652-019A28B02C6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C173AAB9-7C32-426E-B273-4A437FD6E8BD}"/>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5CFF039F-330F-4DC3-98CA-F25C8C3D18A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4310971-B352-4A58-A78C-44C54258B6C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2804844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FFA236-3198-4D72-9803-FAC17E633621}"/>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84F5410F-7BF5-403C-A9C4-592304FCC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7B9C15E-F36D-4229-94B7-6B90B7CA2FD6}"/>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238E6B74-45D5-478C-A436-CCA629E1C6C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F1C966F-A20E-4BC7-A3AB-C0C5ED470C0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347345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34540B-2BE4-45B3-B86B-63786C3EDAEE}"/>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0287E042-A331-43F7-9C69-9B623F25563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8ABB31CF-1E8C-4985-8BE9-C817F1EF2DA4}"/>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F36A90BD-7E43-4075-A405-D57293582D25}"/>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6" name="Нижний колонтитул 5">
            <a:extLst>
              <a:ext uri="{FF2B5EF4-FFF2-40B4-BE49-F238E27FC236}">
                <a16:creationId xmlns:a16="http://schemas.microsoft.com/office/drawing/2014/main" id="{4D1D989F-0F54-4D68-915A-E48C4305BC0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88B8731-EDE4-4753-AF80-3BFC38AFC5AE}"/>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696392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92D695-497C-48FA-92E9-0EB811340DEB}"/>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61F99B4E-739C-4332-87A5-17A32F9DB3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3CFDA5F4-462C-4413-BBEA-D87D7CE432E8}"/>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7E06EF8E-945E-4E6B-8BAD-4DC72E332A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4B19EE8C-7EE9-44B1-B75F-995B6F96208D}"/>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70471ED-A589-4D82-B7CA-D96A517D07A1}"/>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8" name="Нижний колонтитул 7">
            <a:extLst>
              <a:ext uri="{FF2B5EF4-FFF2-40B4-BE49-F238E27FC236}">
                <a16:creationId xmlns:a16="http://schemas.microsoft.com/office/drawing/2014/main" id="{E44DA2E0-6D11-4486-843A-D58FDD1AC05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6BC7E4E8-9371-4FE1-BF7D-9CACE4B0A347}"/>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691618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43FEF6-3502-4AA7-B11E-C6C52F124EDA}"/>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3EDCEB3-D257-4E3A-AF39-358FDFA3651A}"/>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4" name="Нижний колонтитул 3">
            <a:extLst>
              <a:ext uri="{FF2B5EF4-FFF2-40B4-BE49-F238E27FC236}">
                <a16:creationId xmlns:a16="http://schemas.microsoft.com/office/drawing/2014/main" id="{496FA8A0-B8C5-4112-8F8B-97CE0E81DD89}"/>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365F8AF8-2BF6-48E5-A3FD-4C097B618A66}"/>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4200270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4A38EFD-2BF8-4A80-92DD-D90DAFD115E7}"/>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3" name="Нижний колонтитул 2">
            <a:extLst>
              <a:ext uri="{FF2B5EF4-FFF2-40B4-BE49-F238E27FC236}">
                <a16:creationId xmlns:a16="http://schemas.microsoft.com/office/drawing/2014/main" id="{35B8920D-48C7-4529-855F-2C0CCA0DCD4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B34191B-7DBD-4A24-8002-E3D7834A7F34}"/>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162570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08C451-C9A2-47DF-92CD-ACBF6D0E389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E1FE3387-2E8A-44E9-B120-57963C5DCE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98C678-8F44-456C-916C-276B7E82BC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7F10723-822E-4328-A2CC-500B54DD1F35}"/>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6" name="Нижний колонтитул 5">
            <a:extLst>
              <a:ext uri="{FF2B5EF4-FFF2-40B4-BE49-F238E27FC236}">
                <a16:creationId xmlns:a16="http://schemas.microsoft.com/office/drawing/2014/main" id="{DE2FBC5A-C5E9-445A-BDF4-05F7B71D25A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5AE6BF4C-F787-40B5-80C3-0B4C5BBBA10D}"/>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45691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8C8468-6090-4DE3-B89C-50ADD83FF98A}"/>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1C943B6-F5C3-47A4-A0EA-1F78D7002B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60176B57-3B0B-4D4F-98ED-A2031DABAD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2BBC4AD-AF1E-4BE8-BCA9-B3EA95C41533}"/>
              </a:ext>
            </a:extLst>
          </p:cNvPr>
          <p:cNvSpPr>
            <a:spLocks noGrp="1"/>
          </p:cNvSpPr>
          <p:nvPr>
            <p:ph type="dt" sz="half" idx="10"/>
          </p:nvPr>
        </p:nvSpPr>
        <p:spPr/>
        <p:txBody>
          <a:bodyPr/>
          <a:lstStyle/>
          <a:p>
            <a:fld id="{1D8BD707-D9CF-40AE-B4C6-C98DA3205C09}" type="datetimeFigureOut">
              <a:rPr lang="en-US" smtClean="0"/>
              <a:t>6/16/2024</a:t>
            </a:fld>
            <a:endParaRPr lang="en-US"/>
          </a:p>
        </p:txBody>
      </p:sp>
      <p:sp>
        <p:nvSpPr>
          <p:cNvPr id="6" name="Нижний колонтитул 5">
            <a:extLst>
              <a:ext uri="{FF2B5EF4-FFF2-40B4-BE49-F238E27FC236}">
                <a16:creationId xmlns:a16="http://schemas.microsoft.com/office/drawing/2014/main" id="{73B6B031-9B88-4AC2-BE52-7617E31DDC6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CF9E94-E8D4-437B-9610-535298B761CF}"/>
              </a:ext>
            </a:extLst>
          </p:cNvPr>
          <p:cNvSpPr>
            <a:spLocks noGrp="1"/>
          </p:cNvSpPr>
          <p:nvPr>
            <p:ph type="sldNum" sz="quarter" idx="12"/>
          </p:nvPr>
        </p:nvSpPr>
        <p:spPr/>
        <p:txBody>
          <a:bodyPr/>
          <a:lstStyle/>
          <a:p>
            <a:fld id="{B6F15528-21DE-4FAA-801E-634DDDAF4B2B}" type="slidenum">
              <a:rPr lang="ru-RU" smtClean="0"/>
              <a:t>‹#›</a:t>
            </a:fld>
            <a:endParaRPr lang="ru-RU"/>
          </a:p>
        </p:txBody>
      </p:sp>
    </p:spTree>
    <p:extLst>
      <p:ext uri="{BB962C8B-B14F-4D97-AF65-F5344CB8AC3E}">
        <p14:creationId xmlns:p14="http://schemas.microsoft.com/office/powerpoint/2010/main" val="33732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CDD770-6E18-4FB3-831F-58A5CF700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9C05AAFB-C640-4D26-B8DB-253513067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52CC283-342B-43BC-84BE-4D30B07854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6/16/2024</a:t>
            </a:fld>
            <a:endParaRPr lang="en-US"/>
          </a:p>
        </p:txBody>
      </p:sp>
      <p:sp>
        <p:nvSpPr>
          <p:cNvPr id="5" name="Нижний колонтитул 4">
            <a:extLst>
              <a:ext uri="{FF2B5EF4-FFF2-40B4-BE49-F238E27FC236}">
                <a16:creationId xmlns:a16="http://schemas.microsoft.com/office/drawing/2014/main" id="{F09E6219-B8C4-4F5F-9CE8-37B0AE9777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B5302804-49F8-4BE9-BBB5-B18E942EE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ru-RU" smtClean="0"/>
              <a:t>‹#›</a:t>
            </a:fld>
            <a:endParaRPr lang="ru-RU"/>
          </a:p>
        </p:txBody>
      </p:sp>
    </p:spTree>
    <p:extLst>
      <p:ext uri="{BB962C8B-B14F-4D97-AF65-F5344CB8AC3E}">
        <p14:creationId xmlns:p14="http://schemas.microsoft.com/office/powerpoint/2010/main" val="14486563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Google Shape;143;p1" descr="Graphical user interface&#10;&#10;Description automatically generated">
            <a:extLst>
              <a:ext uri="{FF2B5EF4-FFF2-40B4-BE49-F238E27FC236}">
                <a16:creationId xmlns:a16="http://schemas.microsoft.com/office/drawing/2014/main" id="{0D474C4F-4BBA-4812-8A6A-FA2BD788955E}"/>
              </a:ext>
            </a:extLst>
          </p:cNvPr>
          <p:cNvPicPr preferRelativeResize="0">
            <a:picLocks/>
          </p:cNvPicPr>
          <p:nvPr/>
        </p:nvPicPr>
        <p:blipFill rotWithShape="1">
          <a:blip r:embed="rId2">
            <a:alphaModFix/>
          </a:blip>
          <a:srcRect t="29" b="28"/>
          <a:stretch/>
        </p:blipFill>
        <p:spPr>
          <a:xfrm>
            <a:off x="0" y="3275599"/>
            <a:ext cx="12159988" cy="3619892"/>
          </a:xfrm>
          <a:prstGeom prst="rect">
            <a:avLst/>
          </a:prstGeom>
          <a:solidFill>
            <a:schemeClr val="lt2"/>
          </a:solidFill>
          <a:ln>
            <a:noFill/>
          </a:ln>
        </p:spPr>
      </p:pic>
      <p:pic>
        <p:nvPicPr>
          <p:cNvPr id="10" name="Рисунок 9">
            <a:extLst>
              <a:ext uri="{FF2B5EF4-FFF2-40B4-BE49-F238E27FC236}">
                <a16:creationId xmlns:a16="http://schemas.microsoft.com/office/drawing/2014/main" id="{4056CAD2-4E91-4381-A9C8-2CB695F1F3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280" y="6180331"/>
            <a:ext cx="2449426" cy="523541"/>
          </a:xfrm>
          <a:prstGeom prst="rect">
            <a:avLst/>
          </a:prstGeom>
        </p:spPr>
      </p:pic>
      <p:sp>
        <p:nvSpPr>
          <p:cNvPr id="7" name="object 7"/>
          <p:cNvSpPr txBox="1">
            <a:spLocks noGrp="1"/>
          </p:cNvSpPr>
          <p:nvPr>
            <p:ph type="title"/>
          </p:nvPr>
        </p:nvSpPr>
        <p:spPr>
          <a:xfrm>
            <a:off x="2209800" y="664222"/>
            <a:ext cx="8342375" cy="2505814"/>
          </a:xfrm>
          <a:prstGeom prst="rect">
            <a:avLst/>
          </a:prstGeom>
        </p:spPr>
        <p:txBody>
          <a:bodyPr vert="horz" wrap="square" lIns="0" tIns="12700" rIns="0" bIns="0" rtlCol="0">
            <a:spAutoFit/>
          </a:bodyPr>
          <a:lstStyle/>
          <a:p>
            <a:pPr algn="ctr">
              <a:lnSpc>
                <a:spcPct val="100000"/>
              </a:lnSpc>
              <a:spcBef>
                <a:spcPts val="100"/>
              </a:spcBef>
              <a:tabLst>
                <a:tab pos="3495040" algn="l"/>
                <a:tab pos="5349240" algn="l"/>
              </a:tabLst>
            </a:pPr>
            <a:br>
              <a:rPr lang="ru-RU" spc="550" dirty="0"/>
            </a:br>
            <a:r>
              <a:rPr lang="en-US" b="1" dirty="0" err="1">
                <a:latin typeface="+mj-lt"/>
              </a:rPr>
              <a:t>Sincronización</a:t>
            </a:r>
            <a:r>
              <a:rPr lang="en-US" b="1" dirty="0">
                <a:latin typeface="+mj-lt"/>
              </a:rPr>
              <a:t> </a:t>
            </a:r>
            <a:br>
              <a:rPr lang="en-US" b="1" dirty="0">
                <a:latin typeface="+mj-lt"/>
              </a:rPr>
            </a:br>
            <a:r>
              <a:rPr lang="en-US" b="1" dirty="0">
                <a:latin typeface="+mj-lt"/>
              </a:rPr>
              <a:t>del </a:t>
            </a:r>
            <a:r>
              <a:rPr lang="en-US" b="1" dirty="0" err="1">
                <a:latin typeface="+mj-lt"/>
              </a:rPr>
              <a:t>usuario</a:t>
            </a:r>
            <a:r>
              <a:rPr lang="en-US" b="1" dirty="0">
                <a:latin typeface="+mj-lt"/>
              </a:rPr>
              <a:t> final</a:t>
            </a:r>
            <a:endParaRPr b="1" spc="550" dirty="0">
              <a:latin typeface="+mj-lt"/>
            </a:endParaRPr>
          </a:p>
        </p:txBody>
      </p:sp>
      <p:grpSp>
        <p:nvGrpSpPr>
          <p:cNvPr id="3" name="Google Shape;1808;p66">
            <a:extLst>
              <a:ext uri="{FF2B5EF4-FFF2-40B4-BE49-F238E27FC236}">
                <a16:creationId xmlns:a16="http://schemas.microsoft.com/office/drawing/2014/main" id="{A611DB95-E5D0-4537-8D40-E1BD8A25BB27}"/>
              </a:ext>
            </a:extLst>
          </p:cNvPr>
          <p:cNvGrpSpPr/>
          <p:nvPr/>
        </p:nvGrpSpPr>
        <p:grpSpPr>
          <a:xfrm>
            <a:off x="2971800" y="1803476"/>
            <a:ext cx="974913" cy="974913"/>
            <a:chOff x="4167000" y="2166750"/>
            <a:chExt cx="810000" cy="810000"/>
          </a:xfrm>
        </p:grpSpPr>
        <p:sp>
          <p:nvSpPr>
            <p:cNvPr id="4" name="Google Shape;1809;p66">
              <a:extLst>
                <a:ext uri="{FF2B5EF4-FFF2-40B4-BE49-F238E27FC236}">
                  <a16:creationId xmlns:a16="http://schemas.microsoft.com/office/drawing/2014/main" id="{CCCEBC16-10AA-45B8-872E-6DD6B1049BB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5" name="Google Shape;1810;p66">
              <a:extLst>
                <a:ext uri="{FF2B5EF4-FFF2-40B4-BE49-F238E27FC236}">
                  <a16:creationId xmlns:a16="http://schemas.microsoft.com/office/drawing/2014/main" id="{21A6A840-1AB9-42EB-8DF0-8FA9FFDE3899}"/>
                </a:ext>
              </a:extLst>
            </p:cNvPr>
            <p:cNvGrpSpPr/>
            <p:nvPr/>
          </p:nvGrpSpPr>
          <p:grpSpPr>
            <a:xfrm>
              <a:off x="4212051" y="2315099"/>
              <a:ext cx="719899" cy="513302"/>
              <a:chOff x="6103026" y="1909193"/>
              <a:chExt cx="719899" cy="513302"/>
            </a:xfrm>
          </p:grpSpPr>
          <p:sp>
            <p:nvSpPr>
              <p:cNvPr id="6" name="Google Shape;1811;p66">
                <a:extLst>
                  <a:ext uri="{FF2B5EF4-FFF2-40B4-BE49-F238E27FC236}">
                    <a16:creationId xmlns:a16="http://schemas.microsoft.com/office/drawing/2014/main" id="{83A90A4C-2B72-4D98-86E6-F14AC26A8EC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8" name="Google Shape;1812;p66">
                <a:extLst>
                  <a:ext uri="{FF2B5EF4-FFF2-40B4-BE49-F238E27FC236}">
                    <a16:creationId xmlns:a16="http://schemas.microsoft.com/office/drawing/2014/main" id="{7CA9667B-07F7-404B-9934-399F8E707173}"/>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11051" y="357732"/>
            <a:ext cx="3343275"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Cómo</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usarlo</a:t>
            </a:r>
            <a:endParaRPr sz="2800" b="1" spc="310" dirty="0">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8116664" y="921626"/>
            <a:ext cx="3634740" cy="2183891"/>
          </a:xfrm>
          <a:prstGeom prst="rect">
            <a:avLst/>
          </a:prstGeom>
        </p:spPr>
      </p:pic>
      <p:pic>
        <p:nvPicPr>
          <p:cNvPr id="5" name="object 5"/>
          <p:cNvPicPr/>
          <p:nvPr/>
        </p:nvPicPr>
        <p:blipFill>
          <a:blip r:embed="rId3" cstate="print"/>
          <a:stretch>
            <a:fillRect/>
          </a:stretch>
        </p:blipFill>
        <p:spPr>
          <a:xfrm>
            <a:off x="8165861" y="3752483"/>
            <a:ext cx="3624071" cy="2049779"/>
          </a:xfrm>
          <a:prstGeom prst="rect">
            <a:avLst/>
          </a:prstGeom>
        </p:spPr>
      </p:pic>
      <p:sp>
        <p:nvSpPr>
          <p:cNvPr id="6" name="object 6"/>
          <p:cNvSpPr txBox="1"/>
          <p:nvPr/>
        </p:nvSpPr>
        <p:spPr>
          <a:xfrm>
            <a:off x="685800" y="1143000"/>
            <a:ext cx="4900930" cy="4809009"/>
          </a:xfrm>
          <a:prstGeom prst="rect">
            <a:avLst/>
          </a:prstGeom>
        </p:spPr>
        <p:txBody>
          <a:bodyPr vert="horz" wrap="square" lIns="0" tIns="12700" rIns="0" bIns="0" rtlCol="0">
            <a:spAutoFit/>
          </a:bodyPr>
          <a:lstStyle/>
          <a:p>
            <a:pPr marL="12700">
              <a:lnSpc>
                <a:spcPct val="100000"/>
              </a:lnSpc>
              <a:spcBef>
                <a:spcPts val="100"/>
              </a:spcBef>
            </a:pPr>
            <a:r>
              <a:rPr lang="es-ES" sz="2000" spc="-30" dirty="0">
                <a:solidFill>
                  <a:srgbClr val="5F5F60"/>
                </a:solidFill>
                <a:latin typeface="+mj-lt"/>
              </a:rPr>
              <a:t>Para el servidor de tiempo PTP (Grandmaster)</a:t>
            </a:r>
            <a:endParaRPr lang="ru-RU" sz="2000" spc="-30" dirty="0">
              <a:solidFill>
                <a:srgbClr val="5F5F60"/>
              </a:solidFill>
              <a:latin typeface="+mj-lt"/>
            </a:endParaRPr>
          </a:p>
          <a:p>
            <a:pPr marL="12700">
              <a:lnSpc>
                <a:spcPct val="100000"/>
              </a:lnSpc>
              <a:spcBef>
                <a:spcPts val="100"/>
              </a:spcBef>
            </a:pPr>
            <a:r>
              <a:rPr lang="en-US" sz="2000" spc="-25" dirty="0">
                <a:solidFill>
                  <a:srgbClr val="5F5F60"/>
                </a:solidFill>
                <a:latin typeface="+mj-lt"/>
                <a:cs typeface="Franklin Gothic Medium"/>
              </a:rPr>
              <a:t> -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(PHC2SYS)</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(TS2PHC)</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PPS </a:t>
            </a:r>
            <a:r>
              <a:rPr lang="en-US" sz="2000" spc="-25" dirty="0" err="1">
                <a:solidFill>
                  <a:srgbClr val="5F5F60"/>
                </a:solidFill>
                <a:latin typeface="+mj-lt"/>
                <a:cs typeface="Franklin Gothic Medium"/>
              </a:rPr>
              <a:t>inverso</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Here's the translation of the provided text into </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el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servidor</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NTP</a:t>
            </a:r>
          </a:p>
          <a:p>
            <a:pPr marL="12700">
              <a:lnSpc>
                <a:spcPct val="100000"/>
              </a:lnSpc>
              <a:spcBef>
                <a:spcPts val="100"/>
              </a:spcBef>
            </a:pP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 (</a:t>
            </a:r>
            <a:r>
              <a:rPr lang="en-US" sz="2000" spc="-25" dirty="0" err="1">
                <a:solidFill>
                  <a:srgbClr val="5F5F60"/>
                </a:solidFill>
                <a:latin typeface="+mj-lt"/>
                <a:cs typeface="Franklin Gothic Medium"/>
              </a:rPr>
              <a:t>Chrony</a:t>
            </a:r>
            <a:r>
              <a:rPr lang="en-US" sz="2000" spc="-25" dirty="0">
                <a:solidFill>
                  <a:srgbClr val="5F5F60"/>
                </a:solidFill>
                <a:latin typeface="+mj-lt"/>
                <a:cs typeface="Franklin Gothic Medium"/>
              </a:rPr>
              <a:t>)</a:t>
            </a:r>
          </a:p>
          <a:p>
            <a:pPr marL="12700">
              <a:lnSpc>
                <a:spcPct val="100000"/>
              </a:lnSpc>
              <a:spcBef>
                <a:spcPts val="100"/>
              </a:spcBef>
            </a:pPr>
            <a:r>
              <a:rPr lang="en-US" sz="2000" spc="-25" dirty="0">
                <a:solidFill>
                  <a:srgbClr val="5F5F60"/>
                </a:solidFill>
                <a:latin typeface="+mj-lt"/>
                <a:cs typeface="Franklin Gothic Medium"/>
              </a:rPr>
              <a:t>Para </a:t>
            </a:r>
            <a:r>
              <a:rPr lang="en-US" sz="2000" spc="-25" dirty="0" err="1">
                <a:solidFill>
                  <a:srgbClr val="5F5F60"/>
                </a:solidFill>
                <a:latin typeface="+mj-lt"/>
                <a:cs typeface="Franklin Gothic Medium"/>
              </a:rPr>
              <a:t>sistemas</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cámaras</a:t>
            </a:r>
            <a:r>
              <a:rPr lang="en-US" sz="2000" spc="-25" dirty="0">
                <a:solidFill>
                  <a:srgbClr val="5F5F60"/>
                </a:solidFill>
                <a:latin typeface="+mj-lt"/>
                <a:cs typeface="Franklin Gothic Medium"/>
              </a:rPr>
              <a:t> y audio</a:t>
            </a:r>
          </a:p>
          <a:p>
            <a:pPr marL="355600" indent="-342900">
              <a:lnSpc>
                <a:spcPct val="100000"/>
              </a:lnSpc>
              <a:spcBef>
                <a:spcPts val="100"/>
              </a:spcBef>
              <a:buFontTx/>
              <a:buChar char="-"/>
            </a:pPr>
            <a:r>
              <a:rPr lang="en-US" sz="2000" spc="-25" dirty="0">
                <a:solidFill>
                  <a:srgbClr val="5F5F60"/>
                </a:solidFill>
                <a:latin typeface="+mj-lt"/>
                <a:cs typeface="Franklin Gothic Medium"/>
              </a:rPr>
              <a:t>IRIG-B</a:t>
            </a:r>
          </a:p>
          <a:p>
            <a:pPr marL="355600" indent="-342900">
              <a:lnSpc>
                <a:spcPct val="100000"/>
              </a:lnSpc>
              <a:spcBef>
                <a:spcPts val="100"/>
              </a:spcBef>
              <a:buFontTx/>
              <a:buChar char="-"/>
            </a:pPr>
            <a:r>
              <a:rPr lang="en-US" sz="2000" spc="-25" dirty="0">
                <a:solidFill>
                  <a:srgbClr val="5F5F60"/>
                </a:solidFill>
                <a:latin typeface="+mj-lt"/>
                <a:cs typeface="Franklin Gothic Medium"/>
              </a:rPr>
              <a:t>PPS</a:t>
            </a:r>
          </a:p>
          <a:p>
            <a:pPr marL="12700">
              <a:lnSpc>
                <a:spcPct val="100000"/>
              </a:lnSpc>
              <a:spcBef>
                <a:spcPts val="100"/>
              </a:spcBef>
            </a:pPr>
            <a:endParaRPr lang="en-US" sz="2000" spc="-25" dirty="0">
              <a:solidFill>
                <a:srgbClr val="5F5F60"/>
              </a:solidFill>
              <a:latin typeface="+mj-lt"/>
              <a:cs typeface="Franklin Gothic Medium"/>
            </a:endParaRPr>
          </a:p>
          <a:p>
            <a:pPr marL="12700">
              <a:lnSpc>
                <a:spcPct val="100000"/>
              </a:lnSpc>
              <a:spcBef>
                <a:spcPts val="100"/>
              </a:spcBef>
            </a:pPr>
            <a:r>
              <a:rPr lang="en-US" sz="2000" spc="-25" dirty="0" err="1">
                <a:solidFill>
                  <a:srgbClr val="5F5F60"/>
                </a:solidFill>
                <a:latin typeface="+mj-lt"/>
                <a:cs typeface="Franklin Gothic Medium"/>
              </a:rPr>
              <a:t>Otras</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aplicaciones</a:t>
            </a:r>
            <a:endParaRPr lang="en-US" sz="2000" spc="-25" dirty="0">
              <a:solidFill>
                <a:srgbClr val="5F5F60"/>
              </a:solidFill>
              <a:latin typeface="+mj-lt"/>
              <a:cs typeface="Franklin Gothic Medium"/>
            </a:endParaRPr>
          </a:p>
          <a:p>
            <a:pPr marL="12700">
              <a:lnSpc>
                <a:spcPct val="100000"/>
              </a:lnSpc>
              <a:spcBef>
                <a:spcPts val="100"/>
              </a:spcBef>
            </a:pPr>
            <a:r>
              <a:rPr lang="en-US" sz="2000" spc="-25" dirty="0">
                <a:solidFill>
                  <a:srgbClr val="5F5F60"/>
                </a:solidFill>
                <a:latin typeface="+mj-lt"/>
                <a:cs typeface="Franklin Gothic Medium"/>
              </a:rPr>
              <a:t>- TDC bipolar y </a:t>
            </a:r>
            <a:r>
              <a:rPr lang="en-US" sz="2000" spc="-25" dirty="0" err="1">
                <a:solidFill>
                  <a:srgbClr val="5F5F60"/>
                </a:solidFill>
                <a:latin typeface="+mj-lt"/>
                <a:cs typeface="Franklin Gothic Medium"/>
              </a:rPr>
              <a:t>multicanal</a:t>
            </a: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múltiples</a:t>
            </a:r>
            <a:r>
              <a:rPr lang="en-US" sz="2000" spc="-25" dirty="0">
                <a:solidFill>
                  <a:srgbClr val="5F5F60"/>
                </a:solidFill>
                <a:latin typeface="+mj-lt"/>
                <a:cs typeface="Franklin Gothic Medium"/>
              </a:rPr>
              <a:t> PPS)</a:t>
            </a:r>
          </a:p>
          <a:p>
            <a:pPr marL="12700">
              <a:lnSpc>
                <a:spcPct val="100000"/>
              </a:lnSpc>
              <a:spcBef>
                <a:spcPts val="100"/>
              </a:spcBef>
            </a:pPr>
            <a:r>
              <a:rPr lang="en-US" sz="2000" spc="-25" dirty="0">
                <a:solidFill>
                  <a:srgbClr val="5F5F60"/>
                </a:solidFill>
                <a:latin typeface="+mj-lt"/>
                <a:cs typeface="Franklin Gothic Medium"/>
              </a:rPr>
              <a:t>- </a:t>
            </a:r>
            <a:r>
              <a:rPr lang="en-US" sz="2000" spc="-25" dirty="0" err="1">
                <a:solidFill>
                  <a:srgbClr val="5F5F60"/>
                </a:solidFill>
                <a:latin typeface="+mj-lt"/>
                <a:cs typeface="Franklin Gothic Medium"/>
              </a:rPr>
              <a:t>Marcado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tiempo</a:t>
            </a:r>
            <a:r>
              <a:rPr lang="en-US" sz="2000" spc="-25" dirty="0">
                <a:solidFill>
                  <a:srgbClr val="5F5F60"/>
                </a:solidFill>
                <a:latin typeface="+mj-lt"/>
                <a:cs typeface="Franklin Gothic Medium"/>
              </a:rPr>
              <a:t> de </a:t>
            </a:r>
            <a:r>
              <a:rPr lang="en-US" sz="2000" spc="-25" dirty="0" err="1">
                <a:solidFill>
                  <a:srgbClr val="5F5F60"/>
                </a:solidFill>
                <a:latin typeface="+mj-lt"/>
                <a:cs typeface="Franklin Gothic Medium"/>
              </a:rPr>
              <a:t>eventos</a:t>
            </a:r>
            <a:r>
              <a:rPr lang="en-US" sz="2000" spc="-25" dirty="0">
                <a:solidFill>
                  <a:srgbClr val="5F5F60"/>
                </a:solidFill>
                <a:latin typeface="+mj-lt"/>
                <a:cs typeface="Franklin Gothic Medium"/>
              </a:rPr>
              <a:t> a </a:t>
            </a:r>
            <a:r>
              <a:rPr lang="en-US" sz="2000" spc="-25" dirty="0" err="1">
                <a:solidFill>
                  <a:srgbClr val="5F5F60"/>
                </a:solidFill>
                <a:latin typeface="+mj-lt"/>
                <a:cs typeface="Franklin Gothic Medium"/>
              </a:rPr>
              <a:t>través</a:t>
            </a:r>
            <a:r>
              <a:rPr lang="en-US" sz="2000" spc="-25" dirty="0">
                <a:solidFill>
                  <a:srgbClr val="5F5F60"/>
                </a:solidFill>
                <a:latin typeface="+mj-lt"/>
                <a:cs typeface="Franklin Gothic Medium"/>
              </a:rPr>
              <a:t> de PCIe</a:t>
            </a:r>
          </a:p>
        </p:txBody>
      </p:sp>
      <p:pic>
        <p:nvPicPr>
          <p:cNvPr id="7" name="object 7"/>
          <p:cNvPicPr/>
          <p:nvPr/>
        </p:nvPicPr>
        <p:blipFill>
          <a:blip r:embed="rId4" cstate="print"/>
          <a:stretch>
            <a:fillRect/>
          </a:stretch>
        </p:blipFill>
        <p:spPr>
          <a:xfrm>
            <a:off x="4800600" y="2864753"/>
            <a:ext cx="2964179" cy="1775460"/>
          </a:xfrm>
          <a:prstGeom prst="rect">
            <a:avLst/>
          </a:prstGeom>
        </p:spPr>
      </p:pic>
      <p:grpSp>
        <p:nvGrpSpPr>
          <p:cNvPr id="9" name="Google Shape;1808;p66">
            <a:extLst>
              <a:ext uri="{FF2B5EF4-FFF2-40B4-BE49-F238E27FC236}">
                <a16:creationId xmlns:a16="http://schemas.microsoft.com/office/drawing/2014/main" id="{47A8C229-231C-428E-BB4B-5DCC3BA53DB8}"/>
              </a:ext>
            </a:extLst>
          </p:cNvPr>
          <p:cNvGrpSpPr/>
          <p:nvPr/>
        </p:nvGrpSpPr>
        <p:grpSpPr>
          <a:xfrm>
            <a:off x="3434893" y="202681"/>
            <a:ext cx="846528" cy="808368"/>
            <a:chOff x="4167000" y="2166750"/>
            <a:chExt cx="810000" cy="810000"/>
          </a:xfrm>
        </p:grpSpPr>
        <p:sp>
          <p:nvSpPr>
            <p:cNvPr id="10" name="Google Shape;1809;p66">
              <a:extLst>
                <a:ext uri="{FF2B5EF4-FFF2-40B4-BE49-F238E27FC236}">
                  <a16:creationId xmlns:a16="http://schemas.microsoft.com/office/drawing/2014/main" id="{DB8FC6C8-31E6-42EA-A98E-FAE3BDDE60DA}"/>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1" name="Google Shape;1810;p66">
              <a:extLst>
                <a:ext uri="{FF2B5EF4-FFF2-40B4-BE49-F238E27FC236}">
                  <a16:creationId xmlns:a16="http://schemas.microsoft.com/office/drawing/2014/main" id="{EB78F3A2-FD9A-450C-8E34-631F640CF50D}"/>
                </a:ext>
              </a:extLst>
            </p:cNvPr>
            <p:cNvGrpSpPr/>
            <p:nvPr/>
          </p:nvGrpSpPr>
          <p:grpSpPr>
            <a:xfrm>
              <a:off x="4212051" y="2315099"/>
              <a:ext cx="719899" cy="513302"/>
              <a:chOff x="6103026" y="1909193"/>
              <a:chExt cx="719899" cy="513302"/>
            </a:xfrm>
          </p:grpSpPr>
          <p:sp>
            <p:nvSpPr>
              <p:cNvPr id="12" name="Google Shape;1811;p66">
                <a:extLst>
                  <a:ext uri="{FF2B5EF4-FFF2-40B4-BE49-F238E27FC236}">
                    <a16:creationId xmlns:a16="http://schemas.microsoft.com/office/drawing/2014/main" id="{B8DD5729-428E-4AF0-B5C2-0F84C76A4AF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3" name="Google Shape;1812;p66">
                <a:extLst>
                  <a:ext uri="{FF2B5EF4-FFF2-40B4-BE49-F238E27FC236}">
                    <a16:creationId xmlns:a16="http://schemas.microsoft.com/office/drawing/2014/main" id="{7B0C68D8-182D-4EF3-85B0-6CF41A1C0578}"/>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69764" y="508794"/>
            <a:ext cx="3333750" cy="443711"/>
          </a:xfrm>
          <a:prstGeom prst="rect">
            <a:avLst/>
          </a:prstGeom>
        </p:spPr>
        <p:txBody>
          <a:bodyPr vert="horz" wrap="square" lIns="0" tIns="12700" rIns="0" bIns="0" rtlCol="0">
            <a:spAutoFit/>
          </a:bodyPr>
          <a:lstStyle/>
          <a:p>
            <a:pPr marL="12700">
              <a:lnSpc>
                <a:spcPct val="100000"/>
              </a:lnSpc>
              <a:spcBef>
                <a:spcPts val="100"/>
              </a:spcBef>
            </a:pPr>
            <a:r>
              <a:rPr sz="2800" b="1" spc="310" dirty="0">
                <a:latin typeface="Quattrocento Sans" panose="020B0604020202020204" charset="0"/>
                <a:cs typeface="Quattrocento Sans" panose="020B0604020202020204" charset="0"/>
              </a:rPr>
              <a:t>Performance</a:t>
            </a:r>
          </a:p>
        </p:txBody>
      </p:sp>
      <p:sp>
        <p:nvSpPr>
          <p:cNvPr id="3" name="object 3"/>
          <p:cNvSpPr txBox="1"/>
          <p:nvPr/>
        </p:nvSpPr>
        <p:spPr>
          <a:xfrm>
            <a:off x="582168" y="2110739"/>
            <a:ext cx="1568450" cy="561051"/>
          </a:xfrm>
          <a:prstGeom prst="rect">
            <a:avLst/>
          </a:prstGeom>
          <a:solidFill>
            <a:srgbClr val="343894"/>
          </a:solidFill>
          <a:ln w="12700">
            <a:solidFill>
              <a:srgbClr val="22256C"/>
            </a:solidFill>
          </a:ln>
        </p:spPr>
        <p:txBody>
          <a:bodyPr vert="horz" wrap="square" lIns="0" tIns="6985" rIns="0" bIns="0" rtlCol="0">
            <a:spAutoFit/>
          </a:bodyPr>
          <a:lstStyle/>
          <a:p>
            <a:pPr marL="296545">
              <a:lnSpc>
                <a:spcPct val="100000"/>
              </a:lnSpc>
            </a:pPr>
            <a:r>
              <a:rPr lang="en-US" sz="1800" spc="-40" dirty="0" err="1">
                <a:solidFill>
                  <a:srgbClr val="FFFFFF"/>
                </a:solidFill>
                <a:latin typeface="Franklin Gothic Medium"/>
                <a:cs typeface="Franklin Gothic Medium"/>
              </a:rPr>
              <a:t>Qantum</a:t>
            </a:r>
            <a:r>
              <a:rPr lang="en-US" sz="1800" spc="-40" dirty="0">
                <a:solidFill>
                  <a:srgbClr val="FFFFFF"/>
                </a:solidFill>
                <a:latin typeface="Franklin Gothic Medium"/>
                <a:cs typeface="Franklin Gothic Medium"/>
              </a:rPr>
              <a:t> PCI </a:t>
            </a:r>
            <a:r>
              <a:rPr sz="1800" spc="-40" dirty="0">
                <a:solidFill>
                  <a:srgbClr val="FFFFFF"/>
                </a:solidFill>
                <a:latin typeface="Franklin Gothic Medium"/>
                <a:cs typeface="Franklin Gothic Medium"/>
              </a:rPr>
              <a:t>Time </a:t>
            </a:r>
            <a:r>
              <a:rPr sz="1800" spc="-20" dirty="0">
                <a:solidFill>
                  <a:srgbClr val="FFFFFF"/>
                </a:solidFill>
                <a:latin typeface="Franklin Gothic Medium"/>
                <a:cs typeface="Franklin Gothic Medium"/>
              </a:rPr>
              <a:t>Card</a:t>
            </a:r>
            <a:endParaRPr sz="1800" dirty="0">
              <a:latin typeface="Franklin Gothic Medium"/>
              <a:cs typeface="Franklin Gothic Medium"/>
            </a:endParaRPr>
          </a:p>
        </p:txBody>
      </p:sp>
      <p:sp>
        <p:nvSpPr>
          <p:cNvPr id="4" name="object 4"/>
          <p:cNvSpPr txBox="1"/>
          <p:nvPr/>
        </p:nvSpPr>
        <p:spPr>
          <a:xfrm>
            <a:off x="582168" y="3296411"/>
            <a:ext cx="1568450" cy="904240"/>
          </a:xfrm>
          <a:prstGeom prst="rect">
            <a:avLst/>
          </a:prstGeom>
          <a:solidFill>
            <a:srgbClr val="343894"/>
          </a:solidFill>
          <a:ln w="12700">
            <a:solidFill>
              <a:srgbClr val="22256C"/>
            </a:solidFill>
          </a:ln>
        </p:spPr>
        <p:txBody>
          <a:bodyPr vert="horz" wrap="square" lIns="0" tIns="2540" rIns="0" bIns="0" rtlCol="0">
            <a:spAutoFit/>
          </a:bodyPr>
          <a:lstStyle/>
          <a:p>
            <a:pPr>
              <a:lnSpc>
                <a:spcPct val="100000"/>
              </a:lnSpc>
              <a:spcBef>
                <a:spcPts val="20"/>
              </a:spcBef>
            </a:pPr>
            <a:endParaRPr sz="2100">
              <a:latin typeface="Times New Roman"/>
              <a:cs typeface="Times New Roman"/>
            </a:endParaRPr>
          </a:p>
          <a:p>
            <a:pPr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sp>
        <p:nvSpPr>
          <p:cNvPr id="5" name="object 5"/>
          <p:cNvSpPr txBox="1"/>
          <p:nvPr/>
        </p:nvSpPr>
        <p:spPr>
          <a:xfrm>
            <a:off x="3858767" y="3296411"/>
            <a:ext cx="1437640" cy="883919"/>
          </a:xfrm>
          <a:prstGeom prst="rect">
            <a:avLst/>
          </a:prstGeom>
          <a:solidFill>
            <a:srgbClr val="343894"/>
          </a:solidFill>
          <a:ln w="12700">
            <a:solidFill>
              <a:srgbClr val="22256C"/>
            </a:solidFill>
          </a:ln>
        </p:spPr>
        <p:txBody>
          <a:bodyPr vert="horz" wrap="square" lIns="0" tIns="6985" rIns="0" bIns="0" rtlCol="0">
            <a:spAutoFit/>
          </a:bodyPr>
          <a:lstStyle/>
          <a:p>
            <a:pPr>
              <a:lnSpc>
                <a:spcPct val="100000"/>
              </a:lnSpc>
              <a:spcBef>
                <a:spcPts val="55"/>
              </a:spcBef>
            </a:pPr>
            <a:endParaRPr sz="2000">
              <a:latin typeface="Times New Roman"/>
              <a:cs typeface="Times New Roman"/>
            </a:endParaRPr>
          </a:p>
          <a:p>
            <a:pPr marL="1270" algn="ctr">
              <a:lnSpc>
                <a:spcPct val="100000"/>
              </a:lnSpc>
            </a:pPr>
            <a:r>
              <a:rPr sz="1800" spc="-5" dirty="0">
                <a:solidFill>
                  <a:srgbClr val="FFFFFF"/>
                </a:solidFill>
                <a:latin typeface="Franklin Gothic Medium"/>
                <a:cs typeface="Franklin Gothic Medium"/>
              </a:rPr>
              <a:t>NIC</a:t>
            </a:r>
            <a:endParaRPr sz="1800">
              <a:latin typeface="Franklin Gothic Medium"/>
              <a:cs typeface="Franklin Gothic Medium"/>
            </a:endParaRPr>
          </a:p>
        </p:txBody>
      </p:sp>
      <p:grpSp>
        <p:nvGrpSpPr>
          <p:cNvPr id="6" name="object 6"/>
          <p:cNvGrpSpPr/>
          <p:nvPr/>
        </p:nvGrpSpPr>
        <p:grpSpPr>
          <a:xfrm>
            <a:off x="385318" y="1862073"/>
            <a:ext cx="5197475" cy="2545715"/>
            <a:chOff x="385318" y="1862073"/>
            <a:chExt cx="5197475" cy="2545715"/>
          </a:xfrm>
        </p:grpSpPr>
        <p:sp>
          <p:nvSpPr>
            <p:cNvPr id="7" name="object 7"/>
            <p:cNvSpPr/>
            <p:nvPr/>
          </p:nvSpPr>
          <p:spPr>
            <a:xfrm>
              <a:off x="39166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sp>
          <p:nvSpPr>
            <p:cNvPr id="8" name="object 8"/>
            <p:cNvSpPr/>
            <p:nvPr/>
          </p:nvSpPr>
          <p:spPr>
            <a:xfrm>
              <a:off x="2161032" y="2410967"/>
              <a:ext cx="428625" cy="1234440"/>
            </a:xfrm>
            <a:custGeom>
              <a:avLst/>
              <a:gdLst/>
              <a:ahLst/>
              <a:cxnLst/>
              <a:rect l="l" t="t" r="r" b="b"/>
              <a:pathLst>
                <a:path w="428625" h="1234439">
                  <a:moveTo>
                    <a:pt x="69976" y="1158875"/>
                  </a:moveTo>
                  <a:lnTo>
                    <a:pt x="0" y="1207516"/>
                  </a:lnTo>
                  <a:lnTo>
                    <a:pt x="80899" y="1234313"/>
                  </a:lnTo>
                  <a:lnTo>
                    <a:pt x="76633" y="1204849"/>
                  </a:lnTo>
                  <a:lnTo>
                    <a:pt x="62865" y="1204849"/>
                  </a:lnTo>
                  <a:lnTo>
                    <a:pt x="62865" y="1192149"/>
                  </a:lnTo>
                  <a:lnTo>
                    <a:pt x="74785" y="1192085"/>
                  </a:lnTo>
                  <a:lnTo>
                    <a:pt x="69976" y="1158875"/>
                  </a:lnTo>
                  <a:close/>
                </a:path>
                <a:path w="428625" h="1234439">
                  <a:moveTo>
                    <a:pt x="74785" y="1192085"/>
                  </a:moveTo>
                  <a:lnTo>
                    <a:pt x="62865" y="1192149"/>
                  </a:lnTo>
                  <a:lnTo>
                    <a:pt x="62865" y="1204849"/>
                  </a:lnTo>
                  <a:lnTo>
                    <a:pt x="76622" y="1204777"/>
                  </a:lnTo>
                  <a:lnTo>
                    <a:pt x="74785" y="1192085"/>
                  </a:lnTo>
                  <a:close/>
                </a:path>
                <a:path w="428625" h="1234439">
                  <a:moveTo>
                    <a:pt x="76622" y="1204777"/>
                  </a:moveTo>
                  <a:lnTo>
                    <a:pt x="62865" y="1204849"/>
                  </a:lnTo>
                  <a:lnTo>
                    <a:pt x="76633" y="1204849"/>
                  </a:lnTo>
                  <a:close/>
                </a:path>
                <a:path w="428625" h="1234439">
                  <a:moveTo>
                    <a:pt x="415670" y="1190277"/>
                  </a:moveTo>
                  <a:lnTo>
                    <a:pt x="74785" y="1192085"/>
                  </a:lnTo>
                  <a:lnTo>
                    <a:pt x="76622" y="1204777"/>
                  </a:lnTo>
                  <a:lnTo>
                    <a:pt x="428370" y="1202944"/>
                  </a:lnTo>
                  <a:lnTo>
                    <a:pt x="428370" y="1196594"/>
                  </a:lnTo>
                  <a:lnTo>
                    <a:pt x="415670" y="1196594"/>
                  </a:lnTo>
                  <a:lnTo>
                    <a:pt x="415670" y="1190277"/>
                  </a:lnTo>
                  <a:close/>
                </a:path>
                <a:path w="428625" h="1234439">
                  <a:moveTo>
                    <a:pt x="422020" y="1190244"/>
                  </a:moveTo>
                  <a:lnTo>
                    <a:pt x="415670" y="1190277"/>
                  </a:lnTo>
                  <a:lnTo>
                    <a:pt x="415670" y="1196594"/>
                  </a:lnTo>
                  <a:lnTo>
                    <a:pt x="422020" y="1190244"/>
                  </a:lnTo>
                  <a:close/>
                </a:path>
                <a:path w="428625" h="1234439">
                  <a:moveTo>
                    <a:pt x="428370" y="1190244"/>
                  </a:moveTo>
                  <a:lnTo>
                    <a:pt x="422020" y="1190244"/>
                  </a:lnTo>
                  <a:lnTo>
                    <a:pt x="415670" y="1196594"/>
                  </a:lnTo>
                  <a:lnTo>
                    <a:pt x="428370" y="1196594"/>
                  </a:lnTo>
                  <a:lnTo>
                    <a:pt x="428370" y="1190244"/>
                  </a:lnTo>
                  <a:close/>
                </a:path>
                <a:path w="428625" h="1234439">
                  <a:moveTo>
                    <a:pt x="428370" y="0"/>
                  </a:moveTo>
                  <a:lnTo>
                    <a:pt x="415670" y="0"/>
                  </a:lnTo>
                  <a:lnTo>
                    <a:pt x="415670" y="1190277"/>
                  </a:lnTo>
                  <a:lnTo>
                    <a:pt x="428370" y="1190244"/>
                  </a:lnTo>
                  <a:lnTo>
                    <a:pt x="428370" y="0"/>
                  </a:lnTo>
                  <a:close/>
                </a:path>
              </a:pathLst>
            </a:custGeom>
            <a:solidFill>
              <a:srgbClr val="343894"/>
            </a:solidFill>
          </p:spPr>
          <p:txBody>
            <a:bodyPr wrap="square" lIns="0" tIns="0" rIns="0" bIns="0" rtlCol="0"/>
            <a:lstStyle/>
            <a:p>
              <a:endParaRPr/>
            </a:p>
          </p:txBody>
        </p:sp>
        <p:sp>
          <p:nvSpPr>
            <p:cNvPr id="9" name="object 9"/>
            <p:cNvSpPr/>
            <p:nvPr/>
          </p:nvSpPr>
          <p:spPr>
            <a:xfrm>
              <a:off x="2161032" y="2410967"/>
              <a:ext cx="422275" cy="0"/>
            </a:xfrm>
            <a:custGeom>
              <a:avLst/>
              <a:gdLst/>
              <a:ahLst/>
              <a:cxnLst/>
              <a:rect l="l" t="t" r="r" b="b"/>
              <a:pathLst>
                <a:path w="422275">
                  <a:moveTo>
                    <a:pt x="422020" y="0"/>
                  </a:moveTo>
                  <a:lnTo>
                    <a:pt x="0" y="0"/>
                  </a:lnTo>
                </a:path>
              </a:pathLst>
            </a:custGeom>
            <a:ln w="6350">
              <a:solidFill>
                <a:srgbClr val="343894"/>
              </a:solidFill>
            </a:ln>
          </p:spPr>
          <p:txBody>
            <a:bodyPr wrap="square" lIns="0" tIns="0" rIns="0" bIns="0" rtlCol="0"/>
            <a:lstStyle/>
            <a:p>
              <a:endParaRPr/>
            </a:p>
          </p:txBody>
        </p:sp>
        <p:sp>
          <p:nvSpPr>
            <p:cNvPr id="10" name="object 10"/>
            <p:cNvSpPr/>
            <p:nvPr/>
          </p:nvSpPr>
          <p:spPr>
            <a:xfrm>
              <a:off x="3576828" y="1868423"/>
              <a:ext cx="1999614" cy="2533015"/>
            </a:xfrm>
            <a:custGeom>
              <a:avLst/>
              <a:gdLst/>
              <a:ahLst/>
              <a:cxnLst/>
              <a:rect l="l" t="t" r="r" b="b"/>
              <a:pathLst>
                <a:path w="1999614" h="2533015">
                  <a:moveTo>
                    <a:pt x="0" y="2532888"/>
                  </a:moveTo>
                  <a:lnTo>
                    <a:pt x="1999488" y="2532888"/>
                  </a:lnTo>
                  <a:lnTo>
                    <a:pt x="1999488" y="0"/>
                  </a:lnTo>
                  <a:lnTo>
                    <a:pt x="0" y="0"/>
                  </a:lnTo>
                  <a:lnTo>
                    <a:pt x="0" y="2532888"/>
                  </a:lnTo>
                  <a:close/>
                </a:path>
              </a:pathLst>
            </a:custGeom>
            <a:ln w="12700">
              <a:solidFill>
                <a:srgbClr val="7A5E25"/>
              </a:solidFill>
            </a:ln>
          </p:spPr>
          <p:txBody>
            <a:bodyPr wrap="square" lIns="0" tIns="0" rIns="0" bIns="0" rtlCol="0"/>
            <a:lstStyle/>
            <a:p>
              <a:endParaRPr/>
            </a:p>
          </p:txBody>
        </p:sp>
      </p:grpSp>
      <p:sp>
        <p:nvSpPr>
          <p:cNvPr id="11" name="object 11"/>
          <p:cNvSpPr txBox="1"/>
          <p:nvPr/>
        </p:nvSpPr>
        <p:spPr>
          <a:xfrm>
            <a:off x="2450338" y="2088641"/>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12" name="object 12"/>
          <p:cNvSpPr txBox="1"/>
          <p:nvPr/>
        </p:nvSpPr>
        <p:spPr>
          <a:xfrm>
            <a:off x="2415032" y="3591305"/>
            <a:ext cx="64643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a:t>
            </a:r>
            <a:r>
              <a:rPr sz="1800" spc="-6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in</a:t>
            </a:r>
            <a:endParaRPr sz="1800">
              <a:latin typeface="Franklin Gothic Medium"/>
              <a:cs typeface="Franklin Gothic Medium"/>
            </a:endParaRPr>
          </a:p>
        </p:txBody>
      </p:sp>
      <p:sp>
        <p:nvSpPr>
          <p:cNvPr id="13" name="object 13"/>
          <p:cNvSpPr/>
          <p:nvPr/>
        </p:nvSpPr>
        <p:spPr>
          <a:xfrm>
            <a:off x="745236" y="4200144"/>
            <a:ext cx="76200" cy="814069"/>
          </a:xfrm>
          <a:custGeom>
            <a:avLst/>
            <a:gdLst/>
            <a:ahLst/>
            <a:cxnLst/>
            <a:rect l="l" t="t" r="r" b="b"/>
            <a:pathLst>
              <a:path w="76200" h="814070">
                <a:moveTo>
                  <a:pt x="31750" y="737742"/>
                </a:moveTo>
                <a:lnTo>
                  <a:pt x="0" y="737742"/>
                </a:lnTo>
                <a:lnTo>
                  <a:pt x="38100" y="813942"/>
                </a:lnTo>
                <a:lnTo>
                  <a:pt x="69850" y="750442"/>
                </a:lnTo>
                <a:lnTo>
                  <a:pt x="31750" y="750442"/>
                </a:lnTo>
                <a:lnTo>
                  <a:pt x="31750" y="737742"/>
                </a:lnTo>
                <a:close/>
              </a:path>
              <a:path w="76200" h="814070">
                <a:moveTo>
                  <a:pt x="44450" y="0"/>
                </a:moveTo>
                <a:lnTo>
                  <a:pt x="31750" y="0"/>
                </a:lnTo>
                <a:lnTo>
                  <a:pt x="31750" y="750442"/>
                </a:lnTo>
                <a:lnTo>
                  <a:pt x="44450" y="750442"/>
                </a:lnTo>
                <a:lnTo>
                  <a:pt x="44450" y="0"/>
                </a:lnTo>
                <a:close/>
              </a:path>
              <a:path w="76200" h="814070">
                <a:moveTo>
                  <a:pt x="76200" y="737742"/>
                </a:moveTo>
                <a:lnTo>
                  <a:pt x="44450" y="737742"/>
                </a:lnTo>
                <a:lnTo>
                  <a:pt x="44450" y="750442"/>
                </a:lnTo>
                <a:lnTo>
                  <a:pt x="69850" y="750442"/>
                </a:lnTo>
                <a:lnTo>
                  <a:pt x="76200" y="737742"/>
                </a:lnTo>
                <a:close/>
              </a:path>
            </a:pathLst>
          </a:custGeom>
          <a:solidFill>
            <a:srgbClr val="343894"/>
          </a:solidFill>
        </p:spPr>
        <p:txBody>
          <a:bodyPr wrap="square" lIns="0" tIns="0" rIns="0" bIns="0" rtlCol="0"/>
          <a:lstStyle/>
          <a:p>
            <a:endParaRPr/>
          </a:p>
        </p:txBody>
      </p:sp>
      <p:sp>
        <p:nvSpPr>
          <p:cNvPr id="14" name="object 14"/>
          <p:cNvSpPr txBox="1"/>
          <p:nvPr/>
        </p:nvSpPr>
        <p:spPr>
          <a:xfrm>
            <a:off x="839470" y="4643754"/>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dirty="0">
              <a:latin typeface="Franklin Gothic Medium"/>
              <a:cs typeface="Franklin Gothic Medium"/>
            </a:endParaRPr>
          </a:p>
        </p:txBody>
      </p:sp>
      <p:sp>
        <p:nvSpPr>
          <p:cNvPr id="15" name="object 15"/>
          <p:cNvSpPr txBox="1"/>
          <p:nvPr/>
        </p:nvSpPr>
        <p:spPr>
          <a:xfrm>
            <a:off x="553212" y="5020055"/>
            <a:ext cx="462280" cy="309880"/>
          </a:xfrm>
          <a:prstGeom prst="rect">
            <a:avLst/>
          </a:prstGeom>
          <a:solidFill>
            <a:srgbClr val="00AFEF"/>
          </a:solidFill>
          <a:ln w="12700">
            <a:solidFill>
              <a:srgbClr val="22256C"/>
            </a:solidFill>
          </a:ln>
        </p:spPr>
        <p:txBody>
          <a:bodyPr vert="horz" wrap="square" lIns="0" tIns="12700" rIns="0" bIns="0" rtlCol="0">
            <a:spAutoFit/>
          </a:bodyPr>
          <a:lstStyle/>
          <a:p>
            <a:pPr algn="ctr">
              <a:lnSpc>
                <a:spcPct val="100000"/>
              </a:lnSpc>
              <a:spcBef>
                <a:spcPts val="100"/>
              </a:spcBef>
            </a:pPr>
            <a:r>
              <a:rPr sz="1800" dirty="0">
                <a:solidFill>
                  <a:srgbClr val="FFFFFF"/>
                </a:solidFill>
                <a:latin typeface="Franklin Gothic Medium"/>
                <a:cs typeface="Franklin Gothic Medium"/>
              </a:rPr>
              <a:t>C</a:t>
            </a:r>
            <a:endParaRPr sz="1800">
              <a:latin typeface="Franklin Gothic Medium"/>
              <a:cs typeface="Franklin Gothic Medium"/>
            </a:endParaRPr>
          </a:p>
        </p:txBody>
      </p:sp>
      <p:grpSp>
        <p:nvGrpSpPr>
          <p:cNvPr id="16" name="object 16"/>
          <p:cNvGrpSpPr/>
          <p:nvPr/>
        </p:nvGrpSpPr>
        <p:grpSpPr>
          <a:xfrm>
            <a:off x="1350263" y="4181855"/>
            <a:ext cx="2874645" cy="428625"/>
            <a:chOff x="1350263" y="4181855"/>
            <a:chExt cx="2874645" cy="428625"/>
          </a:xfrm>
        </p:grpSpPr>
        <p:sp>
          <p:nvSpPr>
            <p:cNvPr id="17" name="object 17"/>
            <p:cNvSpPr/>
            <p:nvPr/>
          </p:nvSpPr>
          <p:spPr>
            <a:xfrm>
              <a:off x="1350263" y="4181855"/>
              <a:ext cx="2874645" cy="413384"/>
            </a:xfrm>
            <a:custGeom>
              <a:avLst/>
              <a:gdLst/>
              <a:ahLst/>
              <a:cxnLst/>
              <a:rect l="l" t="t" r="r" b="b"/>
              <a:pathLst>
                <a:path w="2874645" h="413385">
                  <a:moveTo>
                    <a:pt x="2829821" y="400558"/>
                  </a:moveTo>
                  <a:lnTo>
                    <a:pt x="0" y="400558"/>
                  </a:lnTo>
                  <a:lnTo>
                    <a:pt x="0" y="413258"/>
                  </a:lnTo>
                  <a:lnTo>
                    <a:pt x="2842514" y="413258"/>
                  </a:lnTo>
                  <a:lnTo>
                    <a:pt x="2842520" y="406908"/>
                  </a:lnTo>
                  <a:lnTo>
                    <a:pt x="2829814" y="406908"/>
                  </a:lnTo>
                  <a:lnTo>
                    <a:pt x="2829821" y="400558"/>
                  </a:lnTo>
                  <a:close/>
                </a:path>
                <a:path w="2874645" h="413385">
                  <a:moveTo>
                    <a:pt x="2830181" y="76000"/>
                  </a:moveTo>
                  <a:lnTo>
                    <a:pt x="2829814" y="406908"/>
                  </a:lnTo>
                  <a:lnTo>
                    <a:pt x="2836164" y="400558"/>
                  </a:lnTo>
                  <a:lnTo>
                    <a:pt x="2842527" y="400558"/>
                  </a:lnTo>
                  <a:lnTo>
                    <a:pt x="2842880" y="76423"/>
                  </a:lnTo>
                  <a:lnTo>
                    <a:pt x="2830181" y="76000"/>
                  </a:lnTo>
                  <a:close/>
                </a:path>
                <a:path w="2874645" h="413385">
                  <a:moveTo>
                    <a:pt x="2842527" y="400558"/>
                  </a:moveTo>
                  <a:lnTo>
                    <a:pt x="2836164" y="400558"/>
                  </a:lnTo>
                  <a:lnTo>
                    <a:pt x="2829814" y="406908"/>
                  </a:lnTo>
                  <a:lnTo>
                    <a:pt x="2842520" y="406908"/>
                  </a:lnTo>
                  <a:lnTo>
                    <a:pt x="2842527" y="400558"/>
                  </a:lnTo>
                  <a:close/>
                </a:path>
                <a:path w="2874645" h="413385">
                  <a:moveTo>
                    <a:pt x="2867851" y="63500"/>
                  </a:moveTo>
                  <a:lnTo>
                    <a:pt x="2842895" y="63500"/>
                  </a:lnTo>
                  <a:lnTo>
                    <a:pt x="2842880" y="76423"/>
                  </a:lnTo>
                  <a:lnTo>
                    <a:pt x="2874264" y="77470"/>
                  </a:lnTo>
                  <a:lnTo>
                    <a:pt x="2867851" y="63500"/>
                  </a:lnTo>
                  <a:close/>
                </a:path>
                <a:path w="2874645" h="413385">
                  <a:moveTo>
                    <a:pt x="2842895" y="63500"/>
                  </a:moveTo>
                  <a:lnTo>
                    <a:pt x="2830195" y="63500"/>
                  </a:lnTo>
                  <a:lnTo>
                    <a:pt x="2830181" y="76000"/>
                  </a:lnTo>
                  <a:lnTo>
                    <a:pt x="2842880" y="76423"/>
                  </a:lnTo>
                  <a:lnTo>
                    <a:pt x="2842895" y="63500"/>
                  </a:lnTo>
                  <a:close/>
                </a:path>
                <a:path w="2874645" h="413385">
                  <a:moveTo>
                    <a:pt x="2838704" y="0"/>
                  </a:moveTo>
                  <a:lnTo>
                    <a:pt x="2798064" y="74930"/>
                  </a:lnTo>
                  <a:lnTo>
                    <a:pt x="2830181" y="76000"/>
                  </a:lnTo>
                  <a:lnTo>
                    <a:pt x="2830195" y="63500"/>
                  </a:lnTo>
                  <a:lnTo>
                    <a:pt x="2867851" y="63500"/>
                  </a:lnTo>
                  <a:lnTo>
                    <a:pt x="2838704" y="0"/>
                  </a:lnTo>
                  <a:close/>
                </a:path>
              </a:pathLst>
            </a:custGeom>
            <a:solidFill>
              <a:srgbClr val="343894"/>
            </a:solidFill>
          </p:spPr>
          <p:txBody>
            <a:bodyPr wrap="square" lIns="0" tIns="0" rIns="0" bIns="0" rtlCol="0"/>
            <a:lstStyle/>
            <a:p>
              <a:endParaRPr/>
            </a:p>
          </p:txBody>
        </p:sp>
        <p:sp>
          <p:nvSpPr>
            <p:cNvPr id="18" name="object 18"/>
            <p:cNvSpPr/>
            <p:nvPr/>
          </p:nvSpPr>
          <p:spPr>
            <a:xfrm>
              <a:off x="1367027" y="4200143"/>
              <a:ext cx="0" cy="407034"/>
            </a:xfrm>
            <a:custGeom>
              <a:avLst/>
              <a:gdLst/>
              <a:ahLst/>
              <a:cxnLst/>
              <a:rect l="l" t="t" r="r" b="b"/>
              <a:pathLst>
                <a:path h="407035">
                  <a:moveTo>
                    <a:pt x="0" y="406907"/>
                  </a:moveTo>
                  <a:lnTo>
                    <a:pt x="0" y="0"/>
                  </a:lnTo>
                </a:path>
              </a:pathLst>
            </a:custGeom>
            <a:ln w="6350">
              <a:solidFill>
                <a:srgbClr val="343894"/>
              </a:solidFill>
            </a:ln>
          </p:spPr>
          <p:txBody>
            <a:bodyPr wrap="square" lIns="0" tIns="0" rIns="0" bIns="0" rtlCol="0"/>
            <a:lstStyle/>
            <a:p>
              <a:endParaRPr/>
            </a:p>
          </p:txBody>
        </p:sp>
      </p:grpSp>
      <p:sp>
        <p:nvSpPr>
          <p:cNvPr id="19" name="object 19"/>
          <p:cNvSpPr txBox="1"/>
          <p:nvPr/>
        </p:nvSpPr>
        <p:spPr>
          <a:xfrm>
            <a:off x="2271776" y="4614164"/>
            <a:ext cx="17316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20" dirty="0">
                <a:solidFill>
                  <a:srgbClr val="5F5F60"/>
                </a:solidFill>
                <a:latin typeface="Franklin Gothic Medium"/>
                <a:cs typeface="Franklin Gothic Medium"/>
              </a:rPr>
              <a:t> over</a:t>
            </a:r>
            <a:r>
              <a:rPr sz="1800" spc="-30"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20" name="object 20"/>
          <p:cNvSpPr/>
          <p:nvPr/>
        </p:nvSpPr>
        <p:spPr>
          <a:xfrm>
            <a:off x="5161788" y="4184903"/>
            <a:ext cx="76200" cy="814069"/>
          </a:xfrm>
          <a:custGeom>
            <a:avLst/>
            <a:gdLst/>
            <a:ahLst/>
            <a:cxnLst/>
            <a:rect l="l" t="t" r="r" b="b"/>
            <a:pathLst>
              <a:path w="76200" h="814070">
                <a:moveTo>
                  <a:pt x="31750" y="737743"/>
                </a:moveTo>
                <a:lnTo>
                  <a:pt x="0" y="737743"/>
                </a:lnTo>
                <a:lnTo>
                  <a:pt x="38100" y="813943"/>
                </a:lnTo>
                <a:lnTo>
                  <a:pt x="69850" y="750443"/>
                </a:lnTo>
                <a:lnTo>
                  <a:pt x="31750" y="750443"/>
                </a:lnTo>
                <a:lnTo>
                  <a:pt x="31750" y="737743"/>
                </a:lnTo>
                <a:close/>
              </a:path>
              <a:path w="76200" h="814070">
                <a:moveTo>
                  <a:pt x="44450" y="0"/>
                </a:moveTo>
                <a:lnTo>
                  <a:pt x="31750" y="0"/>
                </a:lnTo>
                <a:lnTo>
                  <a:pt x="31750" y="750443"/>
                </a:lnTo>
                <a:lnTo>
                  <a:pt x="44450" y="750443"/>
                </a:lnTo>
                <a:lnTo>
                  <a:pt x="44450" y="0"/>
                </a:lnTo>
                <a:close/>
              </a:path>
              <a:path w="76200" h="814070">
                <a:moveTo>
                  <a:pt x="76200" y="737743"/>
                </a:moveTo>
                <a:lnTo>
                  <a:pt x="44450" y="737743"/>
                </a:lnTo>
                <a:lnTo>
                  <a:pt x="44450" y="750443"/>
                </a:lnTo>
                <a:lnTo>
                  <a:pt x="69850" y="750443"/>
                </a:lnTo>
                <a:lnTo>
                  <a:pt x="76200" y="737743"/>
                </a:lnTo>
                <a:close/>
              </a:path>
            </a:pathLst>
          </a:custGeom>
          <a:solidFill>
            <a:srgbClr val="343894"/>
          </a:solidFill>
        </p:spPr>
        <p:txBody>
          <a:bodyPr wrap="square" lIns="0" tIns="0" rIns="0" bIns="0" rtlCol="0"/>
          <a:lstStyle/>
          <a:p>
            <a:endParaRPr/>
          </a:p>
        </p:txBody>
      </p:sp>
      <p:sp>
        <p:nvSpPr>
          <p:cNvPr id="21" name="object 21"/>
          <p:cNvSpPr txBox="1"/>
          <p:nvPr/>
        </p:nvSpPr>
        <p:spPr>
          <a:xfrm>
            <a:off x="4413250" y="4500117"/>
            <a:ext cx="78359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PPS </a:t>
            </a:r>
            <a:r>
              <a:rPr sz="1800" spc="-15" dirty="0">
                <a:solidFill>
                  <a:srgbClr val="5F5F60"/>
                </a:solidFill>
                <a:latin typeface="Franklin Gothic Medium"/>
                <a:cs typeface="Franklin Gothic Medium"/>
              </a:rPr>
              <a:t>out</a:t>
            </a:r>
            <a:endParaRPr sz="1800">
              <a:latin typeface="Franklin Gothic Medium"/>
              <a:cs typeface="Franklin Gothic Medium"/>
            </a:endParaRPr>
          </a:p>
        </p:txBody>
      </p:sp>
      <p:sp>
        <p:nvSpPr>
          <p:cNvPr id="22" name="object 22"/>
          <p:cNvSpPr txBox="1"/>
          <p:nvPr/>
        </p:nvSpPr>
        <p:spPr>
          <a:xfrm>
            <a:off x="4969764" y="5004815"/>
            <a:ext cx="462280" cy="309880"/>
          </a:xfrm>
          <a:prstGeom prst="rect">
            <a:avLst/>
          </a:prstGeom>
          <a:solidFill>
            <a:srgbClr val="F4B4B6"/>
          </a:solidFill>
          <a:ln w="12700">
            <a:solidFill>
              <a:srgbClr val="22256C"/>
            </a:solidFill>
          </a:ln>
        </p:spPr>
        <p:txBody>
          <a:bodyPr vert="horz" wrap="square" lIns="0" tIns="12065" rIns="0" bIns="0" rtlCol="0">
            <a:spAutoFit/>
          </a:bodyPr>
          <a:lstStyle/>
          <a:p>
            <a:pPr algn="ctr">
              <a:lnSpc>
                <a:spcPct val="100000"/>
              </a:lnSpc>
              <a:spcBef>
                <a:spcPts val="95"/>
              </a:spcBef>
            </a:pPr>
            <a:r>
              <a:rPr sz="1800" spc="-15" dirty="0">
                <a:solidFill>
                  <a:srgbClr val="FFFFFF"/>
                </a:solidFill>
                <a:latin typeface="Franklin Gothic Medium"/>
                <a:cs typeface="Franklin Gothic Medium"/>
              </a:rPr>
              <a:t>D</a:t>
            </a:r>
            <a:endParaRPr sz="1800">
              <a:latin typeface="Franklin Gothic Medium"/>
              <a:cs typeface="Franklin Gothic Medium"/>
            </a:endParaRPr>
          </a:p>
        </p:txBody>
      </p:sp>
      <p:pic>
        <p:nvPicPr>
          <p:cNvPr id="23" name="object 23"/>
          <p:cNvPicPr/>
          <p:nvPr/>
        </p:nvPicPr>
        <p:blipFill rotWithShape="1">
          <a:blip r:embed="rId2" cstate="print"/>
          <a:srcRect b="22234"/>
          <a:stretch/>
        </p:blipFill>
        <p:spPr>
          <a:xfrm>
            <a:off x="6233287" y="1755332"/>
            <a:ext cx="5641213" cy="3397251"/>
          </a:xfrm>
          <a:prstGeom prst="rect">
            <a:avLst/>
          </a:prstGeom>
        </p:spPr>
      </p:pic>
      <p:grpSp>
        <p:nvGrpSpPr>
          <p:cNvPr id="25" name="Google Shape;1808;p66">
            <a:extLst>
              <a:ext uri="{FF2B5EF4-FFF2-40B4-BE49-F238E27FC236}">
                <a16:creationId xmlns:a16="http://schemas.microsoft.com/office/drawing/2014/main" id="{10D48DEB-30DF-423E-BCBB-DECB7DD52D77}"/>
              </a:ext>
            </a:extLst>
          </p:cNvPr>
          <p:cNvGrpSpPr/>
          <p:nvPr/>
        </p:nvGrpSpPr>
        <p:grpSpPr>
          <a:xfrm>
            <a:off x="3897241" y="326466"/>
            <a:ext cx="846528" cy="808368"/>
            <a:chOff x="4167000" y="2166750"/>
            <a:chExt cx="810000" cy="810000"/>
          </a:xfrm>
        </p:grpSpPr>
        <p:sp>
          <p:nvSpPr>
            <p:cNvPr id="26" name="Google Shape;1809;p66">
              <a:extLst>
                <a:ext uri="{FF2B5EF4-FFF2-40B4-BE49-F238E27FC236}">
                  <a16:creationId xmlns:a16="http://schemas.microsoft.com/office/drawing/2014/main" id="{90C6180E-2871-4A2D-B5E8-18BE6F24440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7" name="Google Shape;1810;p66">
              <a:extLst>
                <a:ext uri="{FF2B5EF4-FFF2-40B4-BE49-F238E27FC236}">
                  <a16:creationId xmlns:a16="http://schemas.microsoft.com/office/drawing/2014/main" id="{81C3C37A-6970-49D0-B394-36DF5F84984B}"/>
                </a:ext>
              </a:extLst>
            </p:cNvPr>
            <p:cNvGrpSpPr/>
            <p:nvPr/>
          </p:nvGrpSpPr>
          <p:grpSpPr>
            <a:xfrm>
              <a:off x="4212051" y="2315099"/>
              <a:ext cx="719899" cy="513302"/>
              <a:chOff x="6103026" y="1909193"/>
              <a:chExt cx="719899" cy="513302"/>
            </a:xfrm>
          </p:grpSpPr>
          <p:sp>
            <p:nvSpPr>
              <p:cNvPr id="28" name="Google Shape;1811;p66">
                <a:extLst>
                  <a:ext uri="{FF2B5EF4-FFF2-40B4-BE49-F238E27FC236}">
                    <a16:creationId xmlns:a16="http://schemas.microsoft.com/office/drawing/2014/main" id="{33A1CFF3-2384-499D-8FA2-E78B2A7218E1}"/>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9" name="Google Shape;1812;p66">
                <a:extLst>
                  <a:ext uri="{FF2B5EF4-FFF2-40B4-BE49-F238E27FC236}">
                    <a16:creationId xmlns:a16="http://schemas.microsoft.com/office/drawing/2014/main" id="{F73622ED-91EB-4A11-B6EF-2E2B763ADAA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6097" y="668691"/>
            <a:ext cx="975614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solidFill>
                  <a:schemeClr val="tx1"/>
                </a:solidFill>
                <a:latin typeface="Quattrocento Sans" panose="020B0604020202020204" charset="0"/>
                <a:cs typeface="Quattrocento Sans" panose="020B0604020202020204" charset="0"/>
              </a:rPr>
              <a:t>Estabilidad a largo plazo vs. a corto plazo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rotWithShape="1">
          <a:blip r:embed="rId2" cstate="print"/>
          <a:srcRect b="23253"/>
          <a:stretch/>
        </p:blipFill>
        <p:spPr>
          <a:xfrm>
            <a:off x="6268572" y="1847087"/>
            <a:ext cx="5526024" cy="3163825"/>
          </a:xfrm>
          <a:prstGeom prst="rect">
            <a:avLst/>
          </a:prstGeom>
        </p:spPr>
      </p:pic>
      <p:pic>
        <p:nvPicPr>
          <p:cNvPr id="4" name="object 4"/>
          <p:cNvPicPr/>
          <p:nvPr/>
        </p:nvPicPr>
        <p:blipFill rotWithShape="1">
          <a:blip r:embed="rId3" cstate="print"/>
          <a:srcRect b="21031"/>
          <a:stretch/>
        </p:blipFill>
        <p:spPr>
          <a:xfrm>
            <a:off x="398930" y="1772412"/>
            <a:ext cx="5524500" cy="3313176"/>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6" name="Google Shape;1808;p66">
            <a:extLst>
              <a:ext uri="{FF2B5EF4-FFF2-40B4-BE49-F238E27FC236}">
                <a16:creationId xmlns:a16="http://schemas.microsoft.com/office/drawing/2014/main" id="{1CFD80B2-CE3F-4AA3-893C-CB3119CDD1FC}"/>
              </a:ext>
            </a:extLst>
          </p:cNvPr>
          <p:cNvGrpSpPr/>
          <p:nvPr/>
        </p:nvGrpSpPr>
        <p:grpSpPr>
          <a:xfrm>
            <a:off x="964343" y="488827"/>
            <a:ext cx="846528" cy="808368"/>
            <a:chOff x="4167000" y="2166750"/>
            <a:chExt cx="810000" cy="810000"/>
          </a:xfrm>
        </p:grpSpPr>
        <p:sp>
          <p:nvSpPr>
            <p:cNvPr id="7" name="Google Shape;1809;p66">
              <a:extLst>
                <a:ext uri="{FF2B5EF4-FFF2-40B4-BE49-F238E27FC236}">
                  <a16:creationId xmlns:a16="http://schemas.microsoft.com/office/drawing/2014/main" id="{F014982B-0BC2-41D0-ACDB-A07ED5948F7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8" name="Google Shape;1810;p66">
              <a:extLst>
                <a:ext uri="{FF2B5EF4-FFF2-40B4-BE49-F238E27FC236}">
                  <a16:creationId xmlns:a16="http://schemas.microsoft.com/office/drawing/2014/main" id="{135C57EB-1E24-4631-AD79-FE1F8F5E1288}"/>
                </a:ext>
              </a:extLst>
            </p:cNvPr>
            <p:cNvGrpSpPr/>
            <p:nvPr/>
          </p:nvGrpSpPr>
          <p:grpSpPr>
            <a:xfrm>
              <a:off x="4212051" y="2315099"/>
              <a:ext cx="719899" cy="513302"/>
              <a:chOff x="6103026" y="1909193"/>
              <a:chExt cx="719899" cy="513302"/>
            </a:xfrm>
          </p:grpSpPr>
          <p:sp>
            <p:nvSpPr>
              <p:cNvPr id="9" name="Google Shape;1811;p66">
                <a:extLst>
                  <a:ext uri="{FF2B5EF4-FFF2-40B4-BE49-F238E27FC236}">
                    <a16:creationId xmlns:a16="http://schemas.microsoft.com/office/drawing/2014/main" id="{8CA914CF-000A-4E39-8F60-EFE92162F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0" name="Google Shape;1812;p66">
                <a:extLst>
                  <a:ext uri="{FF2B5EF4-FFF2-40B4-BE49-F238E27FC236}">
                    <a16:creationId xmlns:a16="http://schemas.microsoft.com/office/drawing/2014/main" id="{696470A5-21C3-412C-8897-B98F4346ED9B}"/>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85384" y="278974"/>
            <a:ext cx="39624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n-US" sz="2800" b="1" spc="310" dirty="0" err="1">
                <a:solidFill>
                  <a:schemeClr val="tx1"/>
                </a:solidFill>
                <a:latin typeface="Quattrocento Sans" panose="020B0604020202020204" charset="0"/>
                <a:cs typeface="Quattrocento Sans" panose="020B0604020202020204" charset="0"/>
              </a:rPr>
              <a:t>Rendimiento</a:t>
            </a:r>
            <a:endParaRPr sz="2800" b="1" spc="310" dirty="0">
              <a:solidFill>
                <a:schemeClr val="tx1"/>
              </a:solidFill>
              <a:latin typeface="Quattrocento Sans" panose="020B0604020202020204" charset="0"/>
              <a:cs typeface="Quattrocento Sans" panose="020B0604020202020204" charset="0"/>
            </a:endParaRPr>
          </a:p>
        </p:txBody>
      </p:sp>
      <p:pic>
        <p:nvPicPr>
          <p:cNvPr id="3" name="object 3"/>
          <p:cNvPicPr/>
          <p:nvPr/>
        </p:nvPicPr>
        <p:blipFill>
          <a:blip r:embed="rId2" cstate="print"/>
          <a:stretch>
            <a:fillRect/>
          </a:stretch>
        </p:blipFill>
        <p:spPr>
          <a:xfrm>
            <a:off x="6629400" y="1524000"/>
            <a:ext cx="5081016" cy="3810000"/>
          </a:xfrm>
          <a:prstGeom prst="rect">
            <a:avLst/>
          </a:prstGeom>
        </p:spPr>
      </p:pic>
      <p:pic>
        <p:nvPicPr>
          <p:cNvPr id="4" name="object 4"/>
          <p:cNvPicPr/>
          <p:nvPr/>
        </p:nvPicPr>
        <p:blipFill>
          <a:blip r:embed="rId3" cstate="print">
            <a:extLst>
              <a:ext uri="{BEBA8EAE-BF5A-486C-A8C5-ECC9F3942E4B}">
                <a14:imgProps xmlns:a14="http://schemas.microsoft.com/office/drawing/2010/main">
                  <a14:imgLayer r:embed="rId4">
                    <a14:imgEffect>
                      <a14:backgroundRemoval t="2594" b="99057" l="2504" r="99531">
                        <a14:foregroundMark x1="10642" y1="8019" x2="9077" y2="45283"/>
                        <a14:foregroundMark x1="9077" y1="45283" x2="8607" y2="46934"/>
                        <a14:foregroundMark x1="26053" y1="5718" x2="90297" y2="7075"/>
                        <a14:foregroundMark x1="23318" y1="5660" x2="24037" y2="5675"/>
                        <a14:foregroundMark x1="90297" y1="7075" x2="95775" y2="16274"/>
                        <a14:foregroundMark x1="95775" y1="16274" x2="91236" y2="45047"/>
                        <a14:foregroundMark x1="91236" y1="45047" x2="70266" y2="66038"/>
                        <a14:foregroundMark x1="70266" y1="66038" x2="19405" y2="72170"/>
                        <a14:foregroundMark x1="19405" y1="72170" x2="42879" y2="31604"/>
                        <a14:foregroundMark x1="42879" y1="31604" x2="68701" y2="62972"/>
                        <a14:foregroundMark x1="68701" y1="62972" x2="60720" y2="63208"/>
                        <a14:foregroundMark x1="12207" y1="37500" x2="56182" y2="27594"/>
                        <a14:foregroundMark x1="56182" y1="27594" x2="78873" y2="34198"/>
                        <a14:foregroundMark x1="78873" y1="34198" x2="62598" y2="66981"/>
                        <a14:foregroundMark x1="62598" y1="66981" x2="28638" y2="70519"/>
                        <a14:foregroundMark x1="28638" y1="70519" x2="5164" y2="51651"/>
                        <a14:foregroundMark x1="5164" y1="51651" x2="2504" y2="33491"/>
                        <a14:foregroundMark x1="2504" y1="33491" x2="5477" y2="10377"/>
                        <a14:foregroundMark x1="4695" y1="8491" x2="96401" y2="86557"/>
                        <a14:foregroundMark x1="96401" y1="86557" x2="96401" y2="87028"/>
                        <a14:foregroundMark x1="12050" y1="88915" x2="80438" y2="88915"/>
                        <a14:foregroundMark x1="80438" y1="88915" x2="95305" y2="88208"/>
                        <a14:foregroundMark x1="96401" y1="5896" x2="99531" y2="49528"/>
                        <a14:foregroundMark x1="99531" y1="49528" x2="96244" y2="66745"/>
                        <a14:foregroundMark x1="96244" y1="66745" x2="95462" y2="61085"/>
                        <a14:foregroundMark x1="17214" y1="3066" x2="9390" y2="2830"/>
                        <a14:foregroundMark x1="2817" y1="57547" x2="5634" y2="99057"/>
                        <a14:backgroundMark x1="25196" y1="1651" x2="26917" y2="1651"/>
                        <a14:backgroundMark x1="25039" y1="3302" x2="27074" y2="3302"/>
                      </a14:backgroundRemoval>
                    </a14:imgEffect>
                  </a14:imgLayer>
                </a14:imgProps>
              </a:ext>
            </a:extLst>
          </a:blip>
          <a:stretch>
            <a:fillRect/>
          </a:stretch>
        </p:blipFill>
        <p:spPr>
          <a:xfrm>
            <a:off x="381000" y="1411224"/>
            <a:ext cx="6079236" cy="4035552"/>
          </a:xfrm>
          <a:prstGeom prst="rect">
            <a:avLst/>
          </a:prstGeom>
        </p:spPr>
      </p:pic>
      <p:sp>
        <p:nvSpPr>
          <p:cNvPr id="5" name="object 5"/>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8" name="Google Shape;1808;p66">
            <a:extLst>
              <a:ext uri="{FF2B5EF4-FFF2-40B4-BE49-F238E27FC236}">
                <a16:creationId xmlns:a16="http://schemas.microsoft.com/office/drawing/2014/main" id="{B90D1EF9-42A5-4480-BEB0-FF28D9CA6EDE}"/>
              </a:ext>
            </a:extLst>
          </p:cNvPr>
          <p:cNvGrpSpPr/>
          <p:nvPr/>
        </p:nvGrpSpPr>
        <p:grpSpPr>
          <a:xfrm>
            <a:off x="3962400" y="96646"/>
            <a:ext cx="846528" cy="808368"/>
            <a:chOff x="4167000" y="2166750"/>
            <a:chExt cx="810000" cy="810000"/>
          </a:xfrm>
        </p:grpSpPr>
        <p:sp>
          <p:nvSpPr>
            <p:cNvPr id="9" name="Google Shape;1809;p66">
              <a:extLst>
                <a:ext uri="{FF2B5EF4-FFF2-40B4-BE49-F238E27FC236}">
                  <a16:creationId xmlns:a16="http://schemas.microsoft.com/office/drawing/2014/main" id="{621EC9F2-B292-4ADF-9626-B5EED522117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BBF84C00-8042-4925-8E2B-9308CF118167}"/>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23BD3D24-0A6E-4A5E-AFA1-E17D592A3E33}"/>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6B1AE155-1177-4362-9A3C-68139605D25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0" y="534445"/>
            <a:ext cx="4724400" cy="443711"/>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n-US" sz="2800" b="1" spc="310" dirty="0" err="1">
                <a:latin typeface="Quattrocento Sans" panose="020B0604020202020204" charset="0"/>
                <a:cs typeface="Quattrocento Sans" panose="020B0604020202020204" charset="0"/>
              </a:rPr>
              <a:t>Versiones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anteriores</a:t>
            </a:r>
            <a:endParaRPr lang="en-US" sz="2800" b="1" spc="310" dirty="0">
              <a:latin typeface="Quattrocento Sans" panose="020B0604020202020204" charset="0"/>
              <a:cs typeface="Quattrocento Sans" panose="020B0604020202020204" charset="0"/>
            </a:endParaRPr>
          </a:p>
        </p:txBody>
      </p:sp>
      <p:sp>
        <p:nvSpPr>
          <p:cNvPr id="19" name="object 19"/>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pic>
        <p:nvPicPr>
          <p:cNvPr id="20" name="Picture 2" descr="Dementions_pci">
            <a:extLst>
              <a:ext uri="{FF2B5EF4-FFF2-40B4-BE49-F238E27FC236}">
                <a16:creationId xmlns:a16="http://schemas.microsoft.com/office/drawing/2014/main" id="{BCC77564-C1AB-4B4C-B980-5D4325ED29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5789" y="1071088"/>
            <a:ext cx="7176115" cy="4959515"/>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oogle Shape;1808;p66">
            <a:extLst>
              <a:ext uri="{FF2B5EF4-FFF2-40B4-BE49-F238E27FC236}">
                <a16:creationId xmlns:a16="http://schemas.microsoft.com/office/drawing/2014/main" id="{D4C8A6D6-C451-4E03-AD83-836473945187}"/>
              </a:ext>
            </a:extLst>
          </p:cNvPr>
          <p:cNvGrpSpPr/>
          <p:nvPr/>
        </p:nvGrpSpPr>
        <p:grpSpPr>
          <a:xfrm>
            <a:off x="3581400" y="352117"/>
            <a:ext cx="846528" cy="808368"/>
            <a:chOff x="4167000" y="2166750"/>
            <a:chExt cx="810000" cy="810000"/>
          </a:xfrm>
        </p:grpSpPr>
        <p:sp>
          <p:nvSpPr>
            <p:cNvPr id="22" name="Google Shape;1809;p66">
              <a:extLst>
                <a:ext uri="{FF2B5EF4-FFF2-40B4-BE49-F238E27FC236}">
                  <a16:creationId xmlns:a16="http://schemas.microsoft.com/office/drawing/2014/main" id="{69DB20CD-430D-4530-A065-463A6A2141BD}"/>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23" name="Google Shape;1810;p66">
              <a:extLst>
                <a:ext uri="{FF2B5EF4-FFF2-40B4-BE49-F238E27FC236}">
                  <a16:creationId xmlns:a16="http://schemas.microsoft.com/office/drawing/2014/main" id="{F6F4B476-FA49-4108-9615-B905551A9F20}"/>
                </a:ext>
              </a:extLst>
            </p:cNvPr>
            <p:cNvGrpSpPr/>
            <p:nvPr/>
          </p:nvGrpSpPr>
          <p:grpSpPr>
            <a:xfrm>
              <a:off x="4212051" y="2315099"/>
              <a:ext cx="719899" cy="513302"/>
              <a:chOff x="6103026" y="1909193"/>
              <a:chExt cx="719899" cy="513302"/>
            </a:xfrm>
          </p:grpSpPr>
          <p:sp>
            <p:nvSpPr>
              <p:cNvPr id="24" name="Google Shape;1811;p66">
                <a:extLst>
                  <a:ext uri="{FF2B5EF4-FFF2-40B4-BE49-F238E27FC236}">
                    <a16:creationId xmlns:a16="http://schemas.microsoft.com/office/drawing/2014/main" id="{E72A154D-1EFE-4B72-AF77-16C3C67BB24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5" name="Google Shape;1812;p66">
                <a:extLst>
                  <a:ext uri="{FF2B5EF4-FFF2-40B4-BE49-F238E27FC236}">
                    <a16:creationId xmlns:a16="http://schemas.microsoft.com/office/drawing/2014/main" id="{1158F637-EB83-4F3A-BD15-E0A699941C6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56048" y="622232"/>
            <a:ext cx="792480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Telemetría de red</a:t>
            </a:r>
            <a:endParaRPr sz="2800" b="1" spc="310" dirty="0">
              <a:latin typeface="Quattrocento Sans" panose="020B0604020202020204" charset="0"/>
              <a:cs typeface="Quattrocento Sans" panose="020B0604020202020204" charset="0"/>
            </a:endParaRPr>
          </a:p>
        </p:txBody>
      </p:sp>
      <p:sp>
        <p:nvSpPr>
          <p:cNvPr id="3" name="object 3"/>
          <p:cNvSpPr txBox="1"/>
          <p:nvPr/>
        </p:nvSpPr>
        <p:spPr>
          <a:xfrm>
            <a:off x="609600" y="1635352"/>
            <a:ext cx="6055360" cy="3969035"/>
          </a:xfrm>
          <a:prstGeom prst="rect">
            <a:avLst/>
          </a:prstGeom>
        </p:spPr>
        <p:txBody>
          <a:bodyPr vert="horz" wrap="square" lIns="0" tIns="44450" rIns="0" bIns="0" rtlCol="0">
            <a:spAutoFit/>
          </a:bodyPr>
          <a:lstStyle/>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Envía pings a las máquinas constantemente.</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Si la máquina no responde, debe tomar una acción.</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¿Por qué no hacer pings basados en marcas de tiempo de hardware?</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SING = Pings Sincrónicos</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Mediciones de retraso unidireccional</a:t>
            </a:r>
          </a:p>
          <a:p>
            <a:pPr marL="241300" lvl="1" indent="-228600">
              <a:lnSpc>
                <a:spcPct val="100000"/>
              </a:lnSpc>
              <a:spcBef>
                <a:spcPts val="755"/>
              </a:spcBef>
              <a:buClr>
                <a:srgbClr val="8DC53E"/>
              </a:buClr>
              <a:buFont typeface="Arial MT"/>
              <a:buChar char="•"/>
              <a:tabLst>
                <a:tab pos="240665" algn="l"/>
                <a:tab pos="241300" algn="l"/>
              </a:tabLst>
            </a:pPr>
            <a:r>
              <a:rPr lang="es-ES" sz="2000" spc="-25" dirty="0">
                <a:solidFill>
                  <a:srgbClr val="5F5F61"/>
                </a:solidFill>
                <a:latin typeface="+mj-lt"/>
              </a:rPr>
              <a:t>Telemetría en red </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el reconocimiento de congestión</a:t>
            </a:r>
          </a:p>
          <a:p>
            <a:pPr marL="469900" lvl="1" indent="-229235">
              <a:spcBef>
                <a:spcPts val="265"/>
              </a:spcBef>
              <a:buClr>
                <a:srgbClr val="8DC53E"/>
              </a:buClr>
              <a:buFont typeface="Cambria Math"/>
              <a:buChar char="–"/>
              <a:tabLst>
                <a:tab pos="470534" algn="l"/>
              </a:tabLst>
            </a:pPr>
            <a:r>
              <a:rPr lang="es-ES" sz="2000" spc="-45" dirty="0">
                <a:solidFill>
                  <a:srgbClr val="5F5F61"/>
                </a:solidFill>
                <a:latin typeface="+mj-lt"/>
              </a:rPr>
              <a:t>Mejorar los mecanismos de control de congestión</a:t>
            </a:r>
          </a:p>
          <a:p>
            <a:pPr marL="241300" lvl="1" indent="-228600">
              <a:spcBef>
                <a:spcPts val="755"/>
              </a:spcBef>
              <a:buClr>
                <a:srgbClr val="8DC53E"/>
              </a:buClr>
              <a:buFont typeface="Arial MT"/>
              <a:buChar char="•"/>
              <a:tabLst>
                <a:tab pos="240665" algn="l"/>
                <a:tab pos="241300" algn="l"/>
              </a:tabLst>
            </a:pPr>
            <a:r>
              <a:rPr lang="es-ES" sz="2000" spc="-25" dirty="0">
                <a:solidFill>
                  <a:srgbClr val="5F5F61"/>
                </a:solidFill>
                <a:latin typeface="+mj-lt"/>
              </a:rPr>
              <a:t>Precisión de extremo a extremo: &lt;100 ns</a:t>
            </a:r>
          </a:p>
          <a:p>
            <a:pPr marL="469900" lvl="1" indent="-229235">
              <a:lnSpc>
                <a:spcPct val="100000"/>
              </a:lnSpc>
              <a:spcBef>
                <a:spcPts val="265"/>
              </a:spcBef>
              <a:buClr>
                <a:srgbClr val="8DC53E"/>
              </a:buClr>
              <a:buFont typeface="Cambria Math"/>
              <a:buChar char="–"/>
              <a:tabLst>
                <a:tab pos="470534" algn="l"/>
              </a:tabLst>
            </a:pPr>
            <a:r>
              <a:rPr lang="es-ES" sz="2000" spc="-45" dirty="0">
                <a:solidFill>
                  <a:srgbClr val="5F5F61"/>
                </a:solidFill>
                <a:latin typeface="+mj-lt"/>
              </a:rPr>
              <a:t>Quiero medir la latencia unidireccional</a:t>
            </a:r>
            <a:endParaRPr lang="en-US" sz="2000" spc="-45" dirty="0">
              <a:solidFill>
                <a:srgbClr val="5F5F61"/>
              </a:solidFill>
              <a:latin typeface="+mj-lt"/>
            </a:endParaRPr>
          </a:p>
        </p:txBody>
      </p:sp>
      <p:pic>
        <p:nvPicPr>
          <p:cNvPr id="2050" name="Picture 2" descr="Picture background">
            <a:extLst>
              <a:ext uri="{FF2B5EF4-FFF2-40B4-BE49-F238E27FC236}">
                <a16:creationId xmlns:a16="http://schemas.microsoft.com/office/drawing/2014/main" id="{3B54225B-0D1D-4038-8395-806F2FCB97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057400"/>
            <a:ext cx="4916417" cy="327660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pSp>
        <p:nvGrpSpPr>
          <p:cNvPr id="7" name="Google Shape;1808;p66">
            <a:extLst>
              <a:ext uri="{FF2B5EF4-FFF2-40B4-BE49-F238E27FC236}">
                <a16:creationId xmlns:a16="http://schemas.microsoft.com/office/drawing/2014/main" id="{EA3D7D27-4F92-4200-92B9-9CD9B0981D62}"/>
              </a:ext>
            </a:extLst>
          </p:cNvPr>
          <p:cNvGrpSpPr/>
          <p:nvPr/>
        </p:nvGrpSpPr>
        <p:grpSpPr>
          <a:xfrm>
            <a:off x="2057400" y="412627"/>
            <a:ext cx="846528" cy="808368"/>
            <a:chOff x="4167000" y="2166750"/>
            <a:chExt cx="810000" cy="810000"/>
          </a:xfrm>
        </p:grpSpPr>
        <p:sp>
          <p:nvSpPr>
            <p:cNvPr id="8" name="Google Shape;1809;p66">
              <a:extLst>
                <a:ext uri="{FF2B5EF4-FFF2-40B4-BE49-F238E27FC236}">
                  <a16:creationId xmlns:a16="http://schemas.microsoft.com/office/drawing/2014/main" id="{79E5D1F4-62A7-43B8-B1D5-9D038B1851D0}"/>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529E7E97-627A-4F48-9AFF-2B5A1B732A87}"/>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2FDC4F54-EC3B-49B5-84A4-2F1AF2864F86}"/>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A81EAF8A-1E0C-4BFD-88F2-C8EB9DB0543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3505200" y="651089"/>
            <a:ext cx="7426960" cy="443711"/>
          </a:xfrm>
          <a:prstGeom prst="rect">
            <a:avLst/>
          </a:prstGeom>
        </p:spPr>
        <p:txBody>
          <a:bodyPr vert="horz" wrap="square" lIns="0" tIns="12700" rIns="0" bIns="0" rtlCol="0" anchor="ctr">
            <a:spAutoFit/>
          </a:bodyPr>
          <a:lstStyle/>
          <a:p>
            <a:pPr marL="12700">
              <a:lnSpc>
                <a:spcPct val="100000"/>
              </a:lnSpc>
              <a:spcBef>
                <a:spcPts val="100"/>
              </a:spcBef>
              <a:tabLst>
                <a:tab pos="3192780" algn="l"/>
                <a:tab pos="7396480" algn="l"/>
              </a:tabLst>
            </a:pPr>
            <a:r>
              <a:rPr lang="pt-BR" sz="2800" b="1" spc="310" dirty="0">
                <a:latin typeface="Quattrocento Sans" panose="020B0604020202020204" charset="0"/>
                <a:cs typeface="Quattrocento Sans" panose="020B0604020202020204" charset="0"/>
              </a:rPr>
              <a:t>Caso de uso: </a:t>
            </a:r>
            <a:r>
              <a:rPr lang="en-US" sz="2800" b="1" spc="310" dirty="0">
                <a:latin typeface="Quattrocento Sans" panose="020B0604020202020204" charset="0"/>
                <a:cs typeface="Quattrocento Sans" panose="020B0604020202020204" charset="0"/>
              </a:rPr>
              <a:t>AI</a:t>
            </a:r>
            <a:r>
              <a:rPr lang="pt-BR" sz="2800" b="1" spc="310" dirty="0">
                <a:latin typeface="Quattrocento Sans" panose="020B0604020202020204" charset="0"/>
                <a:cs typeface="Quattrocento Sans" panose="020B0604020202020204" charset="0"/>
              </a:rPr>
              <a:t> distribuida</a:t>
            </a:r>
          </a:p>
        </p:txBody>
      </p:sp>
      <p:sp>
        <p:nvSpPr>
          <p:cNvPr id="8" name="object 8"/>
          <p:cNvSpPr txBox="1"/>
          <p:nvPr/>
        </p:nvSpPr>
        <p:spPr>
          <a:xfrm>
            <a:off x="685800" y="1984343"/>
            <a:ext cx="4800600" cy="4070986"/>
          </a:xfrm>
          <a:prstGeom prst="rect">
            <a:avLst/>
          </a:prstGeom>
        </p:spPr>
        <p:txBody>
          <a:bodyPr vert="horz" wrap="square" lIns="0" tIns="94615" rIns="0" bIns="0" rtlCol="0">
            <a:spAutoFit/>
          </a:bodyPr>
          <a:lstStyle/>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recursos</a:t>
            </a:r>
            <a:r>
              <a:rPr lang="en-US" spc="-25" dirty="0">
                <a:solidFill>
                  <a:srgbClr val="5F5F61"/>
                </a:solidFill>
                <a:latin typeface="+mj-lt"/>
              </a:rPr>
              <a:t> para mover </a:t>
            </a:r>
            <a:r>
              <a:rPr lang="en-US" spc="-25" dirty="0" err="1">
                <a:solidFill>
                  <a:srgbClr val="5F5F61"/>
                </a:solidFill>
                <a:latin typeface="+mj-lt"/>
              </a:rPr>
              <a:t>datos</a:t>
            </a:r>
            <a:r>
              <a:rPr lang="en-US" spc="-25" dirty="0">
                <a:solidFill>
                  <a:srgbClr val="5F5F61"/>
                </a:solidFill>
                <a:latin typeface="+mj-lt"/>
              </a:rPr>
              <a:t> a una </a:t>
            </a:r>
            <a:r>
              <a:rPr lang="en-US" spc="-25" dirty="0" err="1">
                <a:solidFill>
                  <a:srgbClr val="5F5F61"/>
                </a:solidFill>
                <a:latin typeface="+mj-lt"/>
              </a:rPr>
              <a:t>máquina</a:t>
            </a:r>
            <a:r>
              <a:rPr lang="en-US" spc="-25" dirty="0">
                <a:solidFill>
                  <a:srgbClr val="5F5F61"/>
                </a:solidFill>
                <a:latin typeface="+mj-lt"/>
              </a:rPr>
              <a:t> o </a:t>
            </a:r>
            <a:r>
              <a:rPr lang="en-US" spc="-25" dirty="0" err="1">
                <a:solidFill>
                  <a:srgbClr val="5F5F61"/>
                </a:solidFill>
                <a:latin typeface="+mj-lt"/>
              </a:rPr>
              <a:t>clúster</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a:solidFill>
                  <a:srgbClr val="5F5F61"/>
                </a:solidFill>
                <a:latin typeface="+mj-lt"/>
              </a:rPr>
              <a:t>Con la </a:t>
            </a:r>
            <a:r>
              <a:rPr lang="en-US" spc="-25" dirty="0" err="1">
                <a:solidFill>
                  <a:srgbClr val="5F5F61"/>
                </a:solidFill>
                <a:latin typeface="+mj-lt"/>
              </a:rPr>
              <a:t>precisión</a:t>
            </a:r>
            <a:r>
              <a:rPr lang="en-US" spc="-25" dirty="0">
                <a:solidFill>
                  <a:srgbClr val="5F5F61"/>
                </a:solidFill>
                <a:latin typeface="+mj-lt"/>
              </a:rPr>
              <a:t> </a:t>
            </a:r>
            <a:r>
              <a:rPr lang="en-US" spc="-25" dirty="0" err="1">
                <a:solidFill>
                  <a:srgbClr val="5F5F61"/>
                </a:solidFill>
                <a:latin typeface="+mj-lt"/>
              </a:rPr>
              <a:t>adecuada</a:t>
            </a:r>
            <a:r>
              <a:rPr lang="en-US" spc="-25" dirty="0">
                <a:solidFill>
                  <a:srgbClr val="5F5F61"/>
                </a:solidFill>
                <a:latin typeface="+mj-lt"/>
              </a:rPr>
              <a:t>, se </a:t>
            </a:r>
            <a:r>
              <a:rPr lang="en-US" spc="-25" dirty="0" err="1">
                <a:solidFill>
                  <a:srgbClr val="5F5F61"/>
                </a:solidFill>
                <a:latin typeface="+mj-lt"/>
              </a:rPr>
              <a:t>puede</a:t>
            </a:r>
            <a:r>
              <a:rPr lang="en-US" spc="-25" dirty="0">
                <a:solidFill>
                  <a:srgbClr val="5F5F61"/>
                </a:solidFill>
                <a:latin typeface="+mj-lt"/>
              </a:rPr>
              <a:t> </a:t>
            </a:r>
            <a:r>
              <a:rPr lang="en-US" spc="-25" dirty="0" err="1">
                <a:solidFill>
                  <a:srgbClr val="5F5F61"/>
                </a:solidFill>
                <a:latin typeface="+mj-lt"/>
              </a:rPr>
              <a:t>entrenar</a:t>
            </a:r>
            <a:r>
              <a:rPr lang="en-US" spc="-25" dirty="0">
                <a:solidFill>
                  <a:srgbClr val="5F5F61"/>
                </a:solidFill>
                <a:latin typeface="+mj-lt"/>
              </a:rPr>
              <a:t> </a:t>
            </a:r>
            <a:r>
              <a:rPr lang="en-US" spc="-25" dirty="0" err="1">
                <a:solidFill>
                  <a:srgbClr val="5F5F61"/>
                </a:solidFill>
                <a:latin typeface="+mj-lt"/>
              </a:rPr>
              <a:t>en</a:t>
            </a:r>
            <a:r>
              <a:rPr lang="en-US" spc="-25" dirty="0">
                <a:solidFill>
                  <a:srgbClr val="5F5F61"/>
                </a:solidFill>
                <a:latin typeface="+mj-lt"/>
              </a:rPr>
              <a:t> </a:t>
            </a:r>
            <a:r>
              <a:rPr lang="en-US" spc="-25" dirty="0" err="1">
                <a:solidFill>
                  <a:srgbClr val="5F5F61"/>
                </a:solidFill>
                <a:latin typeface="+mj-lt"/>
              </a:rPr>
              <a:t>muchos</a:t>
            </a:r>
            <a:r>
              <a:rPr lang="en-US" spc="-25" dirty="0">
                <a:solidFill>
                  <a:srgbClr val="5F5F61"/>
                </a:solidFill>
                <a:latin typeface="+mj-lt"/>
              </a:rPr>
              <a:t> </a:t>
            </a:r>
            <a:r>
              <a:rPr lang="en-US" spc="-25" dirty="0" err="1">
                <a:solidFill>
                  <a:srgbClr val="5F5F61"/>
                </a:solidFill>
                <a:latin typeface="+mj-lt"/>
              </a:rPr>
              <a:t>lugares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Luego</a:t>
            </a:r>
            <a:r>
              <a:rPr lang="en-US" spc="-25" dirty="0">
                <a:solidFill>
                  <a:srgbClr val="5F5F61"/>
                </a:solidFill>
                <a:latin typeface="+mj-lt"/>
              </a:rPr>
              <a:t> usar las </a:t>
            </a:r>
            <a:r>
              <a:rPr lang="en-US" spc="-25" dirty="0" err="1">
                <a:solidFill>
                  <a:srgbClr val="5F5F61"/>
                </a:solidFill>
                <a:latin typeface="+mj-lt"/>
              </a:rPr>
              <a:t>marcas</a:t>
            </a:r>
            <a:r>
              <a:rPr lang="en-US" spc="-25" dirty="0">
                <a:solidFill>
                  <a:srgbClr val="5F5F61"/>
                </a:solidFill>
                <a:latin typeface="+mj-lt"/>
              </a:rPr>
              <a:t> de </a:t>
            </a:r>
            <a:r>
              <a:rPr lang="en-US" spc="-25" dirty="0" err="1">
                <a:solidFill>
                  <a:srgbClr val="5F5F61"/>
                </a:solidFill>
                <a:latin typeface="+mj-lt"/>
              </a:rPr>
              <a:t>tiempo</a:t>
            </a:r>
            <a:r>
              <a:rPr lang="en-US" spc="-25" dirty="0">
                <a:solidFill>
                  <a:srgbClr val="5F5F61"/>
                </a:solidFill>
                <a:latin typeface="+mj-lt"/>
              </a:rPr>
              <a:t> para </a:t>
            </a:r>
            <a:r>
              <a:rPr lang="en-US" spc="-25" dirty="0" err="1">
                <a:solidFill>
                  <a:srgbClr val="5F5F61"/>
                </a:solidFill>
                <a:latin typeface="+mj-lt"/>
              </a:rPr>
              <a:t>fusionar</a:t>
            </a:r>
            <a:r>
              <a:rPr lang="en-US" spc="-25" dirty="0">
                <a:solidFill>
                  <a:srgbClr val="5F5F61"/>
                </a:solidFill>
                <a:latin typeface="+mj-lt"/>
              </a:rPr>
              <a:t> los </a:t>
            </a:r>
            <a:r>
              <a:rPr lang="en-US" spc="-25" dirty="0" err="1">
                <a:solidFill>
                  <a:srgbClr val="5F5F61"/>
                </a:solidFill>
                <a:latin typeface="+mj-lt"/>
              </a:rPr>
              <a:t>resultados</a:t>
            </a:r>
            <a:r>
              <a:rPr lang="en-US" spc="-2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Ventajas</a:t>
            </a:r>
            <a:r>
              <a:rPr lang="en-US" spc="-2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Reduce </a:t>
            </a:r>
            <a:r>
              <a:rPr lang="en-US" spc="-15" dirty="0" err="1">
                <a:solidFill>
                  <a:srgbClr val="5F5F61"/>
                </a:solidFill>
                <a:latin typeface="+mj-lt"/>
              </a:rPr>
              <a:t>el</a:t>
            </a:r>
            <a:r>
              <a:rPr lang="en-US" spc="-15" dirty="0">
                <a:solidFill>
                  <a:srgbClr val="5F5F61"/>
                </a:solidFill>
                <a:latin typeface="+mj-lt"/>
              </a:rPr>
              <a:t> </a:t>
            </a:r>
            <a:r>
              <a:rPr lang="en-US" spc="-15" dirty="0" err="1">
                <a:solidFill>
                  <a:srgbClr val="5F5F61"/>
                </a:solidFill>
                <a:latin typeface="+mj-lt"/>
              </a:rPr>
              <a:t>tráfico</a:t>
            </a:r>
            <a:r>
              <a:rPr lang="en-US" spc="-15" dirty="0">
                <a:solidFill>
                  <a:srgbClr val="5F5F61"/>
                </a:solidFill>
                <a:latin typeface="+mj-lt"/>
              </a:rPr>
              <a:t>/</a:t>
            </a:r>
            <a:r>
              <a:rPr lang="en-US" spc="-15" dirty="0" err="1">
                <a:solidFill>
                  <a:srgbClr val="5F5F61"/>
                </a:solidFill>
                <a:latin typeface="+mj-lt"/>
              </a:rPr>
              <a:t>congestión</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Ahorra</a:t>
            </a:r>
            <a:r>
              <a:rPr lang="en-US" spc="-15" dirty="0">
                <a:solidFill>
                  <a:srgbClr val="5F5F61"/>
                </a:solidFill>
                <a:latin typeface="+mj-lt"/>
              </a:rPr>
              <a:t> </a:t>
            </a:r>
            <a:r>
              <a:rPr lang="en-US" spc="-15" dirty="0" err="1">
                <a:solidFill>
                  <a:srgbClr val="5F5F61"/>
                </a:solidFill>
                <a:latin typeface="+mj-lt"/>
              </a:rPr>
              <a:t>recursos</a:t>
            </a:r>
            <a:r>
              <a:rPr lang="en-US" spc="-15" dirty="0">
                <a:solidFill>
                  <a:srgbClr val="5F5F61"/>
                </a:solidFill>
                <a:latin typeface="+mj-lt"/>
              </a:rPr>
              <a:t>  </a:t>
            </a:r>
          </a:p>
          <a:p>
            <a:pPr marL="241300" lvl="1" indent="-228600">
              <a:lnSpc>
                <a:spcPts val="2080"/>
              </a:lnSpc>
              <a:spcBef>
                <a:spcPts val="365"/>
              </a:spcBef>
              <a:buClr>
                <a:srgbClr val="8DC53E"/>
              </a:buClr>
              <a:buFont typeface="Arial MT"/>
              <a:buChar char="•"/>
              <a:tabLst>
                <a:tab pos="240665" algn="l"/>
                <a:tab pos="241300" algn="l"/>
              </a:tabLst>
            </a:pPr>
            <a:r>
              <a:rPr lang="en-US" spc="-25" dirty="0" err="1">
                <a:solidFill>
                  <a:srgbClr val="5F5F61"/>
                </a:solidFill>
                <a:latin typeface="+mj-lt"/>
              </a:rPr>
              <a:t>Requiere</a:t>
            </a:r>
            <a:r>
              <a:rPr lang="en-US" spc="-25" dirty="0">
                <a:solidFill>
                  <a:srgbClr val="5F5F61"/>
                </a:solidFill>
                <a:latin typeface="+mj-lt"/>
              </a:rPr>
              <a:t> una </a:t>
            </a:r>
            <a:r>
              <a:rPr lang="en-US" spc="-25" dirty="0" err="1">
                <a:solidFill>
                  <a:srgbClr val="5F5F61"/>
                </a:solidFill>
                <a:latin typeface="+mj-lt"/>
              </a:rPr>
              <a:t>precisión</a:t>
            </a:r>
            <a:r>
              <a:rPr lang="en-US" spc="-25" dirty="0">
                <a:solidFill>
                  <a:srgbClr val="5F5F61"/>
                </a:solidFill>
                <a:latin typeface="+mj-lt"/>
              </a:rPr>
              <a:t> de </a:t>
            </a:r>
            <a:r>
              <a:rPr lang="en-US" spc="-25" dirty="0" err="1">
                <a:solidFill>
                  <a:srgbClr val="5F5F61"/>
                </a:solidFill>
                <a:latin typeface="+mj-lt"/>
              </a:rPr>
              <a:t>extremo</a:t>
            </a:r>
            <a:r>
              <a:rPr lang="en-US" spc="-25" dirty="0">
                <a:solidFill>
                  <a:srgbClr val="5F5F61"/>
                </a:solidFill>
                <a:latin typeface="+mj-lt"/>
              </a:rPr>
              <a:t> a </a:t>
            </a:r>
            <a:r>
              <a:rPr lang="en-US" spc="-25" dirty="0" err="1">
                <a:solidFill>
                  <a:srgbClr val="5F5F61"/>
                </a:solidFill>
                <a:latin typeface="+mj-lt"/>
              </a:rPr>
              <a:t>extremo</a:t>
            </a:r>
            <a:r>
              <a:rPr lang="en-US" spc="-25" dirty="0">
                <a:solidFill>
                  <a:srgbClr val="5F5F61"/>
                </a:solidFill>
                <a:latin typeface="+mj-lt"/>
              </a:rPr>
              <a:t> de </a:t>
            </a:r>
            <a:r>
              <a:rPr lang="en-US" spc="-25" dirty="0" err="1">
                <a:solidFill>
                  <a:srgbClr val="5F5F61"/>
                </a:solidFill>
                <a:latin typeface="+mj-lt"/>
              </a:rPr>
              <a:t>menos</a:t>
            </a:r>
            <a:r>
              <a:rPr lang="en-US" spc="-25" dirty="0">
                <a:solidFill>
                  <a:srgbClr val="5F5F61"/>
                </a:solidFill>
                <a:latin typeface="+mj-lt"/>
              </a:rPr>
              <a:t> </a:t>
            </a:r>
            <a:r>
              <a:rPr lang="ru-RU" sz="1800" spc="-15" dirty="0">
                <a:solidFill>
                  <a:srgbClr val="5F5F61"/>
                </a:solidFill>
                <a:latin typeface="+mj-lt"/>
                <a:cs typeface="Franklin Gothic Medium"/>
              </a:rPr>
              <a:t>&lt;</a:t>
            </a:r>
            <a:r>
              <a:rPr lang="en-US" spc="-25" dirty="0">
                <a:solidFill>
                  <a:srgbClr val="5F5F61"/>
                </a:solidFill>
                <a:latin typeface="+mj-lt"/>
              </a:rPr>
              <a:t>100 ns  </a:t>
            </a:r>
          </a:p>
          <a:p>
            <a:pPr marL="469900" lvl="1" indent="-229235">
              <a:lnSpc>
                <a:spcPts val="2090"/>
              </a:lnSpc>
              <a:buClr>
                <a:srgbClr val="8DC53E"/>
              </a:buClr>
              <a:buFont typeface="Cambria Math"/>
              <a:buChar char="–"/>
              <a:tabLst>
                <a:tab pos="470534" algn="l"/>
              </a:tabLst>
            </a:pPr>
            <a:r>
              <a:rPr lang="en-US" spc="-15" dirty="0">
                <a:solidFill>
                  <a:srgbClr val="5F5F61"/>
                </a:solidFill>
                <a:latin typeface="+mj-lt"/>
              </a:rPr>
              <a:t>A </a:t>
            </a:r>
            <a:r>
              <a:rPr lang="en-US" spc="-15" dirty="0" err="1">
                <a:solidFill>
                  <a:srgbClr val="5F5F61"/>
                </a:solidFill>
                <a:latin typeface="+mj-lt"/>
              </a:rPr>
              <a:t>través</a:t>
            </a:r>
            <a:r>
              <a:rPr lang="en-US" spc="-15" dirty="0">
                <a:solidFill>
                  <a:srgbClr val="5F5F61"/>
                </a:solidFill>
                <a:latin typeface="+mj-lt"/>
              </a:rPr>
              <a:t> del </a:t>
            </a:r>
            <a:r>
              <a:rPr lang="en-US" spc="-15" dirty="0" err="1">
                <a:solidFill>
                  <a:srgbClr val="5F5F61"/>
                </a:solidFill>
                <a:latin typeface="+mj-lt"/>
              </a:rPr>
              <a:t>centro</a:t>
            </a:r>
            <a:r>
              <a:rPr lang="en-US" spc="-15" dirty="0">
                <a:solidFill>
                  <a:srgbClr val="5F5F61"/>
                </a:solidFill>
                <a:latin typeface="+mj-lt"/>
              </a:rPr>
              <a:t> de </a:t>
            </a:r>
            <a:r>
              <a:rPr lang="en-US" spc="-15" dirty="0" err="1">
                <a:solidFill>
                  <a:srgbClr val="5F5F61"/>
                </a:solidFill>
                <a:latin typeface="+mj-lt"/>
              </a:rPr>
              <a:t>datos</a:t>
            </a:r>
            <a:r>
              <a:rPr lang="en-US" spc="-15" dirty="0">
                <a:solidFill>
                  <a:srgbClr val="5F5F61"/>
                </a:solidFill>
                <a:latin typeface="+mj-lt"/>
              </a:rPr>
              <a:t>  </a:t>
            </a:r>
          </a:p>
          <a:p>
            <a:pPr marL="469900" lvl="1" indent="-229235">
              <a:lnSpc>
                <a:spcPts val="2090"/>
              </a:lnSpc>
              <a:buClr>
                <a:srgbClr val="8DC53E"/>
              </a:buClr>
              <a:buFont typeface="Cambria Math"/>
              <a:buChar char="–"/>
              <a:tabLst>
                <a:tab pos="470534" algn="l"/>
              </a:tabLst>
            </a:pPr>
            <a:r>
              <a:rPr lang="en-US" spc="-15" dirty="0" err="1">
                <a:solidFill>
                  <a:srgbClr val="5F5F61"/>
                </a:solidFill>
                <a:latin typeface="+mj-lt"/>
              </a:rPr>
              <a:t>Globalmente</a:t>
            </a:r>
            <a:endParaRPr spc="-15" dirty="0">
              <a:solidFill>
                <a:srgbClr val="5F5F61"/>
              </a:solidFill>
              <a:latin typeface="+mj-lt"/>
            </a:endParaRPr>
          </a:p>
        </p:txBody>
      </p:sp>
      <p:pic>
        <p:nvPicPr>
          <p:cNvPr id="10" name="Рисунок 9">
            <a:extLst>
              <a:ext uri="{FF2B5EF4-FFF2-40B4-BE49-F238E27FC236}">
                <a16:creationId xmlns:a16="http://schemas.microsoft.com/office/drawing/2014/main" id="{E67A1761-1269-41B2-8809-6270E8DF6B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800" y="2209800"/>
            <a:ext cx="6063897" cy="3442525"/>
          </a:xfrm>
          <a:prstGeom prst="rect">
            <a:avLst/>
          </a:prstGeom>
          <a:ln>
            <a:noFill/>
          </a:ln>
          <a:effectLst>
            <a:softEdge rad="112500"/>
          </a:effectLst>
        </p:spPr>
      </p:pic>
      <p:grpSp>
        <p:nvGrpSpPr>
          <p:cNvPr id="11" name="Google Shape;1808;p66">
            <a:extLst>
              <a:ext uri="{FF2B5EF4-FFF2-40B4-BE49-F238E27FC236}">
                <a16:creationId xmlns:a16="http://schemas.microsoft.com/office/drawing/2014/main" id="{DC2F0A32-33FC-40BD-A07F-25C22B95916D}"/>
              </a:ext>
            </a:extLst>
          </p:cNvPr>
          <p:cNvGrpSpPr/>
          <p:nvPr/>
        </p:nvGrpSpPr>
        <p:grpSpPr>
          <a:xfrm>
            <a:off x="2438400" y="468760"/>
            <a:ext cx="846528" cy="808368"/>
            <a:chOff x="4167000" y="2166750"/>
            <a:chExt cx="810000" cy="810000"/>
          </a:xfrm>
        </p:grpSpPr>
        <p:sp>
          <p:nvSpPr>
            <p:cNvPr id="12" name="Google Shape;1809;p66">
              <a:extLst>
                <a:ext uri="{FF2B5EF4-FFF2-40B4-BE49-F238E27FC236}">
                  <a16:creationId xmlns:a16="http://schemas.microsoft.com/office/drawing/2014/main" id="{DA713189-50AB-464E-AFE1-621A09AD48A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3" name="Google Shape;1810;p66">
              <a:extLst>
                <a:ext uri="{FF2B5EF4-FFF2-40B4-BE49-F238E27FC236}">
                  <a16:creationId xmlns:a16="http://schemas.microsoft.com/office/drawing/2014/main" id="{D079D8AC-5FBD-4983-A6CF-EDBDD625BA09}"/>
                </a:ext>
              </a:extLst>
            </p:cNvPr>
            <p:cNvGrpSpPr/>
            <p:nvPr/>
          </p:nvGrpSpPr>
          <p:grpSpPr>
            <a:xfrm>
              <a:off x="4212051" y="2315099"/>
              <a:ext cx="719899" cy="513302"/>
              <a:chOff x="6103026" y="1909193"/>
              <a:chExt cx="719899" cy="513302"/>
            </a:xfrm>
          </p:grpSpPr>
          <p:sp>
            <p:nvSpPr>
              <p:cNvPr id="14" name="Google Shape;1811;p66">
                <a:extLst>
                  <a:ext uri="{FF2B5EF4-FFF2-40B4-BE49-F238E27FC236}">
                    <a16:creationId xmlns:a16="http://schemas.microsoft.com/office/drawing/2014/main" id="{DBF34881-CFC4-4EC2-80FD-75B08B03988C}"/>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5" name="Google Shape;1812;p66">
                <a:extLst>
                  <a:ext uri="{FF2B5EF4-FFF2-40B4-BE49-F238E27FC236}">
                    <a16:creationId xmlns:a16="http://schemas.microsoft.com/office/drawing/2014/main" id="{B0C14730-713F-44F2-B194-49101BDB6D52}"/>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4114800" y="195898"/>
            <a:ext cx="7543800" cy="874598"/>
          </a:xfrm>
          <a:prstGeom prst="rect">
            <a:avLst/>
          </a:prstGeom>
        </p:spPr>
        <p:txBody>
          <a:bodyPr vert="horz" wrap="square" lIns="0" tIns="12700" rIns="0" bIns="0" rtlCol="0">
            <a:spAutoFit/>
          </a:bodyPr>
          <a:lstStyle/>
          <a:p>
            <a:pPr marL="12700">
              <a:lnSpc>
                <a:spcPct val="100000"/>
              </a:lnSpc>
              <a:spcBef>
                <a:spcPts val="100"/>
              </a:spcBef>
              <a:tabLst>
                <a:tab pos="3192780" algn="l"/>
                <a:tab pos="7396480" algn="l"/>
              </a:tabLst>
            </a:pPr>
            <a:r>
              <a:rPr lang="es-ES" sz="2800" b="1" spc="310" dirty="0">
                <a:latin typeface="Quattrocento Sans" panose="020B0604020202020204" charset="0"/>
                <a:cs typeface="Quattrocento Sans" panose="020B0604020202020204" charset="0"/>
              </a:rPr>
              <a:t>Caso de uso: Sistemas multinúcleo</a:t>
            </a:r>
            <a:br>
              <a:rPr lang="es-ES" sz="2800" b="1" spc="310" dirty="0">
                <a:latin typeface="Quattrocento Sans" panose="020B0604020202020204" charset="0"/>
                <a:cs typeface="Quattrocento Sans" panose="020B0604020202020204" charset="0"/>
              </a:rPr>
            </a:br>
            <a:r>
              <a:rPr lang="es-ES" sz="2800" b="1" spc="310" dirty="0">
                <a:latin typeface="Quattrocento Sans" panose="020B0604020202020204" charset="0"/>
                <a:cs typeface="Quattrocento Sans" panose="020B0604020202020204" charset="0"/>
              </a:rPr>
              <a:t> a través de la red</a:t>
            </a:r>
            <a:endParaRPr sz="2800" b="1" spc="310" dirty="0">
              <a:latin typeface="Quattrocento Sans" panose="020B0604020202020204" charset="0"/>
              <a:cs typeface="Quattrocento Sans" panose="020B0604020202020204" charset="0"/>
            </a:endParaRPr>
          </a:p>
        </p:txBody>
      </p:sp>
      <p:pic>
        <p:nvPicPr>
          <p:cNvPr id="7" name="object 7"/>
          <p:cNvPicPr/>
          <p:nvPr/>
        </p:nvPicPr>
        <p:blipFill>
          <a:blip r:embed="rId2" cstate="print"/>
          <a:stretch>
            <a:fillRect/>
          </a:stretch>
        </p:blipFill>
        <p:spPr>
          <a:xfrm>
            <a:off x="7543800" y="2286000"/>
            <a:ext cx="4253484" cy="2836164"/>
          </a:xfrm>
          <a:prstGeom prst="rect">
            <a:avLst/>
          </a:prstGeom>
        </p:spPr>
      </p:pic>
      <p:sp>
        <p:nvSpPr>
          <p:cNvPr id="9" name="object 9"/>
          <p:cNvSpPr txBox="1"/>
          <p:nvPr/>
        </p:nvSpPr>
        <p:spPr>
          <a:xfrm>
            <a:off x="838200" y="1219200"/>
            <a:ext cx="6280785" cy="5313634"/>
          </a:xfrm>
          <a:prstGeom prst="rect">
            <a:avLst/>
          </a:prstGeom>
        </p:spPr>
        <p:txBody>
          <a:bodyPr vert="horz" wrap="square" lIns="0" tIns="45085" rIns="0" bIns="0" rtlCol="0">
            <a:spAutoFit/>
          </a:bodyPr>
          <a:lstStyle/>
          <a:p>
            <a:pPr marL="241300" indent="-228600">
              <a:lnSpc>
                <a:spcPct val="100000"/>
              </a:lnSpc>
              <a:spcBef>
                <a:spcPts val="355"/>
              </a:spcBef>
              <a:buClr>
                <a:srgbClr val="8DC53E"/>
              </a:buClr>
              <a:buFont typeface="Arial MT"/>
              <a:buChar char="•"/>
              <a:tabLst>
                <a:tab pos="240665" algn="l"/>
                <a:tab pos="241300" algn="l"/>
              </a:tabLst>
            </a:pPr>
            <a:r>
              <a:rPr lang="es-ES" sz="2000" spc="-25" dirty="0">
                <a:solidFill>
                  <a:srgbClr val="5F5F61"/>
                </a:solidFill>
                <a:latin typeface="+mj-lt"/>
                <a:cs typeface="Franklin Gothic Medium"/>
              </a:rPr>
              <a:t>La red del centro de datos es el tejido</a:t>
            </a:r>
            <a:endParaRPr lang="ru-RU" sz="2000" spc="-25" dirty="0">
              <a:solidFill>
                <a:srgbClr val="5F5F61"/>
              </a:solidFill>
              <a:latin typeface="+mj-lt"/>
              <a:cs typeface="Franklin Gothic Medium"/>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Interconexión Ultra-Path (UPI) sobre la red</a:t>
            </a:r>
            <a:endParaRPr lang="ru-RU" sz="2000" spc="-25" dirty="0">
              <a:solidFill>
                <a:srgbClr val="5F5F61"/>
              </a:solidFill>
              <a:latin typeface="+mj-lt"/>
            </a:endParaRPr>
          </a:p>
          <a:p>
            <a:pPr marL="469900" marR="26034" lvl="1" indent="-228600">
              <a:lnSpc>
                <a:spcPts val="2160"/>
              </a:lnSpc>
              <a:spcBef>
                <a:spcPts val="535"/>
              </a:spcBef>
              <a:buClr>
                <a:srgbClr val="8DC53E"/>
              </a:buClr>
              <a:buFont typeface="Cambria Math"/>
              <a:buChar char="–"/>
              <a:tabLst>
                <a:tab pos="469900" algn="l"/>
              </a:tabLst>
            </a:pPr>
            <a:r>
              <a:rPr lang="es-ES" sz="2000" spc="-25" dirty="0">
                <a:solidFill>
                  <a:srgbClr val="5F5F61"/>
                </a:solidFill>
                <a:latin typeface="+mj-lt"/>
              </a:rPr>
              <a:t>Unidad de gestión de memoria de entrada-salida (IOMMU) sobre la red</a:t>
            </a:r>
            <a:endParaRPr lang="ru-RU" sz="2000" spc="-25" dirty="0">
              <a:solidFill>
                <a:srgbClr val="5F5F61"/>
              </a:solidFill>
              <a:latin typeface="+mj-lt"/>
            </a:endParaRPr>
          </a:p>
          <a:p>
            <a:pPr marL="241300" marR="26034" lvl="1" indent="-228600">
              <a:spcBef>
                <a:spcPts val="355"/>
              </a:spcBef>
              <a:buClr>
                <a:srgbClr val="8DC53E"/>
              </a:buClr>
              <a:buFont typeface="Arial MT"/>
              <a:buChar char="•"/>
              <a:tabLst>
                <a:tab pos="240665" algn="l"/>
                <a:tab pos="241300" algn="l"/>
              </a:tabLst>
            </a:pPr>
            <a:r>
              <a:rPr lang="es-ES" sz="2000" spc="-25" dirty="0">
                <a:solidFill>
                  <a:srgbClr val="5F5F61"/>
                </a:solidFill>
                <a:latin typeface="+mj-lt"/>
              </a:rPr>
              <a:t>¿Podemos programar un centro de datos como una PC?</a:t>
            </a:r>
            <a:endParaRPr lang="ru-RU" sz="2000" spc="-25" dirty="0">
              <a:solidFill>
                <a:srgbClr val="5F5F61"/>
              </a:solidFill>
              <a:latin typeface="+mj-lt"/>
            </a:endParaRPr>
          </a:p>
          <a:p>
            <a:pPr marL="469900" marR="461645" lvl="1" indent="-228600">
              <a:lnSpc>
                <a:spcPts val="2160"/>
              </a:lnSpc>
              <a:spcBef>
                <a:spcPts val="535"/>
              </a:spcBef>
              <a:buClr>
                <a:srgbClr val="8DC53E"/>
              </a:buClr>
              <a:buFont typeface="Cambria Math"/>
              <a:buChar char="–"/>
              <a:tabLst>
                <a:tab pos="469900" algn="l"/>
              </a:tabLst>
            </a:pPr>
            <a:r>
              <a:rPr lang="en-US" sz="2000" spc="-20" dirty="0">
                <a:solidFill>
                  <a:srgbClr val="5F5F61"/>
                </a:solidFill>
                <a:latin typeface="+mj-lt"/>
                <a:cs typeface="Franklin Gothic Medium"/>
              </a:rPr>
              <a:t>E</a:t>
            </a:r>
            <a:r>
              <a:rPr lang="es-ES" sz="2000" spc="-20" dirty="0">
                <a:solidFill>
                  <a:srgbClr val="5F5F61"/>
                </a:solidFill>
                <a:latin typeface="+mj-lt"/>
                <a:cs typeface="Franklin Gothic Medium"/>
              </a:rPr>
              <a:t>l tiempo preciso puede ayudarnos a programar mejor el centro de datos.</a:t>
            </a:r>
            <a:endParaRPr lang="ru-RU" sz="2000" spc="-20" dirty="0">
              <a:solidFill>
                <a:srgbClr val="5F5F61"/>
              </a:solidFill>
              <a:latin typeface="+mj-lt"/>
              <a:cs typeface="Franklin Gothic Medium"/>
            </a:endParaRPr>
          </a:p>
          <a:p>
            <a:pPr marL="469900" marR="461645" lvl="1" indent="-228600">
              <a:lnSpc>
                <a:spcPts val="2160"/>
              </a:lnSpc>
              <a:spcBef>
                <a:spcPts val="535"/>
              </a:spcBef>
              <a:buClr>
                <a:srgbClr val="8DC53E"/>
              </a:buClr>
              <a:buFont typeface="Cambria Math"/>
              <a:buChar char="–"/>
              <a:tabLst>
                <a:tab pos="469900" algn="l"/>
              </a:tabLst>
            </a:pPr>
            <a:r>
              <a:rPr lang="es-ES" sz="2000" spc="-70" dirty="0">
                <a:solidFill>
                  <a:srgbClr val="5F5F61"/>
                </a:solidFill>
                <a:latin typeface="+mj-lt"/>
                <a:cs typeface="Franklin Gothic Medium"/>
              </a:rPr>
              <a:t>odo el equipo del centro de datos sigue el mismo vector de tiempo preciso</a:t>
            </a:r>
          </a:p>
          <a:p>
            <a:pPr marL="241300" marR="26034" lvl="1" indent="-228600">
              <a:lnSpc>
                <a:spcPts val="2160"/>
              </a:lnSpc>
              <a:spcBef>
                <a:spcPts val="355"/>
              </a:spcBef>
              <a:buClr>
                <a:srgbClr val="8DC53E"/>
              </a:buClr>
              <a:buFont typeface="Arial MT"/>
              <a:buChar char="•"/>
              <a:tabLst>
                <a:tab pos="240665" algn="l"/>
                <a:tab pos="241300" algn="l"/>
              </a:tabLst>
            </a:pPr>
            <a:r>
              <a:rPr lang="en-US" sz="2000" spc="-25" dirty="0" err="1">
                <a:solidFill>
                  <a:srgbClr val="5F5F61"/>
                </a:solidFill>
                <a:latin typeface="+mj-lt"/>
              </a:rPr>
              <a:t>Beneficio</a:t>
            </a:r>
            <a:r>
              <a:rPr sz="2000" spc="-25" dirty="0">
                <a:solidFill>
                  <a:srgbClr val="5F5F61"/>
                </a:solidFill>
                <a:latin typeface="+mj-lt"/>
              </a:rPr>
              <a:t>:</a:t>
            </a:r>
          </a:p>
          <a:p>
            <a:pPr marL="469900" lvl="1" indent="-228600">
              <a:lnSpc>
                <a:spcPct val="100000"/>
              </a:lnSpc>
              <a:spcBef>
                <a:spcPts val="250"/>
              </a:spcBef>
              <a:buClr>
                <a:srgbClr val="8DC53E"/>
              </a:buClr>
              <a:buFont typeface="Cambria Math"/>
              <a:buChar char="–"/>
              <a:tabLst>
                <a:tab pos="469900" algn="l"/>
              </a:tabLst>
            </a:pPr>
            <a:r>
              <a:rPr lang="es-ES" sz="2000" spc="-10" dirty="0">
                <a:solidFill>
                  <a:srgbClr val="5F5F61"/>
                </a:solidFill>
                <a:latin typeface="+mj-lt"/>
                <a:cs typeface="Franklin Gothic Medium"/>
              </a:rPr>
              <a:t>Las cargas actuales de los centros de datos están lejos del 100%</a:t>
            </a:r>
          </a:p>
          <a:p>
            <a:pPr marL="469900" lvl="1" indent="-228600">
              <a:lnSpc>
                <a:spcPct val="100000"/>
              </a:lnSpc>
              <a:spcBef>
                <a:spcPts val="250"/>
              </a:spcBef>
              <a:buClr>
                <a:srgbClr val="8DC53E"/>
              </a:buClr>
              <a:buFont typeface="Cambria Math"/>
              <a:buChar char="–"/>
              <a:tabLst>
                <a:tab pos="469900" algn="l"/>
              </a:tabLst>
            </a:pPr>
            <a:r>
              <a:rPr lang="es-ES" sz="2000" spc="-30" dirty="0">
                <a:solidFill>
                  <a:srgbClr val="5F5F61"/>
                </a:solidFill>
                <a:latin typeface="+mj-lt"/>
                <a:cs typeface="Franklin Gothic Medium"/>
              </a:rPr>
              <a:t>Determinismo: Si sabes cuándo ocurre todo, la carga podría estar más cerca del 100%</a:t>
            </a:r>
          </a:p>
          <a:p>
            <a:pPr marL="241300" marR="26034" lvl="1" indent="-228600">
              <a:lnSpc>
                <a:spcPts val="2160"/>
              </a:lnSpc>
              <a:spcBef>
                <a:spcPts val="355"/>
              </a:spcBef>
              <a:buClr>
                <a:srgbClr val="8DC53E"/>
              </a:buClr>
              <a:buFont typeface="Arial MT"/>
              <a:buChar char="•"/>
              <a:tabLst>
                <a:tab pos="240665" algn="l"/>
                <a:tab pos="241300" algn="l"/>
              </a:tabLst>
            </a:pPr>
            <a:r>
              <a:rPr lang="es-ES" sz="2000" spc="-25" dirty="0">
                <a:solidFill>
                  <a:srgbClr val="5F5F61"/>
                </a:solidFill>
                <a:latin typeface="+mj-lt"/>
              </a:rPr>
              <a:t>Requiere precisión de extremo a extremo de &lt;10 ns</a:t>
            </a:r>
            <a:endParaRPr sz="2000" spc="-25" dirty="0">
              <a:solidFill>
                <a:srgbClr val="5F5F61"/>
              </a:solidFill>
              <a:latin typeface="+mj-lt"/>
            </a:endParaRPr>
          </a:p>
          <a:p>
            <a:pPr>
              <a:lnSpc>
                <a:spcPct val="100000"/>
              </a:lnSpc>
              <a:spcBef>
                <a:spcPts val="15"/>
              </a:spcBef>
            </a:pPr>
            <a:endParaRPr sz="2150" dirty="0">
              <a:latin typeface="+mj-lt"/>
              <a:cs typeface="Franklin Gothic Medium"/>
            </a:endParaRPr>
          </a:p>
        </p:txBody>
      </p:sp>
      <p:grpSp>
        <p:nvGrpSpPr>
          <p:cNvPr id="5" name="Google Shape;1808;p66">
            <a:extLst>
              <a:ext uri="{FF2B5EF4-FFF2-40B4-BE49-F238E27FC236}">
                <a16:creationId xmlns:a16="http://schemas.microsoft.com/office/drawing/2014/main" id="{8F6ADE25-3C4A-4A34-AB5E-A3A6E0D552C9}"/>
              </a:ext>
            </a:extLst>
          </p:cNvPr>
          <p:cNvGrpSpPr/>
          <p:nvPr/>
        </p:nvGrpSpPr>
        <p:grpSpPr>
          <a:xfrm>
            <a:off x="3048000" y="229013"/>
            <a:ext cx="846528" cy="808368"/>
            <a:chOff x="4167000" y="2166750"/>
            <a:chExt cx="810000" cy="810000"/>
          </a:xfrm>
        </p:grpSpPr>
        <p:sp>
          <p:nvSpPr>
            <p:cNvPr id="8" name="Google Shape;1809;p66">
              <a:extLst>
                <a:ext uri="{FF2B5EF4-FFF2-40B4-BE49-F238E27FC236}">
                  <a16:creationId xmlns:a16="http://schemas.microsoft.com/office/drawing/2014/main" id="{5FB0F83D-6D7C-4308-8BBF-28E78CEFE9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0" name="Google Shape;1810;p66">
              <a:extLst>
                <a:ext uri="{FF2B5EF4-FFF2-40B4-BE49-F238E27FC236}">
                  <a16:creationId xmlns:a16="http://schemas.microsoft.com/office/drawing/2014/main" id="{6170F5CE-067A-4478-95EB-DC01CA7F1718}"/>
                </a:ext>
              </a:extLst>
            </p:cNvPr>
            <p:cNvGrpSpPr/>
            <p:nvPr/>
          </p:nvGrpSpPr>
          <p:grpSpPr>
            <a:xfrm>
              <a:off x="4212051" y="2315099"/>
              <a:ext cx="719899" cy="513302"/>
              <a:chOff x="6103026" y="1909193"/>
              <a:chExt cx="719899" cy="513302"/>
            </a:xfrm>
          </p:grpSpPr>
          <p:sp>
            <p:nvSpPr>
              <p:cNvPr id="11" name="Google Shape;1811;p66">
                <a:extLst>
                  <a:ext uri="{FF2B5EF4-FFF2-40B4-BE49-F238E27FC236}">
                    <a16:creationId xmlns:a16="http://schemas.microsoft.com/office/drawing/2014/main" id="{4C1ACFBF-B673-4DE4-9BBD-32EA068B4A3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2" name="Google Shape;1812;p66">
                <a:extLst>
                  <a:ext uri="{FF2B5EF4-FFF2-40B4-BE49-F238E27FC236}">
                    <a16:creationId xmlns:a16="http://schemas.microsoft.com/office/drawing/2014/main" id="{A2661A82-499C-472B-879E-FB52A96AFFB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rotWithShape="1">
          <a:blip r:embed="rId2" cstate="print"/>
          <a:srcRect t="13401"/>
          <a:stretch/>
        </p:blipFill>
        <p:spPr>
          <a:xfrm>
            <a:off x="865632" y="1447800"/>
            <a:ext cx="10460736" cy="4687824"/>
          </a:xfrm>
          <a:prstGeom prst="rect">
            <a:avLst/>
          </a:prstGeom>
        </p:spPr>
      </p:pic>
      <p:sp>
        <p:nvSpPr>
          <p:cNvPr id="3" name="object 7">
            <a:extLst>
              <a:ext uri="{FF2B5EF4-FFF2-40B4-BE49-F238E27FC236}">
                <a16:creationId xmlns:a16="http://schemas.microsoft.com/office/drawing/2014/main" id="{49273119-79D5-4B32-A3FB-15875CF12A05}"/>
              </a:ext>
            </a:extLst>
          </p:cNvPr>
          <p:cNvSpPr txBox="1">
            <a:spLocks/>
          </p:cNvSpPr>
          <p:nvPr/>
        </p:nvSpPr>
        <p:spPr>
          <a:xfrm>
            <a:off x="2971800" y="215012"/>
            <a:ext cx="8803879" cy="874598"/>
          </a:xfrm>
          <a:prstGeom prst="rect">
            <a:avLst/>
          </a:prstGeom>
        </p:spPr>
        <p:txBody>
          <a:bodyPr vert="horz" wrap="square" lIns="0" tIns="12700" rIns="0" bIns="0" rtlCol="0" anchor="ctr">
            <a:spAutoFit/>
          </a:bodyPr>
          <a:lstStyle>
            <a:lvl1pPr marL="12700">
              <a:lnSpc>
                <a:spcPct val="100000"/>
              </a:lnSpc>
              <a:spcBef>
                <a:spcPts val="100"/>
              </a:spcBef>
              <a:buNone/>
              <a:tabLst>
                <a:tab pos="3192780" algn="l"/>
                <a:tab pos="7396480" algn="l"/>
              </a:tabLst>
              <a:defRPr sz="2800" b="1" spc="310">
                <a:latin typeface="Quattrocento Sans" panose="020B0604020202020204" charset="0"/>
                <a:ea typeface="+mj-ea"/>
                <a:cs typeface="Quattrocento Sans" panose="020B0604020202020204" charset="0"/>
              </a:defRPr>
            </a:lvl1pPr>
          </a:lstStyle>
          <a:p>
            <a:r>
              <a:rPr lang="es-ES" dirty="0"/>
              <a:t>Requisitos de precisión de sincronización: presente y futuro</a:t>
            </a:r>
            <a:endParaRPr lang="pt-BR" dirty="0"/>
          </a:p>
        </p:txBody>
      </p:sp>
      <p:grpSp>
        <p:nvGrpSpPr>
          <p:cNvPr id="4" name="Google Shape;1808;p66">
            <a:extLst>
              <a:ext uri="{FF2B5EF4-FFF2-40B4-BE49-F238E27FC236}">
                <a16:creationId xmlns:a16="http://schemas.microsoft.com/office/drawing/2014/main" id="{8EABECCC-8E0C-466F-A861-D60FD711DAA3}"/>
              </a:ext>
            </a:extLst>
          </p:cNvPr>
          <p:cNvGrpSpPr/>
          <p:nvPr/>
        </p:nvGrpSpPr>
        <p:grpSpPr>
          <a:xfrm>
            <a:off x="1981200" y="248127"/>
            <a:ext cx="846528" cy="808368"/>
            <a:chOff x="4167000" y="2166750"/>
            <a:chExt cx="810000" cy="810000"/>
          </a:xfrm>
        </p:grpSpPr>
        <p:sp>
          <p:nvSpPr>
            <p:cNvPr id="5" name="Google Shape;1809;p66">
              <a:extLst>
                <a:ext uri="{FF2B5EF4-FFF2-40B4-BE49-F238E27FC236}">
                  <a16:creationId xmlns:a16="http://schemas.microsoft.com/office/drawing/2014/main" id="{12B3D1A5-CAD5-443E-8B48-A6D97E874EE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 name="Google Shape;1810;p66">
              <a:extLst>
                <a:ext uri="{FF2B5EF4-FFF2-40B4-BE49-F238E27FC236}">
                  <a16:creationId xmlns:a16="http://schemas.microsoft.com/office/drawing/2014/main" id="{5917139F-B6D1-4CE4-9A8C-D59F5E01076D}"/>
                </a:ext>
              </a:extLst>
            </p:cNvPr>
            <p:cNvGrpSpPr/>
            <p:nvPr/>
          </p:nvGrpSpPr>
          <p:grpSpPr>
            <a:xfrm>
              <a:off x="4212051" y="2315099"/>
              <a:ext cx="719899" cy="513302"/>
              <a:chOff x="6103026" y="1909193"/>
              <a:chExt cx="719899" cy="513302"/>
            </a:xfrm>
          </p:grpSpPr>
          <p:sp>
            <p:nvSpPr>
              <p:cNvPr id="8" name="Google Shape;1811;p66">
                <a:extLst>
                  <a:ext uri="{FF2B5EF4-FFF2-40B4-BE49-F238E27FC236}">
                    <a16:creationId xmlns:a16="http://schemas.microsoft.com/office/drawing/2014/main" id="{851DE10E-364F-4C4B-9D22-6F5B42ABDE1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9" name="Google Shape;1812;p66">
                <a:extLst>
                  <a:ext uri="{FF2B5EF4-FFF2-40B4-BE49-F238E27FC236}">
                    <a16:creationId xmlns:a16="http://schemas.microsoft.com/office/drawing/2014/main" id="{A82BF082-B631-4A35-97EB-8469A3E12B0F}"/>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p:nvPr/>
        </p:nvSpPr>
        <p:spPr>
          <a:xfrm>
            <a:off x="2438400" y="353333"/>
            <a:ext cx="9330973"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rPr>
              <a:t>Sincronización de tiempo del servidor</a:t>
            </a:r>
            <a:endParaRPr sz="3600" b="1" spc="310" dirty="0">
              <a:latin typeface="+mj-lt"/>
              <a:ea typeface="+mj-ea"/>
              <a:cs typeface="+mj-cs"/>
            </a:endParaRPr>
          </a:p>
        </p:txBody>
      </p:sp>
      <p:sp>
        <p:nvSpPr>
          <p:cNvPr id="318" name="Google Shape;318;p8"/>
          <p:cNvSpPr txBox="1"/>
          <p:nvPr/>
        </p:nvSpPr>
        <p:spPr>
          <a:xfrm>
            <a:off x="806824" y="1926571"/>
            <a:ext cx="5289176" cy="4109159"/>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sz="2400" i="0" dirty="0">
                <a:solidFill>
                  <a:srgbClr val="0D0D0D"/>
                </a:solidFill>
                <a:effectLst/>
                <a:latin typeface="+mj-lt"/>
              </a:rPr>
              <a:t>	</a:t>
            </a:r>
            <a:r>
              <a:rPr lang="es-ES" dirty="0">
                <a:solidFill>
                  <a:schemeClr val="dk1"/>
                </a:solidFill>
                <a:latin typeface="+mj-lt"/>
              </a:rPr>
              <a:t>Los sistemas de servidores modernos están equipados con procesadores (CPU), dispositivos periféricos y ranuras PCIe.</a:t>
            </a:r>
          </a:p>
          <a:p>
            <a:pPr marR="0" lvl="0" algn="just" rtl="0">
              <a:lnSpc>
                <a:spcPct val="150000"/>
              </a:lnSpc>
              <a:spcBef>
                <a:spcPts val="0"/>
              </a:spcBef>
              <a:spcAft>
                <a:spcPts val="0"/>
              </a:spcAft>
              <a:buClr>
                <a:srgbClr val="8DC63F"/>
              </a:buClr>
              <a:buSzPts val="2400"/>
            </a:pPr>
            <a:r>
              <a:rPr lang="es-ES" dirty="0">
                <a:solidFill>
                  <a:schemeClr val="dk1"/>
                </a:solidFill>
                <a:latin typeface="+mj-lt"/>
              </a:rPr>
              <a:t>Cada ranura PCIe recibe una señal de reloj de un fuente común de 100 MHz de la placa base. Esta señal de reloj se utiliza normalmente tanto para la CPU como para los dispositivos PCIe, y se denomina arquitectura de reloj común</a:t>
            </a:r>
            <a:r>
              <a:rPr lang="ru-RU" dirty="0">
                <a:solidFill>
                  <a:schemeClr val="dk1"/>
                </a:solidFill>
                <a:latin typeface="+mj-lt"/>
              </a:rPr>
              <a:t>.</a:t>
            </a:r>
            <a:endParaRPr dirty="0">
              <a:solidFill>
                <a:schemeClr val="dk1"/>
              </a:solidFill>
              <a:latin typeface="+mj-lt"/>
              <a:sym typeface="Libre Franklin"/>
            </a:endParaRPr>
          </a:p>
        </p:txBody>
      </p:sp>
      <p:pic>
        <p:nvPicPr>
          <p:cNvPr id="320" name="Google Shape;320;p8"/>
          <p:cNvPicPr preferRelativeResize="0"/>
          <p:nvPr/>
        </p:nvPicPr>
        <p:blipFill rotWithShape="1">
          <a:blip r:embed="rId3">
            <a:alphaModFix/>
          </a:blip>
          <a:srcRect/>
          <a:stretch/>
        </p:blipFill>
        <p:spPr>
          <a:xfrm>
            <a:off x="6383448" y="1926571"/>
            <a:ext cx="5808552" cy="3004857"/>
          </a:xfrm>
          <a:prstGeom prst="rect">
            <a:avLst/>
          </a:prstGeom>
          <a:noFill/>
          <a:ln>
            <a:noFill/>
          </a:ln>
        </p:spPr>
      </p:pic>
    </p:spTree>
    <p:extLst>
      <p:ext uri="{BB962C8B-B14F-4D97-AF65-F5344CB8AC3E}">
        <p14:creationId xmlns:p14="http://schemas.microsoft.com/office/powerpoint/2010/main" val="357055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048000" y="756988"/>
            <a:ext cx="8145430" cy="443070"/>
          </a:xfrm>
          <a:prstGeom prst="rect">
            <a:avLst/>
          </a:prstGeom>
        </p:spPr>
        <p:txBody>
          <a:bodyPr vert="horz" wrap="square" lIns="0" tIns="12065" rIns="0" bIns="0" rtlCol="0">
            <a:spAutoFit/>
          </a:bodyPr>
          <a:lstStyle/>
          <a:p>
            <a:pPr marL="12700">
              <a:lnSpc>
                <a:spcPct val="100000"/>
              </a:lnSpc>
              <a:spcBef>
                <a:spcPts val="100"/>
              </a:spcBef>
              <a:tabLst>
                <a:tab pos="749935" algn="l"/>
                <a:tab pos="1776730" algn="l"/>
                <a:tab pos="3547745" algn="l"/>
                <a:tab pos="5079365" algn="l"/>
                <a:tab pos="6330950" algn="l"/>
                <a:tab pos="7017384" algn="l"/>
              </a:tabLst>
            </a:pPr>
            <a:r>
              <a:rPr lang="en-US" sz="2800" b="1" spc="310" dirty="0">
                <a:latin typeface="Quattrocento Sans" panose="020B0604020202020204" charset="0"/>
                <a:cs typeface="Quattrocento Sans" panose="020B0604020202020204" charset="0"/>
              </a:rPr>
              <a:t>¿Por </a:t>
            </a:r>
            <a:r>
              <a:rPr lang="en-US" sz="2800" b="1" spc="310" dirty="0" err="1">
                <a:latin typeface="Quattrocento Sans" panose="020B0604020202020204" charset="0"/>
                <a:cs typeface="Quattrocento Sans" panose="020B0604020202020204" charset="0"/>
              </a:rPr>
              <a:t>qué</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necesitamos</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a:t>
            </a:r>
            <a:endParaRPr sz="2800" b="1" spc="310" dirty="0">
              <a:latin typeface="Quattrocento Sans" panose="020B0604020202020204" charset="0"/>
              <a:cs typeface="Quattrocento Sans" panose="020B0604020202020204" charset="0"/>
            </a:endParaRPr>
          </a:p>
        </p:txBody>
      </p:sp>
      <p:sp>
        <p:nvSpPr>
          <p:cNvPr id="7" name="object 7"/>
          <p:cNvSpPr txBox="1"/>
          <p:nvPr/>
        </p:nvSpPr>
        <p:spPr>
          <a:xfrm>
            <a:off x="1861100" y="2035291"/>
            <a:ext cx="9631928" cy="1243930"/>
          </a:xfrm>
          <a:prstGeom prst="rect">
            <a:avLst/>
          </a:prstGeom>
        </p:spPr>
        <p:txBody>
          <a:bodyPr vert="horz" wrap="square" lIns="0" tIns="12700" rIns="0" bIns="0" rtlCol="0">
            <a:spAutoFit/>
          </a:bodyPr>
          <a:lstStyle/>
          <a:p>
            <a:pPr marL="12700">
              <a:lnSpc>
                <a:spcPct val="100000"/>
              </a:lnSpc>
            </a:pPr>
            <a:r>
              <a:rPr lang="es-ES" sz="2000" dirty="0">
                <a:latin typeface="+mj-lt"/>
                <a:cs typeface="Franklin Gothic Medium"/>
              </a:rPr>
              <a:t>La sincronización de relojes a nivel de nanosegundos abre nuevas oportunidades para aplicaciones con requisitos críticos de tiempo y retraso</a:t>
            </a:r>
          </a:p>
          <a:p>
            <a:pPr marL="12700">
              <a:lnSpc>
                <a:spcPct val="100000"/>
              </a:lnSpc>
            </a:pPr>
            <a:endParaRPr lang="es-ES" sz="2000" dirty="0">
              <a:latin typeface="+mj-lt"/>
              <a:cs typeface="Franklin Gothic Medium"/>
            </a:endParaRPr>
          </a:p>
          <a:p>
            <a:pPr marL="12700">
              <a:lnSpc>
                <a:spcPct val="100000"/>
              </a:lnSpc>
            </a:pPr>
            <a:r>
              <a:rPr lang="es-ES" sz="2000" dirty="0">
                <a:latin typeface="+mj-lt"/>
                <a:cs typeface="Franklin Gothic Medium"/>
              </a:rPr>
              <a:t>Un eje de tiempo preciso mejora el rendimiento, la eficiencia y la seguridad de las aplicaciones</a:t>
            </a:r>
            <a:endParaRPr sz="2000" dirty="0">
              <a:latin typeface="+mj-lt"/>
              <a:cs typeface="Franklin Gothic Medium"/>
            </a:endParaRPr>
          </a:p>
        </p:txBody>
      </p:sp>
      <p:graphicFrame>
        <p:nvGraphicFramePr>
          <p:cNvPr id="8" name="object 8"/>
          <p:cNvGraphicFramePr>
            <a:graphicFrameLocks noGrp="1"/>
          </p:cNvGraphicFramePr>
          <p:nvPr>
            <p:extLst>
              <p:ext uri="{D42A27DB-BD31-4B8C-83A1-F6EECF244321}">
                <p14:modId xmlns:p14="http://schemas.microsoft.com/office/powerpoint/2010/main" val="2076199810"/>
              </p:ext>
            </p:extLst>
          </p:nvPr>
        </p:nvGraphicFramePr>
        <p:xfrm>
          <a:off x="1905000" y="3923537"/>
          <a:ext cx="6273160" cy="1947671"/>
        </p:xfrm>
        <a:graphic>
          <a:graphicData uri="http://schemas.openxmlformats.org/drawingml/2006/table">
            <a:tbl>
              <a:tblPr firstRow="1" bandRow="1">
                <a:tableStyleId>{2D5ABB26-0587-4C30-8999-92F81FD0307C}</a:tableStyleId>
              </a:tblPr>
              <a:tblGrid>
                <a:gridCol w="2437130">
                  <a:extLst>
                    <a:ext uri="{9D8B030D-6E8A-4147-A177-3AD203B41FA5}">
                      <a16:colId xmlns:a16="http://schemas.microsoft.com/office/drawing/2014/main" val="20000"/>
                    </a:ext>
                  </a:extLst>
                </a:gridCol>
                <a:gridCol w="94614">
                  <a:extLst>
                    <a:ext uri="{9D8B030D-6E8A-4147-A177-3AD203B41FA5}">
                      <a16:colId xmlns:a16="http://schemas.microsoft.com/office/drawing/2014/main" val="20001"/>
                    </a:ext>
                  </a:extLst>
                </a:gridCol>
                <a:gridCol w="83819">
                  <a:extLst>
                    <a:ext uri="{9D8B030D-6E8A-4147-A177-3AD203B41FA5}">
                      <a16:colId xmlns:a16="http://schemas.microsoft.com/office/drawing/2014/main" val="20002"/>
                    </a:ext>
                  </a:extLst>
                </a:gridCol>
                <a:gridCol w="88264">
                  <a:extLst>
                    <a:ext uri="{9D8B030D-6E8A-4147-A177-3AD203B41FA5}">
                      <a16:colId xmlns:a16="http://schemas.microsoft.com/office/drawing/2014/main" val="20003"/>
                    </a:ext>
                  </a:extLst>
                </a:gridCol>
                <a:gridCol w="1029970">
                  <a:extLst>
                    <a:ext uri="{9D8B030D-6E8A-4147-A177-3AD203B41FA5}">
                      <a16:colId xmlns:a16="http://schemas.microsoft.com/office/drawing/2014/main" val="20004"/>
                    </a:ext>
                  </a:extLst>
                </a:gridCol>
                <a:gridCol w="103504">
                  <a:extLst>
                    <a:ext uri="{9D8B030D-6E8A-4147-A177-3AD203B41FA5}">
                      <a16:colId xmlns:a16="http://schemas.microsoft.com/office/drawing/2014/main" val="20005"/>
                    </a:ext>
                  </a:extLst>
                </a:gridCol>
                <a:gridCol w="325754">
                  <a:extLst>
                    <a:ext uri="{9D8B030D-6E8A-4147-A177-3AD203B41FA5}">
                      <a16:colId xmlns:a16="http://schemas.microsoft.com/office/drawing/2014/main" val="20006"/>
                    </a:ext>
                  </a:extLst>
                </a:gridCol>
                <a:gridCol w="169545">
                  <a:extLst>
                    <a:ext uri="{9D8B030D-6E8A-4147-A177-3AD203B41FA5}">
                      <a16:colId xmlns:a16="http://schemas.microsoft.com/office/drawing/2014/main" val="20007"/>
                    </a:ext>
                  </a:extLst>
                </a:gridCol>
                <a:gridCol w="1940560">
                  <a:extLst>
                    <a:ext uri="{9D8B030D-6E8A-4147-A177-3AD203B41FA5}">
                      <a16:colId xmlns:a16="http://schemas.microsoft.com/office/drawing/2014/main" val="20008"/>
                    </a:ext>
                  </a:extLst>
                </a:gridCol>
              </a:tblGrid>
              <a:tr h="739901">
                <a:tc gridSpan="5">
                  <a:txBody>
                    <a:bodyPr/>
                    <a:lstStyle/>
                    <a:p>
                      <a:pPr>
                        <a:lnSpc>
                          <a:spcPct val="100000"/>
                        </a:lnSpc>
                        <a:spcBef>
                          <a:spcPts val="20"/>
                        </a:spcBef>
                      </a:pPr>
                      <a:endParaRPr sz="1750" dirty="0">
                        <a:latin typeface="Times New Roman"/>
                        <a:cs typeface="Times New Roman"/>
                      </a:endParaRPr>
                    </a:p>
                    <a:p>
                      <a:pPr marL="308610">
                        <a:lnSpc>
                          <a:spcPct val="100000"/>
                        </a:lnSpc>
                        <a:tabLst>
                          <a:tab pos="806450" algn="l"/>
                        </a:tabLst>
                      </a:pPr>
                      <a:r>
                        <a:rPr sz="1200" spc="-5" dirty="0">
                          <a:solidFill>
                            <a:srgbClr val="FFFFFF"/>
                          </a:solidFill>
                          <a:latin typeface="Trebuchet MS"/>
                          <a:cs typeface="Trebuchet MS"/>
                        </a:rPr>
                        <a:t>3x</a:t>
                      </a:r>
                      <a:r>
                        <a:rPr lang="ru-RU" sz="1200" spc="-5" dirty="0">
                          <a:solidFill>
                            <a:srgbClr val="FFFFFF"/>
                          </a:solidFill>
                          <a:latin typeface="Trebuchet MS"/>
                          <a:cs typeface="Trebuchet MS"/>
                        </a:rPr>
                        <a:t> </a:t>
                      </a:r>
                      <a:r>
                        <a:rPr lang="en-US" sz="1200" kern="1200" spc="-5" dirty="0" err="1">
                          <a:solidFill>
                            <a:srgbClr val="FFFFFF"/>
                          </a:solidFill>
                          <a:latin typeface="Trebuchet MS"/>
                          <a:ea typeface="+mn-ea"/>
                        </a:rPr>
                        <a:t>Rendimiento</a:t>
                      </a:r>
                      <a:r>
                        <a:rPr lang="en-US" sz="1200" kern="1200" spc="-5" dirty="0">
                          <a:solidFill>
                            <a:srgbClr val="FFFFFF"/>
                          </a:solidFill>
                          <a:latin typeface="Trebuchet MS"/>
                          <a:ea typeface="+mn-ea"/>
                        </a:rPr>
                        <a:t> de bases de </a:t>
                      </a:r>
                      <a:r>
                        <a:rPr lang="en-US" sz="1200" kern="1200" spc="-5" dirty="0" err="1">
                          <a:solidFill>
                            <a:srgbClr val="FFFFFF"/>
                          </a:solidFill>
                          <a:latin typeface="Trebuchet MS"/>
                          <a:ea typeface="+mn-ea"/>
                        </a:rPr>
                        <a:t>datos</a:t>
                      </a:r>
                      <a:r>
                        <a:rPr lang="en-US" sz="1200" kern="1200" spc="-5" dirty="0">
                          <a:solidFill>
                            <a:srgbClr val="FFFFFF"/>
                          </a:solidFill>
                          <a:latin typeface="Trebuchet MS"/>
                          <a:ea typeface="+mn-ea"/>
                        </a:rPr>
                        <a:t> </a:t>
                      </a:r>
                      <a:r>
                        <a:rPr lang="en-US" sz="1200" kern="1200" spc="-5" dirty="0" err="1">
                          <a:solidFill>
                            <a:srgbClr val="FFFFFF"/>
                          </a:solidFill>
                          <a:latin typeface="Trebuchet MS"/>
                          <a:ea typeface="+mn-ea"/>
                        </a:rPr>
                        <a:t>distribuidas</a:t>
                      </a:r>
                      <a:endParaRPr sz="1200" kern="1200" spc="-5" dirty="0">
                        <a:solidFill>
                          <a:srgbClr val="FFFFFF"/>
                        </a:solidFill>
                        <a:latin typeface="Trebuchet MS"/>
                        <a:ea typeface="+mn-ea"/>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B w="76200">
                      <a:solidFill>
                        <a:srgbClr val="FFFFFF"/>
                      </a:solidFill>
                      <a:prstDash val="solid"/>
                    </a:lnB>
                  </a:tcPr>
                </a:tc>
                <a:tc gridSpan="3">
                  <a:txBody>
                    <a:bodyPr/>
                    <a:lstStyle/>
                    <a:p>
                      <a:pPr>
                        <a:lnSpc>
                          <a:spcPct val="100000"/>
                        </a:lnSpc>
                        <a:spcBef>
                          <a:spcPts val="20"/>
                        </a:spcBef>
                      </a:pPr>
                      <a:endParaRPr sz="1750" dirty="0">
                        <a:latin typeface="Times New Roman"/>
                        <a:cs typeface="Times New Roman"/>
                      </a:endParaRPr>
                    </a:p>
                    <a:p>
                      <a:pPr marL="408940">
                        <a:lnSpc>
                          <a:spcPct val="100000"/>
                        </a:lnSpc>
                        <a:tabLst>
                          <a:tab pos="1037590" algn="l"/>
                        </a:tabLst>
                      </a:pPr>
                      <a:r>
                        <a:rPr sz="1200" spc="-10" dirty="0">
                          <a:solidFill>
                            <a:srgbClr val="FFFFFF"/>
                          </a:solidFill>
                          <a:latin typeface="Trebuchet MS"/>
                          <a:cs typeface="Trebuchet MS"/>
                        </a:rPr>
                        <a:t>80</a:t>
                      </a:r>
                      <a:r>
                        <a:rPr sz="1200" dirty="0">
                          <a:solidFill>
                            <a:srgbClr val="FFFFFF"/>
                          </a:solidFill>
                          <a:latin typeface="Trebuchet MS"/>
                          <a:cs typeface="Trebuchet MS"/>
                        </a:rPr>
                        <a:t>x</a:t>
                      </a:r>
                      <a:r>
                        <a:rPr lang="ru-RU" sz="1200" dirty="0">
                          <a:solidFill>
                            <a:srgbClr val="FFFFFF"/>
                          </a:solidFill>
                          <a:latin typeface="Trebuchet MS"/>
                          <a:cs typeface="Trebuchet MS"/>
                        </a:rPr>
                        <a:t> </a:t>
                      </a:r>
                      <a:r>
                        <a:rPr lang="en-US" sz="1200" kern="1200" dirty="0" err="1">
                          <a:solidFill>
                            <a:srgbClr val="FFFFFF"/>
                          </a:solidFill>
                          <a:latin typeface="Trebuchet MS"/>
                          <a:ea typeface="+mn-ea"/>
                        </a:rPr>
                        <a:t>Precisión</a:t>
                      </a:r>
                      <a:r>
                        <a:rPr lang="en-US" sz="1200" kern="1200" dirty="0">
                          <a:solidFill>
                            <a:srgbClr val="FFFFFF"/>
                          </a:solidFill>
                          <a:latin typeface="Trebuchet MS"/>
                          <a:ea typeface="+mn-ea"/>
                        </a:rPr>
                        <a:t> del </a:t>
                      </a:r>
                      <a:r>
                        <a:rPr lang="en-US" sz="1200" kern="1200" dirty="0" err="1">
                          <a:solidFill>
                            <a:srgbClr val="FFFFFF"/>
                          </a:solidFill>
                          <a:latin typeface="Trebuchet MS"/>
                          <a:ea typeface="+mn-ea"/>
                        </a:rPr>
                        <a:t>tiempo</a:t>
                      </a:r>
                      <a:endParaRPr sz="1200" dirty="0">
                        <a:latin typeface="Trebuchet MS"/>
                        <a:cs typeface="Trebuchet MS"/>
                      </a:endParaRPr>
                    </a:p>
                  </a:txBody>
                  <a:tcPr marL="0" marR="0" marT="2540" marB="0">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771144">
                <a:tc gridSpan="3">
                  <a:txBody>
                    <a:bodyPr/>
                    <a:lstStyle/>
                    <a:p>
                      <a:pPr marL="0" marR="703580" indent="0" algn="ctr">
                        <a:lnSpc>
                          <a:spcPct val="100000"/>
                        </a:lnSpc>
                      </a:pPr>
                      <a:endParaRPr lang="ru-RU" sz="1350" dirty="0">
                        <a:solidFill>
                          <a:schemeClr val="tx1"/>
                        </a:solidFill>
                        <a:latin typeface="Times New Roman"/>
                        <a:cs typeface="Times New Roman"/>
                      </a:endParaRPr>
                    </a:p>
                    <a:p>
                      <a:pPr marL="0" marR="703580" indent="0" algn="r">
                        <a:lnSpc>
                          <a:spcPct val="100000"/>
                        </a:lnSpc>
                      </a:pPr>
                      <a:r>
                        <a:rPr lang="es-ES" sz="1200" dirty="0">
                          <a:solidFill>
                            <a:srgbClr val="FFFFFF"/>
                          </a:solidFill>
                          <a:latin typeface="Trebuchet MS"/>
                          <a:cs typeface="Trebuchet MS"/>
                        </a:rPr>
                        <a:t>Seguridad del sitio con cifrado temporizado</a:t>
                      </a:r>
                      <a:endParaRPr sz="1200" dirty="0">
                        <a:latin typeface="Trebuchet MS"/>
                        <a:cs typeface="Trebuchet MS"/>
                      </a:endParaRPr>
                    </a:p>
                  </a:txBody>
                  <a:tcPr marL="0" marR="0" marT="1905" marB="0">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lnB w="76200">
                      <a:solidFill>
                        <a:srgbClr val="FFFFFF"/>
                      </a:solidFill>
                      <a:prstDash val="solid"/>
                    </a:lnB>
                  </a:tcPr>
                </a:tc>
                <a:tc gridSpan="4">
                  <a:txBody>
                    <a:bodyPr/>
                    <a:lstStyle/>
                    <a:p>
                      <a:pPr>
                        <a:lnSpc>
                          <a:spcPct val="100000"/>
                        </a:lnSpc>
                        <a:spcBef>
                          <a:spcPts val="45"/>
                        </a:spcBef>
                      </a:pPr>
                      <a:endParaRPr sz="1950" dirty="0">
                        <a:latin typeface="Times New Roman"/>
                        <a:cs typeface="Times New Roman"/>
                      </a:endParaRPr>
                    </a:p>
                    <a:p>
                      <a:pPr marL="137795">
                        <a:lnSpc>
                          <a:spcPct val="100000"/>
                        </a:lnSpc>
                        <a:tabLst>
                          <a:tab pos="387350" algn="l"/>
                        </a:tabLst>
                      </a:pPr>
                      <a:r>
                        <a:rPr sz="1800" spc="-900" baseline="9259" dirty="0">
                          <a:solidFill>
                            <a:srgbClr val="FFFFFF"/>
                          </a:solidFill>
                          <a:latin typeface="Arial MT"/>
                          <a:cs typeface="Arial MT"/>
                        </a:rPr>
                        <a:t>↓	</a:t>
                      </a:r>
                      <a:r>
                        <a:rPr lang="en-US" sz="1200" kern="1200" spc="-5" dirty="0">
                          <a:solidFill>
                            <a:srgbClr val="FFFFFF"/>
                          </a:solidFill>
                          <a:latin typeface="Trebuchet MS"/>
                          <a:ea typeface="+mn-ea"/>
                        </a:rPr>
                        <a:t>"</a:t>
                      </a:r>
                      <a:r>
                        <a:rPr lang="en-US" sz="1200" kern="1200" spc="-5" dirty="0" err="1">
                          <a:solidFill>
                            <a:srgbClr val="FFFFFF"/>
                          </a:solidFill>
                          <a:latin typeface="Trebuchet MS"/>
                          <a:ea typeface="+mn-ea"/>
                        </a:rPr>
                        <a:t>Computación</a:t>
                      </a:r>
                      <a:r>
                        <a:rPr lang="en-US" sz="1200" kern="1200" spc="-5" dirty="0">
                          <a:solidFill>
                            <a:srgbClr val="FFFFFF"/>
                          </a:solidFill>
                          <a:latin typeface="Trebuchet MS"/>
                          <a:ea typeface="+mn-ea"/>
                        </a:rPr>
                        <a:t>"</a:t>
                      </a:r>
                      <a:endParaRPr sz="1200" kern="1200" spc="-5" dirty="0">
                        <a:solidFill>
                          <a:srgbClr val="FFFFFF"/>
                        </a:solidFill>
                        <a:latin typeface="Trebuchet MS"/>
                        <a:ea typeface="+mn-ea"/>
                        <a:cs typeface="Trebuchet MS"/>
                      </a:endParaRPr>
                    </a:p>
                  </a:txBody>
                  <a:tcPr marL="0" marR="0" marT="5715" marB="0">
                    <a:lnR w="83820">
                      <a:solidFill>
                        <a:srgbClr val="FFFFFF"/>
                      </a:solidFill>
                      <a:prstDash val="solid"/>
                    </a:lnR>
                    <a:lnT w="76200">
                      <a:solidFill>
                        <a:srgbClr val="FFFFFF"/>
                      </a:solidFill>
                      <a:prstDash val="solid"/>
                    </a:lnT>
                    <a:lnB w="76200">
                      <a:solidFill>
                        <a:srgbClr val="FFFFFF"/>
                      </a:solidFill>
                      <a:prstDash val="solid"/>
                    </a:lnB>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45"/>
                        </a:spcBef>
                      </a:pPr>
                      <a:endParaRPr sz="1950" dirty="0">
                        <a:latin typeface="Times New Roman"/>
                        <a:cs typeface="Times New Roman"/>
                      </a:endParaRPr>
                    </a:p>
                    <a:p>
                      <a:pPr marL="246379">
                        <a:lnSpc>
                          <a:spcPct val="100000"/>
                        </a:lnSpc>
                        <a:tabLst>
                          <a:tab pos="559435" algn="l"/>
                        </a:tabLst>
                      </a:pPr>
                      <a:r>
                        <a:rPr sz="1800" spc="-900" baseline="9259" dirty="0">
                          <a:solidFill>
                            <a:srgbClr val="FFFFFF"/>
                          </a:solidFill>
                          <a:latin typeface="Arial MT"/>
                          <a:cs typeface="Arial MT"/>
                        </a:rPr>
                        <a:t>↓	</a:t>
                      </a:r>
                      <a:r>
                        <a:rPr lang="en-US" sz="1200" spc="-5" dirty="0" err="1">
                          <a:solidFill>
                            <a:srgbClr val="FFFFFF"/>
                          </a:solidFill>
                          <a:latin typeface="Trebuchet MS"/>
                          <a:cs typeface="Trebuchet MS"/>
                        </a:rPr>
                        <a:t>Tráfico</a:t>
                      </a:r>
                      <a:r>
                        <a:rPr lang="en-US" sz="1200" spc="-5" dirty="0">
                          <a:solidFill>
                            <a:srgbClr val="FFFFFF"/>
                          </a:solidFill>
                          <a:latin typeface="Trebuchet MS"/>
                          <a:cs typeface="Trebuchet MS"/>
                        </a:rPr>
                        <a:t> de red</a:t>
                      </a:r>
                      <a:endParaRPr sz="1200" dirty="0">
                        <a:latin typeface="Trebuchet MS"/>
                        <a:cs typeface="Trebuchet MS"/>
                      </a:endParaRPr>
                    </a:p>
                  </a:txBody>
                  <a:tcPr marL="0" marR="0" marT="5715" marB="0">
                    <a:lnL w="83820">
                      <a:solidFill>
                        <a:srgbClr val="FFFFFF"/>
                      </a:solidFill>
                      <a:prstDash val="solid"/>
                    </a:lnL>
                    <a:lnT w="76200">
                      <a:solidFill>
                        <a:srgbClr val="FFFFFF"/>
                      </a:solidFill>
                      <a:prstDash val="solid"/>
                    </a:lnT>
                    <a:lnB w="76200">
                      <a:solidFill>
                        <a:srgbClr val="FFFFFF"/>
                      </a:solidFill>
                      <a:prstDash val="solid"/>
                    </a:lnB>
                    <a:solidFill>
                      <a:srgbClr val="7A5E25"/>
                    </a:solidFill>
                  </a:tcPr>
                </a:tc>
                <a:extLst>
                  <a:ext uri="{0D108BD9-81ED-4DB2-BD59-A6C34878D82A}">
                    <a16:rowId xmlns:a16="http://schemas.microsoft.com/office/drawing/2014/main" val="10001"/>
                  </a:ext>
                </a:extLst>
              </a:tr>
              <a:tr h="436626">
                <a:tc>
                  <a:txBody>
                    <a:bodyPr/>
                    <a:lstStyle/>
                    <a:p>
                      <a:pPr marL="637540">
                        <a:lnSpc>
                          <a:spcPct val="100000"/>
                        </a:lnSpc>
                        <a:spcBef>
                          <a:spcPts val="1105"/>
                        </a:spcBef>
                      </a:pPr>
                      <a:r>
                        <a:rPr lang="en-US" sz="1200" kern="1200" dirty="0">
                          <a:solidFill>
                            <a:srgbClr val="FFFFFF"/>
                          </a:solidFill>
                          <a:latin typeface="Trebuchet MS"/>
                          <a:ea typeface="+mn-ea"/>
                        </a:rPr>
                        <a:t>"</a:t>
                      </a:r>
                      <a:r>
                        <a:rPr lang="en-US" sz="1200" kern="1200" dirty="0" err="1">
                          <a:solidFill>
                            <a:srgbClr val="FFFFFF"/>
                          </a:solidFill>
                          <a:latin typeface="Trebuchet MS"/>
                          <a:ea typeface="+mn-ea"/>
                        </a:rPr>
                        <a:t>Consistencia</a:t>
                      </a:r>
                      <a:r>
                        <a:rPr lang="en-US" sz="1200" kern="1200" dirty="0">
                          <a:solidFill>
                            <a:srgbClr val="FFFFFF"/>
                          </a:solidFill>
                          <a:latin typeface="Trebuchet MS"/>
                          <a:ea typeface="+mn-ea"/>
                        </a:rPr>
                        <a:t> de </a:t>
                      </a:r>
                      <a:r>
                        <a:rPr lang="en-US" sz="1200" kern="1200" dirty="0" err="1">
                          <a:solidFill>
                            <a:srgbClr val="FFFFFF"/>
                          </a:solidFill>
                          <a:latin typeface="Trebuchet MS"/>
                          <a:ea typeface="+mn-ea"/>
                        </a:rPr>
                        <a:t>datos</a:t>
                      </a:r>
                      <a:r>
                        <a:rPr lang="en-US" sz="1200" kern="1200" dirty="0">
                          <a:solidFill>
                            <a:srgbClr val="FFFFFF"/>
                          </a:solidFill>
                          <a:latin typeface="Trebuchet MS"/>
                          <a:ea typeface="+mn-ea"/>
                        </a:rPr>
                        <a:t>"</a:t>
                      </a:r>
                      <a:endParaRPr sz="1200" kern="1200" dirty="0">
                        <a:solidFill>
                          <a:srgbClr val="FFFFFF"/>
                        </a:solidFill>
                        <a:latin typeface="Trebuchet MS"/>
                        <a:ea typeface="+mn-ea"/>
                        <a:cs typeface="Trebuchet MS"/>
                      </a:endParaRPr>
                    </a:p>
                  </a:txBody>
                  <a:tcPr marL="0" marR="0" marT="140335" marB="0">
                    <a:lnT w="76200">
                      <a:solidFill>
                        <a:srgbClr val="FFFFFF"/>
                      </a:solidFill>
                      <a:prstDash val="solid"/>
                    </a:lnT>
                    <a:solidFill>
                      <a:srgbClr val="7A5E25"/>
                    </a:solidFill>
                  </a:tcPr>
                </a:tc>
                <a:tc>
                  <a:txBody>
                    <a:bodyPr/>
                    <a:lstStyle/>
                    <a:p>
                      <a:pPr>
                        <a:lnSpc>
                          <a:spcPct val="100000"/>
                        </a:lnSpc>
                      </a:pPr>
                      <a:endParaRPr sz="1600">
                        <a:latin typeface="Times New Roman"/>
                        <a:cs typeface="Times New Roman"/>
                      </a:endParaRPr>
                    </a:p>
                  </a:txBody>
                  <a:tcPr marL="0" marR="0" marT="0" marB="0">
                    <a:lnT w="76200">
                      <a:solidFill>
                        <a:srgbClr val="FFFFFF"/>
                      </a:solidFill>
                      <a:prstDash val="solid"/>
                    </a:lnT>
                  </a:tcPr>
                </a:tc>
                <a:tc gridSpan="5">
                  <a:txBody>
                    <a:bodyPr/>
                    <a:lstStyle/>
                    <a:p>
                      <a:pPr marL="484505">
                        <a:lnSpc>
                          <a:spcPct val="100000"/>
                        </a:lnSpc>
                        <a:spcBef>
                          <a:spcPts val="1105"/>
                        </a:spcBef>
                      </a:pPr>
                      <a:r>
                        <a:rPr lang="en-US" sz="1200" kern="1200" dirty="0" err="1">
                          <a:solidFill>
                            <a:srgbClr val="FFFFFF"/>
                          </a:solidFill>
                          <a:latin typeface="Trebuchet MS"/>
                          <a:ea typeface="+mn-ea"/>
                          <a:cs typeface="+mn-cs"/>
                        </a:rPr>
                        <a:t>Causalidad</a:t>
                      </a:r>
                      <a:endParaRPr sz="1200" kern="1200" dirty="0">
                        <a:solidFill>
                          <a:srgbClr val="FFFFFF"/>
                        </a:solidFill>
                        <a:latin typeface="Trebuchet MS"/>
                        <a:ea typeface="+mn-ea"/>
                        <a:cs typeface="+mn-cs"/>
                      </a:endParaRPr>
                    </a:p>
                  </a:txBody>
                  <a:tcPr marL="0" marR="0" marT="140335" marB="0">
                    <a:lnR w="82295">
                      <a:solidFill>
                        <a:srgbClr val="FFFFFF"/>
                      </a:solidFill>
                      <a:prstDash val="solid"/>
                    </a:lnR>
                    <a:lnT w="76200">
                      <a:solidFill>
                        <a:srgbClr val="FFFFFF"/>
                      </a:solidFill>
                      <a:prstDash val="solid"/>
                    </a:lnT>
                    <a:solidFill>
                      <a:srgbClr val="7A5E25"/>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0" algn="ctr">
                        <a:lnSpc>
                          <a:spcPct val="100000"/>
                        </a:lnSpc>
                        <a:spcBef>
                          <a:spcPts val="0"/>
                        </a:spcBef>
                      </a:pPr>
                      <a:r>
                        <a:rPr lang="en-US" sz="1200" kern="1200" dirty="0" err="1">
                          <a:solidFill>
                            <a:srgbClr val="FFFFFF"/>
                          </a:solidFill>
                          <a:latin typeface="Trebuchet MS"/>
                          <a:ea typeface="+mn-ea"/>
                          <a:cs typeface="+mn-cs"/>
                        </a:rPr>
                        <a:t>Ordenación</a:t>
                      </a:r>
                      <a:r>
                        <a:rPr lang="en-US" sz="1200" kern="1200" dirty="0">
                          <a:solidFill>
                            <a:srgbClr val="FFFFFF"/>
                          </a:solidFill>
                          <a:latin typeface="Trebuchet MS"/>
                          <a:ea typeface="+mn-ea"/>
                          <a:cs typeface="+mn-cs"/>
                        </a:rPr>
                        <a:t> de </a:t>
                      </a:r>
                      <a:r>
                        <a:rPr lang="en-US" sz="1200" kern="1200" dirty="0" err="1">
                          <a:solidFill>
                            <a:srgbClr val="FFFFFF"/>
                          </a:solidFill>
                          <a:latin typeface="Trebuchet MS"/>
                          <a:ea typeface="+mn-ea"/>
                          <a:cs typeface="+mn-cs"/>
                        </a:rPr>
                        <a:t>eventos</a:t>
                      </a:r>
                      <a:endParaRPr sz="1200" kern="1200" dirty="0">
                        <a:solidFill>
                          <a:srgbClr val="FFFFFF"/>
                        </a:solidFill>
                        <a:latin typeface="Trebuchet MS"/>
                        <a:ea typeface="+mn-ea"/>
                        <a:cs typeface="+mn-cs"/>
                      </a:endParaRPr>
                    </a:p>
                  </a:txBody>
                  <a:tcPr marL="0" marR="0" marT="140335" marB="0">
                    <a:lnL w="82295">
                      <a:solidFill>
                        <a:srgbClr val="FFFFFF"/>
                      </a:solidFill>
                      <a:prstDash val="solid"/>
                    </a:lnL>
                    <a:lnT w="76200">
                      <a:solidFill>
                        <a:srgbClr val="FFFFFF"/>
                      </a:solidFill>
                      <a:prstDash val="solid"/>
                    </a:lnT>
                    <a:solidFill>
                      <a:srgbClr val="7A5E25"/>
                    </a:solidFill>
                  </a:tcPr>
                </a:tc>
                <a:tc hMerge="1">
                  <a:txBody>
                    <a:bodyPr/>
                    <a:lstStyle/>
                    <a:p>
                      <a:endParaRPr/>
                    </a:p>
                  </a:txBody>
                  <a:tcPr marL="0" marR="0" marT="0" marB="0"/>
                </a:tc>
                <a:extLst>
                  <a:ext uri="{0D108BD9-81ED-4DB2-BD59-A6C34878D82A}">
                    <a16:rowId xmlns:a16="http://schemas.microsoft.com/office/drawing/2014/main" val="10002"/>
                  </a:ext>
                </a:extLst>
              </a:tr>
            </a:tbl>
          </a:graphicData>
        </a:graphic>
      </p:graphicFrame>
      <p:sp>
        <p:nvSpPr>
          <p:cNvPr id="9" name="object 9"/>
          <p:cNvSpPr/>
          <p:nvPr/>
        </p:nvSpPr>
        <p:spPr>
          <a:xfrm>
            <a:off x="8458200" y="3905099"/>
            <a:ext cx="1399540" cy="1948180"/>
          </a:xfrm>
          <a:custGeom>
            <a:avLst/>
            <a:gdLst/>
            <a:ahLst/>
            <a:cxnLst/>
            <a:rect l="l" t="t" r="r" b="b"/>
            <a:pathLst>
              <a:path w="1399540" h="1948179">
                <a:moveTo>
                  <a:pt x="1399031" y="0"/>
                </a:moveTo>
                <a:lnTo>
                  <a:pt x="0" y="0"/>
                </a:lnTo>
                <a:lnTo>
                  <a:pt x="0" y="1947672"/>
                </a:lnTo>
                <a:lnTo>
                  <a:pt x="1399031" y="1947672"/>
                </a:lnTo>
                <a:lnTo>
                  <a:pt x="1399031" y="0"/>
                </a:lnTo>
                <a:close/>
              </a:path>
            </a:pathLst>
          </a:custGeom>
          <a:solidFill>
            <a:srgbClr val="7A5E25"/>
          </a:solidFill>
        </p:spPr>
        <p:txBody>
          <a:bodyPr wrap="square" lIns="0" tIns="0" rIns="0" bIns="0" rtlCol="0"/>
          <a:lstStyle/>
          <a:p>
            <a:endParaRPr>
              <a:latin typeface="+mj-lt"/>
            </a:endParaRPr>
          </a:p>
        </p:txBody>
      </p:sp>
      <p:sp>
        <p:nvSpPr>
          <p:cNvPr id="10" name="object 10"/>
          <p:cNvSpPr txBox="1"/>
          <p:nvPr/>
        </p:nvSpPr>
        <p:spPr>
          <a:xfrm>
            <a:off x="8610600" y="4237525"/>
            <a:ext cx="1828800" cy="1446550"/>
          </a:xfrm>
          <a:prstGeom prst="rect">
            <a:avLst/>
          </a:prstGeom>
        </p:spPr>
        <p:txBody>
          <a:bodyPr vert="horz" wrap="square" lIns="0" tIns="0" rIns="0" bIns="0" rtlCol="0">
            <a:spAutoFit/>
          </a:bodyPr>
          <a:lstStyle/>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a:lnSpc>
                <a:spcPct val="100000"/>
              </a:lnSpc>
            </a:pPr>
            <a:endParaRPr sz="1400" dirty="0">
              <a:latin typeface="+mj-lt"/>
              <a:cs typeface="Times New Roman"/>
            </a:endParaRPr>
          </a:p>
          <a:p>
            <a:pPr marL="72000" marR="790575" algn="ctr">
              <a:lnSpc>
                <a:spcPct val="100000"/>
              </a:lnSpc>
            </a:pPr>
            <a:r>
              <a:rPr lang="it-IT" sz="1200" b="1" spc="-5" dirty="0">
                <a:solidFill>
                  <a:srgbClr val="FFFFFF"/>
                </a:solidFill>
                <a:latin typeface="+mj-lt"/>
              </a:rPr>
              <a:t>solo la punta</a:t>
            </a:r>
            <a:r>
              <a:rPr lang="ru-RU" sz="1200" b="1" spc="-5" dirty="0">
                <a:solidFill>
                  <a:srgbClr val="FFFFFF"/>
                </a:solidFill>
                <a:latin typeface="+mj-lt"/>
              </a:rPr>
              <a:t> </a:t>
            </a:r>
            <a:r>
              <a:rPr lang="it-IT" sz="1200" b="1" spc="-5" dirty="0">
                <a:solidFill>
                  <a:srgbClr val="FFFFFF"/>
                </a:solidFill>
                <a:latin typeface="+mj-lt"/>
              </a:rPr>
              <a:t>del iceberg</a:t>
            </a:r>
            <a:endParaRPr sz="1200" b="1" spc="-5" dirty="0">
              <a:solidFill>
                <a:srgbClr val="FFFFFF"/>
              </a:solidFill>
              <a:latin typeface="+mj-lt"/>
            </a:endParaRPr>
          </a:p>
        </p:txBody>
      </p:sp>
      <p:pic>
        <p:nvPicPr>
          <p:cNvPr id="11" name="object 11"/>
          <p:cNvPicPr/>
          <p:nvPr/>
        </p:nvPicPr>
        <p:blipFill>
          <a:blip r:embed="rId2" cstate="print"/>
          <a:stretch>
            <a:fillRect/>
          </a:stretch>
        </p:blipFill>
        <p:spPr>
          <a:xfrm>
            <a:off x="8444753" y="3541819"/>
            <a:ext cx="1345692" cy="1391412"/>
          </a:xfrm>
          <a:prstGeom prst="rect">
            <a:avLst/>
          </a:prstGeom>
        </p:spPr>
      </p:pic>
      <p:grpSp>
        <p:nvGrpSpPr>
          <p:cNvPr id="12" name="Google Shape;1808;p66">
            <a:extLst>
              <a:ext uri="{FF2B5EF4-FFF2-40B4-BE49-F238E27FC236}">
                <a16:creationId xmlns:a16="http://schemas.microsoft.com/office/drawing/2014/main" id="{C85DCE49-E85D-4D5B-9E72-8D52BF881D1A}"/>
              </a:ext>
            </a:extLst>
          </p:cNvPr>
          <p:cNvGrpSpPr/>
          <p:nvPr/>
        </p:nvGrpSpPr>
        <p:grpSpPr>
          <a:xfrm>
            <a:off x="2057400" y="582608"/>
            <a:ext cx="822513" cy="808368"/>
            <a:chOff x="4167000" y="2166750"/>
            <a:chExt cx="810000" cy="810000"/>
          </a:xfrm>
        </p:grpSpPr>
        <p:sp>
          <p:nvSpPr>
            <p:cNvPr id="13" name="Google Shape;1809;p66">
              <a:extLst>
                <a:ext uri="{FF2B5EF4-FFF2-40B4-BE49-F238E27FC236}">
                  <a16:creationId xmlns:a16="http://schemas.microsoft.com/office/drawing/2014/main" id="{B47530D3-DB19-437F-99A8-5D36DB01DEA5}"/>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Verdana"/>
                <a:ea typeface="Verdana"/>
                <a:cs typeface="Verdana"/>
                <a:sym typeface="Verdana"/>
              </a:endParaRPr>
            </a:p>
          </p:txBody>
        </p:sp>
        <p:grpSp>
          <p:nvGrpSpPr>
            <p:cNvPr id="14" name="Google Shape;1810;p66">
              <a:extLst>
                <a:ext uri="{FF2B5EF4-FFF2-40B4-BE49-F238E27FC236}">
                  <a16:creationId xmlns:a16="http://schemas.microsoft.com/office/drawing/2014/main" id="{084E9893-FF61-48B9-BDF8-4DFF67075497}"/>
                </a:ext>
              </a:extLst>
            </p:cNvPr>
            <p:cNvGrpSpPr/>
            <p:nvPr/>
          </p:nvGrpSpPr>
          <p:grpSpPr>
            <a:xfrm>
              <a:off x="4212051" y="2315099"/>
              <a:ext cx="719899" cy="513302"/>
              <a:chOff x="6103026" y="1909193"/>
              <a:chExt cx="719899" cy="513302"/>
            </a:xfrm>
          </p:grpSpPr>
          <p:sp>
            <p:nvSpPr>
              <p:cNvPr id="15" name="Google Shape;1811;p66">
                <a:extLst>
                  <a:ext uri="{FF2B5EF4-FFF2-40B4-BE49-F238E27FC236}">
                    <a16:creationId xmlns:a16="http://schemas.microsoft.com/office/drawing/2014/main" id="{9904F524-6BE9-40CF-96F0-B044A4CB49E2}"/>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sp>
            <p:nvSpPr>
              <p:cNvPr id="16" name="Google Shape;1812;p66">
                <a:extLst>
                  <a:ext uri="{FF2B5EF4-FFF2-40B4-BE49-F238E27FC236}">
                    <a16:creationId xmlns:a16="http://schemas.microsoft.com/office/drawing/2014/main" id="{E0960AB4-84CA-46D4-B64D-668CB35543ED}"/>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Quattrocento Sans"/>
                  <a:ea typeface="Quattrocento Sans"/>
                  <a:cs typeface="Quattrocento Sans"/>
                  <a:sym typeface="Quattrocento Sans"/>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9"/>
          <p:cNvSpPr/>
          <p:nvPr/>
        </p:nvSpPr>
        <p:spPr>
          <a:xfrm>
            <a:off x="6731282" y="338891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26" name="Google Shape;326;p9"/>
          <p:cNvSpPr txBox="1">
            <a:spLocks noGrp="1"/>
          </p:cNvSpPr>
          <p:nvPr>
            <p:ph type="title"/>
          </p:nvPr>
        </p:nvSpPr>
        <p:spPr>
          <a:xfrm>
            <a:off x="883026" y="945556"/>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a:t>
            </a:r>
            <a:r>
              <a:rPr lang="en-US" sz="3600" b="1" spc="310" dirty="0">
                <a:solidFill>
                  <a:schemeClr val="tx1"/>
                </a:solidFill>
                <a:latin typeface="+mj-lt"/>
                <a:ea typeface="+mj-ea"/>
                <a:cs typeface="+mj-cs"/>
              </a:rPr>
              <a:t> de </a:t>
            </a:r>
            <a:r>
              <a:rPr lang="en-US" sz="3600" b="1" spc="310" dirty="0" err="1">
                <a:solidFill>
                  <a:schemeClr val="tx1"/>
                </a:solidFill>
                <a:latin typeface="+mj-lt"/>
                <a:ea typeface="+mj-ea"/>
                <a:cs typeface="+mj-cs"/>
              </a:rPr>
              <a:t>sincronización</a:t>
            </a:r>
            <a:r>
              <a:rPr lang="en-US" sz="3600" b="1" spc="310" dirty="0">
                <a:solidFill>
                  <a:schemeClr val="tx1"/>
                </a:solidFill>
                <a:latin typeface="+mj-lt"/>
                <a:ea typeface="+mj-ea"/>
                <a:cs typeface="+mj-cs"/>
              </a:rPr>
              <a:t> de puntos finales PCIe </a:t>
            </a:r>
            <a:r>
              <a:rPr lang="en-US" sz="3600" b="1" spc="310" dirty="0" err="1">
                <a:solidFill>
                  <a:schemeClr val="tx1"/>
                </a:solidFill>
                <a:latin typeface="+mj-lt"/>
                <a:ea typeface="+mj-ea"/>
                <a:cs typeface="+mj-cs"/>
              </a:rPr>
              <a:t>típica</a:t>
            </a:r>
            <a:endParaRPr sz="3600" b="1" spc="310" dirty="0">
              <a:solidFill>
                <a:schemeClr val="tx1"/>
              </a:solidFill>
              <a:latin typeface="+mj-lt"/>
              <a:ea typeface="+mj-ea"/>
              <a:cs typeface="+mj-cs"/>
            </a:endParaRPr>
          </a:p>
        </p:txBody>
      </p:sp>
      <p:sp>
        <p:nvSpPr>
          <p:cNvPr id="328" name="Google Shape;328;p9"/>
          <p:cNvSpPr txBox="1"/>
          <p:nvPr/>
        </p:nvSpPr>
        <p:spPr>
          <a:xfrm>
            <a:off x="422621" y="2271614"/>
            <a:ext cx="5461309"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La mayoría de los puntos finales PCIe, como los adaptadores de red PCIe (NIC), tienen un fuente local de señal de reloj y un bloqueo de fase (PLL), que genera una señal de reloj para Ethernet a una frecuencia, por ejemplo, 156,25 MHz. La señal de reloj de 100 MHz de la placa base se utiliza para controlar el núcleo PCIe, lo que hace que el interfaz PCIe y el núcleo Ethernet sean asíncronos entre sí.</a:t>
            </a:r>
            <a:endParaRPr sz="1600" dirty="0">
              <a:latin typeface="+mj-lt"/>
            </a:endParaRPr>
          </a:p>
        </p:txBody>
      </p:sp>
      <p:sp>
        <p:nvSpPr>
          <p:cNvPr id="329" name="Google Shape;329;p9"/>
          <p:cNvSpPr/>
          <p:nvPr/>
        </p:nvSpPr>
        <p:spPr>
          <a:xfrm>
            <a:off x="7074678" y="427083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30" name="Google Shape;330;p9"/>
          <p:cNvSpPr/>
          <p:nvPr/>
        </p:nvSpPr>
        <p:spPr>
          <a:xfrm>
            <a:off x="5947256" y="2531124"/>
            <a:ext cx="583818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1" name="Google Shape;331;p9"/>
          <p:cNvSpPr/>
          <p:nvPr/>
        </p:nvSpPr>
        <p:spPr>
          <a:xfrm>
            <a:off x="6100256" y="2805169"/>
            <a:ext cx="4370507"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32" name="Google Shape;332;p9"/>
          <p:cNvSpPr/>
          <p:nvPr/>
        </p:nvSpPr>
        <p:spPr>
          <a:xfrm>
            <a:off x="6427233" y="2916521"/>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Chipset</a:t>
            </a:r>
            <a:endParaRPr dirty="0"/>
          </a:p>
        </p:txBody>
      </p:sp>
      <p:sp>
        <p:nvSpPr>
          <p:cNvPr id="333" name="Google Shape;333;p9"/>
          <p:cNvSpPr/>
          <p:nvPr/>
        </p:nvSpPr>
        <p:spPr>
          <a:xfrm>
            <a:off x="7265393" y="421287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34" name="Google Shape;334;p9"/>
          <p:cNvCxnSpPr/>
          <p:nvPr/>
        </p:nvCxnSpPr>
        <p:spPr>
          <a:xfrm rot="10800000">
            <a:off x="7656677" y="3700495"/>
            <a:ext cx="1368316" cy="239713"/>
          </a:xfrm>
          <a:prstGeom prst="straightConnector1">
            <a:avLst/>
          </a:prstGeom>
          <a:noFill/>
          <a:ln w="9525" cap="flat" cmpd="sng">
            <a:solidFill>
              <a:schemeClr val="accent1"/>
            </a:solidFill>
            <a:prstDash val="solid"/>
            <a:miter lim="800000"/>
            <a:headEnd type="none" w="sm" len="sm"/>
            <a:tailEnd type="triangle" w="med" len="med"/>
          </a:ln>
        </p:spPr>
      </p:cxnSp>
      <p:sp>
        <p:nvSpPr>
          <p:cNvPr id="335" name="Google Shape;335;p9"/>
          <p:cNvSpPr txBox="1"/>
          <p:nvPr/>
        </p:nvSpPr>
        <p:spPr>
          <a:xfrm>
            <a:off x="7716270" y="3852796"/>
            <a:ext cx="1282297"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Ethernet Clocks</a:t>
            </a:r>
            <a:endParaRPr/>
          </a:p>
        </p:txBody>
      </p:sp>
      <p:sp>
        <p:nvSpPr>
          <p:cNvPr id="336" name="Google Shape;336;p9"/>
          <p:cNvSpPr/>
          <p:nvPr/>
        </p:nvSpPr>
        <p:spPr>
          <a:xfrm>
            <a:off x="9238397" y="336413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+ 100MHz</a:t>
            </a:r>
            <a:endParaRPr sz="5400" b="0" i="0" u="none" strike="noStrike" cap="none">
              <a:solidFill>
                <a:schemeClr val="dk1"/>
              </a:solidFill>
              <a:latin typeface="Arial"/>
              <a:ea typeface="Arial"/>
              <a:cs typeface="Arial"/>
              <a:sym typeface="Arial"/>
            </a:endParaRPr>
          </a:p>
        </p:txBody>
      </p:sp>
      <p:sp>
        <p:nvSpPr>
          <p:cNvPr id="337" name="Google Shape;337;p9"/>
          <p:cNvSpPr txBox="1"/>
          <p:nvPr/>
        </p:nvSpPr>
        <p:spPr>
          <a:xfrm>
            <a:off x="8005043" y="254580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Card</a:t>
            </a:r>
            <a:endParaRPr dirty="0"/>
          </a:p>
        </p:txBody>
      </p:sp>
      <p:cxnSp>
        <p:nvCxnSpPr>
          <p:cNvPr id="338" name="Google Shape;338;p9"/>
          <p:cNvCxnSpPr/>
          <p:nvPr/>
        </p:nvCxnSpPr>
        <p:spPr>
          <a:xfrm>
            <a:off x="7529740" y="3374741"/>
            <a:ext cx="3038086" cy="87118"/>
          </a:xfrm>
          <a:prstGeom prst="straightConnector1">
            <a:avLst/>
          </a:prstGeom>
          <a:noFill/>
          <a:ln w="9525" cap="flat" cmpd="sng">
            <a:solidFill>
              <a:schemeClr val="accent1"/>
            </a:solidFill>
            <a:prstDash val="solid"/>
            <a:miter lim="800000"/>
            <a:headEnd type="triangle" w="med" len="med"/>
            <a:tailEnd type="triangle" w="med" len="med"/>
          </a:ln>
        </p:spPr>
      </p:cxnSp>
      <p:sp>
        <p:nvSpPr>
          <p:cNvPr id="339" name="Google Shape;339;p9"/>
          <p:cNvSpPr/>
          <p:nvPr/>
        </p:nvSpPr>
        <p:spPr>
          <a:xfrm>
            <a:off x="10694763" y="332551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sp>
        <p:nvSpPr>
          <p:cNvPr id="340" name="Google Shape;340;p9"/>
          <p:cNvSpPr/>
          <p:nvPr/>
        </p:nvSpPr>
        <p:spPr>
          <a:xfrm>
            <a:off x="9024993" y="378442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PLL</a:t>
            </a:r>
            <a:endParaRPr dirty="0"/>
          </a:p>
        </p:txBody>
      </p:sp>
      <p:cxnSp>
        <p:nvCxnSpPr>
          <p:cNvPr id="341" name="Google Shape;341;p9"/>
          <p:cNvCxnSpPr/>
          <p:nvPr/>
        </p:nvCxnSpPr>
        <p:spPr>
          <a:xfrm rot="10800000" flipH="1">
            <a:off x="8428296" y="4401873"/>
            <a:ext cx="596697" cy="171085"/>
          </a:xfrm>
          <a:prstGeom prst="straightConnector1">
            <a:avLst/>
          </a:prstGeom>
          <a:noFill/>
          <a:ln w="9525" cap="flat" cmpd="sng">
            <a:solidFill>
              <a:schemeClr val="accent1"/>
            </a:solidFill>
            <a:prstDash val="solid"/>
            <a:miter lim="800000"/>
            <a:headEnd type="none" w="sm" len="sm"/>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10"/>
          <p:cNvSpPr/>
          <p:nvPr/>
        </p:nvSpPr>
        <p:spPr>
          <a:xfrm>
            <a:off x="6908552" y="3202750"/>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47" name="Google Shape;347;p10"/>
          <p:cNvSpPr txBox="1">
            <a:spLocks noGrp="1"/>
          </p:cNvSpPr>
          <p:nvPr>
            <p:ph type="title"/>
          </p:nvPr>
        </p:nvSpPr>
        <p:spPr>
          <a:xfrm>
            <a:off x="753390" y="659227"/>
            <a:ext cx="11088414"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alta precisión (PFM)</a:t>
            </a:r>
            <a:endParaRPr sz="3600" b="1" spc="310" dirty="0">
              <a:solidFill>
                <a:schemeClr val="tx1"/>
              </a:solidFill>
              <a:latin typeface="+mj-lt"/>
              <a:ea typeface="+mj-ea"/>
              <a:cs typeface="+mj-cs"/>
            </a:endParaRPr>
          </a:p>
        </p:txBody>
      </p:sp>
      <p:sp>
        <p:nvSpPr>
          <p:cNvPr id="349" name="Google Shape;349;p10"/>
          <p:cNvSpPr txBox="1"/>
          <p:nvPr/>
        </p:nvSpPr>
        <p:spPr>
          <a:xfrm>
            <a:off x="706588" y="2612086"/>
            <a:ext cx="5577555" cy="3046948"/>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rPr>
              <a:t>	</a:t>
            </a:r>
            <a:r>
              <a:rPr lang="es-ES" sz="1600" b="0" i="0" dirty="0">
                <a:solidFill>
                  <a:srgbClr val="0D0D0D"/>
                </a:solidFill>
                <a:effectLst/>
                <a:latin typeface="+mj-lt"/>
              </a:rPr>
              <a:t>Medición de frecuencia de alta precisión (Precision Frequency Measurement) (PFM)</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Añadimos un DPLL (Delay Locked Loop) al árbol de reloj del punto final PCIe y conectamos la señal común de 100 MHz PCIe al DPLL.</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rPr>
              <a:t>Los 100 MHz actúan como la frecuencia común para todos los dispositivos y módulos dentro del chasis. Como resultado, todas las señales de reloj al chipset Ethernet provienen de una única fuente, haciéndolas sincrónicas.</a:t>
            </a:r>
            <a:endParaRPr sz="1600" b="1" i="0" u="sng" strike="noStrike" cap="none" dirty="0">
              <a:solidFill>
                <a:schemeClr val="dk1"/>
              </a:solidFill>
              <a:latin typeface="+mj-lt"/>
              <a:ea typeface="Libre Franklin"/>
              <a:cs typeface="Libre Franklin"/>
              <a:sym typeface="Libre Franklin"/>
            </a:endParaRPr>
          </a:p>
        </p:txBody>
      </p:sp>
      <p:sp>
        <p:nvSpPr>
          <p:cNvPr id="350" name="Google Shape;350;p10"/>
          <p:cNvSpPr/>
          <p:nvPr/>
        </p:nvSpPr>
        <p:spPr>
          <a:xfrm>
            <a:off x="6750168" y="1557106"/>
            <a:ext cx="4871146" cy="2578454"/>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1" name="Google Shape;351;p10"/>
          <p:cNvSpPr/>
          <p:nvPr/>
        </p:nvSpPr>
        <p:spPr>
          <a:xfrm>
            <a:off x="6843195" y="173708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52" name="Google Shape;352;p10"/>
          <p:cNvSpPr/>
          <p:nvPr/>
        </p:nvSpPr>
        <p:spPr>
          <a:xfrm>
            <a:off x="6983426" y="185631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a:t>
            </a:r>
            <a:endParaRPr/>
          </a:p>
        </p:txBody>
      </p:sp>
      <p:sp>
        <p:nvSpPr>
          <p:cNvPr id="353" name="Google Shape;353;p10"/>
          <p:cNvSpPr/>
          <p:nvPr/>
        </p:nvSpPr>
        <p:spPr>
          <a:xfrm>
            <a:off x="7099267" y="3144792"/>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a:t>
            </a:r>
            <a:endParaRPr dirty="0"/>
          </a:p>
        </p:txBody>
      </p:sp>
      <p:cxnSp>
        <p:nvCxnSpPr>
          <p:cNvPr id="354" name="Google Shape;354;p10"/>
          <p:cNvCxnSpPr/>
          <p:nvPr/>
        </p:nvCxnSpPr>
        <p:spPr>
          <a:xfrm rot="10800000">
            <a:off x="8193220" y="2687010"/>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55" name="Google Shape;355;p10"/>
          <p:cNvSpPr txBox="1"/>
          <p:nvPr/>
        </p:nvSpPr>
        <p:spPr>
          <a:xfrm>
            <a:off x="8367746" y="25752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56" name="Google Shape;356;p10"/>
          <p:cNvSpPr/>
          <p:nvPr/>
        </p:nvSpPr>
        <p:spPr>
          <a:xfrm>
            <a:off x="9161146" y="2360215"/>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57" name="Google Shape;357;p10"/>
          <p:cNvSpPr txBox="1"/>
          <p:nvPr/>
        </p:nvSpPr>
        <p:spPr>
          <a:xfrm>
            <a:off x="7838917" y="1477721"/>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a:t>
            </a:r>
            <a:endParaRPr/>
          </a:p>
        </p:txBody>
      </p:sp>
      <p:cxnSp>
        <p:nvCxnSpPr>
          <p:cNvPr id="358" name="Google Shape;358;p10"/>
          <p:cNvCxnSpPr/>
          <p:nvPr/>
        </p:nvCxnSpPr>
        <p:spPr>
          <a:xfrm rot="10800000" flipH="1">
            <a:off x="8212869" y="2553024"/>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59" name="Google Shape;359;p10"/>
          <p:cNvSpPr/>
          <p:nvPr/>
        </p:nvSpPr>
        <p:spPr>
          <a:xfrm>
            <a:off x="10528637" y="2257431"/>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60" name="Google Shape;360;p10"/>
          <p:cNvCxnSpPr/>
          <p:nvPr/>
        </p:nvCxnSpPr>
        <p:spPr>
          <a:xfrm rot="10800000" flipH="1">
            <a:off x="10061848" y="2781804"/>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61" name="Google Shape;361;p10"/>
          <p:cNvSpPr/>
          <p:nvPr/>
        </p:nvSpPr>
        <p:spPr>
          <a:xfrm>
            <a:off x="10042353" y="2878385"/>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62" name="Google Shape;362;p10"/>
          <p:cNvSpPr/>
          <p:nvPr/>
        </p:nvSpPr>
        <p:spPr>
          <a:xfrm>
            <a:off x="8858867" y="27163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363" name="Google Shape;363;p10"/>
          <p:cNvCxnSpPr/>
          <p:nvPr/>
        </p:nvCxnSpPr>
        <p:spPr>
          <a:xfrm rot="10800000" flipH="1">
            <a:off x="8262170" y="3333788"/>
            <a:ext cx="596697" cy="171085"/>
          </a:xfrm>
          <a:prstGeom prst="straightConnector1">
            <a:avLst/>
          </a:prstGeom>
          <a:noFill/>
          <a:ln w="9525" cap="flat" cmpd="sng">
            <a:solidFill>
              <a:schemeClr val="accent1"/>
            </a:solidFill>
            <a:prstDash val="solid"/>
            <a:miter lim="800000"/>
            <a:headEnd type="none" w="sm" len="sm"/>
            <a:tailEnd type="triangle" w="med" len="med"/>
          </a:ln>
        </p:spPr>
      </p:cxnSp>
      <p:sp>
        <p:nvSpPr>
          <p:cNvPr id="364" name="Google Shape;364;p10"/>
          <p:cNvSpPr txBox="1"/>
          <p:nvPr/>
        </p:nvSpPr>
        <p:spPr>
          <a:xfrm>
            <a:off x="8278431" y="2789958"/>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pic>
        <p:nvPicPr>
          <p:cNvPr id="365" name="Google Shape;365;p10"/>
          <p:cNvPicPr preferRelativeResize="0"/>
          <p:nvPr/>
        </p:nvPicPr>
        <p:blipFill rotWithShape="1">
          <a:blip r:embed="rId3">
            <a:alphaModFix/>
          </a:blip>
          <a:srcRect l="4720" t="23402" r="3423" b="29383"/>
          <a:stretch/>
        </p:blipFill>
        <p:spPr>
          <a:xfrm>
            <a:off x="7467599" y="4281689"/>
            <a:ext cx="3886201" cy="211288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1"/>
          <p:cNvSpPr/>
          <p:nvPr/>
        </p:nvSpPr>
        <p:spPr>
          <a:xfrm>
            <a:off x="7333152" y="2744241"/>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71" name="Google Shape;371;p11"/>
          <p:cNvSpPr txBox="1">
            <a:spLocks noGrp="1"/>
          </p:cNvSpPr>
          <p:nvPr>
            <p:ph type="title"/>
          </p:nvPr>
        </p:nvSpPr>
        <p:spPr>
          <a:xfrm>
            <a:off x="3037507" y="313133"/>
            <a:ext cx="8591289"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Medición de frecuencia de dos tarjetas</a:t>
            </a:r>
            <a:endParaRPr lang="ru-RU" sz="3600" b="1" spc="310" dirty="0">
              <a:solidFill>
                <a:schemeClr val="tx1"/>
              </a:solidFill>
              <a:latin typeface="+mj-lt"/>
              <a:ea typeface="+mj-ea"/>
              <a:cs typeface="+mj-cs"/>
            </a:endParaRPr>
          </a:p>
        </p:txBody>
      </p:sp>
      <p:sp>
        <p:nvSpPr>
          <p:cNvPr id="372" name="Google Shape;372;p11"/>
          <p:cNvSpPr txBox="1"/>
          <p:nvPr/>
        </p:nvSpPr>
        <p:spPr>
          <a:xfrm>
            <a:off x="950731" y="1266348"/>
            <a:ext cx="5835014" cy="4893607"/>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es-ES" sz="1600" dirty="0">
                <a:solidFill>
                  <a:schemeClr val="dk1"/>
                </a:solidFill>
                <a:latin typeface="+mj-lt"/>
                <a:ea typeface="Libre Franklin"/>
                <a:cs typeface="Libre Franklin"/>
                <a:sym typeface="Libre Franklin"/>
              </a:rPr>
              <a:t>Proceso de medición precisa de la frecuencia:</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1. </a:t>
            </a:r>
            <a:r>
              <a:rPr lang="es-ES" sz="1600" dirty="0">
                <a:solidFill>
                  <a:schemeClr val="dk1"/>
                </a:solidFill>
                <a:latin typeface="+mj-lt"/>
                <a:ea typeface="Libre Franklin"/>
                <a:cs typeface="Libre Franklin"/>
                <a:sym typeface="Libre Franklin"/>
              </a:rPr>
              <a:t>La tarjeta 1 es la fuente, la tarjeta 2 es el receptor: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La tarjeta 1 mide el oscilador local 1 con respecto a los 100 MHz utilizando DPLL1. El software en el procesador host lee este valor.</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2. </a:t>
            </a:r>
            <a:r>
              <a:rPr lang="es-ES" sz="1600" dirty="0">
                <a:solidFill>
                  <a:schemeClr val="dk1"/>
                </a:solidFill>
                <a:latin typeface="+mj-lt"/>
                <a:ea typeface="Libre Franklin"/>
                <a:cs typeface="Libre Franklin"/>
                <a:sym typeface="Libre Franklin"/>
              </a:rPr>
              <a:t>El software en el procesador host transmite esta medida a DPLL2: </a:t>
            </a:r>
            <a:r>
              <a:rPr lang="ru-RU" sz="1600" dirty="0">
                <a:solidFill>
                  <a:schemeClr val="dk1"/>
                </a:solidFill>
                <a:latin typeface="+mj-lt"/>
                <a:ea typeface="Libre Franklin"/>
                <a:cs typeface="Libre Franklin"/>
                <a:sym typeface="Libre Franklin"/>
              </a:rPr>
              <a:t>	</a:t>
            </a:r>
            <a:r>
              <a:rPr lang="es-ES" sz="1600" dirty="0">
                <a:solidFill>
                  <a:schemeClr val="dk1"/>
                </a:solidFill>
                <a:latin typeface="+mj-lt"/>
                <a:ea typeface="Libre Franklin"/>
                <a:cs typeface="Libre Franklin"/>
                <a:sym typeface="Libre Franklin"/>
              </a:rPr>
              <a:t>El procesador host transmite esta medida a DPLL2, y DPLL2 corrige sus señales de reloj de salida para que coincidan con la medida de la tarjeta 1.</a:t>
            </a:r>
          </a:p>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3. </a:t>
            </a:r>
            <a:r>
              <a:rPr lang="es-ES" sz="1600" dirty="0">
                <a:solidFill>
                  <a:schemeClr val="dk1"/>
                </a:solidFill>
                <a:latin typeface="+mj-lt"/>
                <a:ea typeface="Libre Franklin"/>
                <a:cs typeface="Libre Franklin"/>
                <a:sym typeface="Libre Franklin"/>
              </a:rPr>
              <a:t>El proceso se repite continuamente: Este proceso se repite continuamente para asegurar que DPLL2 siga a DPLL1. De esta manera, las señales de reloj PCIe de la tarjeta 2 siguen la frecuencia PCIe de la tarjeta 1.</a:t>
            </a:r>
            <a:endParaRPr sz="1600" dirty="0">
              <a:latin typeface="+mj-lt"/>
            </a:endParaRPr>
          </a:p>
        </p:txBody>
      </p:sp>
      <p:sp>
        <p:nvSpPr>
          <p:cNvPr id="373" name="Google Shape;373;p11"/>
          <p:cNvSpPr/>
          <p:nvPr/>
        </p:nvSpPr>
        <p:spPr>
          <a:xfrm>
            <a:off x="7267795" y="1278575"/>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74" name="Google Shape;374;p11"/>
          <p:cNvSpPr/>
          <p:nvPr/>
        </p:nvSpPr>
        <p:spPr>
          <a:xfrm>
            <a:off x="7408026" y="1397810"/>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375" name="Google Shape;375;p11"/>
          <p:cNvSpPr/>
          <p:nvPr/>
        </p:nvSpPr>
        <p:spPr>
          <a:xfrm>
            <a:off x="7523867" y="2686283"/>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2</a:t>
            </a:r>
            <a:endParaRPr dirty="0"/>
          </a:p>
        </p:txBody>
      </p:sp>
      <p:cxnSp>
        <p:nvCxnSpPr>
          <p:cNvPr id="376" name="Google Shape;376;p11"/>
          <p:cNvCxnSpPr>
            <a:cxnSpLocks/>
          </p:cNvCxnSpPr>
          <p:nvPr/>
        </p:nvCxnSpPr>
        <p:spPr>
          <a:xfrm rot="10800000">
            <a:off x="8617820" y="2228501"/>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377" name="Google Shape;377;p11"/>
          <p:cNvSpPr txBox="1"/>
          <p:nvPr/>
        </p:nvSpPr>
        <p:spPr>
          <a:xfrm>
            <a:off x="8792346" y="2116701"/>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78" name="Google Shape;378;p11"/>
          <p:cNvSpPr/>
          <p:nvPr/>
        </p:nvSpPr>
        <p:spPr>
          <a:xfrm>
            <a:off x="9585746" y="1901706"/>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79" name="Google Shape;379;p11"/>
          <p:cNvSpPr txBox="1"/>
          <p:nvPr/>
        </p:nvSpPr>
        <p:spPr>
          <a:xfrm>
            <a:off x="7408026" y="991784"/>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380" name="Google Shape;380;p11"/>
          <p:cNvCxnSpPr>
            <a:cxnSpLocks/>
          </p:cNvCxnSpPr>
          <p:nvPr/>
        </p:nvCxnSpPr>
        <p:spPr>
          <a:xfrm rot="10800000" flipH="1">
            <a:off x="8637469" y="2094515"/>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1" name="Google Shape;381;p11"/>
          <p:cNvSpPr/>
          <p:nvPr/>
        </p:nvSpPr>
        <p:spPr>
          <a:xfrm>
            <a:off x="10953237" y="1798922"/>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382" name="Google Shape;382;p11"/>
          <p:cNvCxnSpPr>
            <a:cxnSpLocks/>
          </p:cNvCxnSpPr>
          <p:nvPr/>
        </p:nvCxnSpPr>
        <p:spPr>
          <a:xfrm rot="10800000" flipH="1">
            <a:off x="10486448" y="2323295"/>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383" name="Google Shape;383;p11"/>
          <p:cNvSpPr/>
          <p:nvPr/>
        </p:nvSpPr>
        <p:spPr>
          <a:xfrm>
            <a:off x="10466953" y="241987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4" name="Google Shape;384;p11"/>
          <p:cNvSpPr/>
          <p:nvPr/>
        </p:nvSpPr>
        <p:spPr>
          <a:xfrm>
            <a:off x="9235865" y="225795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385" name="Google Shape;385;p11"/>
          <p:cNvCxnSpPr>
            <a:cxnSpLocks/>
          </p:cNvCxnSpPr>
          <p:nvPr/>
        </p:nvCxnSpPr>
        <p:spPr>
          <a:xfrm rot="10800000" flipH="1">
            <a:off x="8686770" y="2875279"/>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386" name="Google Shape;386;p11"/>
          <p:cNvCxnSpPr>
            <a:cxnSpLocks/>
          </p:cNvCxnSpPr>
          <p:nvPr/>
        </p:nvCxnSpPr>
        <p:spPr>
          <a:xfrm flipH="1">
            <a:off x="8694985" y="3012425"/>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387" name="Google Shape;387;p11"/>
          <p:cNvSpPr/>
          <p:nvPr/>
        </p:nvSpPr>
        <p:spPr>
          <a:xfrm>
            <a:off x="10826767" y="4678462"/>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388" name="Google Shape;388;p11"/>
          <p:cNvSpPr txBox="1"/>
          <p:nvPr/>
        </p:nvSpPr>
        <p:spPr>
          <a:xfrm>
            <a:off x="8615235" y="2352810"/>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389" name="Google Shape;389;p11"/>
          <p:cNvCxnSpPr>
            <a:cxnSpLocks/>
            <a:stCxn id="390" idx="0"/>
          </p:cNvCxnSpPr>
          <p:nvPr/>
        </p:nvCxnSpPr>
        <p:spPr>
          <a:xfrm rot="10800000" flipH="1">
            <a:off x="9906404" y="3164669"/>
            <a:ext cx="82800" cy="1773000"/>
          </a:xfrm>
          <a:prstGeom prst="straightConnector1">
            <a:avLst/>
          </a:prstGeom>
          <a:noFill/>
          <a:ln w="38100" cap="flat" cmpd="sng">
            <a:solidFill>
              <a:schemeClr val="accent1"/>
            </a:solidFill>
            <a:prstDash val="dash"/>
            <a:round/>
            <a:headEnd type="none" w="sm" len="sm"/>
            <a:tailEnd type="stealth" w="med" len="med"/>
          </a:ln>
        </p:spPr>
      </p:cxnSp>
      <p:sp>
        <p:nvSpPr>
          <p:cNvPr id="391" name="Google Shape;391;p11"/>
          <p:cNvSpPr/>
          <p:nvPr/>
        </p:nvSpPr>
        <p:spPr>
          <a:xfrm>
            <a:off x="10002206" y="4285799"/>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392" name="Google Shape;392;p11"/>
          <p:cNvSpPr/>
          <p:nvPr/>
        </p:nvSpPr>
        <p:spPr>
          <a:xfrm>
            <a:off x="7341367" y="542407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393" name="Google Shape;393;p11"/>
          <p:cNvSpPr/>
          <p:nvPr/>
        </p:nvSpPr>
        <p:spPr>
          <a:xfrm>
            <a:off x="7276010" y="395840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394" name="Google Shape;394;p11"/>
          <p:cNvSpPr/>
          <p:nvPr/>
        </p:nvSpPr>
        <p:spPr>
          <a:xfrm>
            <a:off x="7416241" y="407764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395" name="Google Shape;395;p11"/>
          <p:cNvSpPr/>
          <p:nvPr/>
        </p:nvSpPr>
        <p:spPr>
          <a:xfrm>
            <a:off x="7532082" y="536611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Oscillator 1</a:t>
            </a:r>
            <a:endParaRPr dirty="0"/>
          </a:p>
        </p:txBody>
      </p:sp>
      <p:cxnSp>
        <p:nvCxnSpPr>
          <p:cNvPr id="396" name="Google Shape;396;p11"/>
          <p:cNvCxnSpPr>
            <a:cxnSpLocks/>
          </p:cNvCxnSpPr>
          <p:nvPr/>
        </p:nvCxnSpPr>
        <p:spPr>
          <a:xfrm rot="10800000">
            <a:off x="8626035" y="490833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397" name="Google Shape;397;p11"/>
          <p:cNvSpPr txBox="1"/>
          <p:nvPr/>
        </p:nvSpPr>
        <p:spPr>
          <a:xfrm>
            <a:off x="8800561" y="479653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398" name="Google Shape;398;p11"/>
          <p:cNvSpPr/>
          <p:nvPr/>
        </p:nvSpPr>
        <p:spPr>
          <a:xfrm>
            <a:off x="8964776" y="3701956"/>
            <a:ext cx="626546" cy="15444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399" name="Google Shape;399;p11"/>
          <p:cNvSpPr txBox="1"/>
          <p:nvPr/>
        </p:nvSpPr>
        <p:spPr>
          <a:xfrm>
            <a:off x="6991421" y="3696944"/>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390" name="Google Shape;390;p11"/>
          <p:cNvSpPr/>
          <p:nvPr/>
        </p:nvSpPr>
        <p:spPr>
          <a:xfrm>
            <a:off x="9291682" y="4937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00" name="Google Shape;400;p11"/>
          <p:cNvCxnSpPr>
            <a:cxnSpLocks/>
          </p:cNvCxnSpPr>
          <p:nvPr/>
        </p:nvCxnSpPr>
        <p:spPr>
          <a:xfrm rot="10800000" flipH="1">
            <a:off x="8694985" y="555511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01" name="Google Shape;401;p11"/>
          <p:cNvSpPr txBox="1"/>
          <p:nvPr/>
        </p:nvSpPr>
        <p:spPr>
          <a:xfrm>
            <a:off x="8711246" y="5011283"/>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02" name="Google Shape;402;p11"/>
          <p:cNvCxnSpPr>
            <a:cxnSpLocks/>
            <a:stCxn id="390" idx="3"/>
            <a:endCxn id="381" idx="2"/>
          </p:cNvCxnSpPr>
          <p:nvPr/>
        </p:nvCxnSpPr>
        <p:spPr>
          <a:xfrm rot="10800000" flipH="1">
            <a:off x="10521126" y="2982028"/>
            <a:ext cx="915000" cy="2409000"/>
          </a:xfrm>
          <a:prstGeom prst="straightConnector1">
            <a:avLst/>
          </a:prstGeom>
          <a:noFill/>
          <a:ln w="9525" cap="flat" cmpd="sng">
            <a:solidFill>
              <a:schemeClr val="accent1"/>
            </a:solidFill>
            <a:prstDash val="solid"/>
            <a:miter lim="800000"/>
            <a:headEnd type="stealth" w="med" len="med"/>
            <a:tailEnd type="none" w="sm" len="sm"/>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06"/>
        <p:cNvGrpSpPr/>
        <p:nvPr/>
      </p:nvGrpSpPr>
      <p:grpSpPr>
        <a:xfrm>
          <a:off x="0" y="0"/>
          <a:ext cx="0" cy="0"/>
          <a:chOff x="0" y="0"/>
          <a:chExt cx="0" cy="0"/>
        </a:xfrm>
      </p:grpSpPr>
      <p:sp>
        <p:nvSpPr>
          <p:cNvPr id="407" name="Google Shape;407;p12"/>
          <p:cNvSpPr txBox="1">
            <a:spLocks noGrp="1"/>
          </p:cNvSpPr>
          <p:nvPr>
            <p:ph type="title"/>
          </p:nvPr>
        </p:nvSpPr>
        <p:spPr>
          <a:xfrm>
            <a:off x="2895600" y="291914"/>
            <a:ext cx="7732473" cy="492345"/>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Frecuencia</a:t>
            </a:r>
            <a:r>
              <a:rPr lang="en-US" sz="3600" b="1" spc="310" dirty="0">
                <a:solidFill>
                  <a:schemeClr val="tx1"/>
                </a:solidFill>
                <a:latin typeface="+mj-lt"/>
                <a:ea typeface="+mj-ea"/>
                <a:cs typeface="+mj-cs"/>
              </a:rPr>
              <a:t> entre </a:t>
            </a:r>
            <a:r>
              <a:rPr lang="en-US" sz="3600" b="1" spc="310" dirty="0" err="1">
                <a:solidFill>
                  <a:schemeClr val="tx1"/>
                </a:solidFill>
                <a:latin typeface="+mj-lt"/>
                <a:ea typeface="+mj-ea"/>
                <a:cs typeface="+mj-cs"/>
              </a:rPr>
              <a:t>sistemas</a:t>
            </a:r>
            <a:r>
              <a:rPr lang="en-US" sz="3600" b="1" spc="310" dirty="0">
                <a:solidFill>
                  <a:schemeClr val="tx1"/>
                </a:solidFill>
                <a:latin typeface="+mj-lt"/>
                <a:ea typeface="+mj-ea"/>
                <a:cs typeface="+mj-cs"/>
              </a:rPr>
              <a:t> (Sync-E)</a:t>
            </a:r>
            <a:endParaRPr sz="3600" b="1" spc="310" dirty="0">
              <a:solidFill>
                <a:schemeClr val="tx1"/>
              </a:solidFill>
              <a:latin typeface="+mj-lt"/>
              <a:ea typeface="+mj-ea"/>
              <a:cs typeface="+mj-cs"/>
            </a:endParaRPr>
          </a:p>
        </p:txBody>
      </p:sp>
      <p:sp>
        <p:nvSpPr>
          <p:cNvPr id="408" name="Google Shape;408;p12"/>
          <p:cNvSpPr txBox="1"/>
          <p:nvPr/>
        </p:nvSpPr>
        <p:spPr>
          <a:xfrm>
            <a:off x="533400" y="1143000"/>
            <a:ext cx="6439651" cy="5262939"/>
          </a:xfrm>
          <a:prstGeom prst="rect">
            <a:avLst/>
          </a:prstGeom>
          <a:noFill/>
          <a:ln>
            <a:noFill/>
          </a:ln>
        </p:spPr>
        <p:txBody>
          <a:bodyPr spcFirstLastPara="1" wrap="square" lIns="91425" tIns="45700" rIns="91425" bIns="45700" anchor="t" anchorCtr="0">
            <a:spAutoFit/>
          </a:bodyPr>
          <a:lstStyle/>
          <a:p>
            <a:pPr algn="just">
              <a:lnSpc>
                <a:spcPct val="150000"/>
              </a:lnSpc>
            </a:pPr>
            <a:r>
              <a:rPr lang="ru-RU" sz="1600" b="0" i="0" dirty="0">
                <a:solidFill>
                  <a:srgbClr val="0D0D0D"/>
                </a:solidFill>
                <a:effectLst/>
                <a:latin typeface="+mj-lt"/>
              </a:rPr>
              <a:t>1. </a:t>
            </a:r>
            <a:r>
              <a:rPr lang="es-ES" sz="1600" b="0" i="0" dirty="0">
                <a:solidFill>
                  <a:srgbClr val="0D0D0D"/>
                </a:solidFill>
                <a:effectLst/>
                <a:latin typeface="+mj-lt"/>
              </a:rPr>
              <a:t>Sync-E clásico:</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La frecuencia de la señal de reloj se recupera del canal Ethernet.</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Los dispositivos Ethernet recuperan la frecuencia de la señal de reloj y la transmiten a DPLL.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DPLL genera la misma señal de reloj para otro dispositivo Ethernet para su transmisión.</a:t>
            </a:r>
          </a:p>
          <a:p>
            <a:pPr algn="just">
              <a:lnSpc>
                <a:spcPct val="150000"/>
              </a:lnSpc>
            </a:pPr>
            <a:r>
              <a:rPr lang="ru-RU" sz="1600" b="0" i="0" dirty="0">
                <a:solidFill>
                  <a:srgbClr val="0D0D0D"/>
                </a:solidFill>
                <a:effectLst/>
                <a:latin typeface="+mj-lt"/>
              </a:rPr>
              <a:t>2. </a:t>
            </a:r>
            <a:r>
              <a:rPr lang="es-ES" sz="1600" b="0" i="0" dirty="0">
                <a:solidFill>
                  <a:srgbClr val="0D0D0D"/>
                </a:solidFill>
                <a:effectLst/>
                <a:latin typeface="+mj-lt"/>
              </a:rPr>
              <a:t>Qantum Sync-E:</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Utiliza Sync-E y lo mejora, agregando alta precisión y sincronización temporal.</a:t>
            </a:r>
          </a:p>
          <a:p>
            <a:pPr algn="just">
              <a:lnSpc>
                <a:spcPct val="150000"/>
              </a:lnSpc>
            </a:pPr>
            <a:r>
              <a:rPr lang="ru-RU" sz="1600" b="0" i="0" dirty="0">
                <a:solidFill>
                  <a:srgbClr val="0D0D0D"/>
                </a:solidFill>
                <a:effectLst/>
                <a:latin typeface="+mj-lt"/>
              </a:rPr>
              <a:t>	</a:t>
            </a:r>
            <a:r>
              <a:rPr lang="es-ES" sz="1600" b="0" i="0" dirty="0">
                <a:solidFill>
                  <a:srgbClr val="0D0D0D"/>
                </a:solidFill>
                <a:effectLst/>
                <a:latin typeface="+mj-lt"/>
              </a:rPr>
              <a:t>Ambas arquitecturas utilizan Ethernet para recuperar la frecuencia de la señal de reloj y transmitirla a otros dispositivos mediante DPLL. Sin embargo, difieren en el nivel de precisión y las funciones adicionales proporcionadas para garantizar la alta precisión y la sincronización temporal.</a:t>
            </a:r>
            <a:endParaRPr lang="ru-RU" sz="1600" b="0" i="0" dirty="0">
              <a:solidFill>
                <a:srgbClr val="0D0D0D"/>
              </a:solidFill>
              <a:effectLst/>
              <a:latin typeface="+mj-lt"/>
            </a:endParaRPr>
          </a:p>
        </p:txBody>
      </p:sp>
      <p:pic>
        <p:nvPicPr>
          <p:cNvPr id="409" name="Google Shape;409;p12"/>
          <p:cNvPicPr preferRelativeResize="0"/>
          <p:nvPr/>
        </p:nvPicPr>
        <p:blipFill rotWithShape="1">
          <a:blip r:embed="rId3">
            <a:alphaModFix/>
          </a:blip>
          <a:srcRect t="468"/>
          <a:stretch/>
        </p:blipFill>
        <p:spPr>
          <a:xfrm>
            <a:off x="7126892" y="990600"/>
            <a:ext cx="4951011" cy="2436958"/>
          </a:xfrm>
          <a:prstGeom prst="rect">
            <a:avLst/>
          </a:prstGeom>
          <a:noFill/>
          <a:ln>
            <a:noFill/>
          </a:ln>
        </p:spPr>
      </p:pic>
      <p:pic>
        <p:nvPicPr>
          <p:cNvPr id="410" name="Google Shape;410;p12" descr="A diagram of a computer network&#10;&#10;Description automatically generated"/>
          <p:cNvPicPr preferRelativeResize="0"/>
          <p:nvPr/>
        </p:nvPicPr>
        <p:blipFill rotWithShape="1">
          <a:blip r:embed="rId4">
            <a:alphaModFix/>
          </a:blip>
          <a:srcRect/>
          <a:stretch/>
        </p:blipFill>
        <p:spPr>
          <a:xfrm>
            <a:off x="7772400" y="3640384"/>
            <a:ext cx="4217955" cy="26848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13"/>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16" name="Google Shape;416;p13"/>
          <p:cNvSpPr txBox="1">
            <a:spLocks noGrp="1"/>
          </p:cNvSpPr>
          <p:nvPr>
            <p:ph type="title"/>
          </p:nvPr>
        </p:nvSpPr>
        <p:spPr>
          <a:xfrm>
            <a:off x="5361999" y="351267"/>
            <a:ext cx="326164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Escalabilidad</a:t>
            </a:r>
            <a:endParaRPr sz="3600" b="1" spc="310" dirty="0">
              <a:solidFill>
                <a:schemeClr val="tx1"/>
              </a:solidFill>
              <a:latin typeface="+mj-lt"/>
              <a:ea typeface="+mj-ea"/>
              <a:cs typeface="+mj-cs"/>
            </a:endParaRPr>
          </a:p>
        </p:txBody>
      </p:sp>
      <p:sp>
        <p:nvSpPr>
          <p:cNvPr id="417" name="Google Shape;417;p13"/>
          <p:cNvSpPr txBox="1"/>
          <p:nvPr/>
        </p:nvSpPr>
        <p:spPr>
          <a:xfrm>
            <a:off x="505945" y="1855240"/>
            <a:ext cx="5104655" cy="3785611"/>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b="0" i="0" dirty="0">
                <a:solidFill>
                  <a:srgbClr val="0D0D0D"/>
                </a:solidFill>
                <a:effectLst/>
                <a:latin typeface="+mj-lt"/>
                <a:cs typeface="Arial" panose="020B0604020202020204" pitchFamily="34" charset="0"/>
              </a:rPr>
              <a:t>	</a:t>
            </a:r>
            <a:r>
              <a:rPr lang="es-ES" sz="1600" b="0" i="0" dirty="0">
                <a:solidFill>
                  <a:srgbClr val="0D0D0D"/>
                </a:solidFill>
                <a:effectLst/>
                <a:latin typeface="+mj-lt"/>
                <a:cs typeface="Arial" panose="020B0604020202020204" pitchFamily="34" charset="0"/>
              </a:rPr>
              <a:t>¿Qué pasa con el uso de varias plataformas al mismo tiempo?</a:t>
            </a:r>
          </a:p>
          <a:p>
            <a:pPr marR="0" lvl="0" algn="just" rtl="0">
              <a:lnSpc>
                <a:spcPct val="150000"/>
              </a:lnSpc>
              <a:spcBef>
                <a:spcPts val="0"/>
              </a:spcBef>
              <a:spcAft>
                <a:spcPts val="0"/>
              </a:spcAft>
              <a:buClr>
                <a:schemeClr val="dk1"/>
              </a:buClr>
              <a:buSzPts val="2000"/>
            </a:pPr>
            <a:r>
              <a:rPr lang="es-ES" sz="1600" b="0" i="0" dirty="0">
                <a:solidFill>
                  <a:srgbClr val="0D0D0D"/>
                </a:solidFill>
                <a:effectLst/>
                <a:latin typeface="+mj-lt"/>
                <a:cs typeface="Arial" panose="020B0604020202020204" pitchFamily="34" charset="0"/>
              </a:rPr>
              <a:t>Para ello, se puede utilizar la función Sync-E para recuperar la señal de reloj en el Chipset Ethernet 2, luego enviarla a DPLL2 y realizar la medición de la relación entre la señal de reloj Sync-E y los 100 MHz en el Servidor 2. La relación de frecuencia obtenida se puede transmitir a otros puntos finales PCIe en el Servidor 2 a través del interfaz PCIe. Además, se puede crear una Señal de Límite (Boundary Clock) que la siga y también proporcione la frecuencia.</a:t>
            </a:r>
            <a:endParaRPr lang="ru-RU" sz="1600" dirty="0">
              <a:latin typeface="+mj-lt"/>
              <a:cs typeface="Arial" panose="020B0604020202020204" pitchFamily="34" charset="0"/>
            </a:endParaRPr>
          </a:p>
        </p:txBody>
      </p:sp>
      <p:sp>
        <p:nvSpPr>
          <p:cNvPr id="418" name="Google Shape;418;p13"/>
          <p:cNvSpPr/>
          <p:nvPr/>
        </p:nvSpPr>
        <p:spPr>
          <a:xfrm>
            <a:off x="6592061" y="1335261"/>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19" name="Google Shape;419;p13"/>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20" name="Google Shape;420;p13"/>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21" name="Google Shape;421;p13"/>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1</a:t>
            </a:r>
            <a:endParaRPr/>
          </a:p>
        </p:txBody>
      </p:sp>
      <p:cxnSp>
        <p:nvCxnSpPr>
          <p:cNvPr id="422" name="Google Shape;422;p13"/>
          <p:cNvCxnSpPr/>
          <p:nvPr/>
        </p:nvCxnSpPr>
        <p:spPr>
          <a:xfrm rot="10800000">
            <a:off x="8026766" y="2047927"/>
            <a:ext cx="1614363" cy="438542"/>
          </a:xfrm>
          <a:prstGeom prst="straightConnector1">
            <a:avLst/>
          </a:prstGeom>
          <a:noFill/>
          <a:ln w="38100" cap="flat" cmpd="sng">
            <a:solidFill>
              <a:schemeClr val="accent1"/>
            </a:solidFill>
            <a:prstDash val="solid"/>
            <a:miter lim="800000"/>
            <a:headEnd type="none" w="sm" len="sm"/>
            <a:tailEnd type="triangle" w="med" len="med"/>
          </a:ln>
        </p:spPr>
      </p:cxnSp>
      <p:sp>
        <p:nvSpPr>
          <p:cNvPr id="423" name="Google Shape;423;p13"/>
          <p:cNvSpPr txBox="1"/>
          <p:nvPr/>
        </p:nvSpPr>
        <p:spPr>
          <a:xfrm>
            <a:off x="8219111" y="2180982"/>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 </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424" name="Google Shape;424;p13"/>
          <p:cNvSpPr/>
          <p:nvPr/>
        </p:nvSpPr>
        <p:spPr>
          <a:xfrm>
            <a:off x="8985287" y="1916878"/>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25" name="Google Shape;425;p13"/>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cxnSp>
        <p:nvCxnSpPr>
          <p:cNvPr id="426" name="Google Shape;426;p13"/>
          <p:cNvCxnSpPr/>
          <p:nvPr/>
        </p:nvCxnSpPr>
        <p:spPr>
          <a:xfrm>
            <a:off x="8054764" y="1843526"/>
            <a:ext cx="2315767" cy="487653"/>
          </a:xfrm>
          <a:prstGeom prst="straightConnector1">
            <a:avLst/>
          </a:prstGeom>
          <a:noFill/>
          <a:ln w="9525" cap="flat" cmpd="sng">
            <a:solidFill>
              <a:schemeClr val="accent1"/>
            </a:solidFill>
            <a:prstDash val="solid"/>
            <a:miter lim="800000"/>
            <a:headEnd type="triangle" w="med" len="med"/>
            <a:tailEnd type="triangle" w="med" len="med"/>
          </a:ln>
        </p:spPr>
      </p:cxnSp>
      <p:sp>
        <p:nvSpPr>
          <p:cNvPr id="427" name="Google Shape;427;p13"/>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1</a:t>
            </a:r>
            <a:endParaRPr/>
          </a:p>
        </p:txBody>
      </p:sp>
      <p:cxnSp>
        <p:nvCxnSpPr>
          <p:cNvPr id="428" name="Google Shape;428;p13"/>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29" name="Google Shape;429;p13"/>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30" name="Google Shape;430;p13"/>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31" name="Google Shape;431;p13"/>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sp>
        <p:nvSpPr>
          <p:cNvPr id="432" name="Google Shape;432;p13"/>
          <p:cNvSpPr/>
          <p:nvPr/>
        </p:nvSpPr>
        <p:spPr>
          <a:xfrm>
            <a:off x="6750446" y="559830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33" name="Google Shape;433;p13"/>
          <p:cNvSpPr/>
          <p:nvPr/>
        </p:nvSpPr>
        <p:spPr>
          <a:xfrm>
            <a:off x="6592061" y="3952660"/>
            <a:ext cx="5404195" cy="2541731"/>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4" name="Google Shape;434;p13"/>
          <p:cNvSpPr/>
          <p:nvPr/>
        </p:nvSpPr>
        <p:spPr>
          <a:xfrm>
            <a:off x="6685089" y="4132638"/>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35" name="Google Shape;435;p13"/>
          <p:cNvSpPr/>
          <p:nvPr/>
        </p:nvSpPr>
        <p:spPr>
          <a:xfrm>
            <a:off x="6825320" y="425187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36" name="Google Shape;436;p13"/>
          <p:cNvSpPr/>
          <p:nvPr/>
        </p:nvSpPr>
        <p:spPr>
          <a:xfrm>
            <a:off x="6941161" y="5540346"/>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37" name="Google Shape;437;p13"/>
          <p:cNvCxnSpPr/>
          <p:nvPr/>
        </p:nvCxnSpPr>
        <p:spPr>
          <a:xfrm rot="10800000">
            <a:off x="8067556" y="4687330"/>
            <a:ext cx="1473070" cy="424568"/>
          </a:xfrm>
          <a:prstGeom prst="straightConnector1">
            <a:avLst/>
          </a:prstGeom>
          <a:noFill/>
          <a:ln w="12700" cap="flat" cmpd="sng">
            <a:solidFill>
              <a:schemeClr val="accent1"/>
            </a:solidFill>
            <a:prstDash val="solid"/>
            <a:miter lim="800000"/>
            <a:headEnd type="none" w="sm" len="sm"/>
            <a:tailEnd type="triangle" w="med" len="med"/>
          </a:ln>
        </p:spPr>
      </p:cxnSp>
      <p:sp>
        <p:nvSpPr>
          <p:cNvPr id="438" name="Google Shape;438;p13"/>
          <p:cNvSpPr/>
          <p:nvPr/>
        </p:nvSpPr>
        <p:spPr>
          <a:xfrm>
            <a:off x="9003040" y="4549714"/>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a:t>
            </a:r>
            <a:endParaRPr sz="5400" b="0" i="0" u="none" strike="noStrike" cap="none">
              <a:solidFill>
                <a:schemeClr val="dk1"/>
              </a:solidFill>
              <a:latin typeface="Arial"/>
              <a:ea typeface="Arial"/>
              <a:cs typeface="Arial"/>
              <a:sym typeface="Arial"/>
            </a:endParaRPr>
          </a:p>
        </p:txBody>
      </p:sp>
      <p:sp>
        <p:nvSpPr>
          <p:cNvPr id="439" name="Google Shape;439;p13"/>
          <p:cNvSpPr txBox="1"/>
          <p:nvPr/>
        </p:nvSpPr>
        <p:spPr>
          <a:xfrm>
            <a:off x="7680811" y="3873275"/>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40" name="Google Shape;440;p13"/>
          <p:cNvCxnSpPr/>
          <p:nvPr/>
        </p:nvCxnSpPr>
        <p:spPr>
          <a:xfrm>
            <a:off x="8054763" y="4493582"/>
            <a:ext cx="2315768" cy="454996"/>
          </a:xfrm>
          <a:prstGeom prst="straightConnector1">
            <a:avLst/>
          </a:prstGeom>
          <a:noFill/>
          <a:ln w="9525" cap="flat" cmpd="sng">
            <a:solidFill>
              <a:schemeClr val="accent1"/>
            </a:solidFill>
            <a:prstDash val="solid"/>
            <a:miter lim="800000"/>
            <a:headEnd type="triangle" w="med" len="med"/>
            <a:tailEnd type="triangle" w="med" len="med"/>
          </a:ln>
        </p:spPr>
      </p:cxnSp>
      <p:sp>
        <p:nvSpPr>
          <p:cNvPr id="441" name="Google Shape;441;p13"/>
          <p:cNvSpPr/>
          <p:nvPr/>
        </p:nvSpPr>
        <p:spPr>
          <a:xfrm>
            <a:off x="10370531" y="4652985"/>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Server 2</a:t>
            </a:r>
            <a:endParaRPr/>
          </a:p>
        </p:txBody>
      </p:sp>
      <p:cxnSp>
        <p:nvCxnSpPr>
          <p:cNvPr id="442" name="Google Shape;442;p13"/>
          <p:cNvCxnSpPr/>
          <p:nvPr/>
        </p:nvCxnSpPr>
        <p:spPr>
          <a:xfrm rot="10800000" flipH="1">
            <a:off x="9903742" y="5177358"/>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43" name="Google Shape;443;p13"/>
          <p:cNvSpPr/>
          <p:nvPr/>
        </p:nvSpPr>
        <p:spPr>
          <a:xfrm>
            <a:off x="9884247" y="5273939"/>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44" name="Google Shape;444;p13"/>
          <p:cNvSpPr/>
          <p:nvPr/>
        </p:nvSpPr>
        <p:spPr>
          <a:xfrm>
            <a:off x="8700761" y="511189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45" name="Google Shape;445;p13"/>
          <p:cNvCxnSpPr/>
          <p:nvPr/>
        </p:nvCxnSpPr>
        <p:spPr>
          <a:xfrm rot="10800000" flipH="1">
            <a:off x="8104064" y="5729342"/>
            <a:ext cx="596697" cy="171085"/>
          </a:xfrm>
          <a:prstGeom prst="straightConnector1">
            <a:avLst/>
          </a:prstGeom>
          <a:noFill/>
          <a:ln w="12700" cap="flat" cmpd="sng">
            <a:solidFill>
              <a:schemeClr val="accent1"/>
            </a:solidFill>
            <a:prstDash val="solid"/>
            <a:miter lim="800000"/>
            <a:headEnd type="none" w="sm" len="sm"/>
            <a:tailEnd type="triangle" w="med" len="med"/>
          </a:ln>
        </p:spPr>
      </p:cxnSp>
      <p:cxnSp>
        <p:nvCxnSpPr>
          <p:cNvPr id="446" name="Google Shape;446;p13"/>
          <p:cNvCxnSpPr>
            <a:stCxn id="435" idx="1"/>
            <a:endCxn id="420" idx="1"/>
          </p:cNvCxnSpPr>
          <p:nvPr/>
        </p:nvCxnSpPr>
        <p:spPr>
          <a:xfrm rot="10800000" flipH="1">
            <a:off x="6825320" y="2087732"/>
            <a:ext cx="600" cy="2617500"/>
          </a:xfrm>
          <a:prstGeom prst="bentConnector3">
            <a:avLst>
              <a:gd name="adj1" fmla="val -164709496"/>
            </a:avLst>
          </a:prstGeom>
          <a:noFill/>
          <a:ln w="38100" cap="flat" cmpd="sng">
            <a:solidFill>
              <a:schemeClr val="accent1"/>
            </a:solidFill>
            <a:prstDash val="solid"/>
            <a:miter lim="800000"/>
            <a:headEnd type="stealth" w="med" len="med"/>
            <a:tailEnd type="none" w="sm" len="sm"/>
          </a:ln>
        </p:spPr>
      </p:cxnSp>
      <p:sp>
        <p:nvSpPr>
          <p:cNvPr id="447" name="Google Shape;447;p13"/>
          <p:cNvSpPr txBox="1"/>
          <p:nvPr/>
        </p:nvSpPr>
        <p:spPr>
          <a:xfrm>
            <a:off x="5798904" y="3165571"/>
            <a:ext cx="94935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Sync-E</a:t>
            </a:r>
            <a:endParaRPr/>
          </a:p>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Ethernet</a:t>
            </a:r>
            <a:endParaRPr/>
          </a:p>
        </p:txBody>
      </p:sp>
      <p:cxnSp>
        <p:nvCxnSpPr>
          <p:cNvPr id="448" name="Google Shape;448;p13"/>
          <p:cNvCxnSpPr/>
          <p:nvPr/>
        </p:nvCxnSpPr>
        <p:spPr>
          <a:xfrm>
            <a:off x="7784263" y="5173539"/>
            <a:ext cx="949354" cy="392273"/>
          </a:xfrm>
          <a:prstGeom prst="straightConnector1">
            <a:avLst/>
          </a:prstGeom>
          <a:noFill/>
          <a:ln w="38100" cap="flat" cmpd="sng">
            <a:solidFill>
              <a:schemeClr val="accent1"/>
            </a:solidFill>
            <a:prstDash val="solid"/>
            <a:miter lim="800000"/>
            <a:headEnd type="none" w="sm" len="sm"/>
            <a:tailEnd type="triangle" w="med" len="med"/>
          </a:ln>
        </p:spPr>
      </p:cxnSp>
      <p:sp>
        <p:nvSpPr>
          <p:cNvPr id="449" name="Google Shape;449;p13"/>
          <p:cNvSpPr txBox="1"/>
          <p:nvPr/>
        </p:nvSpPr>
        <p:spPr>
          <a:xfrm>
            <a:off x="7118203" y="5240162"/>
            <a:ext cx="949353"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SyncE Clock</a:t>
            </a:r>
            <a:endParaRPr/>
          </a:p>
        </p:txBody>
      </p:sp>
      <p:sp>
        <p:nvSpPr>
          <p:cNvPr id="450" name="Google Shape;450;p13"/>
          <p:cNvSpPr txBox="1"/>
          <p:nvPr/>
        </p:nvSpPr>
        <p:spPr>
          <a:xfrm>
            <a:off x="9255930" y="4726828"/>
            <a:ext cx="547617" cy="41549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14"/>
          <p:cNvSpPr txBox="1"/>
          <p:nvPr/>
        </p:nvSpPr>
        <p:spPr>
          <a:xfrm>
            <a:off x="3352800" y="304800"/>
            <a:ext cx="7338138" cy="937873"/>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5F6062"/>
              </a:buClr>
              <a:buSzPts val="6000"/>
              <a:buFont typeface="Libre Franklin Medium"/>
              <a:buNone/>
            </a:pPr>
            <a:r>
              <a:rPr lang="es-ES" sz="3600" b="1" spc="310" dirty="0">
                <a:latin typeface="+mj-lt"/>
                <a:ea typeface="+mj-ea"/>
                <a:cs typeface="+mj-cs"/>
                <a:sym typeface="Libre Franklin Medium"/>
              </a:rPr>
              <a:t>¿Qué pasa con el tiempo (PTM)?</a:t>
            </a:r>
            <a:endParaRPr sz="3600" b="1" spc="310" dirty="0">
              <a:latin typeface="+mj-lt"/>
              <a:ea typeface="+mj-ea"/>
              <a:cs typeface="+mj-cs"/>
              <a:sym typeface="Libre Franklin"/>
            </a:endParaRPr>
          </a:p>
        </p:txBody>
      </p:sp>
      <p:sp>
        <p:nvSpPr>
          <p:cNvPr id="456" name="Google Shape;456;p14"/>
          <p:cNvSpPr txBox="1"/>
          <p:nvPr/>
        </p:nvSpPr>
        <p:spPr>
          <a:xfrm>
            <a:off x="838200" y="1793915"/>
            <a:ext cx="11036316" cy="3270170"/>
          </a:xfrm>
          <a:prstGeom prst="rect">
            <a:avLst/>
          </a:prstGeom>
          <a:noFill/>
          <a:ln>
            <a:noFill/>
          </a:ln>
        </p:spPr>
        <p:txBody>
          <a:bodyPr spcFirstLastPara="1" wrap="square" lIns="91425" tIns="45700" rIns="91425" bIns="45700" anchor="t" anchorCtr="0">
            <a:noAutofit/>
          </a:bodyPr>
          <a:lstStyle/>
          <a:p>
            <a:pPr marR="0" lvl="0" algn="just" rtl="0">
              <a:lnSpc>
                <a:spcPct val="150000"/>
              </a:lnSpc>
              <a:spcBef>
                <a:spcPts val="0"/>
              </a:spcBef>
              <a:spcAft>
                <a:spcPts val="0"/>
              </a:spcAft>
              <a:buClr>
                <a:srgbClr val="8DC63F"/>
              </a:buClr>
              <a:buSzPts val="2400"/>
            </a:pPr>
            <a:r>
              <a:rPr lang="ru-RU" dirty="0">
                <a:solidFill>
                  <a:srgbClr val="5F6062"/>
                </a:solidFill>
                <a:latin typeface="+mj-lt"/>
                <a:ea typeface="Libre Franklin"/>
                <a:cs typeface="Libre Franklin"/>
                <a:sym typeface="Libre Franklin"/>
              </a:rPr>
              <a:t>	</a:t>
            </a:r>
            <a:r>
              <a:rPr lang="es-ES" dirty="0">
                <a:solidFill>
                  <a:srgbClr val="5F6062"/>
                </a:solidFill>
                <a:latin typeface="+mj-lt"/>
                <a:ea typeface="Libre Franklin"/>
                <a:cs typeface="Libre Franklin"/>
                <a:sym typeface="Libre Franklin"/>
              </a:rPr>
              <a:t>PTM (Precision Time Measurement), o medición precisa del tiempo a través de PTP por PCIe, funciona en un sistema donde los puntos finales PCIe admiten PTM.</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En un escenario ideal, PTM puede sincronizar dos puntos finales aproximadamente dentro de los 15-30 ns a través de PCIe. Para establecer el tiempo preciso, es necesario utilizar una señal 1PPS (pulso por segundo) como medida del tiempo en el punto final PCIe con DPLL, ya sea en la entrada o en la salida.</a:t>
            </a:r>
          </a:p>
          <a:p>
            <a:pPr marR="0" lvl="0" algn="just" rtl="0">
              <a:lnSpc>
                <a:spcPct val="150000"/>
              </a:lnSpc>
              <a:spcBef>
                <a:spcPts val="0"/>
              </a:spcBef>
              <a:spcAft>
                <a:spcPts val="0"/>
              </a:spcAft>
              <a:buClr>
                <a:srgbClr val="8DC63F"/>
              </a:buClr>
              <a:buSzPts val="2400"/>
            </a:pPr>
            <a:r>
              <a:rPr lang="es-ES" dirty="0">
                <a:solidFill>
                  <a:srgbClr val="5F6062"/>
                </a:solidFill>
                <a:latin typeface="+mj-lt"/>
                <a:ea typeface="Libre Franklin"/>
                <a:cs typeface="Libre Franklin"/>
                <a:sym typeface="Libre Franklin"/>
              </a:rPr>
              <a:t>Con una precisión de 15-30 ns, junto con una sintonización de frecuencia altamente estable, dos dispositivos pueden promediar la señal precisa dentro de los 15-30 ns para lograr un error de tiempo inferior a 1 ns.</a:t>
            </a:r>
            <a:endParaRPr sz="2800" dirty="0">
              <a:solidFill>
                <a:srgbClr val="5F6062"/>
              </a:solidFill>
              <a:latin typeface="+mj-lt"/>
              <a:ea typeface="Libre Franklin"/>
              <a:cs typeface="Libre Franklin"/>
              <a:sym typeface="Libre Frankli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15"/>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63" name="Google Shape;463;p15"/>
          <p:cNvSpPr txBox="1">
            <a:spLocks noGrp="1"/>
          </p:cNvSpPr>
          <p:nvPr>
            <p:ph type="title"/>
          </p:nvPr>
        </p:nvSpPr>
        <p:spPr>
          <a:xfrm>
            <a:off x="2327290" y="537168"/>
            <a:ext cx="8846311"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QUÉ PASA SI COMBINAMOS PFM + PTM</a:t>
            </a:r>
            <a:endParaRPr sz="3600" b="1" spc="310" dirty="0">
              <a:solidFill>
                <a:schemeClr val="tx1"/>
              </a:solidFill>
              <a:latin typeface="+mj-lt"/>
              <a:ea typeface="+mj-ea"/>
              <a:cs typeface="+mj-cs"/>
            </a:endParaRPr>
          </a:p>
        </p:txBody>
      </p:sp>
      <p:sp>
        <p:nvSpPr>
          <p:cNvPr id="464" name="Google Shape;464;p15"/>
          <p:cNvSpPr txBox="1"/>
          <p:nvPr/>
        </p:nvSpPr>
        <p:spPr>
          <a:xfrm>
            <a:off x="703179" y="2237063"/>
            <a:ext cx="5401958" cy="3046948"/>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PTM sincroniza los pulsos de segundo externo entre dos tarjetas con una precisión de 15-30 ns y proporciona estos pulsos a DPLL en cada tarjeta.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PFM permite a DPLL2 generar señales de reloj basadas en la frecuencia medida por DPLL1 del Oscilador Local 1.</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DPLL2 puede promediar el error de los pulsos de segundo externo con el tiempo y generar pulsos de segundo externo con una precisión inferior a 1 ns entre las dos tarjetas.</a:t>
            </a:r>
            <a:endParaRPr sz="1400" dirty="0">
              <a:latin typeface="+mj-lt"/>
            </a:endParaRPr>
          </a:p>
        </p:txBody>
      </p:sp>
      <p:sp>
        <p:nvSpPr>
          <p:cNvPr id="465" name="Google Shape;465;p15"/>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66" name="Google Shape;466;p15"/>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2</a:t>
            </a:r>
            <a:endParaRPr/>
          </a:p>
        </p:txBody>
      </p:sp>
      <p:sp>
        <p:nvSpPr>
          <p:cNvPr id="467" name="Google Shape;467;p15"/>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 2</a:t>
            </a:r>
            <a:endParaRPr/>
          </a:p>
        </p:txBody>
      </p:sp>
      <p:cxnSp>
        <p:nvCxnSpPr>
          <p:cNvPr id="468" name="Google Shape;468;p15"/>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69" name="Google Shape;469;p15"/>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70" name="Google Shape;470;p15"/>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71" name="Google Shape;471;p15"/>
          <p:cNvSpPr txBox="1"/>
          <p:nvPr/>
        </p:nvSpPr>
        <p:spPr>
          <a:xfrm>
            <a:off x="6825320" y="122844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2</a:t>
            </a:r>
            <a:endParaRPr/>
          </a:p>
        </p:txBody>
      </p:sp>
      <p:cxnSp>
        <p:nvCxnSpPr>
          <p:cNvPr id="472" name="Google Shape;472;p15"/>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3" name="Google Shape;473;p15"/>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474" name="Google Shape;474;p15"/>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stealth" w="med" len="med"/>
            <a:tailEnd type="none" w="sm" len="sm"/>
          </a:ln>
        </p:spPr>
      </p:cxnSp>
      <p:sp>
        <p:nvSpPr>
          <p:cNvPr id="475" name="Google Shape;475;p15"/>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76" name="Google Shape;476;p15"/>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2</a:t>
            </a:r>
            <a:endParaRPr/>
          </a:p>
        </p:txBody>
      </p:sp>
      <p:cxnSp>
        <p:nvCxnSpPr>
          <p:cNvPr id="477" name="Google Shape;477;p15"/>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78" name="Google Shape;478;p15"/>
          <p:cNvCxnSpPr/>
          <p:nvPr/>
        </p:nvCxnSpPr>
        <p:spPr>
          <a:xfrm flipH="1">
            <a:off x="8112279" y="3249089"/>
            <a:ext cx="2567558" cy="1310781"/>
          </a:xfrm>
          <a:prstGeom prst="straightConnector1">
            <a:avLst/>
          </a:prstGeom>
          <a:noFill/>
          <a:ln w="9525" cap="flat" cmpd="sng">
            <a:solidFill>
              <a:schemeClr val="accent1"/>
            </a:solidFill>
            <a:prstDash val="solid"/>
            <a:miter lim="800000"/>
            <a:headEnd type="triangle" w="med" len="med"/>
            <a:tailEnd type="triangle" w="med" len="med"/>
          </a:ln>
        </p:spPr>
      </p:cxnSp>
      <p:sp>
        <p:nvSpPr>
          <p:cNvPr id="479" name="Google Shape;479;p15"/>
          <p:cNvSpPr/>
          <p:nvPr/>
        </p:nvSpPr>
        <p:spPr>
          <a:xfrm>
            <a:off x="10244061" y="4915126"/>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480" name="Google Shape;480;p15"/>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 </a:t>
            </a:r>
            <a:endParaRPr/>
          </a:p>
        </p:txBody>
      </p:sp>
      <p:cxnSp>
        <p:nvCxnSpPr>
          <p:cNvPr id="481" name="Google Shape;481;p15"/>
          <p:cNvCxnSpPr/>
          <p:nvPr/>
        </p:nvCxnSpPr>
        <p:spPr>
          <a:xfrm rot="10800000">
            <a:off x="9406487" y="3401216"/>
            <a:ext cx="61520" cy="1773117"/>
          </a:xfrm>
          <a:prstGeom prst="straightConnector1">
            <a:avLst/>
          </a:prstGeom>
          <a:noFill/>
          <a:ln w="9525" cap="flat" cmpd="sng">
            <a:solidFill>
              <a:schemeClr val="accent1"/>
            </a:solidFill>
            <a:prstDash val="dash"/>
            <a:round/>
            <a:headEnd type="stealth" w="med" len="med"/>
            <a:tailEnd type="stealth" w="med" len="med"/>
          </a:ln>
        </p:spPr>
      </p:cxnSp>
      <p:sp>
        <p:nvSpPr>
          <p:cNvPr id="482" name="Google Shape;482;p15"/>
          <p:cNvSpPr/>
          <p:nvPr/>
        </p:nvSpPr>
        <p:spPr>
          <a:xfrm>
            <a:off x="9479991" y="4522463"/>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
        <p:nvSpPr>
          <p:cNvPr id="483" name="Google Shape;483;p15"/>
          <p:cNvSpPr/>
          <p:nvPr/>
        </p:nvSpPr>
        <p:spPr>
          <a:xfrm>
            <a:off x="6758661" y="5660739"/>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484" name="Google Shape;484;p15"/>
          <p:cNvSpPr/>
          <p:nvPr/>
        </p:nvSpPr>
        <p:spPr>
          <a:xfrm>
            <a:off x="6693304" y="4195073"/>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485" name="Google Shape;485;p15"/>
          <p:cNvSpPr/>
          <p:nvPr/>
        </p:nvSpPr>
        <p:spPr>
          <a:xfrm>
            <a:off x="6833535" y="4314308"/>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Chipset 1</a:t>
            </a:r>
            <a:endParaRPr/>
          </a:p>
        </p:txBody>
      </p:sp>
      <p:sp>
        <p:nvSpPr>
          <p:cNvPr id="486" name="Google Shape;486;p15"/>
          <p:cNvSpPr/>
          <p:nvPr/>
        </p:nvSpPr>
        <p:spPr>
          <a:xfrm>
            <a:off x="6949376" y="5602781"/>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Local Oscillator 1</a:t>
            </a:r>
            <a:endParaRPr dirty="0"/>
          </a:p>
        </p:txBody>
      </p:sp>
      <p:cxnSp>
        <p:nvCxnSpPr>
          <p:cNvPr id="487" name="Google Shape;487;p15"/>
          <p:cNvCxnSpPr/>
          <p:nvPr/>
        </p:nvCxnSpPr>
        <p:spPr>
          <a:xfrm rot="10800000">
            <a:off x="8043329" y="5144999"/>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488" name="Google Shape;488;p15"/>
          <p:cNvSpPr txBox="1"/>
          <p:nvPr/>
        </p:nvSpPr>
        <p:spPr>
          <a:xfrm>
            <a:off x="8217855" y="5033199"/>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489" name="Google Shape;489;p15"/>
          <p:cNvSpPr/>
          <p:nvPr/>
        </p:nvSpPr>
        <p:spPr>
          <a:xfrm>
            <a:off x="9641571" y="3867721"/>
            <a:ext cx="937863" cy="200259"/>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490" name="Google Shape;490;p15"/>
          <p:cNvSpPr txBox="1"/>
          <p:nvPr/>
        </p:nvSpPr>
        <p:spPr>
          <a:xfrm>
            <a:off x="6408715" y="3933608"/>
            <a:ext cx="2062653"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Card 1</a:t>
            </a:r>
            <a:endParaRPr/>
          </a:p>
        </p:txBody>
      </p:sp>
      <p:sp>
        <p:nvSpPr>
          <p:cNvPr id="491" name="Google Shape;491;p15"/>
          <p:cNvSpPr/>
          <p:nvPr/>
        </p:nvSpPr>
        <p:spPr>
          <a:xfrm>
            <a:off x="8708976" y="5174333"/>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 1</a:t>
            </a:r>
            <a:endParaRPr/>
          </a:p>
        </p:txBody>
      </p:sp>
      <p:cxnSp>
        <p:nvCxnSpPr>
          <p:cNvPr id="492" name="Google Shape;492;p15"/>
          <p:cNvCxnSpPr/>
          <p:nvPr/>
        </p:nvCxnSpPr>
        <p:spPr>
          <a:xfrm rot="10800000" flipH="1">
            <a:off x="8112279" y="5791777"/>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493" name="Google Shape;493;p15"/>
          <p:cNvCxnSpPr/>
          <p:nvPr/>
        </p:nvCxnSpPr>
        <p:spPr>
          <a:xfrm>
            <a:off x="8062978" y="4609945"/>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4" name="Google Shape;494;p15"/>
          <p:cNvSpPr txBox="1"/>
          <p:nvPr/>
        </p:nvSpPr>
        <p:spPr>
          <a:xfrm>
            <a:off x="8128540" y="5247947"/>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cxnSp>
        <p:nvCxnSpPr>
          <p:cNvPr id="495" name="Google Shape;495;p15"/>
          <p:cNvCxnSpPr>
            <a:stCxn id="491" idx="3"/>
            <a:endCxn id="473" idx="2"/>
          </p:cNvCxnSpPr>
          <p:nvPr/>
        </p:nvCxnSpPr>
        <p:spPr>
          <a:xfrm rot="10800000" flipH="1">
            <a:off x="9938420" y="3218692"/>
            <a:ext cx="915000" cy="2409000"/>
          </a:xfrm>
          <a:prstGeom prst="straightConnector1">
            <a:avLst/>
          </a:prstGeom>
          <a:noFill/>
          <a:ln w="9525" cap="flat" cmpd="sng">
            <a:solidFill>
              <a:schemeClr val="accent1"/>
            </a:solidFill>
            <a:prstDash val="solid"/>
            <a:miter lim="800000"/>
            <a:headEnd type="stealth" w="med" len="med"/>
            <a:tailEnd type="none" w="sm" len="sm"/>
          </a:ln>
        </p:spPr>
      </p:cxnSp>
      <p:cxnSp>
        <p:nvCxnSpPr>
          <p:cNvPr id="496" name="Google Shape;496;p15"/>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497" name="Google Shape;497;p15"/>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498" name="Google Shape;498;p15"/>
          <p:cNvSpPr txBox="1"/>
          <p:nvPr/>
        </p:nvSpPr>
        <p:spPr>
          <a:xfrm>
            <a:off x="8253884" y="4545841"/>
            <a:ext cx="1517701"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PPS Output or Input</a:t>
            </a:r>
            <a:endParaRPr sz="11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17"/>
          <p:cNvSpPr txBox="1">
            <a:spLocks noGrp="1"/>
          </p:cNvSpPr>
          <p:nvPr>
            <p:ph type="ctrTitle"/>
          </p:nvPr>
        </p:nvSpPr>
        <p:spPr>
          <a:xfrm>
            <a:off x="1042277" y="315881"/>
            <a:ext cx="10391594" cy="6981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n-US" sz="3600" b="1" spc="310" dirty="0">
                <a:solidFill>
                  <a:schemeClr val="tx1"/>
                </a:solidFill>
                <a:latin typeface="+mj-lt"/>
                <a:ea typeface="+mj-ea"/>
                <a:cs typeface="+mj-cs"/>
                <a:sym typeface="Libre Franklin"/>
              </a:rPr>
              <a:t>APLICACIÓN: 5G O-RAN</a:t>
            </a:r>
            <a:endParaRPr sz="3600" b="1" spc="310" dirty="0">
              <a:solidFill>
                <a:schemeClr val="tx1"/>
              </a:solidFill>
              <a:latin typeface="+mj-lt"/>
              <a:ea typeface="+mj-ea"/>
              <a:cs typeface="+mj-cs"/>
              <a:sym typeface="Libre Franklin"/>
            </a:endParaRPr>
          </a:p>
        </p:txBody>
      </p:sp>
      <p:sp>
        <p:nvSpPr>
          <p:cNvPr id="4" name="TextBox 3">
            <a:extLst>
              <a:ext uri="{FF2B5EF4-FFF2-40B4-BE49-F238E27FC236}">
                <a16:creationId xmlns:a16="http://schemas.microsoft.com/office/drawing/2014/main" id="{63B729FE-E9D0-4611-8133-6894A8182419}"/>
              </a:ext>
            </a:extLst>
          </p:cNvPr>
          <p:cNvSpPr txBox="1"/>
          <p:nvPr/>
        </p:nvSpPr>
        <p:spPr>
          <a:xfrm>
            <a:off x="202194" y="1066800"/>
            <a:ext cx="11608806" cy="5509200"/>
          </a:xfrm>
          <a:prstGeom prst="rect">
            <a:avLst/>
          </a:prstGeom>
          <a:noFill/>
        </p:spPr>
        <p:txBody>
          <a:bodyPr wrap="square">
            <a:spAutoFit/>
          </a:bodyPr>
          <a:lstStyle/>
          <a:p>
            <a:r>
              <a:rPr lang="ru-RU" sz="1600" dirty="0">
                <a:latin typeface="+mj-lt"/>
              </a:rPr>
              <a:t>	</a:t>
            </a:r>
            <a:r>
              <a:rPr lang="es-ES" sz="1600" dirty="0">
                <a:latin typeface="+mj-lt"/>
              </a:rPr>
              <a:t>5G O-RAN (red de acceso radioabierto) es una aplicación donde los conceptos de Medición precisa del tiempo (PTM) y Medición precisa de la frecuencia (PFM) pueden ser extremadamente útiles.</a:t>
            </a:r>
          </a:p>
          <a:p>
            <a:r>
              <a:rPr lang="ru-RU" sz="1600" dirty="0">
                <a:latin typeface="+mj-lt"/>
              </a:rPr>
              <a:t>	</a:t>
            </a:r>
            <a:r>
              <a:rPr lang="es-ES" sz="1600" dirty="0">
                <a:latin typeface="+mj-lt"/>
              </a:rPr>
              <a:t>En 5G O-RAN, la arquitectura de la red se divide en componentes, lo que permite lograr mayor flexibilidad, escalabilidad e innovación en comparación con las redes móviles tradicionales.</a:t>
            </a:r>
          </a:p>
          <a:p>
            <a:r>
              <a:rPr lang="ru-RU" sz="1600" dirty="0">
                <a:latin typeface="+mj-lt"/>
              </a:rPr>
              <a:t>	</a:t>
            </a:r>
            <a:r>
              <a:rPr lang="es-ES" sz="1600" dirty="0">
                <a:latin typeface="+mj-lt"/>
              </a:rPr>
              <a:t>Así es como se pueden aplicar PTM y PFM en el contexto de 5G O-RAN:</a:t>
            </a:r>
          </a:p>
          <a:p>
            <a:r>
              <a:rPr lang="ru-RU" sz="1600" dirty="0">
                <a:latin typeface="+mj-lt"/>
              </a:rPr>
              <a:t>	1. </a:t>
            </a:r>
            <a:r>
              <a:rPr lang="es-ES" sz="1600" dirty="0">
                <a:latin typeface="+mj-lt"/>
              </a:rPr>
              <a:t>Sincronización de unidades de radio remotas (RRU):</a:t>
            </a:r>
          </a:p>
          <a:p>
            <a:r>
              <a:rPr lang="ru-RU" sz="1600" dirty="0">
                <a:latin typeface="+mj-lt"/>
              </a:rPr>
              <a:t>	- </a:t>
            </a:r>
            <a:r>
              <a:rPr lang="es-ES" sz="1600" dirty="0">
                <a:latin typeface="+mj-lt"/>
              </a:rPr>
              <a:t>PTM se puede utilizar para la sincronización precisa del tiempo entre las RRU distribuidas en la red. Esto garantiza la transmisión y recepción coordinada de señales, minimizando las interferencias y optimizando el rendimiento de la red.</a:t>
            </a:r>
          </a:p>
          <a:p>
            <a:r>
              <a:rPr lang="ru-RU" sz="1600" dirty="0">
                <a:latin typeface="+mj-lt"/>
              </a:rPr>
              <a:t>	- </a:t>
            </a:r>
            <a:r>
              <a:rPr lang="es-ES" sz="1600" dirty="0">
                <a:latin typeface="+mj-lt"/>
              </a:rPr>
              <a:t>PFM puede proporcionar un ajuste preciso de las frecuencias de radio utilizadas por las RRU, lo que reduce la </a:t>
            </a:r>
            <a:r>
              <a:rPr lang="ru-RU" sz="1600" dirty="0">
                <a:latin typeface="+mj-lt"/>
              </a:rPr>
              <a:t>	</a:t>
            </a:r>
            <a:r>
              <a:rPr lang="es-ES" sz="1600" dirty="0">
                <a:latin typeface="+mj-lt"/>
              </a:rPr>
              <a:t>distorsión de la señal y mejora su calidad.</a:t>
            </a:r>
          </a:p>
          <a:p>
            <a:r>
              <a:rPr lang="ru-RU" sz="1600" dirty="0">
                <a:latin typeface="+mj-lt"/>
              </a:rPr>
              <a:t>	2. </a:t>
            </a:r>
            <a:r>
              <a:rPr lang="es-ES" sz="1600" dirty="0">
                <a:latin typeface="+mj-lt"/>
              </a:rPr>
              <a:t>Interoperabilidad y neutralidad del fabricante. Con PFM, los servidores comerciales de cualquier fabricante pueden proporcionar y distribuir la frecuencia con precisión para las RRU, promoviendo la interoperabilidad y la neutralidad del fabricante en el ecosistema O-RAN.</a:t>
            </a:r>
          </a:p>
          <a:p>
            <a:r>
              <a:rPr lang="ru-RU" sz="1600" dirty="0">
                <a:latin typeface="+mj-lt"/>
              </a:rPr>
              <a:t>	3.</a:t>
            </a:r>
            <a:r>
              <a:rPr lang="es-ES" sz="1600" dirty="0">
                <a:latin typeface="+mj-lt"/>
              </a:rPr>
              <a:t>Tiempo de alta precisión para aplicaciones críticas:</a:t>
            </a:r>
          </a:p>
          <a:p>
            <a:r>
              <a:rPr lang="ru-RU" sz="1600" dirty="0">
                <a:latin typeface="+mj-lt"/>
              </a:rPr>
              <a:t>	- </a:t>
            </a:r>
            <a:r>
              <a:rPr lang="es-ES" sz="1600" dirty="0">
                <a:latin typeface="+mj-lt"/>
              </a:rPr>
              <a:t>La capacidad de PTM para lograr la sincronización del tiempo a nivel de nanosegundos es crítica para admitir aplicaciones críticas con latencia ultrabaja en 5G O-RAN, como la automatización industrial, los vehículos autónomos y la atención médica.</a:t>
            </a:r>
          </a:p>
          <a:p>
            <a:r>
              <a:rPr lang="ru-RU" sz="1600" dirty="0">
                <a:latin typeface="+mj-lt"/>
              </a:rPr>
              <a:t>	- </a:t>
            </a:r>
            <a:r>
              <a:rPr lang="es-ES" sz="1600" dirty="0">
                <a:latin typeface="+mj-lt"/>
              </a:rPr>
              <a:t>PFM garantiza la estabilidad y la precisión de la frecuencia de las señales utilizadas en aplicaciones críticas, lo que contribuye a la confiabilidad y el rendimiento de la red.</a:t>
            </a:r>
          </a:p>
          <a:p>
            <a:endParaRPr lang="ru-RU" sz="1600" dirty="0">
              <a:latin typeface="+mj-lt"/>
            </a:endParaRPr>
          </a:p>
          <a:p>
            <a:r>
              <a:rPr lang="es-ES" sz="1600" dirty="0">
                <a:latin typeface="+mj-lt"/>
              </a:rPr>
              <a:t>En general, PTM y PFM juegan un papel importante en la mejora de la funcionalidad, la interoperabilidad y el rendimiento de las redes 5G O-RAN, permitiendo el despliegue de servicios y aplicaciones avanzadas con estrictos requisitos de precisión de tiempo y frecuencia.</a:t>
            </a:r>
            <a:endParaRPr lang="ru-RU" sz="1600" dirty="0">
              <a:latin typeface="+mj-lt"/>
            </a:endParaRPr>
          </a:p>
          <a:p>
            <a:endParaRPr lang="ru-RU" sz="1600" dirty="0">
              <a:latin typeface="+mj-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18"/>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16" name="Google Shape;516;p18"/>
          <p:cNvSpPr txBox="1">
            <a:spLocks noGrp="1"/>
          </p:cNvSpPr>
          <p:nvPr>
            <p:ph type="title"/>
          </p:nvPr>
        </p:nvSpPr>
        <p:spPr>
          <a:xfrm>
            <a:off x="2725300" y="643679"/>
            <a:ext cx="7673568" cy="492450"/>
          </a:xfrm>
          <a:prstGeom prst="rect">
            <a:avLst/>
          </a:prstGeom>
          <a:noFill/>
          <a:ln>
            <a:noFill/>
          </a:ln>
        </p:spPr>
        <p:txBody>
          <a:bodyPr spcFirstLastPara="1" wrap="square" lIns="45700" tIns="22850" rIns="45700" bIns="22850" anchor="ctr" anchorCtr="0">
            <a:noAutofit/>
          </a:bodyPr>
          <a:lstStyle/>
          <a:p>
            <a:pPr marL="0" lvl="0" indent="0" algn="ctr"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sym typeface="Fira Sans Medium"/>
              </a:rPr>
              <a:t>Requisitos de tiempo y frecuencia en 5G O-RAN</a:t>
            </a:r>
            <a:endParaRPr sz="3600" b="1" spc="310" dirty="0">
              <a:solidFill>
                <a:schemeClr val="tx1"/>
              </a:solidFill>
              <a:latin typeface="+mj-lt"/>
              <a:ea typeface="+mj-ea"/>
              <a:cs typeface="+mj-cs"/>
              <a:sym typeface="Fira Sans Medium"/>
            </a:endParaRPr>
          </a:p>
        </p:txBody>
      </p:sp>
      <p:sp>
        <p:nvSpPr>
          <p:cNvPr id="518" name="Google Shape;518;p18"/>
          <p:cNvSpPr txBox="1"/>
          <p:nvPr/>
        </p:nvSpPr>
        <p:spPr>
          <a:xfrm>
            <a:off x="1023208" y="2999676"/>
            <a:ext cx="5577555"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b="0" i="0" dirty="0">
                <a:solidFill>
                  <a:srgbClr val="0D0D0D"/>
                </a:solidFill>
                <a:effectLst/>
                <a:latin typeface="+mj-lt"/>
              </a:rPr>
              <a:t>	</a:t>
            </a:r>
            <a:r>
              <a:rPr lang="es-ES" b="0" i="0" dirty="0">
                <a:solidFill>
                  <a:srgbClr val="0D0D0D"/>
                </a:solidFill>
                <a:effectLst/>
                <a:latin typeface="+mj-lt"/>
              </a:rPr>
              <a:t>5G O-RAN requiere una estricta sincronización en toda la red a través de múltiples transiciones de red.</a:t>
            </a:r>
          </a:p>
          <a:p>
            <a:pPr marR="0" lvl="0" algn="just" rtl="0">
              <a:lnSpc>
                <a:spcPct val="150000"/>
              </a:lnSpc>
              <a:spcBef>
                <a:spcPts val="0"/>
              </a:spcBef>
              <a:spcAft>
                <a:spcPts val="0"/>
              </a:spcAft>
              <a:buClr>
                <a:schemeClr val="dk1"/>
              </a:buClr>
              <a:buSzPts val="2000"/>
            </a:pPr>
            <a:r>
              <a:rPr lang="es-ES" b="0" i="0" dirty="0">
                <a:solidFill>
                  <a:srgbClr val="0D0D0D"/>
                </a:solidFill>
                <a:effectLst/>
                <a:latin typeface="+mj-lt"/>
              </a:rPr>
              <a:t>Los dispositivos deben funcionar como relojes límite con un error de tiempo inferior a 10 ns y estrictos requisitos de estabilidad de frecuencia</a:t>
            </a:r>
            <a:r>
              <a:rPr lang="ru-RU" b="0" i="0" dirty="0">
                <a:solidFill>
                  <a:srgbClr val="0D0D0D"/>
                </a:solidFill>
                <a:effectLst/>
                <a:latin typeface="+mj-lt"/>
              </a:rPr>
              <a:t>.</a:t>
            </a:r>
            <a:endParaRPr dirty="0">
              <a:latin typeface="+mj-lt"/>
            </a:endParaRPr>
          </a:p>
        </p:txBody>
      </p:sp>
      <p:pic>
        <p:nvPicPr>
          <p:cNvPr id="519" name="Google Shape;519;p18"/>
          <p:cNvPicPr preferRelativeResize="0"/>
          <p:nvPr/>
        </p:nvPicPr>
        <p:blipFill rotWithShape="1">
          <a:blip r:embed="rId3">
            <a:alphaModFix/>
          </a:blip>
          <a:srcRect t="32595"/>
          <a:stretch/>
        </p:blipFill>
        <p:spPr>
          <a:xfrm>
            <a:off x="6984339" y="2850266"/>
            <a:ext cx="4732044" cy="23191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19"/>
          <p:cNvSpPr/>
          <p:nvPr/>
        </p:nvSpPr>
        <p:spPr>
          <a:xfrm>
            <a:off x="5974813" y="3244334"/>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25" name="Google Shape;525;p19"/>
          <p:cNvSpPr txBox="1">
            <a:spLocks noGrp="1"/>
          </p:cNvSpPr>
          <p:nvPr>
            <p:ph type="title"/>
          </p:nvPr>
        </p:nvSpPr>
        <p:spPr>
          <a:xfrm>
            <a:off x="3886200" y="782158"/>
            <a:ext cx="5370747"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n-US" sz="3600" b="1" spc="310" dirty="0" err="1">
                <a:solidFill>
                  <a:schemeClr val="tx1"/>
                </a:solidFill>
                <a:latin typeface="+mj-lt"/>
                <a:ea typeface="+mj-ea"/>
                <a:cs typeface="+mj-cs"/>
              </a:rPr>
              <a:t>Arquitecturas</a:t>
            </a:r>
            <a:r>
              <a:rPr lang="en-US" sz="3600" b="1" spc="310" dirty="0">
                <a:solidFill>
                  <a:schemeClr val="tx1"/>
                </a:solidFill>
                <a:latin typeface="+mj-lt"/>
                <a:ea typeface="+mj-ea"/>
                <a:cs typeface="+mj-cs"/>
              </a:rPr>
              <a:t> </a:t>
            </a:r>
            <a:r>
              <a:rPr lang="en-US" sz="3600" b="1" spc="310" dirty="0" err="1">
                <a:solidFill>
                  <a:schemeClr val="tx1"/>
                </a:solidFill>
                <a:latin typeface="+mj-lt"/>
                <a:ea typeface="+mj-ea"/>
                <a:cs typeface="+mj-cs"/>
              </a:rPr>
              <a:t>actuales</a:t>
            </a:r>
            <a:endParaRPr sz="3600" b="1" spc="310" dirty="0">
              <a:solidFill>
                <a:schemeClr val="tx1"/>
              </a:solidFill>
              <a:latin typeface="+mj-lt"/>
              <a:ea typeface="+mj-ea"/>
              <a:cs typeface="+mj-cs"/>
            </a:endParaRPr>
          </a:p>
        </p:txBody>
      </p:sp>
      <p:sp>
        <p:nvSpPr>
          <p:cNvPr id="527" name="Google Shape;527;p19"/>
          <p:cNvSpPr txBox="1"/>
          <p:nvPr/>
        </p:nvSpPr>
        <p:spPr>
          <a:xfrm>
            <a:off x="618931" y="2899056"/>
            <a:ext cx="5921266" cy="2169784"/>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Para cumplir con estos requisitos de sincronización de tiempo, los servidores de estilo O-RAN DU suelen estar equipados con interfaces de red integradas (NIC) en la placa base, así como con circuitos de reloj integrados, como DPLL con GPS y OCXO, integrados en la placa base del servidor.</a:t>
            </a:r>
            <a:endParaRPr dirty="0">
              <a:latin typeface="+mj-lt"/>
            </a:endParaRPr>
          </a:p>
        </p:txBody>
      </p:sp>
      <p:pic>
        <p:nvPicPr>
          <p:cNvPr id="528" name="Google Shape;528;p19"/>
          <p:cNvPicPr preferRelativeResize="0"/>
          <p:nvPr/>
        </p:nvPicPr>
        <p:blipFill rotWithShape="1">
          <a:blip r:embed="rId3">
            <a:alphaModFix/>
          </a:blip>
          <a:srcRect t="29100"/>
          <a:stretch/>
        </p:blipFill>
        <p:spPr>
          <a:xfrm>
            <a:off x="6676545" y="2633897"/>
            <a:ext cx="4732044" cy="2439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715000" y="605639"/>
            <a:ext cx="2743200" cy="504625"/>
          </a:xfrm>
          <a:prstGeom prst="rect">
            <a:avLst/>
          </a:prstGeom>
        </p:spPr>
        <p:txBody>
          <a:bodyPr vert="horz" wrap="square" lIns="0" tIns="12065" rIns="0" bIns="0" rtlCol="0" anchor="ctr">
            <a:spAutoFit/>
          </a:bodyPr>
          <a:lstStyle/>
          <a:p>
            <a:pPr marL="12700">
              <a:lnSpc>
                <a:spcPct val="100000"/>
              </a:lnSpc>
              <a:spcBef>
                <a:spcPts val="95"/>
              </a:spcBef>
            </a:pPr>
            <a:r>
              <a:rPr lang="es-ES" sz="3200" b="1" spc="310" dirty="0">
                <a:latin typeface="Quattrocento Sans" panose="020B0604020202020204" charset="0"/>
                <a:cs typeface="Quattrocento Sans" panose="020B0604020202020204" charset="0"/>
              </a:rPr>
              <a:t>Ejemplos:</a:t>
            </a:r>
            <a:endParaRPr sz="3200" b="1" spc="310" dirty="0">
              <a:latin typeface="Quattrocento Sans" panose="020B0604020202020204" charset="0"/>
              <a:cs typeface="Quattrocento Sans" panose="020B0604020202020204" charset="0"/>
            </a:endParaRPr>
          </a:p>
        </p:txBody>
      </p:sp>
      <p:sp>
        <p:nvSpPr>
          <p:cNvPr id="7" name="object 7"/>
          <p:cNvSpPr txBox="1"/>
          <p:nvPr/>
        </p:nvSpPr>
        <p:spPr>
          <a:xfrm>
            <a:off x="1066800" y="2590800"/>
            <a:ext cx="6323965" cy="2411558"/>
          </a:xfrm>
          <a:prstGeom prst="rect">
            <a:avLst/>
          </a:prstGeom>
        </p:spPr>
        <p:txBody>
          <a:bodyPr vert="horz" wrap="square" lIns="0" tIns="13335" rIns="0" bIns="0" rtlCol="0">
            <a:spAutoFit/>
          </a:bodyPr>
          <a:lstStyle/>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Plataformas en línea masivas: Interacciones competitivas (juegos, transacciones bursátiles).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Simulación de realidad física: Acciones instantáneas en múltiples simulaciones en máquinas remotas.</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Registro de eventos con marcas de tiempo en máquinas remotas: Genera condiciones de carrera, pero se busca ser justo independientemente de la latencia hacia el servidor.</a:t>
            </a:r>
          </a:p>
          <a:p>
            <a:pPr marL="241300" lvl="1" indent="-228600">
              <a:lnSpc>
                <a:spcPts val="2280"/>
              </a:lnSpc>
              <a:spcBef>
                <a:spcPts val="105"/>
              </a:spcBef>
              <a:buClr>
                <a:srgbClr val="8DC53E"/>
              </a:buClr>
              <a:buFont typeface="Arial MT"/>
              <a:buChar char="•"/>
              <a:tabLst>
                <a:tab pos="240665" algn="l"/>
                <a:tab pos="241300" algn="l"/>
              </a:tabLst>
            </a:pPr>
            <a:r>
              <a:rPr lang="es-ES" sz="2000" spc="-35" dirty="0">
                <a:solidFill>
                  <a:srgbClr val="5F5F61"/>
                </a:solidFill>
                <a:latin typeface="+mj-lt"/>
              </a:rPr>
              <a:t>Arbitrar la causalidad entre entradas remotas.</a:t>
            </a:r>
            <a:endParaRPr sz="2000" spc="-35" dirty="0">
              <a:solidFill>
                <a:srgbClr val="5F5F61"/>
              </a:solidFill>
              <a:latin typeface="+mj-lt"/>
            </a:endParaRPr>
          </a:p>
        </p:txBody>
      </p:sp>
      <p:pic>
        <p:nvPicPr>
          <p:cNvPr id="8" name="object 8"/>
          <p:cNvPicPr/>
          <p:nvPr/>
        </p:nvPicPr>
        <p:blipFill>
          <a:blip r:embed="rId2" cstate="print"/>
          <a:stretch>
            <a:fillRect/>
          </a:stretch>
        </p:blipFill>
        <p:spPr>
          <a:xfrm>
            <a:off x="7851647" y="2447544"/>
            <a:ext cx="4253484" cy="2836164"/>
          </a:xfrm>
          <a:prstGeom prst="rect">
            <a:avLst/>
          </a:prstGeom>
        </p:spPr>
      </p:pic>
      <p:grpSp>
        <p:nvGrpSpPr>
          <p:cNvPr id="13" name="Google Shape;1808;p66">
            <a:extLst>
              <a:ext uri="{FF2B5EF4-FFF2-40B4-BE49-F238E27FC236}">
                <a16:creationId xmlns:a16="http://schemas.microsoft.com/office/drawing/2014/main" id="{06677389-9AB1-4AFA-B37C-568B8933E030}"/>
              </a:ext>
            </a:extLst>
          </p:cNvPr>
          <p:cNvGrpSpPr/>
          <p:nvPr/>
        </p:nvGrpSpPr>
        <p:grpSpPr>
          <a:xfrm>
            <a:off x="4724400" y="453767"/>
            <a:ext cx="822513" cy="808368"/>
            <a:chOff x="4167000" y="2166750"/>
            <a:chExt cx="810000" cy="810000"/>
          </a:xfrm>
        </p:grpSpPr>
        <p:sp>
          <p:nvSpPr>
            <p:cNvPr id="14" name="Google Shape;1809;p66">
              <a:extLst>
                <a:ext uri="{FF2B5EF4-FFF2-40B4-BE49-F238E27FC236}">
                  <a16:creationId xmlns:a16="http://schemas.microsoft.com/office/drawing/2014/main" id="{6305DEBA-F2B4-44E0-B6BF-57715982F26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1905FE15-57F1-480D-B613-B4240FA7ADFA}"/>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C19F8898-899A-43C4-BD6A-8D1741E2DCDE}"/>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A0D6642E-C23C-4D0F-A11D-89B6815E268A}"/>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21"/>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565" name="Google Shape;565;p21"/>
          <p:cNvSpPr txBox="1">
            <a:spLocks noGrp="1"/>
          </p:cNvSpPr>
          <p:nvPr>
            <p:ph type="title"/>
          </p:nvPr>
        </p:nvSpPr>
        <p:spPr>
          <a:xfrm>
            <a:off x="2496867" y="398096"/>
            <a:ext cx="7905736" cy="492450"/>
          </a:xfrm>
          <a:prstGeom prst="rect">
            <a:avLst/>
          </a:prstGeom>
          <a:noFill/>
          <a:ln>
            <a:noFill/>
          </a:ln>
        </p:spPr>
        <p:txBody>
          <a:bodyPr spcFirstLastPara="1" wrap="square" lIns="45700" tIns="22850" rIns="45700" bIns="22850" anchor="ctr" anchorCtr="0">
            <a:noAutofit/>
          </a:bodyPr>
          <a:lstStyle/>
          <a:p>
            <a:pPr marL="0" lvl="0" indent="0" algn="l" rtl="0">
              <a:lnSpc>
                <a:spcPct val="90000"/>
              </a:lnSpc>
              <a:spcBef>
                <a:spcPts val="0"/>
              </a:spcBef>
              <a:spcAft>
                <a:spcPts val="0"/>
              </a:spcAft>
              <a:buClr>
                <a:schemeClr val="dk1"/>
              </a:buClr>
              <a:buSzPts val="4000"/>
              <a:buFont typeface="Libre Franklin"/>
              <a:buNone/>
            </a:pPr>
            <a:r>
              <a:rPr lang="es-ES" sz="3600" b="1" spc="310" dirty="0">
                <a:solidFill>
                  <a:schemeClr val="tx1"/>
                </a:solidFill>
                <a:latin typeface="+mj-lt"/>
                <a:ea typeface="+mj-ea"/>
                <a:cs typeface="+mj-cs"/>
              </a:rPr>
              <a:t>Opción DU con tarjeta Qantum PCIe</a:t>
            </a:r>
            <a:endParaRPr sz="3600" b="1" spc="310" dirty="0">
              <a:solidFill>
                <a:schemeClr val="tx1"/>
              </a:solidFill>
              <a:latin typeface="+mj-lt"/>
              <a:ea typeface="+mj-ea"/>
              <a:cs typeface="+mj-cs"/>
            </a:endParaRPr>
          </a:p>
        </p:txBody>
      </p:sp>
      <p:sp>
        <p:nvSpPr>
          <p:cNvPr id="566" name="Google Shape;566;p21"/>
          <p:cNvSpPr txBox="1"/>
          <p:nvPr/>
        </p:nvSpPr>
        <p:spPr>
          <a:xfrm>
            <a:off x="358137" y="1255876"/>
            <a:ext cx="5904099" cy="4801274"/>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La tarjeta de tiempo actúa como fuente de tiempo y frecuencia;</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r>
              <a:rPr lang="en-US" sz="1600" dirty="0" err="1">
                <a:solidFill>
                  <a:schemeClr val="dk1"/>
                </a:solidFill>
                <a:latin typeface="+mj-lt"/>
                <a:ea typeface="Libre Franklin"/>
                <a:cs typeface="Libre Franklin"/>
                <a:sym typeface="Libre Franklin"/>
              </a:rPr>
              <a:t>Sincronizada</a:t>
            </a:r>
            <a:r>
              <a:rPr lang="en-US" sz="1600" dirty="0">
                <a:solidFill>
                  <a:schemeClr val="dk1"/>
                </a:solidFill>
                <a:latin typeface="+mj-lt"/>
                <a:ea typeface="Libre Franklin"/>
                <a:cs typeface="Libre Franklin"/>
                <a:sym typeface="Libre Franklin"/>
              </a:rPr>
              <a:t> con GNSS</a:t>
            </a:r>
            <a:r>
              <a:rPr lang="ru-RU" sz="1600" dirty="0">
                <a:solidFill>
                  <a:schemeClr val="dk1"/>
                </a:solidFill>
                <a:latin typeface="+mj-lt"/>
                <a:ea typeface="Libre Franklin"/>
                <a:cs typeface="Libre Franklin"/>
                <a:sym typeface="Libre Franklin"/>
              </a:rPr>
              <a:t>;</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Reloj atómico como conservador de frecuencia;</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Todos los PCIe NIC se sincronizan desde la tarjeta de tiempo.</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Dependiendo de las interfaces necesarias, se pueden instalar varios PCIe NIC.</a:t>
            </a:r>
          </a:p>
          <a:p>
            <a:pPr marL="285750" marR="0" lvl="0" indent="-285750" algn="just" rtl="0">
              <a:lnSpc>
                <a:spcPct val="150000"/>
              </a:lnSpc>
              <a:spcBef>
                <a:spcPts val="0"/>
              </a:spcBef>
              <a:spcAft>
                <a:spcPts val="0"/>
              </a:spcAft>
              <a:buClr>
                <a:schemeClr val="dk1"/>
              </a:buClr>
              <a:buSzPts val="2000"/>
              <a:buFont typeface="Arial"/>
              <a:buChar char="•"/>
            </a:pPr>
            <a:r>
              <a:rPr lang="es-ES" sz="1600" dirty="0">
                <a:solidFill>
                  <a:schemeClr val="dk1"/>
                </a:solidFill>
                <a:latin typeface="+mj-lt"/>
                <a:ea typeface="Libre Franklin"/>
                <a:cs typeface="Libre Franklin"/>
                <a:sym typeface="Libre Franklin"/>
              </a:rPr>
              <a:t>Debido a que todas las señales de reloj en los PCIe NIC ahora pueden seguir la frecuencia de la tarjeta PCIe, el reloj Ethernet en los NIC se mantiene sincronizado (rastreado) con los relojes atómicos disciplinados.</a:t>
            </a:r>
            <a:endParaRPr lang="ru-RU" sz="1600" dirty="0">
              <a:solidFill>
                <a:schemeClr val="dk1"/>
              </a:solidFill>
              <a:latin typeface="+mj-lt"/>
              <a:ea typeface="Libre Franklin"/>
              <a:cs typeface="Libre Franklin"/>
              <a:sym typeface="Libre Franklin"/>
            </a:endParaRPr>
          </a:p>
          <a:p>
            <a:pPr marL="285750" marR="0" lvl="0" indent="-285750" algn="just" rtl="0">
              <a:lnSpc>
                <a:spcPct val="150000"/>
              </a:lnSpc>
              <a:spcBef>
                <a:spcPts val="0"/>
              </a:spcBef>
              <a:spcAft>
                <a:spcPts val="0"/>
              </a:spcAft>
              <a:buClr>
                <a:schemeClr val="dk1"/>
              </a:buClr>
              <a:buSzPts val="2000"/>
              <a:buFont typeface="Arial"/>
              <a:buChar char="•"/>
            </a:pPr>
            <a:endParaRPr lang="ru-RU" sz="1600" dirty="0">
              <a:solidFill>
                <a:schemeClr val="dk1"/>
              </a:solidFill>
              <a:latin typeface="+mj-lt"/>
              <a:sym typeface="Libre Franklin"/>
            </a:endParaRPr>
          </a:p>
          <a:p>
            <a:pPr marR="0" lvl="0" algn="l" rtl="0">
              <a:lnSpc>
                <a:spcPct val="150000"/>
              </a:lnSpc>
              <a:spcBef>
                <a:spcPts val="0"/>
              </a:spcBef>
              <a:spcAft>
                <a:spcPts val="0"/>
              </a:spcAft>
              <a:buClr>
                <a:schemeClr val="dk1"/>
              </a:buClr>
              <a:buSzPts val="2000"/>
            </a:pPr>
            <a:r>
              <a:rPr lang="es-ES" sz="1400" i="1" dirty="0">
                <a:latin typeface="+mj-lt"/>
              </a:rPr>
              <a:t>DU (Unidad Distribuida) es una unidad distribuida en la red 5G que incluye componentes funcionales de la estación base.</a:t>
            </a:r>
            <a:endParaRPr sz="1400" dirty="0">
              <a:latin typeface="+mj-lt"/>
            </a:endParaRPr>
          </a:p>
        </p:txBody>
      </p:sp>
      <p:sp>
        <p:nvSpPr>
          <p:cNvPr id="567" name="Google Shape;567;p21"/>
          <p:cNvSpPr/>
          <p:nvPr/>
        </p:nvSpPr>
        <p:spPr>
          <a:xfrm>
            <a:off x="6546612" y="1121731"/>
            <a:ext cx="5404195" cy="5444408"/>
          </a:xfrm>
          <a:prstGeom prst="roundRect">
            <a:avLst>
              <a:gd name="adj" fmla="val 16149"/>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8" name="Google Shape;568;p21"/>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69" name="Google Shape;569;p21"/>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dirty="0">
                <a:solidFill>
                  <a:schemeClr val="dk1"/>
                </a:solidFill>
                <a:latin typeface="Arial"/>
                <a:ea typeface="Arial"/>
                <a:cs typeface="Arial"/>
                <a:sym typeface="Arial"/>
              </a:rPr>
              <a:t>Ethernet NIC</a:t>
            </a:r>
            <a:endParaRPr dirty="0"/>
          </a:p>
        </p:txBody>
      </p:sp>
      <p:sp>
        <p:nvSpPr>
          <p:cNvPr id="570" name="Google Shape;570;p21"/>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571" name="Google Shape;571;p21"/>
          <p:cNvCxnSpPr/>
          <p:nvPr/>
        </p:nvCxnSpPr>
        <p:spPr>
          <a:xfrm rot="10800000">
            <a:off x="8035114" y="246516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572" name="Google Shape;572;p21"/>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573" name="Google Shape;573;p21"/>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574" name="Google Shape;574;p21"/>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575" name="Google Shape;575;p21"/>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PCIe Endpoint</a:t>
            </a:r>
            <a:endParaRPr/>
          </a:p>
        </p:txBody>
      </p:sp>
      <p:cxnSp>
        <p:nvCxnSpPr>
          <p:cNvPr id="576" name="Google Shape;576;p21"/>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7" name="Google Shape;577;p21"/>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578" name="Google Shape;578;p21"/>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579" name="Google Shape;579;p21"/>
          <p:cNvSpPr/>
          <p:nvPr/>
        </p:nvSpPr>
        <p:spPr>
          <a:xfrm>
            <a:off x="9884247" y="2656540"/>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sp>
        <p:nvSpPr>
          <p:cNvPr id="580" name="Google Shape;580;p21"/>
          <p:cNvSpPr/>
          <p:nvPr/>
        </p:nvSpPr>
        <p:spPr>
          <a:xfrm>
            <a:off x="8700761" y="249449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581" name="Google Shape;581;p21"/>
          <p:cNvCxnSpPr/>
          <p:nvPr/>
        </p:nvCxnSpPr>
        <p:spPr>
          <a:xfrm rot="10800000" flipH="1">
            <a:off x="8104064" y="311194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582" name="Google Shape;582;p21"/>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583" name="Google Shape;583;p21"/>
          <p:cNvSpPr/>
          <p:nvPr/>
        </p:nvSpPr>
        <p:spPr>
          <a:xfrm>
            <a:off x="7454687" y="4415434"/>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584" name="Google Shape;584;p21"/>
          <p:cNvSpPr/>
          <p:nvPr/>
        </p:nvSpPr>
        <p:spPr>
          <a:xfrm>
            <a:off x="7594918" y="453466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GNSS Receiver</a:t>
            </a:r>
            <a:endParaRPr/>
          </a:p>
        </p:txBody>
      </p:sp>
      <p:grpSp>
        <p:nvGrpSpPr>
          <p:cNvPr id="585" name="Google Shape;585;p21"/>
          <p:cNvGrpSpPr/>
          <p:nvPr/>
        </p:nvGrpSpPr>
        <p:grpSpPr>
          <a:xfrm>
            <a:off x="6843805" y="4119729"/>
            <a:ext cx="407254" cy="368834"/>
            <a:chOff x="1043108" y="1221761"/>
            <a:chExt cx="407254" cy="368834"/>
          </a:xfrm>
        </p:grpSpPr>
        <p:sp>
          <p:nvSpPr>
            <p:cNvPr id="586" name="Google Shape;586;p21"/>
            <p:cNvSpPr/>
            <p:nvPr/>
          </p:nvSpPr>
          <p:spPr>
            <a:xfrm>
              <a:off x="1043108" y="1221761"/>
              <a:ext cx="407254" cy="368834"/>
            </a:xfrm>
            <a:prstGeom prst="flowChartMerge">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cxnSp>
          <p:nvCxnSpPr>
            <p:cNvPr id="587" name="Google Shape;587;p21"/>
            <p:cNvCxnSpPr>
              <a:stCxn id="586" idx="2"/>
              <a:endCxn id="586" idx="0"/>
            </p:cNvCxnSpPr>
            <p:nvPr/>
          </p:nvCxnSpPr>
          <p:spPr>
            <a:xfrm rot="10800000">
              <a:off x="1246735" y="1221895"/>
              <a:ext cx="0" cy="368700"/>
            </a:xfrm>
            <a:prstGeom prst="straightConnector1">
              <a:avLst/>
            </a:prstGeom>
            <a:noFill/>
            <a:ln w="9525" cap="flat" cmpd="sng">
              <a:solidFill>
                <a:schemeClr val="dk1"/>
              </a:solidFill>
              <a:prstDash val="solid"/>
              <a:miter lim="800000"/>
              <a:headEnd type="none" w="sm" len="sm"/>
              <a:tailEnd type="none" w="sm" len="sm"/>
            </a:ln>
          </p:spPr>
        </p:cxnSp>
      </p:grpSp>
      <p:cxnSp>
        <p:nvCxnSpPr>
          <p:cNvPr id="588" name="Google Shape;588;p21"/>
          <p:cNvCxnSpPr>
            <a:stCxn id="586" idx="2"/>
            <a:endCxn id="584" idx="1"/>
          </p:cNvCxnSpPr>
          <p:nvPr/>
        </p:nvCxnSpPr>
        <p:spPr>
          <a:xfrm rot="-5400000" flipH="1">
            <a:off x="7071432" y="4464563"/>
            <a:ext cx="499500" cy="547500"/>
          </a:xfrm>
          <a:prstGeom prst="bentConnector2">
            <a:avLst/>
          </a:prstGeom>
          <a:noFill/>
          <a:ln w="9525" cap="flat" cmpd="sng">
            <a:solidFill>
              <a:schemeClr val="dk1"/>
            </a:solidFill>
            <a:prstDash val="solid"/>
            <a:miter lim="800000"/>
            <a:headEnd type="none" w="sm" len="sm"/>
            <a:tailEnd type="triangle" w="med" len="med"/>
          </a:ln>
        </p:spPr>
      </p:cxnSp>
      <p:sp>
        <p:nvSpPr>
          <p:cNvPr id="589" name="Google Shape;589;p21"/>
          <p:cNvSpPr/>
          <p:nvPr/>
        </p:nvSpPr>
        <p:spPr>
          <a:xfrm>
            <a:off x="7594917" y="564405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High Stability Oscillator</a:t>
            </a:r>
            <a:endParaRPr/>
          </a:p>
        </p:txBody>
      </p:sp>
      <p:cxnSp>
        <p:nvCxnSpPr>
          <p:cNvPr id="590" name="Google Shape;590;p21"/>
          <p:cNvCxnSpPr/>
          <p:nvPr/>
        </p:nvCxnSpPr>
        <p:spPr>
          <a:xfrm>
            <a:off x="8824361" y="4726772"/>
            <a:ext cx="606697" cy="0"/>
          </a:xfrm>
          <a:prstGeom prst="straightConnector1">
            <a:avLst/>
          </a:prstGeom>
          <a:noFill/>
          <a:ln w="9525" cap="flat" cmpd="sng">
            <a:solidFill>
              <a:schemeClr val="accent1"/>
            </a:solidFill>
            <a:prstDash val="solid"/>
            <a:miter lim="800000"/>
            <a:headEnd type="none" w="sm" len="sm"/>
            <a:tailEnd type="triangle" w="med" len="med"/>
          </a:ln>
        </p:spPr>
      </p:cxnSp>
      <p:cxnSp>
        <p:nvCxnSpPr>
          <p:cNvPr id="591" name="Google Shape;591;p21"/>
          <p:cNvCxnSpPr/>
          <p:nvPr/>
        </p:nvCxnSpPr>
        <p:spPr>
          <a:xfrm>
            <a:off x="8824361" y="5141709"/>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2" name="Google Shape;592;p21"/>
          <p:cNvSpPr txBox="1"/>
          <p:nvPr/>
        </p:nvSpPr>
        <p:spPr>
          <a:xfrm>
            <a:off x="8858870" y="4872560"/>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PPS</a:t>
            </a:r>
            <a:endParaRPr/>
          </a:p>
        </p:txBody>
      </p:sp>
      <p:sp>
        <p:nvSpPr>
          <p:cNvPr id="593" name="Google Shape;593;p21"/>
          <p:cNvSpPr txBox="1"/>
          <p:nvPr/>
        </p:nvSpPr>
        <p:spPr>
          <a:xfrm>
            <a:off x="8861633" y="4464923"/>
            <a:ext cx="5476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ToD</a:t>
            </a:r>
            <a:endParaRPr sz="1400" b="0" i="0" u="none" strike="noStrike" cap="none">
              <a:solidFill>
                <a:srgbClr val="000000"/>
              </a:solidFill>
              <a:latin typeface="Arial"/>
              <a:ea typeface="Arial"/>
              <a:cs typeface="Arial"/>
              <a:sym typeface="Arial"/>
            </a:endParaRPr>
          </a:p>
        </p:txBody>
      </p:sp>
      <p:cxnSp>
        <p:nvCxnSpPr>
          <p:cNvPr id="594" name="Google Shape;594;p21"/>
          <p:cNvCxnSpPr/>
          <p:nvPr/>
        </p:nvCxnSpPr>
        <p:spPr>
          <a:xfrm rot="10800000">
            <a:off x="8824361" y="5880800"/>
            <a:ext cx="606697" cy="0"/>
          </a:xfrm>
          <a:prstGeom prst="straightConnector1">
            <a:avLst/>
          </a:prstGeom>
          <a:noFill/>
          <a:ln w="9525" cap="flat" cmpd="sng">
            <a:solidFill>
              <a:schemeClr val="accent1"/>
            </a:solidFill>
            <a:prstDash val="solid"/>
            <a:miter lim="800000"/>
            <a:headEnd type="none" w="sm" len="sm"/>
            <a:tailEnd type="triangle" w="med" len="med"/>
          </a:ln>
        </p:spPr>
      </p:cxnSp>
      <p:sp>
        <p:nvSpPr>
          <p:cNvPr id="595" name="Google Shape;595;p21"/>
          <p:cNvSpPr txBox="1"/>
          <p:nvPr/>
        </p:nvSpPr>
        <p:spPr>
          <a:xfrm>
            <a:off x="8783015" y="5638706"/>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Discipline</a:t>
            </a:r>
            <a:endParaRPr/>
          </a:p>
        </p:txBody>
      </p:sp>
      <p:sp>
        <p:nvSpPr>
          <p:cNvPr id="596" name="Google Shape;596;p21"/>
          <p:cNvSpPr txBox="1"/>
          <p:nvPr/>
        </p:nvSpPr>
        <p:spPr>
          <a:xfrm>
            <a:off x="6990407" y="4044278"/>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err="1">
                <a:solidFill>
                  <a:srgbClr val="000000"/>
                </a:solidFill>
                <a:latin typeface="Arial"/>
                <a:ea typeface="Arial"/>
                <a:cs typeface="Arial"/>
                <a:sym typeface="Arial"/>
              </a:rPr>
              <a:t>Qantum</a:t>
            </a:r>
            <a:r>
              <a:rPr lang="en-US" sz="1200" b="0" i="0" u="none" strike="noStrike" cap="none" dirty="0">
                <a:solidFill>
                  <a:srgbClr val="000000"/>
                </a:solidFill>
                <a:latin typeface="Arial"/>
                <a:ea typeface="Arial"/>
                <a:cs typeface="Arial"/>
                <a:sym typeface="Arial"/>
              </a:rPr>
              <a:t> Card</a:t>
            </a:r>
            <a:endParaRPr dirty="0"/>
          </a:p>
        </p:txBody>
      </p:sp>
      <p:sp>
        <p:nvSpPr>
          <p:cNvPr id="597" name="Google Shape;597;p21"/>
          <p:cNvSpPr/>
          <p:nvPr/>
        </p:nvSpPr>
        <p:spPr>
          <a:xfrm>
            <a:off x="9431058" y="4488562"/>
            <a:ext cx="1229444" cy="207757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Clock Processing FPGA + DPLL</a:t>
            </a:r>
            <a:endParaRPr/>
          </a:p>
        </p:txBody>
      </p:sp>
      <p:sp>
        <p:nvSpPr>
          <p:cNvPr id="598" name="Google Shape;598;p21"/>
          <p:cNvSpPr txBox="1"/>
          <p:nvPr/>
        </p:nvSpPr>
        <p:spPr>
          <a:xfrm>
            <a:off x="6643220" y="3866218"/>
            <a:ext cx="808424"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Antenna</a:t>
            </a:r>
            <a:endParaRPr/>
          </a:p>
        </p:txBody>
      </p:sp>
      <p:cxnSp>
        <p:nvCxnSpPr>
          <p:cNvPr id="599" name="Google Shape;599;p21"/>
          <p:cNvCxnSpPr/>
          <p:nvPr/>
        </p:nvCxnSpPr>
        <p:spPr>
          <a:xfrm flipH="1">
            <a:off x="10402603" y="3218724"/>
            <a:ext cx="685811" cy="1269839"/>
          </a:xfrm>
          <a:prstGeom prst="straightConnector1">
            <a:avLst/>
          </a:prstGeom>
          <a:noFill/>
          <a:ln w="9525" cap="flat" cmpd="sng">
            <a:solidFill>
              <a:schemeClr val="accent1"/>
            </a:solidFill>
            <a:prstDash val="solid"/>
            <a:miter lim="800000"/>
            <a:headEnd type="triangle" w="med" len="med"/>
            <a:tailEnd type="triangle" w="med" len="med"/>
          </a:ln>
        </p:spPr>
      </p:cxnSp>
      <p:sp>
        <p:nvSpPr>
          <p:cNvPr id="600" name="Google Shape;600;p21"/>
          <p:cNvSpPr/>
          <p:nvPr/>
        </p:nvSpPr>
        <p:spPr>
          <a:xfrm>
            <a:off x="10774307" y="3846891"/>
            <a:ext cx="518615"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100M</a:t>
            </a:r>
            <a:endParaRPr sz="5400" b="0" i="0" u="none" strike="noStrike" cap="none">
              <a:solidFill>
                <a:schemeClr val="dk1"/>
              </a:solidFill>
              <a:latin typeface="Arial"/>
              <a:ea typeface="Arial"/>
              <a:cs typeface="Arial"/>
              <a:sym typeface="Arial"/>
            </a:endParaRPr>
          </a:p>
        </p:txBody>
      </p:sp>
      <p:cxnSp>
        <p:nvCxnSpPr>
          <p:cNvPr id="601" name="Google Shape;601;p21"/>
          <p:cNvCxnSpPr/>
          <p:nvPr/>
        </p:nvCxnSpPr>
        <p:spPr>
          <a:xfrm>
            <a:off x="8824362" y="6241409"/>
            <a:ext cx="606696" cy="0"/>
          </a:xfrm>
          <a:prstGeom prst="straightConnector1">
            <a:avLst/>
          </a:prstGeom>
          <a:noFill/>
          <a:ln w="76200" cap="flat" cmpd="sng">
            <a:solidFill>
              <a:schemeClr val="accent1"/>
            </a:solidFill>
            <a:prstDash val="solid"/>
            <a:miter lim="800000"/>
            <a:headEnd type="none" w="sm" len="sm"/>
            <a:tailEnd type="triangle" w="med" len="med"/>
          </a:ln>
        </p:spPr>
      </p:cxnSp>
      <p:sp>
        <p:nvSpPr>
          <p:cNvPr id="602" name="Google Shape;602;p21"/>
          <p:cNvSpPr txBox="1"/>
          <p:nvPr/>
        </p:nvSpPr>
        <p:spPr>
          <a:xfrm>
            <a:off x="8794123" y="5966975"/>
            <a:ext cx="704850" cy="2308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900" b="0" i="0" u="none" strike="noStrike" cap="none">
                <a:solidFill>
                  <a:srgbClr val="000000"/>
                </a:solidFill>
                <a:latin typeface="Arial"/>
                <a:ea typeface="Arial"/>
                <a:cs typeface="Arial"/>
                <a:sym typeface="Arial"/>
              </a:rPr>
              <a:t>10MHz</a:t>
            </a:r>
            <a:endParaRPr/>
          </a:p>
        </p:txBody>
      </p:sp>
      <p:sp>
        <p:nvSpPr>
          <p:cNvPr id="603" name="Google Shape;603;p21"/>
          <p:cNvSpPr txBox="1"/>
          <p:nvPr/>
        </p:nvSpPr>
        <p:spPr>
          <a:xfrm>
            <a:off x="8032529" y="258947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156M</a:t>
            </a:r>
            <a:endParaRPr/>
          </a:p>
        </p:txBody>
      </p:sp>
      <p:sp>
        <p:nvSpPr>
          <p:cNvPr id="604" name="Google Shape;604;p21"/>
          <p:cNvSpPr txBox="1"/>
          <p:nvPr/>
        </p:nvSpPr>
        <p:spPr>
          <a:xfrm>
            <a:off x="4677715" y="1799693"/>
            <a:ext cx="129543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dirty="0">
                <a:solidFill>
                  <a:schemeClr val="dk1"/>
                </a:solidFill>
                <a:latin typeface="Libre Franklin"/>
                <a:ea typeface="Libre Franklin"/>
                <a:cs typeface="Libre Franklin"/>
                <a:sym typeface="Libre Franklin"/>
              </a:rPr>
              <a:t>Sync-E out clock traceable to 10MHz</a:t>
            </a:r>
            <a:endParaRPr dirty="0"/>
          </a:p>
        </p:txBody>
      </p:sp>
      <p:cxnSp>
        <p:nvCxnSpPr>
          <p:cNvPr id="605" name="Google Shape;605;p21"/>
          <p:cNvCxnSpPr>
            <a:stCxn id="597" idx="0"/>
          </p:cNvCxnSpPr>
          <p:nvPr/>
        </p:nvCxnSpPr>
        <p:spPr>
          <a:xfrm rot="10800000">
            <a:off x="9406480" y="3401362"/>
            <a:ext cx="639300" cy="1087200"/>
          </a:xfrm>
          <a:prstGeom prst="straightConnector1">
            <a:avLst/>
          </a:prstGeom>
          <a:noFill/>
          <a:ln w="38100" cap="flat" cmpd="sng">
            <a:solidFill>
              <a:schemeClr val="accent1"/>
            </a:solidFill>
            <a:prstDash val="dash"/>
            <a:round/>
            <a:headEnd type="none" w="sm" len="sm"/>
            <a:tailEnd type="stealth" w="med" len="med"/>
          </a:ln>
        </p:spPr>
      </p:cxnSp>
      <p:sp>
        <p:nvSpPr>
          <p:cNvPr id="606" name="Google Shape;606;p21"/>
          <p:cNvSpPr/>
          <p:nvPr/>
        </p:nvSpPr>
        <p:spPr>
          <a:xfrm>
            <a:off x="9285461" y="4002918"/>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cxnSp>
        <p:nvCxnSpPr>
          <p:cNvPr id="607" name="Google Shape;607;p21"/>
          <p:cNvCxnSpPr>
            <a:cxnSpLocks/>
            <a:stCxn id="569" idx="1"/>
          </p:cNvCxnSpPr>
          <p:nvPr/>
        </p:nvCxnSpPr>
        <p:spPr>
          <a:xfrm flipH="1">
            <a:off x="5997801" y="2087833"/>
            <a:ext cx="827519" cy="0"/>
          </a:xfrm>
          <a:prstGeom prst="straightConnector1">
            <a:avLst/>
          </a:prstGeom>
          <a:noFill/>
          <a:ln w="38100" cap="flat" cmpd="sng">
            <a:solidFill>
              <a:schemeClr val="accent1"/>
            </a:solidFill>
            <a:prstDash val="solid"/>
            <a:miter lim="800000"/>
            <a:headEnd type="none" w="sm" len="sm"/>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22"/>
          <p:cNvSpPr txBox="1"/>
          <p:nvPr/>
        </p:nvSpPr>
        <p:spPr>
          <a:xfrm>
            <a:off x="4038600" y="1066800"/>
            <a:ext cx="4692213" cy="937873"/>
          </a:xfrm>
          <a:prstGeom prst="rect">
            <a:avLst/>
          </a:prstGeom>
          <a:noFill/>
          <a:ln>
            <a:noFill/>
          </a:ln>
        </p:spPr>
        <p:txBody>
          <a:bodyPr spcFirstLastPara="1" wrap="square" lIns="91425" tIns="45700" rIns="91425" bIns="45700" anchor="b" anchorCtr="0">
            <a:normAutofit/>
          </a:bodyPr>
          <a:lstStyle/>
          <a:p>
            <a:pPr marR="0">
              <a:lnSpc>
                <a:spcPct val="90000"/>
              </a:lnSpc>
              <a:buClr>
                <a:schemeClr val="dk1"/>
              </a:buClr>
              <a:buSzPts val="4000"/>
            </a:pPr>
            <a:r>
              <a:rPr lang="en-US" sz="3600" b="1" spc="310" dirty="0">
                <a:latin typeface="+mj-lt"/>
                <a:ea typeface="+mj-ea"/>
                <a:cs typeface="+mj-cs"/>
                <a:sym typeface="Libre Franklin Medium"/>
              </a:rPr>
              <a:t>¿QUÉ NOS DA ESTO?</a:t>
            </a:r>
            <a:endParaRPr sz="3600" b="1" spc="310" dirty="0">
              <a:latin typeface="+mj-lt"/>
              <a:ea typeface="+mj-ea"/>
              <a:cs typeface="+mj-cs"/>
              <a:sym typeface="Libre Franklin"/>
            </a:endParaRPr>
          </a:p>
        </p:txBody>
      </p:sp>
      <p:sp>
        <p:nvSpPr>
          <p:cNvPr id="613" name="Google Shape;613;p22"/>
          <p:cNvSpPr txBox="1"/>
          <p:nvPr/>
        </p:nvSpPr>
        <p:spPr>
          <a:xfrm>
            <a:off x="1205685" y="2339414"/>
            <a:ext cx="10058270" cy="2538707"/>
          </a:xfrm>
          <a:prstGeom prst="rect">
            <a:avLst/>
          </a:prstGeom>
          <a:noFill/>
          <a:ln>
            <a:noFill/>
          </a:ln>
        </p:spPr>
        <p:txBody>
          <a:bodyPr spcFirstLastPara="1" wrap="square" lIns="91425" tIns="45700" rIns="91425" bIns="45700" anchor="t" anchorCtr="0">
            <a:noAutofit/>
          </a:bodyPr>
          <a:lstStyle/>
          <a:p>
            <a:pPr marR="0" lvl="0" algn="ctr" rtl="0">
              <a:lnSpc>
                <a:spcPct val="90000"/>
              </a:lnSpc>
              <a:spcBef>
                <a:spcPts val="0"/>
              </a:spcBef>
              <a:spcAft>
                <a:spcPts val="0"/>
              </a:spcAft>
              <a:buClr>
                <a:srgbClr val="8DC63F"/>
              </a:buClr>
              <a:buSzPts val="2400"/>
            </a:pPr>
            <a:r>
              <a:rPr lang="ru-RU" sz="3200" dirty="0">
                <a:solidFill>
                  <a:srgbClr val="5F6062"/>
                </a:solidFill>
                <a:latin typeface="+mj-lt"/>
                <a:ea typeface="Libre Franklin"/>
                <a:cs typeface="Libre Franklin"/>
                <a:sym typeface="Libre Franklin"/>
              </a:rPr>
              <a:t>	</a:t>
            </a:r>
            <a:r>
              <a:rPr lang="es-ES" sz="2400" dirty="0">
                <a:solidFill>
                  <a:srgbClr val="5F6062"/>
                </a:solidFill>
                <a:latin typeface="+mj-lt"/>
                <a:ea typeface="Libre Franklin"/>
                <a:cs typeface="Libre Franklin"/>
                <a:sym typeface="Libre Franklin"/>
              </a:rPr>
              <a:t>Con el uso de PTM + PFM basado en Qantum PCIe, los servidores comerciales de cualquier fabricante pueden proporcionar y distribuir frecuencia y tiempo a cualquier tarjeta PCIe instalada, creando dispositivos que cumplen con los requisitos de 5G con un costo mínimo en hardware y recursos</a:t>
            </a:r>
            <a:r>
              <a:rPr lang="ru-RU" sz="2400" dirty="0">
                <a:solidFill>
                  <a:srgbClr val="5F6062"/>
                </a:solidFill>
                <a:latin typeface="+mj-lt"/>
                <a:ea typeface="Libre Franklin"/>
                <a:cs typeface="Libre Franklin"/>
                <a:sym typeface="Libre Franklin"/>
              </a:rPr>
              <a:t>.</a:t>
            </a:r>
            <a:endParaRPr sz="2400" dirty="0">
              <a:solidFill>
                <a:srgbClr val="5F6062"/>
              </a:solidFill>
              <a:latin typeface="+mj-lt"/>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3"/>
          <p:cNvSpPr txBox="1">
            <a:spLocks noGrp="1"/>
          </p:cNvSpPr>
          <p:nvPr>
            <p:ph type="ctrTitle"/>
          </p:nvPr>
        </p:nvSpPr>
        <p:spPr>
          <a:xfrm>
            <a:off x="1143000" y="2286000"/>
            <a:ext cx="10391594" cy="2115963"/>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F6062"/>
              </a:buClr>
              <a:buSzPts val="6000"/>
              <a:buFont typeface="Fira Sans Medium"/>
              <a:buNone/>
            </a:pPr>
            <a:r>
              <a:rPr lang="es-ES" sz="3600" b="1" spc="310" dirty="0">
                <a:solidFill>
                  <a:schemeClr val="tx1"/>
                </a:solidFill>
                <a:latin typeface="+mj-lt"/>
                <a:ea typeface="+mj-ea"/>
                <a:cs typeface="+mj-cs"/>
              </a:rPr>
              <a:t>Aplicación 2: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Inteligencia artificial distribuida </a:t>
            </a:r>
            <a:br>
              <a:rPr lang="ru-RU" sz="3600" b="1" spc="310" dirty="0">
                <a:solidFill>
                  <a:schemeClr val="tx1"/>
                </a:solidFill>
                <a:latin typeface="+mj-lt"/>
                <a:ea typeface="+mj-ea"/>
                <a:cs typeface="+mj-cs"/>
              </a:rPr>
            </a:br>
            <a:r>
              <a:rPr lang="es-ES" sz="3600" b="1" spc="310" dirty="0">
                <a:solidFill>
                  <a:schemeClr val="tx1"/>
                </a:solidFill>
                <a:latin typeface="+mj-lt"/>
                <a:ea typeface="+mj-ea"/>
                <a:cs typeface="+mj-cs"/>
              </a:rPr>
              <a:t>(Distributed AI</a:t>
            </a:r>
            <a:r>
              <a:rPr lang="ru-RU" sz="3600" b="1" spc="310" dirty="0">
                <a:solidFill>
                  <a:schemeClr val="tx1"/>
                </a:solidFill>
                <a:latin typeface="+mj-lt"/>
                <a:ea typeface="+mj-ea"/>
                <a:cs typeface="+mj-cs"/>
              </a:rPr>
              <a:t>)</a:t>
            </a:r>
            <a:endParaRPr sz="3600" b="1" spc="310" dirty="0">
              <a:solidFill>
                <a:schemeClr val="tx1"/>
              </a:solidFill>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4"/>
          <p:cNvSpPr/>
          <p:nvPr/>
        </p:nvSpPr>
        <p:spPr>
          <a:xfrm>
            <a:off x="6750446" y="298090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25" name="Google Shape;625;p24"/>
          <p:cNvSpPr txBox="1">
            <a:spLocks noGrp="1"/>
          </p:cNvSpPr>
          <p:nvPr>
            <p:ph type="title"/>
          </p:nvPr>
        </p:nvSpPr>
        <p:spPr>
          <a:xfrm>
            <a:off x="899305" y="452949"/>
            <a:ext cx="11088414" cy="492450"/>
          </a:xfrm>
          <a:prstGeom prst="rect">
            <a:avLst/>
          </a:prstGeom>
          <a:noFill/>
          <a:ln>
            <a:noFill/>
          </a:ln>
        </p:spPr>
        <p:txBody>
          <a:bodyPr spcFirstLastPara="1" wrap="square" lIns="45700" tIns="22850" rIns="45700" bIns="22850" anchor="ctr" anchorCtr="0">
            <a:noAutofit/>
          </a:bodyPr>
          <a:lstStyle/>
          <a:p>
            <a:pPr lvl="0" indent="0" algn="ctr">
              <a:spcBef>
                <a:spcPts val="0"/>
              </a:spcBef>
              <a:spcAft>
                <a:spcPts val="0"/>
              </a:spcAft>
              <a:buSzPts val="4000"/>
              <a:buFont typeface="Libre Franklin"/>
              <a:buNone/>
            </a:pPr>
            <a:r>
              <a:rPr lang="es-ES" sz="3200" b="1" spc="310" dirty="0">
                <a:solidFill>
                  <a:schemeClr val="tx1"/>
                </a:solidFill>
                <a:latin typeface="+mj-lt"/>
                <a:ea typeface="+mj-ea"/>
                <a:cs typeface="+mj-cs"/>
              </a:rPr>
              <a:t>Aplicación de inteligencia artificial distribuida</a:t>
            </a:r>
            <a:endParaRPr sz="3200" b="1" spc="310" dirty="0">
              <a:solidFill>
                <a:schemeClr val="tx1"/>
              </a:solidFill>
              <a:latin typeface="+mj-lt"/>
              <a:ea typeface="+mj-ea"/>
              <a:cs typeface="+mj-cs"/>
            </a:endParaRPr>
          </a:p>
        </p:txBody>
      </p:sp>
      <p:sp>
        <p:nvSpPr>
          <p:cNvPr id="626" name="Google Shape;626;p24"/>
          <p:cNvSpPr txBox="1"/>
          <p:nvPr/>
        </p:nvSpPr>
        <p:spPr>
          <a:xfrm>
            <a:off x="753092" y="2087832"/>
            <a:ext cx="5480668" cy="3416279"/>
          </a:xfrm>
          <a:prstGeom prst="rect">
            <a:avLst/>
          </a:prstGeom>
          <a:noFill/>
          <a:ln>
            <a:noFill/>
          </a:ln>
        </p:spPr>
        <p:txBody>
          <a:bodyPr spcFirstLastPara="1" wrap="square" lIns="91425" tIns="45700" rIns="91425" bIns="45700" anchor="t" anchorCtr="0">
            <a:spAutoFit/>
          </a:bodyPr>
          <a:lstStyle/>
          <a:p>
            <a:pPr marR="0" lvl="0" algn="just" rtl="0">
              <a:lnSpc>
                <a:spcPct val="150000"/>
              </a:lnSpc>
              <a:spcBef>
                <a:spcPts val="0"/>
              </a:spcBef>
              <a:spcAft>
                <a:spcPts val="0"/>
              </a:spcAft>
              <a:buClr>
                <a:schemeClr val="dk1"/>
              </a:buClr>
              <a:buSzPts val="2000"/>
            </a:pPr>
            <a:r>
              <a:rPr lang="ru-RU" sz="1600" dirty="0">
                <a:solidFill>
                  <a:schemeClr val="dk1"/>
                </a:solidFill>
                <a:latin typeface="+mj-lt"/>
                <a:ea typeface="Libre Franklin"/>
                <a:cs typeface="Libre Franklin"/>
                <a:sym typeface="Libre Franklin"/>
              </a:rPr>
              <a:t>	</a:t>
            </a:r>
            <a:r>
              <a:rPr lang="es-ES" dirty="0">
                <a:solidFill>
                  <a:schemeClr val="dk1"/>
                </a:solidFill>
                <a:latin typeface="+mj-lt"/>
                <a:ea typeface="Libre Franklin"/>
                <a:cs typeface="Libre Franklin"/>
                <a:sym typeface="Libre Franklin"/>
              </a:rPr>
              <a:t>Esta arquitectura se aplica a dispositivos que no admiten Ethernet, como las unidades de procesamiento gráfico (GPU). Incluso sin el uso de PTM, garantiza la sincronización de la frecuencia entre las GPU dentro del sistema. Con el uso de PTM, el tiempo y la frecuencia se pueden distribuir en todo el clúster de inteligencia artificial: desde la red front-end hasta la CPU, desde la CPU hasta la GPU y luego a la red back-end.</a:t>
            </a:r>
            <a:endParaRPr sz="1400" dirty="0">
              <a:latin typeface="+mj-lt"/>
            </a:endParaRPr>
          </a:p>
        </p:txBody>
      </p:sp>
      <p:sp>
        <p:nvSpPr>
          <p:cNvPr id="627" name="Google Shape;627;p24"/>
          <p:cNvSpPr/>
          <p:nvPr/>
        </p:nvSpPr>
        <p:spPr>
          <a:xfrm>
            <a:off x="6685089" y="151523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28" name="Google Shape;628;p24"/>
          <p:cNvSpPr/>
          <p:nvPr/>
        </p:nvSpPr>
        <p:spPr>
          <a:xfrm>
            <a:off x="6825320" y="1634474"/>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Ethernet NIC</a:t>
            </a:r>
            <a:endParaRPr/>
          </a:p>
        </p:txBody>
      </p:sp>
      <p:sp>
        <p:nvSpPr>
          <p:cNvPr id="629" name="Google Shape;629;p24"/>
          <p:cNvSpPr/>
          <p:nvPr/>
        </p:nvSpPr>
        <p:spPr>
          <a:xfrm>
            <a:off x="6941161" y="292294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30" name="Google Shape;630;p24"/>
          <p:cNvCxnSpPr/>
          <p:nvPr/>
        </p:nvCxnSpPr>
        <p:spPr>
          <a:xfrm rot="10800000">
            <a:off x="8035114" y="2465165"/>
            <a:ext cx="665647" cy="185113"/>
          </a:xfrm>
          <a:prstGeom prst="straightConnector1">
            <a:avLst/>
          </a:prstGeom>
          <a:noFill/>
          <a:ln w="9525" cap="flat" cmpd="sng">
            <a:solidFill>
              <a:schemeClr val="accent1"/>
            </a:solidFill>
            <a:prstDash val="solid"/>
            <a:miter lim="800000"/>
            <a:headEnd type="none" w="sm" len="sm"/>
            <a:tailEnd type="triangle" w="med" len="med"/>
          </a:ln>
        </p:spPr>
      </p:cxnSp>
      <p:sp>
        <p:nvSpPr>
          <p:cNvPr id="631" name="Google Shape;631;p24"/>
          <p:cNvSpPr txBox="1"/>
          <p:nvPr/>
        </p:nvSpPr>
        <p:spPr>
          <a:xfrm>
            <a:off x="8209640" y="2353365"/>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32" name="Google Shape;632;p24"/>
          <p:cNvSpPr txBox="1"/>
          <p:nvPr/>
        </p:nvSpPr>
        <p:spPr>
          <a:xfrm>
            <a:off x="8104064" y="178032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33" name="Google Shape;633;p24"/>
          <p:cNvSpPr/>
          <p:nvPr/>
        </p:nvSpPr>
        <p:spPr>
          <a:xfrm>
            <a:off x="9003040" y="2138370"/>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sp>
        <p:nvSpPr>
          <p:cNvPr id="634" name="Google Shape;634;p24"/>
          <p:cNvSpPr txBox="1"/>
          <p:nvPr/>
        </p:nvSpPr>
        <p:spPr>
          <a:xfrm>
            <a:off x="7680811" y="1255876"/>
            <a:ext cx="1354599"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dirty="0">
                <a:solidFill>
                  <a:srgbClr val="000000"/>
                </a:solidFill>
                <a:latin typeface="Arial"/>
                <a:ea typeface="Arial"/>
                <a:cs typeface="Arial"/>
                <a:sym typeface="Arial"/>
              </a:rPr>
              <a:t>PCIe Endpoint</a:t>
            </a:r>
            <a:endParaRPr dirty="0"/>
          </a:p>
        </p:txBody>
      </p:sp>
      <p:cxnSp>
        <p:nvCxnSpPr>
          <p:cNvPr id="635" name="Google Shape;635;p24"/>
          <p:cNvCxnSpPr/>
          <p:nvPr/>
        </p:nvCxnSpPr>
        <p:spPr>
          <a:xfrm rot="10800000" flipH="1">
            <a:off x="8054763" y="2331179"/>
            <a:ext cx="2315768"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6" name="Google Shape;636;p24"/>
          <p:cNvSpPr/>
          <p:nvPr/>
        </p:nvSpPr>
        <p:spPr>
          <a:xfrm>
            <a:off x="10370531" y="2035586"/>
            <a:ext cx="965740" cy="1183138"/>
          </a:xfrm>
          <a:prstGeom prst="roundRect">
            <a:avLst>
              <a:gd name="adj" fmla="val 16667"/>
            </a:avLst>
          </a:prstGeom>
          <a:solidFill>
            <a:srgbClr val="A1A4D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Host CPU</a:t>
            </a:r>
            <a:endParaRPr/>
          </a:p>
        </p:txBody>
      </p:sp>
      <p:cxnSp>
        <p:nvCxnSpPr>
          <p:cNvPr id="637" name="Google Shape;637;p24"/>
          <p:cNvCxnSpPr/>
          <p:nvPr/>
        </p:nvCxnSpPr>
        <p:spPr>
          <a:xfrm rot="10800000" flipH="1">
            <a:off x="9903742" y="2559959"/>
            <a:ext cx="479627" cy="1"/>
          </a:xfrm>
          <a:prstGeom prst="straightConnector1">
            <a:avLst/>
          </a:prstGeom>
          <a:noFill/>
          <a:ln w="9525" cap="flat" cmpd="sng">
            <a:solidFill>
              <a:schemeClr val="accent1"/>
            </a:solidFill>
            <a:prstDash val="solid"/>
            <a:miter lim="800000"/>
            <a:headEnd type="triangle" w="med" len="med"/>
            <a:tailEnd type="triangle" w="med" len="med"/>
          </a:ln>
        </p:spPr>
      </p:cxnSp>
      <p:sp>
        <p:nvSpPr>
          <p:cNvPr id="638" name="Google Shape;638;p24"/>
          <p:cNvSpPr/>
          <p:nvPr/>
        </p:nvSpPr>
        <p:spPr>
          <a:xfrm>
            <a:off x="9794261" y="2680362"/>
            <a:ext cx="608602" cy="173565"/>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39" name="Google Shape;639;p24"/>
          <p:cNvSpPr/>
          <p:nvPr/>
        </p:nvSpPr>
        <p:spPr>
          <a:xfrm>
            <a:off x="8700761" y="2494499"/>
            <a:ext cx="1162903"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40" name="Google Shape;640;p24"/>
          <p:cNvCxnSpPr/>
          <p:nvPr/>
        </p:nvCxnSpPr>
        <p:spPr>
          <a:xfrm rot="10800000" flipH="1">
            <a:off x="8104064" y="3111943"/>
            <a:ext cx="596697" cy="171085"/>
          </a:xfrm>
          <a:prstGeom prst="straightConnector1">
            <a:avLst/>
          </a:prstGeom>
          <a:noFill/>
          <a:ln w="38100" cap="flat" cmpd="sng">
            <a:solidFill>
              <a:schemeClr val="accent1"/>
            </a:solidFill>
            <a:prstDash val="solid"/>
            <a:miter lim="800000"/>
            <a:headEnd type="none" w="sm" len="sm"/>
            <a:tailEnd type="triangle" w="med" len="med"/>
          </a:ln>
        </p:spPr>
      </p:cxnSp>
      <p:cxnSp>
        <p:nvCxnSpPr>
          <p:cNvPr id="641" name="Google Shape;641;p24"/>
          <p:cNvCxnSpPr/>
          <p:nvPr/>
        </p:nvCxnSpPr>
        <p:spPr>
          <a:xfrm>
            <a:off x="8054763" y="1930111"/>
            <a:ext cx="1050767" cy="554059"/>
          </a:xfrm>
          <a:prstGeom prst="straightConnector1">
            <a:avLst/>
          </a:prstGeom>
          <a:noFill/>
          <a:ln w="9525" cap="flat" cmpd="sng">
            <a:solidFill>
              <a:schemeClr val="accent1"/>
            </a:solidFill>
            <a:prstDash val="solid"/>
            <a:miter lim="800000"/>
            <a:headEnd type="triangle" w="med" len="med"/>
            <a:tailEnd type="triangle" w="med" len="med"/>
          </a:ln>
        </p:spPr>
      </p:cxnSp>
      <p:sp>
        <p:nvSpPr>
          <p:cNvPr id="642" name="Google Shape;642;p24"/>
          <p:cNvSpPr/>
          <p:nvPr/>
        </p:nvSpPr>
        <p:spPr>
          <a:xfrm>
            <a:off x="6815803" y="5398665"/>
            <a:ext cx="2423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rgbClr val="000000"/>
                </a:solidFill>
                <a:latin typeface="Times"/>
                <a:ea typeface="Times"/>
                <a:cs typeface="Times"/>
                <a:sym typeface="Times"/>
              </a:rPr>
              <a:t> </a:t>
            </a:r>
            <a:endParaRPr sz="1800">
              <a:solidFill>
                <a:schemeClr val="dk1"/>
              </a:solidFill>
              <a:latin typeface="Libre Franklin"/>
              <a:ea typeface="Libre Franklin"/>
              <a:cs typeface="Libre Franklin"/>
              <a:sym typeface="Libre Franklin"/>
            </a:endParaRPr>
          </a:p>
        </p:txBody>
      </p:sp>
      <p:sp>
        <p:nvSpPr>
          <p:cNvPr id="643" name="Google Shape;643;p24"/>
          <p:cNvSpPr/>
          <p:nvPr/>
        </p:nvSpPr>
        <p:spPr>
          <a:xfrm>
            <a:off x="6750446" y="3932999"/>
            <a:ext cx="3461442" cy="2270078"/>
          </a:xfrm>
          <a:prstGeom prst="roundRect">
            <a:avLst>
              <a:gd name="adj" fmla="val 16667"/>
            </a:avLst>
          </a:prstGeom>
          <a:noFill/>
          <a:ln w="12700" cap="flat" cmpd="sng">
            <a:solidFill>
              <a:srgbClr val="757778"/>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3600" b="0" i="0" u="none" strike="noStrike" cap="none">
              <a:solidFill>
                <a:srgbClr val="FF0000"/>
              </a:solidFill>
              <a:latin typeface="Arial"/>
              <a:ea typeface="Arial"/>
              <a:cs typeface="Arial"/>
              <a:sym typeface="Arial"/>
            </a:endParaRPr>
          </a:p>
        </p:txBody>
      </p:sp>
      <p:sp>
        <p:nvSpPr>
          <p:cNvPr id="644" name="Google Shape;644;p24"/>
          <p:cNvSpPr/>
          <p:nvPr/>
        </p:nvSpPr>
        <p:spPr>
          <a:xfrm>
            <a:off x="6890677" y="40522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45" name="Google Shape;645;p24"/>
          <p:cNvSpPr/>
          <p:nvPr/>
        </p:nvSpPr>
        <p:spPr>
          <a:xfrm>
            <a:off x="7006518" y="5340707"/>
            <a:ext cx="1162903" cy="720162"/>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Local Oscillator</a:t>
            </a:r>
            <a:endParaRPr/>
          </a:p>
        </p:txBody>
      </p:sp>
      <p:cxnSp>
        <p:nvCxnSpPr>
          <p:cNvPr id="646" name="Google Shape;646;p24"/>
          <p:cNvCxnSpPr/>
          <p:nvPr/>
        </p:nvCxnSpPr>
        <p:spPr>
          <a:xfrm rot="10800000">
            <a:off x="8100471" y="4882925"/>
            <a:ext cx="665647" cy="185113"/>
          </a:xfrm>
          <a:prstGeom prst="straightConnector1">
            <a:avLst/>
          </a:prstGeom>
          <a:noFill/>
          <a:ln w="38100" cap="flat" cmpd="sng">
            <a:solidFill>
              <a:schemeClr val="accent1"/>
            </a:solidFill>
            <a:prstDash val="solid"/>
            <a:miter lim="800000"/>
            <a:headEnd type="none" w="sm" len="sm"/>
            <a:tailEnd type="triangle" w="med" len="med"/>
          </a:ln>
        </p:spPr>
      </p:cxnSp>
      <p:sp>
        <p:nvSpPr>
          <p:cNvPr id="647" name="Google Shape;647;p24"/>
          <p:cNvSpPr txBox="1"/>
          <p:nvPr/>
        </p:nvSpPr>
        <p:spPr>
          <a:xfrm>
            <a:off x="8283858" y="4727504"/>
            <a:ext cx="547617"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100M</a:t>
            </a:r>
            <a:endParaRPr/>
          </a:p>
        </p:txBody>
      </p:sp>
      <p:sp>
        <p:nvSpPr>
          <p:cNvPr id="648" name="Google Shape;648;p24"/>
          <p:cNvSpPr txBox="1"/>
          <p:nvPr/>
        </p:nvSpPr>
        <p:spPr>
          <a:xfrm>
            <a:off x="8276559" y="4432995"/>
            <a:ext cx="1517701" cy="25391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a:solidFill>
                  <a:srgbClr val="000000"/>
                </a:solidFill>
                <a:latin typeface="Arial"/>
                <a:ea typeface="Arial"/>
                <a:cs typeface="Arial"/>
                <a:sym typeface="Arial"/>
              </a:rPr>
              <a:t>PPS Output or Input</a:t>
            </a:r>
            <a:endParaRPr sz="1400" b="0" i="0" u="none" strike="noStrike" cap="none">
              <a:solidFill>
                <a:srgbClr val="000000"/>
              </a:solidFill>
              <a:latin typeface="Arial"/>
              <a:ea typeface="Arial"/>
              <a:cs typeface="Arial"/>
              <a:sym typeface="Arial"/>
            </a:endParaRPr>
          </a:p>
        </p:txBody>
      </p:sp>
      <p:sp>
        <p:nvSpPr>
          <p:cNvPr id="649" name="Google Shape;649;p24"/>
          <p:cNvSpPr/>
          <p:nvPr/>
        </p:nvSpPr>
        <p:spPr>
          <a:xfrm>
            <a:off x="8766118" y="4912259"/>
            <a:ext cx="1229444" cy="906717"/>
          </a:xfrm>
          <a:prstGeom prst="roundRect">
            <a:avLst>
              <a:gd name="adj" fmla="val 16667"/>
            </a:avLst>
          </a:prstGeom>
          <a:solidFill>
            <a:srgbClr val="CEA85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DPLL</a:t>
            </a:r>
            <a:endParaRPr/>
          </a:p>
        </p:txBody>
      </p:sp>
      <p:cxnSp>
        <p:nvCxnSpPr>
          <p:cNvPr id="650" name="Google Shape;650;p24"/>
          <p:cNvCxnSpPr/>
          <p:nvPr/>
        </p:nvCxnSpPr>
        <p:spPr>
          <a:xfrm rot="10800000" flipH="1">
            <a:off x="8169421" y="5529703"/>
            <a:ext cx="596697" cy="171085"/>
          </a:xfrm>
          <a:prstGeom prst="straightConnector1">
            <a:avLst/>
          </a:prstGeom>
          <a:noFill/>
          <a:ln w="9525" cap="flat" cmpd="sng">
            <a:solidFill>
              <a:schemeClr val="accent1"/>
            </a:solidFill>
            <a:prstDash val="solid"/>
            <a:miter lim="800000"/>
            <a:headEnd type="none" w="sm" len="sm"/>
            <a:tailEnd type="triangle" w="med" len="med"/>
          </a:ln>
        </p:spPr>
      </p:cxnSp>
      <p:cxnSp>
        <p:nvCxnSpPr>
          <p:cNvPr id="651" name="Google Shape;651;p24"/>
          <p:cNvCxnSpPr/>
          <p:nvPr/>
        </p:nvCxnSpPr>
        <p:spPr>
          <a:xfrm>
            <a:off x="8090120" y="4628917"/>
            <a:ext cx="1080767" cy="273013"/>
          </a:xfrm>
          <a:prstGeom prst="straightConnector1">
            <a:avLst/>
          </a:prstGeom>
          <a:noFill/>
          <a:ln w="9525" cap="flat" cmpd="sng">
            <a:solidFill>
              <a:schemeClr val="accent1"/>
            </a:solidFill>
            <a:prstDash val="solid"/>
            <a:miter lim="800000"/>
            <a:headEnd type="triangle" w="med" len="med"/>
            <a:tailEnd type="triangle" w="med" len="med"/>
          </a:ln>
        </p:spPr>
      </p:cxnSp>
      <p:cxnSp>
        <p:nvCxnSpPr>
          <p:cNvPr id="652" name="Google Shape;652;p24"/>
          <p:cNvCxnSpPr>
            <a:endCxn id="636" idx="2"/>
          </p:cNvCxnSpPr>
          <p:nvPr/>
        </p:nvCxnSpPr>
        <p:spPr>
          <a:xfrm rot="10800000" flipH="1">
            <a:off x="7817401" y="3218724"/>
            <a:ext cx="3036000" cy="10617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3" name="Google Shape;653;p24"/>
          <p:cNvSpPr/>
          <p:nvPr/>
        </p:nvSpPr>
        <p:spPr>
          <a:xfrm>
            <a:off x="8164530" y="4181762"/>
            <a:ext cx="1143491"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PCIe + PTM</a:t>
            </a:r>
            <a:endParaRPr sz="5400" b="0" i="0" u="none" strike="noStrike" cap="none">
              <a:solidFill>
                <a:schemeClr val="dk1"/>
              </a:solidFill>
              <a:latin typeface="Arial"/>
              <a:ea typeface="Arial"/>
              <a:cs typeface="Arial"/>
              <a:sym typeface="Arial"/>
            </a:endParaRPr>
          </a:p>
        </p:txBody>
      </p:sp>
      <p:cxnSp>
        <p:nvCxnSpPr>
          <p:cNvPr id="654" name="Google Shape;654;p24"/>
          <p:cNvCxnSpPr>
            <a:stCxn id="649" idx="3"/>
          </p:cNvCxnSpPr>
          <p:nvPr/>
        </p:nvCxnSpPr>
        <p:spPr>
          <a:xfrm rot="10800000" flipH="1">
            <a:off x="9995562" y="3229018"/>
            <a:ext cx="1038300" cy="2136600"/>
          </a:xfrm>
          <a:prstGeom prst="straightConnector1">
            <a:avLst/>
          </a:prstGeom>
          <a:noFill/>
          <a:ln w="9525" cap="flat" cmpd="sng">
            <a:solidFill>
              <a:schemeClr val="accent1"/>
            </a:solidFill>
            <a:prstDash val="solid"/>
            <a:miter lim="800000"/>
            <a:headEnd type="triangle" w="med" len="med"/>
            <a:tailEnd type="triangle" w="med" len="med"/>
          </a:ln>
        </p:spPr>
      </p:cxnSp>
      <p:sp>
        <p:nvSpPr>
          <p:cNvPr id="655" name="Google Shape;655;p24"/>
          <p:cNvSpPr/>
          <p:nvPr/>
        </p:nvSpPr>
        <p:spPr>
          <a:xfrm>
            <a:off x="10525511" y="4308912"/>
            <a:ext cx="674008" cy="225600"/>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dirty="0">
                <a:solidFill>
                  <a:schemeClr val="dk1"/>
                </a:solidFill>
                <a:latin typeface="Arial"/>
                <a:ea typeface="Arial"/>
                <a:cs typeface="Arial"/>
                <a:sym typeface="Arial"/>
              </a:rPr>
              <a:t>100M</a:t>
            </a:r>
            <a:endParaRPr sz="5400" b="0" i="0" u="none" strike="noStrike" cap="none" dirty="0">
              <a:solidFill>
                <a:schemeClr val="dk1"/>
              </a:solidFill>
              <a:latin typeface="Arial"/>
              <a:ea typeface="Arial"/>
              <a:cs typeface="Arial"/>
              <a:sym typeface="Arial"/>
            </a:endParaRPr>
          </a:p>
        </p:txBody>
      </p:sp>
      <p:sp>
        <p:nvSpPr>
          <p:cNvPr id="656" name="Google Shape;656;p24"/>
          <p:cNvSpPr txBox="1"/>
          <p:nvPr/>
        </p:nvSpPr>
        <p:spPr>
          <a:xfrm>
            <a:off x="6825321" y="6212259"/>
            <a:ext cx="17166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Arial"/>
                <a:ea typeface="Arial"/>
                <a:cs typeface="Arial"/>
                <a:sym typeface="Arial"/>
              </a:rPr>
              <a:t>GPU PCIe Card</a:t>
            </a:r>
            <a:endParaRPr/>
          </a:p>
        </p:txBody>
      </p:sp>
      <p:sp>
        <p:nvSpPr>
          <p:cNvPr id="657" name="Google Shape;657;p24"/>
          <p:cNvSpPr/>
          <p:nvPr/>
        </p:nvSpPr>
        <p:spPr>
          <a:xfrm>
            <a:off x="7043077" y="42046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8" name="Google Shape;658;p24"/>
          <p:cNvSpPr/>
          <p:nvPr/>
        </p:nvSpPr>
        <p:spPr>
          <a:xfrm>
            <a:off x="7195477" y="43570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sp>
        <p:nvSpPr>
          <p:cNvPr id="659" name="Google Shape;659;p24"/>
          <p:cNvSpPr/>
          <p:nvPr/>
        </p:nvSpPr>
        <p:spPr>
          <a:xfrm>
            <a:off x="7347877" y="4509434"/>
            <a:ext cx="710510" cy="482277"/>
          </a:xfrm>
          <a:prstGeom prst="roundRect">
            <a:avLst>
              <a:gd name="adj" fmla="val 16667"/>
            </a:avLst>
          </a:prstGeom>
          <a:solidFill>
            <a:srgbClr val="CEA85C"/>
          </a:solidFill>
          <a:ln w="12700" cap="flat" cmpd="sng">
            <a:solidFill>
              <a:srgbClr val="19250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dk1"/>
                </a:solidFill>
                <a:latin typeface="Arial"/>
                <a:ea typeface="Arial"/>
                <a:cs typeface="Arial"/>
                <a:sym typeface="Arial"/>
              </a:rPr>
              <a:t>GPU</a:t>
            </a:r>
            <a:endParaRPr/>
          </a:p>
        </p:txBody>
      </p:sp>
      <p:cxnSp>
        <p:nvCxnSpPr>
          <p:cNvPr id="660" name="Google Shape;660;p24"/>
          <p:cNvCxnSpPr/>
          <p:nvPr/>
        </p:nvCxnSpPr>
        <p:spPr>
          <a:xfrm>
            <a:off x="9566565" y="3429000"/>
            <a:ext cx="227695" cy="1483259"/>
          </a:xfrm>
          <a:prstGeom prst="straightConnector1">
            <a:avLst/>
          </a:prstGeom>
          <a:noFill/>
          <a:ln w="38100" cap="flat" cmpd="sng">
            <a:solidFill>
              <a:schemeClr val="accent1"/>
            </a:solidFill>
            <a:prstDash val="dash"/>
            <a:round/>
            <a:headEnd type="none" w="sm" len="sm"/>
            <a:tailEnd type="stealth" w="med" len="med"/>
          </a:ln>
        </p:spPr>
      </p:cxnSp>
      <p:sp>
        <p:nvSpPr>
          <p:cNvPr id="661" name="Google Shape;661;p24"/>
          <p:cNvSpPr/>
          <p:nvPr/>
        </p:nvSpPr>
        <p:spPr>
          <a:xfrm>
            <a:off x="9781735" y="4053401"/>
            <a:ext cx="507920" cy="197387"/>
          </a:xfrm>
          <a:prstGeom prst="roundRect">
            <a:avLst>
              <a:gd name="adj" fmla="val 16667"/>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100" b="0" i="0" u="none" strike="noStrike" cap="none">
                <a:solidFill>
                  <a:schemeClr val="dk1"/>
                </a:solidFill>
                <a:latin typeface="Arial"/>
                <a:ea typeface="Arial"/>
                <a:cs typeface="Arial"/>
                <a:sym typeface="Arial"/>
              </a:rPr>
              <a:t>Data</a:t>
            </a:r>
            <a:endParaRPr sz="5400" b="0" i="0" u="none" strike="noStrike" cap="non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25"/>
          <p:cNvSpPr txBox="1"/>
          <p:nvPr/>
        </p:nvSpPr>
        <p:spPr>
          <a:xfrm>
            <a:off x="2875905" y="502717"/>
            <a:ext cx="7453640" cy="93787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5F6062"/>
              </a:buClr>
              <a:buSzPct val="100000"/>
              <a:buFont typeface="Libre Franklin Medium"/>
              <a:buNone/>
            </a:pPr>
            <a:r>
              <a:rPr lang="es-ES" sz="3200" b="1" spc="310" dirty="0">
                <a:latin typeface="+mj-lt"/>
                <a:ea typeface="+mj-ea"/>
                <a:cs typeface="+mj-cs"/>
                <a:sym typeface="Libre Franklin Medium"/>
              </a:rPr>
              <a:t>¿Qué da esto al consumidor?</a:t>
            </a:r>
            <a:endParaRPr sz="3200" b="1" spc="310" dirty="0">
              <a:latin typeface="+mj-lt"/>
              <a:ea typeface="+mj-ea"/>
              <a:cs typeface="+mj-cs"/>
              <a:sym typeface="Libre Franklin"/>
            </a:endParaRPr>
          </a:p>
        </p:txBody>
      </p:sp>
      <p:sp>
        <p:nvSpPr>
          <p:cNvPr id="667" name="Google Shape;667;p25"/>
          <p:cNvSpPr txBox="1"/>
          <p:nvPr/>
        </p:nvSpPr>
        <p:spPr>
          <a:xfrm>
            <a:off x="1066865" y="2023459"/>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Con la ayuda de PFM, los servidores comerciales de cualquier fabricante pueden crear clústers de inteligencia artificial sincronizados en frecuencia.</a:t>
            </a:r>
          </a:p>
          <a:p>
            <a:pPr marR="0" lvl="0" algn="just" rtl="0">
              <a:lnSpc>
                <a:spcPct val="90000"/>
              </a:lnSpc>
              <a:spcBef>
                <a:spcPts val="0"/>
              </a:spcBef>
              <a:spcAft>
                <a:spcPts val="0"/>
              </a:spcAft>
              <a:buClr>
                <a:srgbClr val="8DC63F"/>
              </a:buClr>
              <a:buSzPts val="2400"/>
            </a:pPr>
            <a:r>
              <a:rPr lang="es-ES" sz="2400" dirty="0">
                <a:solidFill>
                  <a:schemeClr val="dk1"/>
                </a:solidFill>
                <a:latin typeface="+mj-lt"/>
                <a:sym typeface="Libre Franklin"/>
              </a:rPr>
              <a:t>Con el uso de PTM + PFM, los servidores comerciales de cualquier fabricante pueden crear clústers de inteligencia artificial sincronizados en frecuencia y tiempo.</a:t>
            </a:r>
            <a:endParaRPr lang="ru-RU"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endParaRPr lang="es-ES" sz="2400" dirty="0">
              <a:solidFill>
                <a:schemeClr val="dk1"/>
              </a:solidFill>
              <a:latin typeface="+mj-lt"/>
              <a:sym typeface="Libre Franklin"/>
            </a:endParaRP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El tiempo es un río, cuya corriente tratamos de atrapar. La sincronización es un puente que une las orillas de ese río, permitiéndonos movernos al unísono, desde un solo origen. Sirve como base para todas nuestras creaciones, ya sean los magníficos palacios de la ciencia o los modestos relojes que marcan la vida.</a:t>
            </a:r>
            <a:endParaRPr sz="2400" dirty="0">
              <a:solidFill>
                <a:srgbClr val="5F6062"/>
              </a:solidFill>
              <a:latin typeface="Libre Franklin"/>
              <a:ea typeface="Libre Franklin"/>
              <a:cs typeface="Libre Franklin"/>
              <a:sym typeface="Libre Franklin"/>
            </a:endParaRPr>
          </a:p>
          <a:p>
            <a:pPr marL="228600" marR="0" lvl="0" indent="-76200" algn="l" rtl="0">
              <a:lnSpc>
                <a:spcPct val="90000"/>
              </a:lnSpc>
              <a:spcBef>
                <a:spcPts val="1000"/>
              </a:spcBef>
              <a:spcAft>
                <a:spcPts val="0"/>
              </a:spcAft>
              <a:buClr>
                <a:srgbClr val="8DC63F"/>
              </a:buClr>
              <a:buSzPts val="2400"/>
              <a:buFont typeface="Arial"/>
              <a:buNone/>
            </a:pPr>
            <a:endParaRPr sz="2400" dirty="0">
              <a:solidFill>
                <a:srgbClr val="5F6062"/>
              </a:solidFill>
              <a:latin typeface="Libre Franklin"/>
              <a:ea typeface="Libre Franklin"/>
              <a:cs typeface="Libre Franklin"/>
              <a:sym typeface="Libre Frankli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7" name="Google Shape;667;p25"/>
          <p:cNvSpPr txBox="1"/>
          <p:nvPr/>
        </p:nvSpPr>
        <p:spPr>
          <a:xfrm>
            <a:off x="1143000" y="1143000"/>
            <a:ext cx="10058270" cy="2538707"/>
          </a:xfrm>
          <a:prstGeom prst="rect">
            <a:avLst/>
          </a:prstGeom>
          <a:noFill/>
          <a:ln>
            <a:noFill/>
          </a:ln>
        </p:spPr>
        <p:txBody>
          <a:bodyPr spcFirstLastPara="1" wrap="square" lIns="91425" tIns="45700" rIns="91425" bIns="45700" anchor="t" anchorCtr="0">
            <a:noAutofit/>
          </a:bodyPr>
          <a:lstStyle/>
          <a:p>
            <a:pPr marR="0" lvl="0" algn="just" rtl="0">
              <a:lnSpc>
                <a:spcPct val="90000"/>
              </a:lnSpc>
              <a:spcBef>
                <a:spcPts val="0"/>
              </a:spcBef>
              <a:spcAft>
                <a:spcPts val="0"/>
              </a:spcAft>
              <a:buClr>
                <a:srgbClr val="8DC63F"/>
              </a:buClr>
              <a:buSzPts val="2400"/>
            </a:pPr>
            <a:r>
              <a:rPr lang="ru-RU" dirty="0">
                <a:solidFill>
                  <a:schemeClr val="dk1"/>
                </a:solidFill>
                <a:latin typeface="+mj-lt"/>
                <a:sym typeface="Libre Franklin"/>
              </a:rPr>
              <a:t>	</a:t>
            </a:r>
            <a:r>
              <a:rPr lang="es-ES" sz="2400" dirty="0">
                <a:solidFill>
                  <a:schemeClr val="dk1"/>
                </a:solidFill>
                <a:latin typeface="+mj-lt"/>
                <a:sym typeface="Libre Franklin"/>
              </a:rPr>
              <a:t>La sincronización del tiempo, pulida hasta la nanoescala, no solo mejora la eficiencia de las tecnologías, sino que replantea la naturaleza misma de nuestra interacción con el mundo. En el futuro, la sincronización será la base para: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Computación ultrarrápida: La computación distribuida, funcionando al unísono, podrá resolver problemas que hoy parecen imposibles.</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Inteligencia artificial de próxima generación: La IA distribuida, aprendiendo y trabajando de forma sincronizada, impulsará avances en medicina, ciencia y la vida cotidiana.</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Ciudades inteligentes y servicios sin fisuras: El transporte, la energía, la gestión de recursos, todo se volverá más eficiente y predecible.</a:t>
            </a:r>
          </a:p>
          <a:p>
            <a:pPr marR="0" lvl="0" algn="just" rtl="0">
              <a:lnSpc>
                <a:spcPct val="90000"/>
              </a:lnSpc>
              <a:spcBef>
                <a:spcPts val="0"/>
              </a:spcBef>
              <a:spcAft>
                <a:spcPts val="0"/>
              </a:spcAft>
              <a:buClr>
                <a:srgbClr val="8DC63F"/>
              </a:buClr>
              <a:buSzPts val="2400"/>
            </a:pPr>
            <a:r>
              <a:rPr lang="ru-RU" sz="2400" dirty="0">
                <a:solidFill>
                  <a:schemeClr val="dk1"/>
                </a:solidFill>
                <a:latin typeface="+mj-lt"/>
                <a:sym typeface="Libre Franklin"/>
              </a:rPr>
              <a:t>	</a:t>
            </a:r>
            <a:r>
              <a:rPr lang="es-ES" sz="2400" dirty="0">
                <a:solidFill>
                  <a:schemeClr val="dk1"/>
                </a:solidFill>
                <a:latin typeface="+mj-lt"/>
                <a:sym typeface="Libre Franklin"/>
              </a:rPr>
              <a:t>Nuevas tecnologías, hoy inimaginables: Estamos en el umbral de una revolución donde el tiempo deja de ser una medida y se convierte en una herramienta que moldea nuestro futuro.</a:t>
            </a:r>
            <a:endParaRPr sz="2400" dirty="0">
              <a:solidFill>
                <a:srgbClr val="5F6062"/>
              </a:solidFill>
              <a:latin typeface="Libre Franklin"/>
              <a:ea typeface="Libre Franklin"/>
              <a:cs typeface="Libre Franklin"/>
              <a:sym typeface="Libre Franklin"/>
            </a:endParaRPr>
          </a:p>
        </p:txBody>
      </p:sp>
    </p:spTree>
    <p:extLst>
      <p:ext uri="{BB962C8B-B14F-4D97-AF65-F5344CB8AC3E}">
        <p14:creationId xmlns:p14="http://schemas.microsoft.com/office/powerpoint/2010/main" val="3979752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1600199" y="3861761"/>
            <a:ext cx="4162044" cy="2720340"/>
          </a:xfrm>
          <a:prstGeom prst="rect">
            <a:avLst/>
          </a:prstGeom>
        </p:spPr>
      </p:pic>
      <p:sp>
        <p:nvSpPr>
          <p:cNvPr id="6" name="object 6"/>
          <p:cNvSpPr txBox="1">
            <a:spLocks noGrp="1"/>
          </p:cNvSpPr>
          <p:nvPr>
            <p:ph type="title"/>
          </p:nvPr>
        </p:nvSpPr>
        <p:spPr>
          <a:xfrm>
            <a:off x="4681533" y="235577"/>
            <a:ext cx="8610600" cy="997709"/>
          </a:xfrm>
          <a:prstGeom prst="rect">
            <a:avLst/>
          </a:prstGeom>
        </p:spPr>
        <p:txBody>
          <a:bodyPr vert="horz" wrap="square" lIns="0" tIns="12700" rIns="0" bIns="0" rtlCol="0">
            <a:spAutoFit/>
          </a:bodyPr>
          <a:lstStyle/>
          <a:p>
            <a:pPr marL="12700">
              <a:lnSpc>
                <a:spcPct val="100000"/>
              </a:lnSpc>
              <a:spcBef>
                <a:spcPts val="100"/>
              </a:spcBef>
            </a:pPr>
            <a:r>
              <a:rPr lang="es-ES" sz="3200" b="1" spc="310" dirty="0">
                <a:latin typeface="Quattrocento Sans" panose="020B0604020202020204" charset="0"/>
                <a:cs typeface="Quattrocento Sans" panose="020B0604020202020204" charset="0"/>
              </a:rPr>
              <a:t>Cómo sincronizar a los </a:t>
            </a:r>
            <a:br>
              <a:rPr lang="es-ES" sz="3200" b="1" spc="310" dirty="0">
                <a:latin typeface="Quattrocento Sans" panose="020B0604020202020204" charset="0"/>
                <a:cs typeface="Quattrocento Sans" panose="020B0604020202020204" charset="0"/>
              </a:rPr>
            </a:br>
            <a:r>
              <a:rPr lang="es-ES" sz="3200" b="1" spc="310" dirty="0">
                <a:latin typeface="Quattrocento Sans" panose="020B0604020202020204" charset="0"/>
                <a:cs typeface="Quattrocento Sans" panose="020B0604020202020204" charset="0"/>
              </a:rPr>
              <a:t>usuarios finales</a:t>
            </a:r>
            <a:r>
              <a:rPr lang="ru-RU" sz="3200" b="1" spc="310" dirty="0">
                <a:latin typeface="Quattrocento Sans" panose="020B0604020202020204" charset="0"/>
                <a:cs typeface="Quattrocento Sans" panose="020B0604020202020204" charset="0"/>
              </a:rPr>
              <a:t> </a:t>
            </a:r>
            <a:endParaRPr lang="en-US" sz="3200" b="1" spc="310" dirty="0">
              <a:latin typeface="Quattrocento Sans" panose="020B0604020202020204" charset="0"/>
              <a:cs typeface="Quattrocento Sans" panose="020B0604020202020204" charset="0"/>
            </a:endParaRPr>
          </a:p>
        </p:txBody>
      </p:sp>
      <p:sp>
        <p:nvSpPr>
          <p:cNvPr id="7" name="object 7"/>
          <p:cNvSpPr txBox="1">
            <a:spLocks noGrp="1"/>
          </p:cNvSpPr>
          <p:nvPr>
            <p:ph idx="1"/>
          </p:nvPr>
        </p:nvSpPr>
        <p:spPr>
          <a:xfrm>
            <a:off x="1066800" y="1411315"/>
            <a:ext cx="10515600" cy="2272417"/>
          </a:xfrm>
          <a:prstGeom prst="rect">
            <a:avLst/>
          </a:prstGeom>
        </p:spPr>
        <p:txBody>
          <a:bodyPr vert="horz" wrap="square" lIns="0" tIns="40640" rIns="0" bIns="0" rtlCol="0">
            <a:spAutoFit/>
          </a:bodyPr>
          <a:lstStyle/>
          <a:p>
            <a:pPr marL="589280">
              <a:lnSpc>
                <a:spcPct val="100000"/>
              </a:lnSpc>
              <a:spcBef>
                <a:spcPts val="320"/>
              </a:spcBef>
              <a:buClr>
                <a:srgbClr val="8DC53E"/>
              </a:buClr>
              <a:buFont typeface="Arial MT"/>
              <a:buChar char="•"/>
              <a:tabLst>
                <a:tab pos="589915" algn="l"/>
              </a:tabLst>
            </a:pPr>
            <a:r>
              <a:rPr lang="es-ES" sz="2000" spc="-50" dirty="0">
                <a:latin typeface="+mj-lt"/>
              </a:rPr>
              <a:t>UWB (Ultra-Wideband): Ancho de banda amplio con bordes más nítidos para una estampación precisa de la recepción y transmisión de paquetes.</a:t>
            </a:r>
          </a:p>
          <a:p>
            <a:pPr marL="589280">
              <a:lnSpc>
                <a:spcPct val="100000"/>
              </a:lnSpc>
              <a:spcBef>
                <a:spcPts val="320"/>
              </a:spcBef>
              <a:buClr>
                <a:srgbClr val="8DC53E"/>
              </a:buClr>
              <a:buFont typeface="Arial MT"/>
              <a:buChar char="•"/>
              <a:tabLst>
                <a:tab pos="589915" algn="l"/>
              </a:tabLst>
            </a:pPr>
            <a:r>
              <a:rPr lang="es-ES" sz="2000" spc="-50" dirty="0">
                <a:latin typeface="+mj-lt"/>
              </a:rPr>
              <a:t>Sincronización de usuarios: Gateway GPS Ultra-wideband (GUG) para sincronizar varios dispositivos con un único "gateway" con GPS. Idealmente, esta función estaría integrada en routers WiFi o sería un dispositivo independiente.</a:t>
            </a:r>
          </a:p>
          <a:p>
            <a:pPr marL="589280">
              <a:lnSpc>
                <a:spcPct val="100000"/>
              </a:lnSpc>
              <a:spcBef>
                <a:spcPts val="320"/>
              </a:spcBef>
              <a:buClr>
                <a:srgbClr val="8DC53E"/>
              </a:buClr>
              <a:buFont typeface="Arial MT"/>
              <a:buChar char="•"/>
              <a:tabLst>
                <a:tab pos="589915" algn="l"/>
              </a:tabLst>
            </a:pPr>
            <a:r>
              <a:rPr lang="es-ES" sz="2000" spc="-50" dirty="0">
                <a:latin typeface="+mj-lt"/>
              </a:rPr>
              <a:t>Time Drive Operation: Flujo de control en modo de reserva, PHC, ANT L1/L2/L5, GNSS, MAC/CSAC, Qantum-PCI Card, Time Server, PPS.</a:t>
            </a:r>
            <a:endParaRPr lang="ru-RU" sz="2000" spc="-25" dirty="0">
              <a:latin typeface="+mj-lt"/>
            </a:endParaRPr>
          </a:p>
        </p:txBody>
      </p:sp>
      <p:pic>
        <p:nvPicPr>
          <p:cNvPr id="9" name="object 9"/>
          <p:cNvPicPr/>
          <p:nvPr/>
        </p:nvPicPr>
        <p:blipFill>
          <a:blip r:embed="rId3" cstate="print"/>
          <a:stretch>
            <a:fillRect/>
          </a:stretch>
        </p:blipFill>
        <p:spPr>
          <a:xfrm>
            <a:off x="6553200" y="3927443"/>
            <a:ext cx="4867266" cy="2588975"/>
          </a:xfrm>
          <a:prstGeom prst="rect">
            <a:avLst/>
          </a:prstGeom>
        </p:spPr>
      </p:pic>
      <p:grpSp>
        <p:nvGrpSpPr>
          <p:cNvPr id="8" name="Google Shape;1808;p66">
            <a:extLst>
              <a:ext uri="{FF2B5EF4-FFF2-40B4-BE49-F238E27FC236}">
                <a16:creationId xmlns:a16="http://schemas.microsoft.com/office/drawing/2014/main" id="{214599F1-B5CA-4F3E-89B6-0B6A07252588}"/>
              </a:ext>
            </a:extLst>
          </p:cNvPr>
          <p:cNvGrpSpPr/>
          <p:nvPr/>
        </p:nvGrpSpPr>
        <p:grpSpPr>
          <a:xfrm>
            <a:off x="3581400" y="318359"/>
            <a:ext cx="822513" cy="808368"/>
            <a:chOff x="4167000" y="2166750"/>
            <a:chExt cx="810000" cy="810000"/>
          </a:xfrm>
        </p:grpSpPr>
        <p:sp>
          <p:nvSpPr>
            <p:cNvPr id="11" name="Google Shape;1809;p66">
              <a:extLst>
                <a:ext uri="{FF2B5EF4-FFF2-40B4-BE49-F238E27FC236}">
                  <a16:creationId xmlns:a16="http://schemas.microsoft.com/office/drawing/2014/main" id="{BA2F36B3-573A-40D7-B8C0-166D6365393F}"/>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2" name="Google Shape;1810;p66">
              <a:extLst>
                <a:ext uri="{FF2B5EF4-FFF2-40B4-BE49-F238E27FC236}">
                  <a16:creationId xmlns:a16="http://schemas.microsoft.com/office/drawing/2014/main" id="{B9B3D0BE-06C0-4B86-B85F-BE906D734E8E}"/>
                </a:ext>
              </a:extLst>
            </p:cNvPr>
            <p:cNvGrpSpPr/>
            <p:nvPr/>
          </p:nvGrpSpPr>
          <p:grpSpPr>
            <a:xfrm>
              <a:off x="4212051" y="2315099"/>
              <a:ext cx="719899" cy="513302"/>
              <a:chOff x="6103026" y="1909193"/>
              <a:chExt cx="719899" cy="513302"/>
            </a:xfrm>
          </p:grpSpPr>
          <p:sp>
            <p:nvSpPr>
              <p:cNvPr id="13" name="Google Shape;1811;p66">
                <a:extLst>
                  <a:ext uri="{FF2B5EF4-FFF2-40B4-BE49-F238E27FC236}">
                    <a16:creationId xmlns:a16="http://schemas.microsoft.com/office/drawing/2014/main" id="{05B06E99-4093-4C61-A212-7FB7EE748AB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4" name="Google Shape;1812;p66">
                <a:extLst>
                  <a:ext uri="{FF2B5EF4-FFF2-40B4-BE49-F238E27FC236}">
                    <a16:creationId xmlns:a16="http://schemas.microsoft.com/office/drawing/2014/main" id="{4287C623-A9AB-4709-869B-0D9B48BFF530}"/>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3810000" y="437211"/>
            <a:ext cx="6869698" cy="443070"/>
          </a:xfrm>
          <a:prstGeom prst="rect">
            <a:avLst/>
          </a:prstGeom>
        </p:spPr>
        <p:txBody>
          <a:bodyPr vert="horz" wrap="square" lIns="0" tIns="12065" rIns="0" bIns="0" rtlCol="0">
            <a:spAutoFit/>
          </a:bodyPr>
          <a:lstStyle/>
          <a:p>
            <a:pPr marL="12700">
              <a:lnSpc>
                <a:spcPct val="100000"/>
              </a:lnSpc>
              <a:spcBef>
                <a:spcPts val="95"/>
              </a:spcBef>
              <a:tabLst>
                <a:tab pos="2877820" algn="l"/>
                <a:tab pos="4213860" algn="l"/>
              </a:tabLst>
            </a:pPr>
            <a:r>
              <a:rPr lang="en-US" sz="2800" b="1" spc="310" dirty="0" err="1">
                <a:latin typeface="Quattrocento Sans" panose="020B0604020202020204" charset="0"/>
                <a:cs typeface="Quattrocento Sans" panose="020B0604020202020204" charset="0"/>
              </a:rPr>
              <a:t>Aplicación</a:t>
            </a:r>
            <a:r>
              <a:rPr lang="en-US" sz="2800" b="1" spc="310" dirty="0">
                <a:latin typeface="Quattrocento Sans" panose="020B0604020202020204" charset="0"/>
                <a:cs typeface="Quattrocento Sans" panose="020B0604020202020204" charset="0"/>
              </a:rPr>
              <a:t> </a:t>
            </a:r>
            <a:r>
              <a:rPr lang="en-US" sz="2800" b="1" spc="310" dirty="0" err="1">
                <a:latin typeface="Quattrocento Sans" panose="020B0604020202020204" charset="0"/>
                <a:cs typeface="Quattrocento Sans" panose="020B0604020202020204" charset="0"/>
              </a:rPr>
              <a:t>tradicional</a:t>
            </a:r>
            <a:r>
              <a:rPr lang="en-US" sz="2800" b="1" spc="310" dirty="0">
                <a:latin typeface="Quattrocento Sans" panose="020B0604020202020204" charset="0"/>
                <a:cs typeface="Quattrocento Sans" panose="020B0604020202020204" charset="0"/>
              </a:rPr>
              <a:t> de UWB</a:t>
            </a:r>
            <a:endParaRPr sz="2800" b="1" spc="310" dirty="0">
              <a:latin typeface="Quattrocento Sans" panose="020B0604020202020204" charset="0"/>
              <a:cs typeface="Quattrocento Sans" panose="020B0604020202020204" charset="0"/>
            </a:endParaRPr>
          </a:p>
        </p:txBody>
      </p:sp>
      <p:sp>
        <p:nvSpPr>
          <p:cNvPr id="9" name="object 9"/>
          <p:cNvSpPr txBox="1"/>
          <p:nvPr/>
        </p:nvSpPr>
        <p:spPr>
          <a:xfrm>
            <a:off x="914400" y="1490913"/>
            <a:ext cx="10744200" cy="2195473"/>
          </a:xfrm>
          <a:prstGeom prst="rect">
            <a:avLst/>
          </a:prstGeom>
        </p:spPr>
        <p:txBody>
          <a:bodyPr vert="horz" wrap="square" lIns="0" tIns="40640" rIns="0" bIns="0" rtlCol="0">
            <a:spAutoFit/>
          </a:bodyPr>
          <a:lstStyle/>
          <a:p>
            <a:r>
              <a:rPr lang="es-ES" sz="2000" dirty="0">
                <a:latin typeface="+mj-lt"/>
              </a:rPr>
              <a:t>	Los dispositivos UWB tienen un contador de 40 bits que funciona a ~64 GHz, donde cada tic equivale a ~15 ps.</a:t>
            </a:r>
          </a:p>
          <a:p>
            <a:r>
              <a:rPr lang="es-ES" sz="2000" dirty="0">
                <a:latin typeface="+mj-lt"/>
              </a:rPr>
              <a:t>	Cada paquete enviado o recibido lleva una marca de tiempo utilizando este contador. El rango entre dispositivos se calcula utilizando el Tiempo de Vuelo * Velocidad de la Luz.</a:t>
            </a:r>
          </a:p>
          <a:p>
            <a:r>
              <a:rPr lang="es-ES" sz="2000" dirty="0">
                <a:latin typeface="+mj-lt"/>
              </a:rPr>
              <a:t>	La precisión disminuye a medida que aumenta el tiempo de respuesta, ya que cada extremo tiene relojes no ideales, lo que hace que los cálculos de tiempo varíen con la variación de la frecuencia del reloj.</a:t>
            </a:r>
          </a:p>
        </p:txBody>
      </p:sp>
      <p:grpSp>
        <p:nvGrpSpPr>
          <p:cNvPr id="10" name="object 10"/>
          <p:cNvGrpSpPr/>
          <p:nvPr/>
        </p:nvGrpSpPr>
        <p:grpSpPr>
          <a:xfrm>
            <a:off x="939121" y="4106344"/>
            <a:ext cx="5362297" cy="2197100"/>
            <a:chOff x="734903" y="4062378"/>
            <a:chExt cx="5210175" cy="2197100"/>
          </a:xfrm>
        </p:grpSpPr>
        <p:pic>
          <p:nvPicPr>
            <p:cNvPr id="11" name="object 11"/>
            <p:cNvPicPr/>
            <p:nvPr/>
          </p:nvPicPr>
          <p:blipFill>
            <a:blip r:embed="rId2" cstate="print"/>
            <a:stretch>
              <a:fillRect/>
            </a:stretch>
          </p:blipFill>
          <p:spPr>
            <a:xfrm>
              <a:off x="734903" y="4062378"/>
              <a:ext cx="1818059" cy="2196760"/>
            </a:xfrm>
            <a:prstGeom prst="rect">
              <a:avLst/>
            </a:prstGeom>
          </p:spPr>
        </p:pic>
        <p:pic>
          <p:nvPicPr>
            <p:cNvPr id="12" name="object 12"/>
            <p:cNvPicPr/>
            <p:nvPr/>
          </p:nvPicPr>
          <p:blipFill>
            <a:blip r:embed="rId3" cstate="print"/>
            <a:stretch>
              <a:fillRect/>
            </a:stretch>
          </p:blipFill>
          <p:spPr>
            <a:xfrm>
              <a:off x="3068743" y="4105002"/>
              <a:ext cx="2875717" cy="2126959"/>
            </a:xfrm>
            <a:prstGeom prst="rect">
              <a:avLst/>
            </a:prstGeom>
          </p:spPr>
        </p:pic>
      </p:grpSp>
      <p:pic>
        <p:nvPicPr>
          <p:cNvPr id="13" name="object 13"/>
          <p:cNvPicPr/>
          <p:nvPr/>
        </p:nvPicPr>
        <p:blipFill rotWithShape="1">
          <a:blip r:embed="rId4" cstate="print"/>
          <a:srcRect b="12057"/>
          <a:stretch/>
        </p:blipFill>
        <p:spPr>
          <a:xfrm>
            <a:off x="6620379" y="4393789"/>
            <a:ext cx="4632500" cy="1637315"/>
          </a:xfrm>
          <a:prstGeom prst="rect">
            <a:avLst/>
          </a:prstGeom>
        </p:spPr>
      </p:pic>
      <p:grpSp>
        <p:nvGrpSpPr>
          <p:cNvPr id="8" name="Google Shape;1808;p66">
            <a:extLst>
              <a:ext uri="{FF2B5EF4-FFF2-40B4-BE49-F238E27FC236}">
                <a16:creationId xmlns:a16="http://schemas.microsoft.com/office/drawing/2014/main" id="{D2183731-950A-4C67-A966-49EDEFF9DC09}"/>
              </a:ext>
            </a:extLst>
          </p:cNvPr>
          <p:cNvGrpSpPr/>
          <p:nvPr/>
        </p:nvGrpSpPr>
        <p:grpSpPr>
          <a:xfrm>
            <a:off x="2743200" y="254562"/>
            <a:ext cx="846528" cy="808368"/>
            <a:chOff x="4167000" y="2166750"/>
            <a:chExt cx="810000" cy="810000"/>
          </a:xfrm>
        </p:grpSpPr>
        <p:sp>
          <p:nvSpPr>
            <p:cNvPr id="14" name="Google Shape;1809;p66">
              <a:extLst>
                <a:ext uri="{FF2B5EF4-FFF2-40B4-BE49-F238E27FC236}">
                  <a16:creationId xmlns:a16="http://schemas.microsoft.com/office/drawing/2014/main" id="{80E64429-F9F3-41FE-84F7-0EFDAC5725BC}"/>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5" name="Google Shape;1810;p66">
              <a:extLst>
                <a:ext uri="{FF2B5EF4-FFF2-40B4-BE49-F238E27FC236}">
                  <a16:creationId xmlns:a16="http://schemas.microsoft.com/office/drawing/2014/main" id="{EEE2757E-02F1-408C-91AD-DE0AD0FF20DB}"/>
                </a:ext>
              </a:extLst>
            </p:cNvPr>
            <p:cNvGrpSpPr/>
            <p:nvPr/>
          </p:nvGrpSpPr>
          <p:grpSpPr>
            <a:xfrm>
              <a:off x="4212051" y="2315099"/>
              <a:ext cx="719899" cy="513302"/>
              <a:chOff x="6103026" y="1909193"/>
              <a:chExt cx="719899" cy="513302"/>
            </a:xfrm>
          </p:grpSpPr>
          <p:sp>
            <p:nvSpPr>
              <p:cNvPr id="16" name="Google Shape;1811;p66">
                <a:extLst>
                  <a:ext uri="{FF2B5EF4-FFF2-40B4-BE49-F238E27FC236}">
                    <a16:creationId xmlns:a16="http://schemas.microsoft.com/office/drawing/2014/main" id="{230B968A-8BCF-4A8D-9E2C-8A4E87B52724}"/>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7" name="Google Shape;1812;p66">
                <a:extLst>
                  <a:ext uri="{FF2B5EF4-FFF2-40B4-BE49-F238E27FC236}">
                    <a16:creationId xmlns:a16="http://schemas.microsoft.com/office/drawing/2014/main" id="{62D90B18-FD5F-4939-BB93-D2097CD0E027}"/>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00600" y="409096"/>
            <a:ext cx="4475480" cy="443711"/>
          </a:xfrm>
          <a:prstGeom prst="rect">
            <a:avLst/>
          </a:prstGeom>
        </p:spPr>
        <p:txBody>
          <a:bodyPr vert="horz" wrap="square" lIns="0" tIns="12700" rIns="0" bIns="0" rtlCol="0">
            <a:spAutoFit/>
          </a:bodyPr>
          <a:lstStyle/>
          <a:p>
            <a:pPr marL="12700">
              <a:lnSpc>
                <a:spcPct val="100000"/>
              </a:lnSpc>
              <a:spcBef>
                <a:spcPts val="95"/>
              </a:spcBef>
              <a:tabLst>
                <a:tab pos="2877820" algn="l"/>
                <a:tab pos="4213860" algn="l"/>
              </a:tabLst>
            </a:pPr>
            <a:r>
              <a:rPr lang="en-US" sz="2800" b="1" spc="310" dirty="0">
                <a:latin typeface="Quattrocento Sans" panose="020B0604020202020204" charset="0"/>
                <a:cs typeface="Quattrocento Sans" panose="020B0604020202020204" charset="0"/>
              </a:rPr>
              <a:t>UWB </a:t>
            </a:r>
            <a:r>
              <a:rPr lang="en-US" sz="2800" b="1" spc="310" dirty="0" err="1">
                <a:latin typeface="Quattrocento Sans" panose="020B0604020202020204" charset="0"/>
                <a:cs typeface="Quattrocento Sans" panose="020B0604020202020204" charset="0"/>
              </a:rPr>
              <a:t>comercial</a:t>
            </a:r>
            <a:endParaRPr sz="2800" b="1" spc="310" dirty="0">
              <a:latin typeface="Quattrocento Sans" panose="020B0604020202020204" charset="0"/>
              <a:cs typeface="Quattrocento Sans" panose="020B0604020202020204" charset="0"/>
            </a:endParaRPr>
          </a:p>
        </p:txBody>
      </p:sp>
      <p:sp>
        <p:nvSpPr>
          <p:cNvPr id="4" name="object 4"/>
          <p:cNvSpPr txBox="1"/>
          <p:nvPr/>
        </p:nvSpPr>
        <p:spPr>
          <a:xfrm>
            <a:off x="1318397" y="1981200"/>
            <a:ext cx="4791050" cy="3294428"/>
          </a:xfrm>
          <a:prstGeom prst="rect">
            <a:avLst/>
          </a:prstGeom>
        </p:spPr>
        <p:txBody>
          <a:bodyPr vert="horz" wrap="square" lIns="0" tIns="12700" rIns="0" bIns="0" rtlCol="0">
            <a:spAutoFit/>
          </a:bodyPr>
          <a:lstStyle/>
          <a:p>
            <a:pPr marL="241300" indent="-228600">
              <a:lnSpc>
                <a:spcPts val="2845"/>
              </a:lnSpc>
              <a:spcBef>
                <a:spcPts val="100"/>
              </a:spcBef>
              <a:buClr>
                <a:srgbClr val="8DC53E"/>
              </a:buClr>
              <a:buFont typeface="Arial MT"/>
              <a:buChar char="•"/>
              <a:tabLst>
                <a:tab pos="241300" algn="l"/>
              </a:tabLst>
            </a:pPr>
            <a:r>
              <a:rPr sz="2400" spc="-35" dirty="0" err="1">
                <a:solidFill>
                  <a:srgbClr val="5F5F60"/>
                </a:solidFill>
                <a:latin typeface="+mj-lt"/>
                <a:cs typeface="Franklin Gothic Medium"/>
              </a:rPr>
              <a:t>Airtags</a:t>
            </a:r>
            <a:endParaRPr sz="2400" dirty="0">
              <a:latin typeface="+mj-lt"/>
              <a:cs typeface="Franklin Gothic Medium"/>
            </a:endParaRPr>
          </a:p>
          <a:p>
            <a:pPr marL="469265" marR="5080" lvl="1" indent="-228600">
              <a:lnSpc>
                <a:spcPct val="80000"/>
              </a:lnSpc>
              <a:spcBef>
                <a:spcPts val="540"/>
              </a:spcBef>
              <a:buClr>
                <a:srgbClr val="8DC53E"/>
              </a:buClr>
              <a:buFont typeface="Cambria Math"/>
              <a:buChar char="–"/>
              <a:tabLst>
                <a:tab pos="469900" algn="l"/>
              </a:tabLst>
            </a:pPr>
            <a:r>
              <a:rPr lang="es-ES" sz="2400" spc="10" dirty="0">
                <a:solidFill>
                  <a:srgbClr val="5F5F60"/>
                </a:solidFill>
                <a:latin typeface="+mj-lt"/>
                <a:cs typeface="Franklin Gothic Medium"/>
              </a:rPr>
              <a:t>Utiliza UWB y BLE juntos para encontrar la distancia y el ángulo hacia la etiqueta desde tu teléfono.</a:t>
            </a:r>
          </a:p>
          <a:p>
            <a:pPr marL="469265" marR="5080" lvl="1" indent="-228600">
              <a:lnSpc>
                <a:spcPct val="80000"/>
              </a:lnSpc>
              <a:spcBef>
                <a:spcPts val="540"/>
              </a:spcBef>
              <a:buClr>
                <a:srgbClr val="8DC53E"/>
              </a:buClr>
              <a:buFont typeface="Cambria Math"/>
              <a:buChar char="–"/>
              <a:tabLst>
                <a:tab pos="469900" algn="l"/>
              </a:tabLst>
            </a:pPr>
            <a:endParaRPr sz="2400" dirty="0">
              <a:latin typeface="+mj-lt"/>
              <a:cs typeface="Franklin Gothic Medium"/>
            </a:endParaRPr>
          </a:p>
          <a:p>
            <a:pPr marL="241300" indent="-228600">
              <a:lnSpc>
                <a:spcPts val="2845"/>
              </a:lnSpc>
              <a:buClr>
                <a:srgbClr val="8DC53E"/>
              </a:buClr>
              <a:buFont typeface="Arial MT"/>
              <a:buChar char="•"/>
              <a:tabLst>
                <a:tab pos="241300" algn="l"/>
              </a:tabLst>
            </a:pPr>
            <a:r>
              <a:rPr sz="2400" spc="-50" dirty="0">
                <a:solidFill>
                  <a:srgbClr val="5F5F60"/>
                </a:solidFill>
                <a:latin typeface="+mj-lt"/>
                <a:cs typeface="Franklin Gothic Medium"/>
              </a:rPr>
              <a:t>SmartTag</a:t>
            </a:r>
            <a:endParaRPr sz="2400" dirty="0">
              <a:latin typeface="+mj-lt"/>
              <a:cs typeface="Franklin Gothic Medium"/>
            </a:endParaRPr>
          </a:p>
          <a:p>
            <a:pPr marL="469265" marR="136525" lvl="1" indent="-228600">
              <a:lnSpc>
                <a:spcPct val="80000"/>
              </a:lnSpc>
              <a:spcBef>
                <a:spcPts val="540"/>
              </a:spcBef>
              <a:buClr>
                <a:srgbClr val="8DC53E"/>
              </a:buClr>
              <a:buFont typeface="Cambria Math"/>
              <a:buChar char="–"/>
              <a:tabLst>
                <a:tab pos="469900" algn="l"/>
              </a:tabLst>
            </a:pPr>
            <a:r>
              <a:rPr lang="es-ES" sz="2400" spc="5" dirty="0">
                <a:solidFill>
                  <a:srgbClr val="5F5F60"/>
                </a:solidFill>
                <a:latin typeface="+mj-lt"/>
                <a:cs typeface="Franklin Gothic Medium"/>
              </a:rPr>
              <a:t>Utiliza UWB y BLE junto con la cámara del teléfono para mostrarte dónde está la etiqueta.</a:t>
            </a:r>
            <a:endParaRPr sz="2400" dirty="0">
              <a:latin typeface="+mj-lt"/>
              <a:cs typeface="Franklin Gothic Medium"/>
            </a:endParaRPr>
          </a:p>
        </p:txBody>
      </p:sp>
      <p:pic>
        <p:nvPicPr>
          <p:cNvPr id="5" name="object 5"/>
          <p:cNvPicPr/>
          <p:nvPr/>
        </p:nvPicPr>
        <p:blipFill>
          <a:blip r:embed="rId2" cstate="print"/>
          <a:stretch>
            <a:fillRect/>
          </a:stretch>
        </p:blipFill>
        <p:spPr>
          <a:xfrm>
            <a:off x="6809740" y="1424710"/>
            <a:ext cx="4337304" cy="1600200"/>
          </a:xfrm>
          <a:prstGeom prst="rect">
            <a:avLst/>
          </a:prstGeom>
        </p:spPr>
      </p:pic>
      <p:pic>
        <p:nvPicPr>
          <p:cNvPr id="6" name="object 6"/>
          <p:cNvPicPr/>
          <p:nvPr/>
        </p:nvPicPr>
        <p:blipFill rotWithShape="1">
          <a:blip r:embed="rId3" cstate="print"/>
          <a:srcRect t="27607"/>
          <a:stretch/>
        </p:blipFill>
        <p:spPr>
          <a:xfrm>
            <a:off x="7467600" y="3842054"/>
            <a:ext cx="3752088" cy="1895415"/>
          </a:xfrm>
          <a:prstGeom prst="rect">
            <a:avLst/>
          </a:prstGeom>
        </p:spPr>
      </p:pic>
      <p:grpSp>
        <p:nvGrpSpPr>
          <p:cNvPr id="7" name="Google Shape;1808;p66">
            <a:extLst>
              <a:ext uri="{FF2B5EF4-FFF2-40B4-BE49-F238E27FC236}">
                <a16:creationId xmlns:a16="http://schemas.microsoft.com/office/drawing/2014/main" id="{9F8C082D-5879-4AA7-87FD-5BAD77B75186}"/>
              </a:ext>
            </a:extLst>
          </p:cNvPr>
          <p:cNvGrpSpPr/>
          <p:nvPr/>
        </p:nvGrpSpPr>
        <p:grpSpPr>
          <a:xfrm>
            <a:off x="3713922" y="226767"/>
            <a:ext cx="846528" cy="808368"/>
            <a:chOff x="4167000" y="2166750"/>
            <a:chExt cx="810000" cy="810000"/>
          </a:xfrm>
        </p:grpSpPr>
        <p:sp>
          <p:nvSpPr>
            <p:cNvPr id="8" name="Google Shape;1809;p66">
              <a:extLst>
                <a:ext uri="{FF2B5EF4-FFF2-40B4-BE49-F238E27FC236}">
                  <a16:creationId xmlns:a16="http://schemas.microsoft.com/office/drawing/2014/main" id="{FAE19329-1135-4DD4-9CB3-9221CF227BA7}"/>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9" name="Google Shape;1810;p66">
              <a:extLst>
                <a:ext uri="{FF2B5EF4-FFF2-40B4-BE49-F238E27FC236}">
                  <a16:creationId xmlns:a16="http://schemas.microsoft.com/office/drawing/2014/main" id="{0B2C9A9E-81BA-4333-B00A-9AC2846DBD7C}"/>
                </a:ext>
              </a:extLst>
            </p:cNvPr>
            <p:cNvGrpSpPr/>
            <p:nvPr/>
          </p:nvGrpSpPr>
          <p:grpSpPr>
            <a:xfrm>
              <a:off x="4212051" y="2315099"/>
              <a:ext cx="719899" cy="513302"/>
              <a:chOff x="6103026" y="1909193"/>
              <a:chExt cx="719899" cy="513302"/>
            </a:xfrm>
          </p:grpSpPr>
          <p:sp>
            <p:nvSpPr>
              <p:cNvPr id="10" name="Google Shape;1811;p66">
                <a:extLst>
                  <a:ext uri="{FF2B5EF4-FFF2-40B4-BE49-F238E27FC236}">
                    <a16:creationId xmlns:a16="http://schemas.microsoft.com/office/drawing/2014/main" id="{0DC37A42-2922-4C9F-A20D-F5FD03D95C6F}"/>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11" name="Google Shape;1812;p66">
                <a:extLst>
                  <a:ext uri="{FF2B5EF4-FFF2-40B4-BE49-F238E27FC236}">
                    <a16:creationId xmlns:a16="http://schemas.microsoft.com/office/drawing/2014/main" id="{ED223397-DFD9-4C77-A7D4-9ECA3E93D25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04173" y="416031"/>
            <a:ext cx="6909816"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err="1">
                <a:latin typeface="Quattrocento Sans" panose="020B0604020202020204" charset="0"/>
                <a:cs typeface="Quattrocento Sans" panose="020B0604020202020204" charset="0"/>
              </a:rPr>
              <a:t>Sincronización</a:t>
            </a:r>
            <a:r>
              <a:rPr lang="en-US" sz="2800" b="1" spc="310" dirty="0">
                <a:latin typeface="Quattrocento Sans" panose="020B0604020202020204" charset="0"/>
                <a:cs typeface="Quattrocento Sans" panose="020B0604020202020204" charset="0"/>
              </a:rPr>
              <a:t> de </a:t>
            </a:r>
            <a:r>
              <a:rPr lang="en-US" sz="2800" b="1" spc="310" dirty="0" err="1">
                <a:latin typeface="Quattrocento Sans" panose="020B0604020202020204" charset="0"/>
                <a:cs typeface="Quattrocento Sans" panose="020B0604020202020204" charset="0"/>
              </a:rPr>
              <a:t>usuarios</a:t>
            </a:r>
            <a:endParaRPr sz="2800" b="1" spc="310" dirty="0">
              <a:latin typeface="Quattrocento Sans" panose="020B0604020202020204" charset="0"/>
              <a:cs typeface="Quattrocento Sans" panose="020B0604020202020204" charset="0"/>
            </a:endParaRPr>
          </a:p>
        </p:txBody>
      </p:sp>
      <p:pic>
        <p:nvPicPr>
          <p:cNvPr id="6" name="object 6"/>
          <p:cNvPicPr/>
          <p:nvPr/>
        </p:nvPicPr>
        <p:blipFill>
          <a:blip r:embed="rId2" cstate="print"/>
          <a:stretch>
            <a:fillRect/>
          </a:stretch>
        </p:blipFill>
        <p:spPr>
          <a:xfrm>
            <a:off x="7826659" y="2969648"/>
            <a:ext cx="1094231" cy="1645919"/>
          </a:xfrm>
          <a:prstGeom prst="rect">
            <a:avLst/>
          </a:prstGeom>
        </p:spPr>
      </p:pic>
      <p:sp>
        <p:nvSpPr>
          <p:cNvPr id="9" name="object 9"/>
          <p:cNvSpPr txBox="1"/>
          <p:nvPr/>
        </p:nvSpPr>
        <p:spPr>
          <a:xfrm>
            <a:off x="9144000" y="2062592"/>
            <a:ext cx="1517650" cy="452755"/>
          </a:xfrm>
          <a:prstGeom prst="rect">
            <a:avLst/>
          </a:prstGeom>
        </p:spPr>
        <p:txBody>
          <a:bodyPr vert="horz" wrap="square" lIns="0" tIns="13335" rIns="0" bIns="0" rtlCol="0">
            <a:spAutoFit/>
          </a:bodyPr>
          <a:lstStyle/>
          <a:p>
            <a:pPr marL="12700" marR="5080">
              <a:lnSpc>
                <a:spcPct val="100000"/>
              </a:lnSpc>
              <a:spcBef>
                <a:spcPts val="105"/>
              </a:spcBef>
            </a:pPr>
            <a:r>
              <a:rPr sz="1400" spc="-15" dirty="0">
                <a:solidFill>
                  <a:srgbClr val="5F5F60"/>
                </a:solidFill>
                <a:latin typeface="+mj-lt"/>
                <a:cs typeface="Franklin Gothic Medium"/>
              </a:rPr>
              <a:t>GPS </a:t>
            </a:r>
            <a:r>
              <a:rPr sz="1400" spc="-10" dirty="0">
                <a:solidFill>
                  <a:srgbClr val="5F5F60"/>
                </a:solidFill>
                <a:latin typeface="+mj-lt"/>
                <a:cs typeface="Franklin Gothic Medium"/>
              </a:rPr>
              <a:t>Ult</a:t>
            </a:r>
            <a:r>
              <a:rPr sz="1400" dirty="0">
                <a:solidFill>
                  <a:srgbClr val="5F5F60"/>
                </a:solidFill>
                <a:latin typeface="+mj-lt"/>
                <a:cs typeface="Franklin Gothic Medium"/>
              </a:rPr>
              <a:t>r</a:t>
            </a:r>
            <a:r>
              <a:rPr sz="1400" spc="-15" dirty="0">
                <a:solidFill>
                  <a:srgbClr val="5F5F60"/>
                </a:solidFill>
                <a:latin typeface="+mj-lt"/>
                <a:cs typeface="Franklin Gothic Medium"/>
              </a:rPr>
              <a:t>a</a:t>
            </a:r>
            <a:r>
              <a:rPr sz="1400" spc="5" dirty="0">
                <a:solidFill>
                  <a:srgbClr val="5F5F60"/>
                </a:solidFill>
                <a:latin typeface="+mj-lt"/>
                <a:cs typeface="Franklin Gothic Medium"/>
              </a:rPr>
              <a:t>-</a:t>
            </a:r>
            <a:r>
              <a:rPr sz="1400" spc="-55" dirty="0">
                <a:solidFill>
                  <a:srgbClr val="5F5F60"/>
                </a:solidFill>
                <a:latin typeface="+mj-lt"/>
                <a:cs typeface="Franklin Gothic Medium"/>
              </a:rPr>
              <a:t>w</a:t>
            </a:r>
            <a:r>
              <a:rPr sz="1400" spc="-20" dirty="0">
                <a:solidFill>
                  <a:srgbClr val="5F5F60"/>
                </a:solidFill>
                <a:latin typeface="+mj-lt"/>
                <a:cs typeface="Franklin Gothic Medium"/>
              </a:rPr>
              <a:t>i</a:t>
            </a:r>
            <a:r>
              <a:rPr sz="1400" spc="-5" dirty="0">
                <a:solidFill>
                  <a:srgbClr val="5F5F60"/>
                </a:solidFill>
                <a:latin typeface="+mj-lt"/>
                <a:cs typeface="Franklin Gothic Medium"/>
              </a:rPr>
              <a:t>deb</a:t>
            </a:r>
            <a:r>
              <a:rPr sz="1400" spc="-15" dirty="0">
                <a:solidFill>
                  <a:srgbClr val="5F5F60"/>
                </a:solidFill>
                <a:latin typeface="+mj-lt"/>
                <a:cs typeface="Franklin Gothic Medium"/>
              </a:rPr>
              <a:t>a</a:t>
            </a:r>
            <a:r>
              <a:rPr sz="1400" spc="-10" dirty="0">
                <a:solidFill>
                  <a:srgbClr val="5F5F60"/>
                </a:solidFill>
                <a:latin typeface="+mj-lt"/>
                <a:cs typeface="Franklin Gothic Medium"/>
              </a:rPr>
              <a:t>n</a:t>
            </a:r>
            <a:r>
              <a:rPr sz="1400" dirty="0">
                <a:solidFill>
                  <a:srgbClr val="5F5F60"/>
                </a:solidFill>
                <a:latin typeface="+mj-lt"/>
                <a:cs typeface="Franklin Gothic Medium"/>
              </a:rPr>
              <a:t>d  </a:t>
            </a:r>
            <a:r>
              <a:rPr sz="1400" spc="-5" dirty="0">
                <a:solidFill>
                  <a:srgbClr val="5F5F60"/>
                </a:solidFill>
                <a:latin typeface="+mj-lt"/>
                <a:cs typeface="Franklin Gothic Medium"/>
              </a:rPr>
              <a:t>Ga</a:t>
            </a:r>
            <a:r>
              <a:rPr sz="1400" spc="-45" dirty="0">
                <a:solidFill>
                  <a:srgbClr val="5F5F60"/>
                </a:solidFill>
                <a:latin typeface="+mj-lt"/>
                <a:cs typeface="Franklin Gothic Medium"/>
              </a:rPr>
              <a:t>t</a:t>
            </a:r>
            <a:r>
              <a:rPr sz="1400" spc="-30" dirty="0">
                <a:solidFill>
                  <a:srgbClr val="5F5F60"/>
                </a:solidFill>
                <a:latin typeface="+mj-lt"/>
                <a:cs typeface="Franklin Gothic Medium"/>
              </a:rPr>
              <a:t>e</a:t>
            </a:r>
            <a:r>
              <a:rPr sz="1400" spc="-65" dirty="0">
                <a:solidFill>
                  <a:srgbClr val="5F5F60"/>
                </a:solidFill>
                <a:latin typeface="+mj-lt"/>
                <a:cs typeface="Franklin Gothic Medium"/>
              </a:rPr>
              <a:t>w</a:t>
            </a:r>
            <a:r>
              <a:rPr sz="1400" spc="-50" dirty="0">
                <a:solidFill>
                  <a:srgbClr val="5F5F60"/>
                </a:solidFill>
                <a:latin typeface="+mj-lt"/>
                <a:cs typeface="Franklin Gothic Medium"/>
              </a:rPr>
              <a:t>a</a:t>
            </a:r>
            <a:r>
              <a:rPr sz="1400" spc="-40" dirty="0">
                <a:solidFill>
                  <a:srgbClr val="5F5F60"/>
                </a:solidFill>
                <a:latin typeface="+mj-lt"/>
                <a:cs typeface="Franklin Gothic Medium"/>
              </a:rPr>
              <a:t>y</a:t>
            </a:r>
            <a:r>
              <a:rPr sz="1400" spc="-50" dirty="0">
                <a:solidFill>
                  <a:srgbClr val="5F5F60"/>
                </a:solidFill>
                <a:latin typeface="+mj-lt"/>
                <a:cs typeface="Franklin Gothic Medium"/>
              </a:rPr>
              <a:t> </a:t>
            </a:r>
            <a:r>
              <a:rPr sz="1400" dirty="0">
                <a:solidFill>
                  <a:srgbClr val="5F5F60"/>
                </a:solidFill>
                <a:latin typeface="+mj-lt"/>
                <a:cs typeface="Franklin Gothic Medium"/>
              </a:rPr>
              <a:t>(GU</a:t>
            </a:r>
            <a:r>
              <a:rPr sz="1400" spc="10" dirty="0">
                <a:solidFill>
                  <a:srgbClr val="5F5F60"/>
                </a:solidFill>
                <a:latin typeface="+mj-lt"/>
                <a:cs typeface="Franklin Gothic Medium"/>
              </a:rPr>
              <a:t>G</a:t>
            </a:r>
            <a:r>
              <a:rPr sz="1400" dirty="0">
                <a:solidFill>
                  <a:srgbClr val="5F5F60"/>
                </a:solidFill>
                <a:latin typeface="+mj-lt"/>
                <a:cs typeface="Franklin Gothic Medium"/>
              </a:rPr>
              <a:t>)</a:t>
            </a:r>
            <a:endParaRPr sz="1400" dirty="0">
              <a:latin typeface="+mj-lt"/>
              <a:cs typeface="Franklin Gothic Medium"/>
            </a:endParaRPr>
          </a:p>
        </p:txBody>
      </p:sp>
      <p:sp>
        <p:nvSpPr>
          <p:cNvPr id="12" name="object 12"/>
          <p:cNvSpPr txBox="1"/>
          <p:nvPr/>
        </p:nvSpPr>
        <p:spPr>
          <a:xfrm>
            <a:off x="8947784" y="6357170"/>
            <a:ext cx="2855595" cy="243656"/>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mj-lt"/>
                <a:cs typeface="Franklin Gothic Medium"/>
              </a:rPr>
              <a:t>Connect.</a:t>
            </a:r>
            <a:r>
              <a:rPr sz="1600" dirty="0">
                <a:solidFill>
                  <a:srgbClr val="FFFFFF"/>
                </a:solidFill>
                <a:latin typeface="+mj-lt"/>
                <a:cs typeface="Franklin Gothic Medium"/>
              </a:rPr>
              <a:t> </a:t>
            </a:r>
            <a:r>
              <a:rPr sz="1600" spc="-20" dirty="0">
                <a:solidFill>
                  <a:srgbClr val="FFFFFF"/>
                </a:solidFill>
                <a:latin typeface="+mj-lt"/>
                <a:cs typeface="Franklin Gothic Medium"/>
              </a:rPr>
              <a:t>Collaborate.</a:t>
            </a:r>
            <a:r>
              <a:rPr sz="1600" spc="10" dirty="0">
                <a:solidFill>
                  <a:srgbClr val="FFFFFF"/>
                </a:solidFill>
                <a:latin typeface="+mj-lt"/>
                <a:cs typeface="Franklin Gothic Medium"/>
              </a:rPr>
              <a:t> </a:t>
            </a:r>
            <a:r>
              <a:rPr sz="1600" spc="-25" dirty="0">
                <a:solidFill>
                  <a:srgbClr val="FFFFFF"/>
                </a:solidFill>
                <a:latin typeface="+mj-lt"/>
                <a:cs typeface="Franklin Gothic Medium"/>
              </a:rPr>
              <a:t>Accelerate.</a:t>
            </a:r>
            <a:endParaRPr sz="1600">
              <a:latin typeface="+mj-lt"/>
              <a:cs typeface="Franklin Gothic Medium"/>
            </a:endParaRPr>
          </a:p>
        </p:txBody>
      </p:sp>
      <p:sp>
        <p:nvSpPr>
          <p:cNvPr id="10" name="object 10"/>
          <p:cNvSpPr txBox="1"/>
          <p:nvPr/>
        </p:nvSpPr>
        <p:spPr>
          <a:xfrm>
            <a:off x="9148482" y="5345738"/>
            <a:ext cx="1489075" cy="443711"/>
          </a:xfrm>
          <a:prstGeom prst="rect">
            <a:avLst/>
          </a:prstGeom>
        </p:spPr>
        <p:txBody>
          <a:bodyPr vert="horz" wrap="square" lIns="0" tIns="12700" rIns="0" bIns="0" rtlCol="0">
            <a:spAutoFit/>
          </a:bodyPr>
          <a:lstStyle/>
          <a:p>
            <a:pPr marL="12700">
              <a:lnSpc>
                <a:spcPct val="100000"/>
              </a:lnSpc>
              <a:spcBef>
                <a:spcPts val="100"/>
              </a:spcBef>
            </a:pPr>
            <a:r>
              <a:rPr sz="1400" spc="-25" dirty="0">
                <a:solidFill>
                  <a:srgbClr val="5F5F60"/>
                </a:solidFill>
                <a:latin typeface="+mj-lt"/>
                <a:cs typeface="Franklin Gothic Medium"/>
              </a:rPr>
              <a:t>UWB</a:t>
            </a:r>
            <a:r>
              <a:rPr sz="1400" spc="-35" dirty="0">
                <a:solidFill>
                  <a:srgbClr val="5F5F60"/>
                </a:solidFill>
                <a:latin typeface="+mj-lt"/>
                <a:cs typeface="Franklin Gothic Medium"/>
              </a:rPr>
              <a:t> </a:t>
            </a:r>
            <a:r>
              <a:rPr sz="1400" spc="-10" dirty="0">
                <a:solidFill>
                  <a:srgbClr val="5F5F60"/>
                </a:solidFill>
                <a:latin typeface="+mj-lt"/>
                <a:cs typeface="Franklin Gothic Medium"/>
              </a:rPr>
              <a:t>Endpoint,</a:t>
            </a:r>
            <a:r>
              <a:rPr sz="1400" spc="-25" dirty="0">
                <a:solidFill>
                  <a:srgbClr val="5F5F60"/>
                </a:solidFill>
                <a:latin typeface="+mj-lt"/>
                <a:cs typeface="Franklin Gothic Medium"/>
              </a:rPr>
              <a:t> </a:t>
            </a:r>
            <a:r>
              <a:rPr sz="1400" spc="-30" dirty="0">
                <a:solidFill>
                  <a:srgbClr val="5F5F60"/>
                </a:solidFill>
                <a:latin typeface="+mj-lt"/>
                <a:cs typeface="Franklin Gothic Medium"/>
              </a:rPr>
              <a:t>Time</a:t>
            </a:r>
            <a:r>
              <a:rPr sz="1400" spc="-35" dirty="0">
                <a:solidFill>
                  <a:srgbClr val="5F5F60"/>
                </a:solidFill>
                <a:latin typeface="+mj-lt"/>
                <a:cs typeface="Franklin Gothic Medium"/>
              </a:rPr>
              <a:t> </a:t>
            </a:r>
            <a:r>
              <a:rPr sz="1400" spc="-10" dirty="0">
                <a:solidFill>
                  <a:srgbClr val="5F5F60"/>
                </a:solidFill>
                <a:latin typeface="+mj-lt"/>
                <a:cs typeface="Franklin Gothic Medium"/>
              </a:rPr>
              <a:t>Drive</a:t>
            </a:r>
            <a:endParaRPr lang="ru-RU" sz="1400" spc="-10" dirty="0">
              <a:solidFill>
                <a:srgbClr val="5F5F60"/>
              </a:solidFill>
              <a:latin typeface="+mj-lt"/>
              <a:cs typeface="Franklin Gothic Medium"/>
            </a:endParaRPr>
          </a:p>
        </p:txBody>
      </p:sp>
      <p:sp>
        <p:nvSpPr>
          <p:cNvPr id="11" name="object 11"/>
          <p:cNvSpPr txBox="1"/>
          <p:nvPr/>
        </p:nvSpPr>
        <p:spPr>
          <a:xfrm>
            <a:off x="1122241" y="2438532"/>
            <a:ext cx="5396230" cy="3129062"/>
          </a:xfrm>
          <a:prstGeom prst="rect">
            <a:avLst/>
          </a:prstGeom>
        </p:spPr>
        <p:txBody>
          <a:bodyPr vert="horz" wrap="square" lIns="0" tIns="12700" rIns="0" bIns="0" rtlCol="0">
            <a:spAutoFit/>
          </a:bodyPr>
          <a:lstStyle/>
          <a:p>
            <a:pPr marL="241300" indent="-228600">
              <a:lnSpc>
                <a:spcPts val="2735"/>
              </a:lnSpc>
              <a:spcBef>
                <a:spcPts val="100"/>
              </a:spcBef>
              <a:buClr>
                <a:srgbClr val="8DC53E"/>
              </a:buClr>
              <a:buFont typeface="Arial MT"/>
              <a:buChar char="•"/>
              <a:tabLst>
                <a:tab pos="241300" algn="l"/>
              </a:tabLst>
            </a:pPr>
            <a:r>
              <a:rPr lang="es-ES" sz="2400" dirty="0">
                <a:latin typeface="+mj-lt"/>
              </a:rPr>
              <a:t>Sincronizar varios dispositivos con un único "gateway" con GPS Proporciona sincronización GPS en ubicaciones sin recepción GPS Idealmente, esta función de "gateway" estaría integrada en routers WiFi o sería un dispositivo independiente Los usuarios podrían instalarlo según sea necesario en cada hogar, sincronizando cada dispositivo</a:t>
            </a:r>
            <a:endParaRPr sz="2400" dirty="0">
              <a:latin typeface="+mj-lt"/>
              <a:cs typeface="Franklin Gothic Medium"/>
            </a:endParaRPr>
          </a:p>
        </p:txBody>
      </p:sp>
      <p:pic>
        <p:nvPicPr>
          <p:cNvPr id="13" name="Рисунок 12">
            <a:extLst>
              <a:ext uri="{FF2B5EF4-FFF2-40B4-BE49-F238E27FC236}">
                <a16:creationId xmlns:a16="http://schemas.microsoft.com/office/drawing/2014/main" id="{50D0D800-7CD9-4620-AB36-FF7978D19414}"/>
              </a:ext>
            </a:extLst>
          </p:cNvPr>
          <p:cNvPicPr/>
          <p:nvPr/>
        </p:nvPicPr>
        <p:blipFill>
          <a:blip r:embed="rId3" cstate="print">
            <a:extLst>
              <a:ext uri="{28A0092B-C50C-407E-A947-70E740481C1C}">
                <a14:useLocalDpi xmlns:a14="http://schemas.microsoft.com/office/drawing/2010/main" val="0"/>
              </a:ext>
            </a:extLst>
          </a:blip>
          <a:stretch>
            <a:fillRect/>
          </a:stretch>
        </p:blipFill>
        <p:spPr>
          <a:xfrm rot="990242">
            <a:off x="7690154" y="1921830"/>
            <a:ext cx="1138781" cy="1140955"/>
          </a:xfrm>
          <a:prstGeom prst="rect">
            <a:avLst/>
          </a:prstGeom>
        </p:spPr>
      </p:pic>
      <p:pic>
        <p:nvPicPr>
          <p:cNvPr id="15" name="object 2">
            <a:extLst>
              <a:ext uri="{FF2B5EF4-FFF2-40B4-BE49-F238E27FC236}">
                <a16:creationId xmlns:a16="http://schemas.microsoft.com/office/drawing/2014/main" id="{11158E79-A703-4EA8-8466-065324318A72}"/>
              </a:ext>
            </a:extLst>
          </p:cNvPr>
          <p:cNvPicPr/>
          <p:nvPr/>
        </p:nvPicPr>
        <p:blipFill>
          <a:blip r:embed="rId4" cstate="print"/>
          <a:stretch>
            <a:fillRect/>
          </a:stretch>
        </p:blipFill>
        <p:spPr>
          <a:xfrm>
            <a:off x="6498717" y="973123"/>
            <a:ext cx="2449067" cy="1053099"/>
          </a:xfrm>
          <a:prstGeom prst="rect">
            <a:avLst/>
          </a:prstGeom>
        </p:spPr>
      </p:pic>
      <p:pic>
        <p:nvPicPr>
          <p:cNvPr id="16" name="object 14">
            <a:extLst>
              <a:ext uri="{FF2B5EF4-FFF2-40B4-BE49-F238E27FC236}">
                <a16:creationId xmlns:a16="http://schemas.microsoft.com/office/drawing/2014/main" id="{652519A9-34B1-43BF-AB38-F57D9FFB076B}"/>
              </a:ext>
            </a:extLst>
          </p:cNvPr>
          <p:cNvPicPr/>
          <p:nvPr/>
        </p:nvPicPr>
        <p:blipFill>
          <a:blip r:embed="rId5" cstate="print"/>
          <a:stretch>
            <a:fillRect/>
          </a:stretch>
        </p:blipFill>
        <p:spPr>
          <a:xfrm>
            <a:off x="7911801" y="1588048"/>
            <a:ext cx="637556" cy="391065"/>
          </a:xfrm>
          <a:prstGeom prst="rect">
            <a:avLst/>
          </a:prstGeom>
        </p:spPr>
      </p:pic>
      <p:grpSp>
        <p:nvGrpSpPr>
          <p:cNvPr id="17" name="Google Shape;1808;p66">
            <a:extLst>
              <a:ext uri="{FF2B5EF4-FFF2-40B4-BE49-F238E27FC236}">
                <a16:creationId xmlns:a16="http://schemas.microsoft.com/office/drawing/2014/main" id="{0AD050A1-D461-4E89-83A7-9B27A9DCD053}"/>
              </a:ext>
            </a:extLst>
          </p:cNvPr>
          <p:cNvGrpSpPr/>
          <p:nvPr/>
        </p:nvGrpSpPr>
        <p:grpSpPr>
          <a:xfrm>
            <a:off x="2960381" y="233702"/>
            <a:ext cx="846528" cy="808368"/>
            <a:chOff x="4167000" y="2166750"/>
            <a:chExt cx="810000" cy="810000"/>
          </a:xfrm>
        </p:grpSpPr>
        <p:sp>
          <p:nvSpPr>
            <p:cNvPr id="18" name="Google Shape;1809;p66">
              <a:extLst>
                <a:ext uri="{FF2B5EF4-FFF2-40B4-BE49-F238E27FC236}">
                  <a16:creationId xmlns:a16="http://schemas.microsoft.com/office/drawing/2014/main" id="{A7798589-77BA-4F97-9D23-2DCA5D43942B}"/>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19" name="Google Shape;1810;p66">
              <a:extLst>
                <a:ext uri="{FF2B5EF4-FFF2-40B4-BE49-F238E27FC236}">
                  <a16:creationId xmlns:a16="http://schemas.microsoft.com/office/drawing/2014/main" id="{5CEE0174-7BA6-4C88-96D0-76E12EB10F8E}"/>
                </a:ext>
              </a:extLst>
            </p:cNvPr>
            <p:cNvGrpSpPr/>
            <p:nvPr/>
          </p:nvGrpSpPr>
          <p:grpSpPr>
            <a:xfrm>
              <a:off x="4212051" y="2315099"/>
              <a:ext cx="719899" cy="513302"/>
              <a:chOff x="6103026" y="1909193"/>
              <a:chExt cx="719899" cy="513302"/>
            </a:xfrm>
          </p:grpSpPr>
          <p:sp>
            <p:nvSpPr>
              <p:cNvPr id="20" name="Google Shape;1811;p66">
                <a:extLst>
                  <a:ext uri="{FF2B5EF4-FFF2-40B4-BE49-F238E27FC236}">
                    <a16:creationId xmlns:a16="http://schemas.microsoft.com/office/drawing/2014/main" id="{69D3724C-08FB-41EB-89F5-5E4757563BE0}"/>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21" name="Google Shape;1812;p66">
                <a:extLst>
                  <a:ext uri="{FF2B5EF4-FFF2-40B4-BE49-F238E27FC236}">
                    <a16:creationId xmlns:a16="http://schemas.microsoft.com/office/drawing/2014/main" id="{0F3E4C00-F3CC-410A-8553-CC488992518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pic>
        <p:nvPicPr>
          <p:cNvPr id="22" name="Рисунок 21">
            <a:extLst>
              <a:ext uri="{FF2B5EF4-FFF2-40B4-BE49-F238E27FC236}">
                <a16:creationId xmlns:a16="http://schemas.microsoft.com/office/drawing/2014/main" id="{3AB1F2D1-C899-4250-B761-4494BF5EACD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997331">
            <a:off x="8382000" y="4191571"/>
            <a:ext cx="823501" cy="19995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062971" y="4047744"/>
            <a:ext cx="1330960" cy="736600"/>
          </a:xfrm>
          <a:custGeom>
            <a:avLst/>
            <a:gdLst/>
            <a:ahLst/>
            <a:cxnLst/>
            <a:rect l="l" t="t" r="r" b="b"/>
            <a:pathLst>
              <a:path w="1330959" h="736600">
                <a:moveTo>
                  <a:pt x="0" y="736091"/>
                </a:moveTo>
                <a:lnTo>
                  <a:pt x="1330452" y="736091"/>
                </a:lnTo>
                <a:lnTo>
                  <a:pt x="1330452" y="0"/>
                </a:lnTo>
                <a:lnTo>
                  <a:pt x="0" y="0"/>
                </a:lnTo>
                <a:lnTo>
                  <a:pt x="0" y="736091"/>
                </a:lnTo>
                <a:close/>
              </a:path>
            </a:pathLst>
          </a:custGeom>
          <a:ln w="12700">
            <a:solidFill>
              <a:srgbClr val="7A5E25"/>
            </a:solidFill>
          </a:ln>
        </p:spPr>
        <p:txBody>
          <a:bodyPr wrap="square" lIns="0" tIns="0" rIns="0" bIns="0" rtlCol="0"/>
          <a:lstStyle/>
          <a:p>
            <a:endParaRPr/>
          </a:p>
        </p:txBody>
      </p:sp>
      <p:sp>
        <p:nvSpPr>
          <p:cNvPr id="3" name="object 3"/>
          <p:cNvSpPr txBox="1"/>
          <p:nvPr/>
        </p:nvSpPr>
        <p:spPr>
          <a:xfrm>
            <a:off x="10526014" y="4292637"/>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sp>
        <p:nvSpPr>
          <p:cNvPr id="4" name="object 4"/>
          <p:cNvSpPr txBox="1">
            <a:spLocks noGrp="1"/>
          </p:cNvSpPr>
          <p:nvPr>
            <p:ph type="title"/>
          </p:nvPr>
        </p:nvSpPr>
        <p:spPr>
          <a:xfrm>
            <a:off x="2840264" y="227434"/>
            <a:ext cx="8393206" cy="443711"/>
          </a:xfrm>
          <a:prstGeom prst="rect">
            <a:avLst/>
          </a:prstGeom>
        </p:spPr>
        <p:txBody>
          <a:bodyPr vert="horz" wrap="square" lIns="0" tIns="12700" rIns="0" bIns="0" rtlCol="0">
            <a:spAutoFit/>
          </a:bodyPr>
          <a:lstStyle/>
          <a:p>
            <a:pPr marL="12700">
              <a:lnSpc>
                <a:spcPct val="100000"/>
              </a:lnSpc>
              <a:spcBef>
                <a:spcPts val="100"/>
              </a:spcBef>
              <a:tabLst>
                <a:tab pos="3952240" algn="l"/>
              </a:tabLst>
            </a:pPr>
            <a:r>
              <a:rPr lang="es-ES" sz="2800" b="1" spc="310" dirty="0">
                <a:latin typeface="Quattrocento Sans" panose="020B0604020202020204" charset="0"/>
                <a:cs typeface="Quattrocento Sans" panose="020B0604020202020204" charset="0"/>
              </a:rPr>
              <a:t>Flujo de Control en Modo de Reserva</a:t>
            </a:r>
            <a:endParaRPr sz="2800" b="1" spc="310" dirty="0">
              <a:latin typeface="Quattrocento Sans" panose="020B0604020202020204" charset="0"/>
              <a:cs typeface="Quattrocento Sans" panose="020B0604020202020204" charset="0"/>
            </a:endParaRPr>
          </a:p>
        </p:txBody>
      </p:sp>
      <p:grpSp>
        <p:nvGrpSpPr>
          <p:cNvPr id="5" name="object 5"/>
          <p:cNvGrpSpPr/>
          <p:nvPr/>
        </p:nvGrpSpPr>
        <p:grpSpPr>
          <a:xfrm>
            <a:off x="708405" y="1685289"/>
            <a:ext cx="424180" cy="496570"/>
            <a:chOff x="708405" y="1685289"/>
            <a:chExt cx="424180" cy="496570"/>
          </a:xfrm>
        </p:grpSpPr>
        <p:sp>
          <p:nvSpPr>
            <p:cNvPr id="6" name="object 6"/>
            <p:cNvSpPr/>
            <p:nvPr/>
          </p:nvSpPr>
          <p:spPr>
            <a:xfrm>
              <a:off x="714755" y="1691639"/>
              <a:ext cx="411480" cy="273050"/>
            </a:xfrm>
            <a:custGeom>
              <a:avLst/>
              <a:gdLst/>
              <a:ahLst/>
              <a:cxnLst/>
              <a:rect l="l" t="t" r="r" b="b"/>
              <a:pathLst>
                <a:path w="411480" h="273050">
                  <a:moveTo>
                    <a:pt x="411480" y="0"/>
                  </a:moveTo>
                  <a:lnTo>
                    <a:pt x="205740" y="272796"/>
                  </a:lnTo>
                  <a:lnTo>
                    <a:pt x="0" y="0"/>
                  </a:lnTo>
                  <a:lnTo>
                    <a:pt x="411480" y="0"/>
                  </a:lnTo>
                  <a:close/>
                </a:path>
              </a:pathLst>
            </a:custGeom>
            <a:ln w="12700">
              <a:solidFill>
                <a:srgbClr val="7A5E25"/>
              </a:solidFill>
            </a:ln>
          </p:spPr>
          <p:txBody>
            <a:bodyPr wrap="square" lIns="0" tIns="0" rIns="0" bIns="0" rtlCol="0"/>
            <a:lstStyle/>
            <a:p>
              <a:endParaRPr/>
            </a:p>
          </p:txBody>
        </p:sp>
        <p:sp>
          <p:nvSpPr>
            <p:cNvPr id="7" name="object 7"/>
            <p:cNvSpPr/>
            <p:nvPr/>
          </p:nvSpPr>
          <p:spPr>
            <a:xfrm>
              <a:off x="920495" y="1691639"/>
              <a:ext cx="0" cy="483870"/>
            </a:xfrm>
            <a:custGeom>
              <a:avLst/>
              <a:gdLst/>
              <a:ahLst/>
              <a:cxnLst/>
              <a:rect l="l" t="t" r="r" b="b"/>
              <a:pathLst>
                <a:path h="483869">
                  <a:moveTo>
                    <a:pt x="0" y="483743"/>
                  </a:moveTo>
                  <a:lnTo>
                    <a:pt x="0" y="0"/>
                  </a:lnTo>
                </a:path>
              </a:pathLst>
            </a:custGeom>
            <a:ln w="12700">
              <a:solidFill>
                <a:srgbClr val="343894"/>
              </a:solidFill>
            </a:ln>
          </p:spPr>
          <p:txBody>
            <a:bodyPr wrap="square" lIns="0" tIns="0" rIns="0" bIns="0" rtlCol="0"/>
            <a:lstStyle/>
            <a:p>
              <a:endParaRPr/>
            </a:p>
          </p:txBody>
        </p:sp>
      </p:grpSp>
      <p:sp>
        <p:nvSpPr>
          <p:cNvPr id="8" name="object 8"/>
          <p:cNvSpPr txBox="1"/>
          <p:nvPr/>
        </p:nvSpPr>
        <p:spPr>
          <a:xfrm>
            <a:off x="623011" y="1097407"/>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7E7E7E"/>
                </a:solidFill>
                <a:latin typeface="Franklin Gothic Medium"/>
                <a:cs typeface="Franklin Gothic Medium"/>
              </a:rPr>
              <a:t>ANT </a:t>
            </a:r>
            <a:r>
              <a:rPr sz="1800" spc="-30" dirty="0">
                <a:solidFill>
                  <a:srgbClr val="7E7E7E"/>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2</a:t>
            </a:r>
            <a:endParaRPr sz="1800" dirty="0">
              <a:latin typeface="Franklin Gothic Medium"/>
              <a:cs typeface="Franklin Gothic Medium"/>
            </a:endParaRPr>
          </a:p>
        </p:txBody>
      </p:sp>
      <p:sp>
        <p:nvSpPr>
          <p:cNvPr id="9" name="object 9"/>
          <p:cNvSpPr/>
          <p:nvPr/>
        </p:nvSpPr>
        <p:spPr>
          <a:xfrm>
            <a:off x="1327403" y="2336292"/>
            <a:ext cx="1330960" cy="737870"/>
          </a:xfrm>
          <a:custGeom>
            <a:avLst/>
            <a:gdLst/>
            <a:ahLst/>
            <a:cxnLst/>
            <a:rect l="l" t="t" r="r" b="b"/>
            <a:pathLst>
              <a:path w="1330960" h="737869">
                <a:moveTo>
                  <a:pt x="0" y="737615"/>
                </a:moveTo>
                <a:lnTo>
                  <a:pt x="1330452" y="737615"/>
                </a:lnTo>
                <a:lnTo>
                  <a:pt x="1330452" y="0"/>
                </a:lnTo>
                <a:lnTo>
                  <a:pt x="0" y="0"/>
                </a:lnTo>
                <a:lnTo>
                  <a:pt x="0" y="737615"/>
                </a:lnTo>
                <a:close/>
              </a:path>
            </a:pathLst>
          </a:custGeom>
          <a:ln w="12699">
            <a:solidFill>
              <a:srgbClr val="7A5E25"/>
            </a:solidFill>
          </a:ln>
        </p:spPr>
        <p:txBody>
          <a:bodyPr wrap="square" lIns="0" tIns="0" rIns="0" bIns="0" rtlCol="0"/>
          <a:lstStyle/>
          <a:p>
            <a:endParaRPr/>
          </a:p>
        </p:txBody>
      </p:sp>
      <p:sp>
        <p:nvSpPr>
          <p:cNvPr id="10" name="object 10"/>
          <p:cNvSpPr txBox="1"/>
          <p:nvPr/>
        </p:nvSpPr>
        <p:spPr>
          <a:xfrm>
            <a:off x="1713229" y="2549778"/>
            <a:ext cx="571500"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endParaRPr sz="1800">
              <a:latin typeface="Franklin Gothic Medium"/>
              <a:cs typeface="Franklin Gothic Medium"/>
            </a:endParaRPr>
          </a:p>
        </p:txBody>
      </p:sp>
      <p:grpSp>
        <p:nvGrpSpPr>
          <p:cNvPr id="11" name="object 11"/>
          <p:cNvGrpSpPr/>
          <p:nvPr/>
        </p:nvGrpSpPr>
        <p:grpSpPr>
          <a:xfrm>
            <a:off x="914146" y="2169922"/>
            <a:ext cx="4008754" cy="910590"/>
            <a:chOff x="914146" y="2169922"/>
            <a:chExt cx="4008754" cy="910590"/>
          </a:xfrm>
        </p:grpSpPr>
        <p:sp>
          <p:nvSpPr>
            <p:cNvPr id="12" name="object 12"/>
            <p:cNvSpPr/>
            <p:nvPr/>
          </p:nvSpPr>
          <p:spPr>
            <a:xfrm>
              <a:off x="920496" y="2176272"/>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13" name="object 13"/>
            <p:cNvSpPr/>
            <p:nvPr/>
          </p:nvSpPr>
          <p:spPr>
            <a:xfrm>
              <a:off x="3584447"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grpSp>
      <p:sp>
        <p:nvSpPr>
          <p:cNvPr id="14" name="object 14"/>
          <p:cNvSpPr txBox="1"/>
          <p:nvPr/>
        </p:nvSpPr>
        <p:spPr>
          <a:xfrm>
            <a:off x="3725545" y="2549778"/>
            <a:ext cx="1061085" cy="299720"/>
          </a:xfrm>
          <a:prstGeom prst="rect">
            <a:avLst/>
          </a:prstGeom>
        </p:spPr>
        <p:txBody>
          <a:bodyPr vert="horz" wrap="square" lIns="0" tIns="12700" rIns="0" bIns="0" rtlCol="0">
            <a:spAutoFit/>
          </a:bodyPr>
          <a:lstStyle/>
          <a:p>
            <a:pPr>
              <a:lnSpc>
                <a:spcPct val="100000"/>
              </a:lnSpc>
              <a:spcBef>
                <a:spcPts val="100"/>
              </a:spcBef>
            </a:pPr>
            <a:r>
              <a:rPr sz="1800" spc="-55" dirty="0">
                <a:solidFill>
                  <a:srgbClr val="5F5F60"/>
                </a:solidFill>
                <a:latin typeface="Franklin Gothic Medium"/>
                <a:cs typeface="Franklin Gothic Medium"/>
              </a:rPr>
              <a:t>MAC/CSAC</a:t>
            </a:r>
            <a:endParaRPr sz="1800">
              <a:latin typeface="Franklin Gothic Medium"/>
              <a:cs typeface="Franklin Gothic Medium"/>
            </a:endParaRPr>
          </a:p>
        </p:txBody>
      </p:sp>
      <p:sp>
        <p:nvSpPr>
          <p:cNvPr id="15" name="object 15"/>
          <p:cNvSpPr/>
          <p:nvPr/>
        </p:nvSpPr>
        <p:spPr>
          <a:xfrm>
            <a:off x="5830823" y="2336292"/>
            <a:ext cx="1332230" cy="737870"/>
          </a:xfrm>
          <a:custGeom>
            <a:avLst/>
            <a:gdLst/>
            <a:ahLst/>
            <a:cxnLst/>
            <a:rect l="l" t="t" r="r" b="b"/>
            <a:pathLst>
              <a:path w="1332229" h="737869">
                <a:moveTo>
                  <a:pt x="0" y="737615"/>
                </a:moveTo>
                <a:lnTo>
                  <a:pt x="1331976" y="737615"/>
                </a:lnTo>
                <a:lnTo>
                  <a:pt x="1331976" y="0"/>
                </a:lnTo>
                <a:lnTo>
                  <a:pt x="0" y="0"/>
                </a:lnTo>
                <a:lnTo>
                  <a:pt x="0" y="737615"/>
                </a:lnTo>
                <a:close/>
              </a:path>
            </a:pathLst>
          </a:custGeom>
          <a:ln w="12700">
            <a:solidFill>
              <a:srgbClr val="7A5E25"/>
            </a:solidFill>
          </a:ln>
        </p:spPr>
        <p:txBody>
          <a:bodyPr wrap="square" lIns="0" tIns="0" rIns="0" bIns="0" rtlCol="0"/>
          <a:lstStyle/>
          <a:p>
            <a:endParaRPr/>
          </a:p>
        </p:txBody>
      </p:sp>
      <p:sp>
        <p:nvSpPr>
          <p:cNvPr id="16" name="object 16"/>
          <p:cNvSpPr txBox="1"/>
          <p:nvPr/>
        </p:nvSpPr>
        <p:spPr>
          <a:xfrm>
            <a:off x="6293865" y="2549778"/>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17" name="object 17"/>
          <p:cNvGrpSpPr/>
          <p:nvPr/>
        </p:nvGrpSpPr>
        <p:grpSpPr>
          <a:xfrm>
            <a:off x="708405" y="2653410"/>
            <a:ext cx="7385684" cy="1395730"/>
            <a:chOff x="708405" y="2653410"/>
            <a:chExt cx="7385684" cy="1395730"/>
          </a:xfrm>
        </p:grpSpPr>
        <p:sp>
          <p:nvSpPr>
            <p:cNvPr id="18" name="object 18"/>
            <p:cNvSpPr/>
            <p:nvPr/>
          </p:nvSpPr>
          <p:spPr>
            <a:xfrm>
              <a:off x="2657855" y="2653410"/>
              <a:ext cx="502920" cy="103505"/>
            </a:xfrm>
            <a:custGeom>
              <a:avLst/>
              <a:gdLst/>
              <a:ahLst/>
              <a:cxnLst/>
              <a:rect l="l" t="t" r="r" b="b"/>
              <a:pathLst>
                <a:path w="502919"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19" h="103505">
                  <a:moveTo>
                    <a:pt x="466543" y="45338"/>
                  </a:moveTo>
                  <a:lnTo>
                    <a:pt x="0" y="45338"/>
                  </a:lnTo>
                  <a:lnTo>
                    <a:pt x="0" y="58038"/>
                  </a:lnTo>
                  <a:lnTo>
                    <a:pt x="466543" y="58038"/>
                  </a:lnTo>
                  <a:lnTo>
                    <a:pt x="477429" y="51688"/>
                  </a:lnTo>
                  <a:lnTo>
                    <a:pt x="466543" y="45338"/>
                  </a:lnTo>
                  <a:close/>
                </a:path>
                <a:path w="502919" h="103505">
                  <a:moveTo>
                    <a:pt x="491648" y="45338"/>
                  </a:moveTo>
                  <a:lnTo>
                    <a:pt x="489966" y="45338"/>
                  </a:lnTo>
                  <a:lnTo>
                    <a:pt x="489966" y="58038"/>
                  </a:lnTo>
                  <a:lnTo>
                    <a:pt x="491648" y="58038"/>
                  </a:lnTo>
                  <a:lnTo>
                    <a:pt x="502538" y="51688"/>
                  </a:lnTo>
                  <a:lnTo>
                    <a:pt x="491648" y="45338"/>
                  </a:lnTo>
                  <a:close/>
                </a:path>
                <a:path w="502919" h="103505">
                  <a:moveTo>
                    <a:pt x="486791" y="46227"/>
                  </a:moveTo>
                  <a:lnTo>
                    <a:pt x="477429" y="51688"/>
                  </a:lnTo>
                  <a:lnTo>
                    <a:pt x="486791" y="57150"/>
                  </a:lnTo>
                  <a:lnTo>
                    <a:pt x="486791" y="46227"/>
                  </a:lnTo>
                  <a:close/>
                </a:path>
                <a:path w="502919" h="103505">
                  <a:moveTo>
                    <a:pt x="489966" y="46227"/>
                  </a:moveTo>
                  <a:lnTo>
                    <a:pt x="486791" y="46227"/>
                  </a:lnTo>
                  <a:lnTo>
                    <a:pt x="486791" y="57150"/>
                  </a:lnTo>
                  <a:lnTo>
                    <a:pt x="489966" y="57150"/>
                  </a:lnTo>
                  <a:lnTo>
                    <a:pt x="489966" y="46227"/>
                  </a:lnTo>
                  <a:close/>
                </a:path>
                <a:path w="502919"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19" name="object 19"/>
            <p:cNvSpPr/>
            <p:nvPr/>
          </p:nvSpPr>
          <p:spPr>
            <a:xfrm>
              <a:off x="316077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0" name="object 20"/>
            <p:cNvSpPr/>
            <p:nvPr/>
          </p:nvSpPr>
          <p:spPr>
            <a:xfrm>
              <a:off x="4916423" y="2653410"/>
              <a:ext cx="502920" cy="103505"/>
            </a:xfrm>
            <a:custGeom>
              <a:avLst/>
              <a:gdLst/>
              <a:ahLst/>
              <a:cxnLst/>
              <a:rect l="l" t="t" r="r" b="b"/>
              <a:pathLst>
                <a:path w="502920" h="103505">
                  <a:moveTo>
                    <a:pt x="477429" y="51688"/>
                  </a:moveTo>
                  <a:lnTo>
                    <a:pt x="407542" y="92455"/>
                  </a:lnTo>
                  <a:lnTo>
                    <a:pt x="406526" y="96265"/>
                  </a:lnTo>
                  <a:lnTo>
                    <a:pt x="410083" y="102362"/>
                  </a:lnTo>
                  <a:lnTo>
                    <a:pt x="413892" y="103377"/>
                  </a:lnTo>
                  <a:lnTo>
                    <a:pt x="491648" y="58038"/>
                  </a:lnTo>
                  <a:lnTo>
                    <a:pt x="489965" y="58038"/>
                  </a:lnTo>
                  <a:lnTo>
                    <a:pt x="489965" y="57150"/>
                  </a:lnTo>
                  <a:lnTo>
                    <a:pt x="486790"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5" y="45338"/>
                  </a:lnTo>
                  <a:lnTo>
                    <a:pt x="489965" y="58038"/>
                  </a:lnTo>
                  <a:lnTo>
                    <a:pt x="491648" y="58038"/>
                  </a:lnTo>
                  <a:lnTo>
                    <a:pt x="502538" y="51688"/>
                  </a:lnTo>
                  <a:lnTo>
                    <a:pt x="491648" y="45338"/>
                  </a:lnTo>
                  <a:close/>
                </a:path>
                <a:path w="502920" h="103505">
                  <a:moveTo>
                    <a:pt x="486790" y="46227"/>
                  </a:moveTo>
                  <a:lnTo>
                    <a:pt x="477429" y="51688"/>
                  </a:lnTo>
                  <a:lnTo>
                    <a:pt x="486790" y="57150"/>
                  </a:lnTo>
                  <a:lnTo>
                    <a:pt x="486790" y="46227"/>
                  </a:lnTo>
                  <a:close/>
                </a:path>
                <a:path w="502920" h="103505">
                  <a:moveTo>
                    <a:pt x="489965" y="46227"/>
                  </a:moveTo>
                  <a:lnTo>
                    <a:pt x="486790" y="46227"/>
                  </a:lnTo>
                  <a:lnTo>
                    <a:pt x="486790" y="57150"/>
                  </a:lnTo>
                  <a:lnTo>
                    <a:pt x="489965" y="57150"/>
                  </a:lnTo>
                  <a:lnTo>
                    <a:pt x="489965" y="46227"/>
                  </a:lnTo>
                  <a:close/>
                </a:path>
                <a:path w="502920" h="103505">
                  <a:moveTo>
                    <a:pt x="413892" y="0"/>
                  </a:moveTo>
                  <a:lnTo>
                    <a:pt x="410083" y="1015"/>
                  </a:lnTo>
                  <a:lnTo>
                    <a:pt x="406526" y="7112"/>
                  </a:lnTo>
                  <a:lnTo>
                    <a:pt x="407542" y="10922"/>
                  </a:lnTo>
                  <a:lnTo>
                    <a:pt x="477429" y="51688"/>
                  </a:lnTo>
                  <a:lnTo>
                    <a:pt x="486790" y="46227"/>
                  </a:lnTo>
                  <a:lnTo>
                    <a:pt x="489965" y="46227"/>
                  </a:lnTo>
                  <a:lnTo>
                    <a:pt x="489965" y="45338"/>
                  </a:lnTo>
                  <a:lnTo>
                    <a:pt x="491648" y="45338"/>
                  </a:lnTo>
                  <a:lnTo>
                    <a:pt x="413892" y="0"/>
                  </a:lnTo>
                  <a:close/>
                </a:path>
              </a:pathLst>
            </a:custGeom>
            <a:solidFill>
              <a:srgbClr val="343894"/>
            </a:solidFill>
          </p:spPr>
          <p:txBody>
            <a:bodyPr wrap="square" lIns="0" tIns="0" rIns="0" bIns="0" rtlCol="0"/>
            <a:lstStyle/>
            <a:p>
              <a:endParaRPr/>
            </a:p>
          </p:txBody>
        </p:sp>
        <p:sp>
          <p:nvSpPr>
            <p:cNvPr id="21" name="object 21"/>
            <p:cNvSpPr/>
            <p:nvPr/>
          </p:nvSpPr>
          <p:spPr>
            <a:xfrm>
              <a:off x="5419344"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2" name="object 22"/>
            <p:cNvSpPr/>
            <p:nvPr/>
          </p:nvSpPr>
          <p:spPr>
            <a:xfrm>
              <a:off x="7162800" y="2653410"/>
              <a:ext cx="502920" cy="103505"/>
            </a:xfrm>
            <a:custGeom>
              <a:avLst/>
              <a:gdLst/>
              <a:ahLst/>
              <a:cxnLst/>
              <a:rect l="l" t="t" r="r" b="b"/>
              <a:pathLst>
                <a:path w="502920" h="103505">
                  <a:moveTo>
                    <a:pt x="477429" y="51688"/>
                  </a:moveTo>
                  <a:lnTo>
                    <a:pt x="407543" y="92455"/>
                  </a:lnTo>
                  <a:lnTo>
                    <a:pt x="406526" y="96265"/>
                  </a:lnTo>
                  <a:lnTo>
                    <a:pt x="410082" y="102362"/>
                  </a:lnTo>
                  <a:lnTo>
                    <a:pt x="413893" y="103377"/>
                  </a:lnTo>
                  <a:lnTo>
                    <a:pt x="491648" y="58038"/>
                  </a:lnTo>
                  <a:lnTo>
                    <a:pt x="489966" y="58038"/>
                  </a:lnTo>
                  <a:lnTo>
                    <a:pt x="489966" y="57150"/>
                  </a:lnTo>
                  <a:lnTo>
                    <a:pt x="486791" y="57150"/>
                  </a:lnTo>
                  <a:lnTo>
                    <a:pt x="477429" y="51688"/>
                  </a:lnTo>
                  <a:close/>
                </a:path>
                <a:path w="502920" h="103505">
                  <a:moveTo>
                    <a:pt x="466543" y="45338"/>
                  </a:moveTo>
                  <a:lnTo>
                    <a:pt x="0" y="45338"/>
                  </a:lnTo>
                  <a:lnTo>
                    <a:pt x="0" y="58038"/>
                  </a:lnTo>
                  <a:lnTo>
                    <a:pt x="466543" y="58038"/>
                  </a:lnTo>
                  <a:lnTo>
                    <a:pt x="477429" y="51688"/>
                  </a:lnTo>
                  <a:lnTo>
                    <a:pt x="466543" y="45338"/>
                  </a:lnTo>
                  <a:close/>
                </a:path>
                <a:path w="502920" h="103505">
                  <a:moveTo>
                    <a:pt x="491648" y="45338"/>
                  </a:moveTo>
                  <a:lnTo>
                    <a:pt x="489966" y="45338"/>
                  </a:lnTo>
                  <a:lnTo>
                    <a:pt x="489966" y="58038"/>
                  </a:lnTo>
                  <a:lnTo>
                    <a:pt x="491648" y="58038"/>
                  </a:lnTo>
                  <a:lnTo>
                    <a:pt x="502539" y="51688"/>
                  </a:lnTo>
                  <a:lnTo>
                    <a:pt x="491648" y="45338"/>
                  </a:lnTo>
                  <a:close/>
                </a:path>
                <a:path w="502920" h="103505">
                  <a:moveTo>
                    <a:pt x="486791" y="46227"/>
                  </a:moveTo>
                  <a:lnTo>
                    <a:pt x="477429" y="51688"/>
                  </a:lnTo>
                  <a:lnTo>
                    <a:pt x="486791" y="57150"/>
                  </a:lnTo>
                  <a:lnTo>
                    <a:pt x="486791" y="46227"/>
                  </a:lnTo>
                  <a:close/>
                </a:path>
                <a:path w="502920" h="103505">
                  <a:moveTo>
                    <a:pt x="489966" y="46227"/>
                  </a:moveTo>
                  <a:lnTo>
                    <a:pt x="486791" y="46227"/>
                  </a:lnTo>
                  <a:lnTo>
                    <a:pt x="486791" y="57150"/>
                  </a:lnTo>
                  <a:lnTo>
                    <a:pt x="489966" y="57150"/>
                  </a:lnTo>
                  <a:lnTo>
                    <a:pt x="489966" y="46227"/>
                  </a:lnTo>
                  <a:close/>
                </a:path>
                <a:path w="502920" h="103505">
                  <a:moveTo>
                    <a:pt x="413893" y="0"/>
                  </a:moveTo>
                  <a:lnTo>
                    <a:pt x="410082" y="1015"/>
                  </a:lnTo>
                  <a:lnTo>
                    <a:pt x="406526" y="7112"/>
                  </a:lnTo>
                  <a:lnTo>
                    <a:pt x="407543" y="10922"/>
                  </a:lnTo>
                  <a:lnTo>
                    <a:pt x="477429" y="51688"/>
                  </a:lnTo>
                  <a:lnTo>
                    <a:pt x="486791" y="46227"/>
                  </a:lnTo>
                  <a:lnTo>
                    <a:pt x="489966" y="46227"/>
                  </a:lnTo>
                  <a:lnTo>
                    <a:pt x="489966" y="45338"/>
                  </a:lnTo>
                  <a:lnTo>
                    <a:pt x="491648" y="45338"/>
                  </a:lnTo>
                  <a:lnTo>
                    <a:pt x="413893" y="0"/>
                  </a:lnTo>
                  <a:close/>
                </a:path>
              </a:pathLst>
            </a:custGeom>
            <a:solidFill>
              <a:srgbClr val="343894"/>
            </a:solidFill>
          </p:spPr>
          <p:txBody>
            <a:bodyPr wrap="square" lIns="0" tIns="0" rIns="0" bIns="0" rtlCol="0"/>
            <a:lstStyle/>
            <a:p>
              <a:endParaRPr/>
            </a:p>
          </p:txBody>
        </p:sp>
        <p:sp>
          <p:nvSpPr>
            <p:cNvPr id="23" name="object 23"/>
            <p:cNvSpPr/>
            <p:nvPr/>
          </p:nvSpPr>
          <p:spPr>
            <a:xfrm>
              <a:off x="7664196" y="2705099"/>
              <a:ext cx="423545" cy="0"/>
            </a:xfrm>
            <a:custGeom>
              <a:avLst/>
              <a:gdLst/>
              <a:ahLst/>
              <a:cxnLst/>
              <a:rect l="l" t="t" r="r" b="b"/>
              <a:pathLst>
                <a:path w="423545">
                  <a:moveTo>
                    <a:pt x="0" y="0"/>
                  </a:moveTo>
                  <a:lnTo>
                    <a:pt x="423290" y="0"/>
                  </a:lnTo>
                </a:path>
              </a:pathLst>
            </a:custGeom>
            <a:ln w="12700">
              <a:solidFill>
                <a:srgbClr val="343894"/>
              </a:solidFill>
            </a:ln>
          </p:spPr>
          <p:txBody>
            <a:bodyPr wrap="square" lIns="0" tIns="0" rIns="0" bIns="0" rtlCol="0"/>
            <a:lstStyle/>
            <a:p>
              <a:endParaRPr/>
            </a:p>
          </p:txBody>
        </p:sp>
        <p:sp>
          <p:nvSpPr>
            <p:cNvPr id="24" name="object 24"/>
            <p:cNvSpPr/>
            <p:nvPr/>
          </p:nvSpPr>
          <p:spPr>
            <a:xfrm>
              <a:off x="714755" y="3558539"/>
              <a:ext cx="411480" cy="271780"/>
            </a:xfrm>
            <a:custGeom>
              <a:avLst/>
              <a:gdLst/>
              <a:ahLst/>
              <a:cxnLst/>
              <a:rect l="l" t="t" r="r" b="b"/>
              <a:pathLst>
                <a:path w="411480" h="271779">
                  <a:moveTo>
                    <a:pt x="411480" y="0"/>
                  </a:moveTo>
                  <a:lnTo>
                    <a:pt x="205740" y="271272"/>
                  </a:lnTo>
                  <a:lnTo>
                    <a:pt x="0" y="0"/>
                  </a:lnTo>
                  <a:lnTo>
                    <a:pt x="411480" y="0"/>
                  </a:lnTo>
                  <a:close/>
                </a:path>
              </a:pathLst>
            </a:custGeom>
            <a:ln w="12700">
              <a:solidFill>
                <a:srgbClr val="7A5E25"/>
              </a:solidFill>
            </a:ln>
          </p:spPr>
          <p:txBody>
            <a:bodyPr wrap="square" lIns="0" tIns="0" rIns="0" bIns="0" rtlCol="0"/>
            <a:lstStyle/>
            <a:p>
              <a:endParaRPr/>
            </a:p>
          </p:txBody>
        </p:sp>
        <p:sp>
          <p:nvSpPr>
            <p:cNvPr id="25" name="object 25"/>
            <p:cNvSpPr/>
            <p:nvPr/>
          </p:nvSpPr>
          <p:spPr>
            <a:xfrm>
              <a:off x="920495" y="3558539"/>
              <a:ext cx="0" cy="483870"/>
            </a:xfrm>
            <a:custGeom>
              <a:avLst/>
              <a:gdLst/>
              <a:ahLst/>
              <a:cxnLst/>
              <a:rect l="l" t="t" r="r" b="b"/>
              <a:pathLst>
                <a:path h="483870">
                  <a:moveTo>
                    <a:pt x="0" y="483743"/>
                  </a:moveTo>
                  <a:lnTo>
                    <a:pt x="0" y="0"/>
                  </a:lnTo>
                </a:path>
              </a:pathLst>
            </a:custGeom>
            <a:ln w="12700">
              <a:solidFill>
                <a:srgbClr val="343894"/>
              </a:solidFill>
            </a:ln>
          </p:spPr>
          <p:txBody>
            <a:bodyPr wrap="square" lIns="0" tIns="0" rIns="0" bIns="0" rtlCol="0"/>
            <a:lstStyle/>
            <a:p>
              <a:endParaRPr/>
            </a:p>
          </p:txBody>
        </p:sp>
      </p:grpSp>
      <p:sp>
        <p:nvSpPr>
          <p:cNvPr id="26" name="object 26"/>
          <p:cNvSpPr txBox="1"/>
          <p:nvPr/>
        </p:nvSpPr>
        <p:spPr>
          <a:xfrm>
            <a:off x="623011" y="2963671"/>
            <a:ext cx="607060" cy="574040"/>
          </a:xfrm>
          <a:prstGeom prst="rect">
            <a:avLst/>
          </a:prstGeom>
        </p:spPr>
        <p:txBody>
          <a:bodyPr vert="horz" wrap="square" lIns="0" tIns="12700" rIns="0" bIns="0" rtlCol="0">
            <a:spAutoFit/>
          </a:bodyPr>
          <a:lstStyle/>
          <a:p>
            <a:pPr marR="5080" indent="104775">
              <a:lnSpc>
                <a:spcPct val="100000"/>
              </a:lnSpc>
              <a:spcBef>
                <a:spcPts val="100"/>
              </a:spcBef>
            </a:pPr>
            <a:r>
              <a:rPr sz="1800" spc="-35" dirty="0">
                <a:solidFill>
                  <a:srgbClr val="5F5F60"/>
                </a:solidFill>
                <a:latin typeface="Franklin Gothic Medium"/>
                <a:cs typeface="Franklin Gothic Medium"/>
              </a:rPr>
              <a:t>ANT </a:t>
            </a:r>
            <a:r>
              <a:rPr sz="1800" spc="-30" dirty="0">
                <a:solidFill>
                  <a:srgbClr val="5F5F60"/>
                </a:solidFill>
                <a:latin typeface="Franklin Gothic Medium"/>
                <a:cs typeface="Franklin Gothic Medium"/>
              </a:rPr>
              <a:t> </a:t>
            </a:r>
            <a:r>
              <a:rPr sz="1800" spc="-25" dirty="0">
                <a:solidFill>
                  <a:srgbClr val="5F5F60"/>
                </a:solidFill>
                <a:latin typeface="Franklin Gothic Medium"/>
                <a:cs typeface="Franklin Gothic Medium"/>
              </a:rPr>
              <a:t>L</a:t>
            </a:r>
            <a:r>
              <a:rPr sz="1800" spc="-30" dirty="0">
                <a:solidFill>
                  <a:srgbClr val="5F5F60"/>
                </a:solidFill>
                <a:latin typeface="Franklin Gothic Medium"/>
                <a:cs typeface="Franklin Gothic Medium"/>
              </a:rPr>
              <a:t>1/L</a:t>
            </a:r>
            <a:r>
              <a:rPr sz="1800" dirty="0">
                <a:solidFill>
                  <a:srgbClr val="5F5F60"/>
                </a:solidFill>
                <a:latin typeface="Franklin Gothic Medium"/>
                <a:cs typeface="Franklin Gothic Medium"/>
              </a:rPr>
              <a:t>5</a:t>
            </a:r>
            <a:endParaRPr sz="1800">
              <a:latin typeface="Franklin Gothic Medium"/>
              <a:cs typeface="Franklin Gothic Medium"/>
            </a:endParaRPr>
          </a:p>
        </p:txBody>
      </p:sp>
      <p:sp>
        <p:nvSpPr>
          <p:cNvPr id="27" name="object 27"/>
          <p:cNvSpPr/>
          <p:nvPr/>
        </p:nvSpPr>
        <p:spPr>
          <a:xfrm>
            <a:off x="1327403" y="4203191"/>
            <a:ext cx="1330960" cy="736600"/>
          </a:xfrm>
          <a:custGeom>
            <a:avLst/>
            <a:gdLst/>
            <a:ahLst/>
            <a:cxnLst/>
            <a:rect l="l" t="t" r="r" b="b"/>
            <a:pathLst>
              <a:path w="1330960" h="736600">
                <a:moveTo>
                  <a:pt x="0" y="736092"/>
                </a:moveTo>
                <a:lnTo>
                  <a:pt x="1330452" y="736092"/>
                </a:lnTo>
                <a:lnTo>
                  <a:pt x="1330452" y="0"/>
                </a:lnTo>
                <a:lnTo>
                  <a:pt x="0" y="0"/>
                </a:lnTo>
                <a:lnTo>
                  <a:pt x="0" y="736092"/>
                </a:lnTo>
                <a:close/>
              </a:path>
            </a:pathLst>
          </a:custGeom>
          <a:ln w="12700">
            <a:solidFill>
              <a:srgbClr val="7A5E25"/>
            </a:solidFill>
          </a:ln>
        </p:spPr>
        <p:txBody>
          <a:bodyPr wrap="square" lIns="0" tIns="0" rIns="0" bIns="0" rtlCol="0"/>
          <a:lstStyle/>
          <a:p>
            <a:endParaRPr/>
          </a:p>
        </p:txBody>
      </p:sp>
      <p:sp>
        <p:nvSpPr>
          <p:cNvPr id="28" name="object 28"/>
          <p:cNvSpPr txBox="1"/>
          <p:nvPr/>
        </p:nvSpPr>
        <p:spPr>
          <a:xfrm>
            <a:off x="1617217" y="4416297"/>
            <a:ext cx="762635" cy="299720"/>
          </a:xfrm>
          <a:prstGeom prst="rect">
            <a:avLst/>
          </a:prstGeom>
        </p:spPr>
        <p:txBody>
          <a:bodyPr vert="horz" wrap="square" lIns="0" tIns="12700" rIns="0" bIns="0" rtlCol="0">
            <a:spAutoFit/>
          </a:bodyPr>
          <a:lstStyle/>
          <a:p>
            <a:pPr>
              <a:lnSpc>
                <a:spcPct val="100000"/>
              </a:lnSpc>
              <a:spcBef>
                <a:spcPts val="100"/>
              </a:spcBef>
            </a:pPr>
            <a:r>
              <a:rPr sz="1800" dirty="0">
                <a:solidFill>
                  <a:srgbClr val="5F5F60"/>
                </a:solidFill>
                <a:latin typeface="Franklin Gothic Medium"/>
                <a:cs typeface="Franklin Gothic Medium"/>
              </a:rPr>
              <a:t>GNSS</a:t>
            </a:r>
            <a:r>
              <a:rPr sz="1800" spc="-70" dirty="0">
                <a:solidFill>
                  <a:srgbClr val="5F5F60"/>
                </a:solidFill>
                <a:latin typeface="Franklin Gothic Medium"/>
                <a:cs typeface="Franklin Gothic Medium"/>
              </a:rPr>
              <a:t> </a:t>
            </a:r>
            <a:r>
              <a:rPr sz="1800" dirty="0">
                <a:solidFill>
                  <a:srgbClr val="5F5F60"/>
                </a:solidFill>
                <a:latin typeface="Franklin Gothic Medium"/>
                <a:cs typeface="Franklin Gothic Medium"/>
              </a:rPr>
              <a:t>2</a:t>
            </a:r>
            <a:endParaRPr sz="1800">
              <a:latin typeface="Franklin Gothic Medium"/>
              <a:cs typeface="Franklin Gothic Medium"/>
            </a:endParaRPr>
          </a:p>
        </p:txBody>
      </p:sp>
      <p:grpSp>
        <p:nvGrpSpPr>
          <p:cNvPr id="29" name="object 29"/>
          <p:cNvGrpSpPr/>
          <p:nvPr/>
        </p:nvGrpSpPr>
        <p:grpSpPr>
          <a:xfrm>
            <a:off x="914146" y="2325370"/>
            <a:ext cx="8524240" cy="2296795"/>
            <a:chOff x="914146" y="2325370"/>
            <a:chExt cx="8524240" cy="2296795"/>
          </a:xfrm>
        </p:grpSpPr>
        <p:sp>
          <p:nvSpPr>
            <p:cNvPr id="30" name="object 30"/>
            <p:cNvSpPr/>
            <p:nvPr/>
          </p:nvSpPr>
          <p:spPr>
            <a:xfrm>
              <a:off x="920496" y="4041648"/>
              <a:ext cx="406400" cy="529590"/>
            </a:xfrm>
            <a:custGeom>
              <a:avLst/>
              <a:gdLst/>
              <a:ahLst/>
              <a:cxnLst/>
              <a:rect l="l" t="t" r="r" b="b"/>
              <a:pathLst>
                <a:path w="406400" h="529589">
                  <a:moveTo>
                    <a:pt x="0" y="0"/>
                  </a:moveTo>
                  <a:lnTo>
                    <a:pt x="0" y="529208"/>
                  </a:lnTo>
                </a:path>
                <a:path w="406400" h="529589">
                  <a:moveTo>
                    <a:pt x="406400" y="528827"/>
                  </a:moveTo>
                  <a:lnTo>
                    <a:pt x="0" y="528827"/>
                  </a:lnTo>
                </a:path>
              </a:pathLst>
            </a:custGeom>
            <a:ln w="12700">
              <a:solidFill>
                <a:srgbClr val="343894"/>
              </a:solidFill>
            </a:ln>
          </p:spPr>
          <p:txBody>
            <a:bodyPr wrap="square" lIns="0" tIns="0" rIns="0" bIns="0" rtlCol="0"/>
            <a:lstStyle/>
            <a:p>
              <a:endParaRPr/>
            </a:p>
          </p:txBody>
        </p:sp>
        <p:sp>
          <p:nvSpPr>
            <p:cNvPr id="31" name="object 31"/>
            <p:cNvSpPr/>
            <p:nvPr/>
          </p:nvSpPr>
          <p:spPr>
            <a:xfrm>
              <a:off x="2657856" y="4518787"/>
              <a:ext cx="864235" cy="103505"/>
            </a:xfrm>
            <a:custGeom>
              <a:avLst/>
              <a:gdLst/>
              <a:ahLst/>
              <a:cxnLst/>
              <a:rect l="l" t="t" r="r" b="b"/>
              <a:pathLst>
                <a:path w="864235" h="103504">
                  <a:moveTo>
                    <a:pt x="50800" y="45338"/>
                  </a:moveTo>
                  <a:lnTo>
                    <a:pt x="0" y="45338"/>
                  </a:lnTo>
                  <a:lnTo>
                    <a:pt x="0" y="58038"/>
                  </a:lnTo>
                  <a:lnTo>
                    <a:pt x="50800" y="58038"/>
                  </a:lnTo>
                  <a:lnTo>
                    <a:pt x="50800" y="45338"/>
                  </a:lnTo>
                  <a:close/>
                </a:path>
                <a:path w="864235" h="103504">
                  <a:moveTo>
                    <a:pt x="101600" y="45338"/>
                  </a:moveTo>
                  <a:lnTo>
                    <a:pt x="88900" y="45338"/>
                  </a:lnTo>
                  <a:lnTo>
                    <a:pt x="88900" y="58038"/>
                  </a:lnTo>
                  <a:lnTo>
                    <a:pt x="101600" y="58038"/>
                  </a:lnTo>
                  <a:lnTo>
                    <a:pt x="101600" y="45338"/>
                  </a:lnTo>
                  <a:close/>
                </a:path>
                <a:path w="864235" h="103504">
                  <a:moveTo>
                    <a:pt x="190500" y="45338"/>
                  </a:moveTo>
                  <a:lnTo>
                    <a:pt x="139700" y="45338"/>
                  </a:lnTo>
                  <a:lnTo>
                    <a:pt x="139700" y="58038"/>
                  </a:lnTo>
                  <a:lnTo>
                    <a:pt x="190500" y="58038"/>
                  </a:lnTo>
                  <a:lnTo>
                    <a:pt x="190500" y="45338"/>
                  </a:lnTo>
                  <a:close/>
                </a:path>
                <a:path w="864235" h="103504">
                  <a:moveTo>
                    <a:pt x="241300" y="45338"/>
                  </a:moveTo>
                  <a:lnTo>
                    <a:pt x="228600" y="45338"/>
                  </a:lnTo>
                  <a:lnTo>
                    <a:pt x="228600" y="58038"/>
                  </a:lnTo>
                  <a:lnTo>
                    <a:pt x="241300" y="58038"/>
                  </a:lnTo>
                  <a:lnTo>
                    <a:pt x="241300" y="45338"/>
                  </a:lnTo>
                  <a:close/>
                </a:path>
                <a:path w="864235" h="103504">
                  <a:moveTo>
                    <a:pt x="330200" y="45338"/>
                  </a:moveTo>
                  <a:lnTo>
                    <a:pt x="279400" y="45338"/>
                  </a:lnTo>
                  <a:lnTo>
                    <a:pt x="279400" y="58038"/>
                  </a:lnTo>
                  <a:lnTo>
                    <a:pt x="330200" y="58038"/>
                  </a:lnTo>
                  <a:lnTo>
                    <a:pt x="330200" y="45338"/>
                  </a:lnTo>
                  <a:close/>
                </a:path>
                <a:path w="864235" h="103504">
                  <a:moveTo>
                    <a:pt x="381000" y="45338"/>
                  </a:moveTo>
                  <a:lnTo>
                    <a:pt x="368300" y="45338"/>
                  </a:lnTo>
                  <a:lnTo>
                    <a:pt x="368300" y="58038"/>
                  </a:lnTo>
                  <a:lnTo>
                    <a:pt x="381000" y="58038"/>
                  </a:lnTo>
                  <a:lnTo>
                    <a:pt x="381000" y="45338"/>
                  </a:lnTo>
                  <a:close/>
                </a:path>
                <a:path w="864235" h="103504">
                  <a:moveTo>
                    <a:pt x="469900" y="45338"/>
                  </a:moveTo>
                  <a:lnTo>
                    <a:pt x="419100" y="45338"/>
                  </a:lnTo>
                  <a:lnTo>
                    <a:pt x="419100" y="58038"/>
                  </a:lnTo>
                  <a:lnTo>
                    <a:pt x="469900" y="58038"/>
                  </a:lnTo>
                  <a:lnTo>
                    <a:pt x="469900" y="45338"/>
                  </a:lnTo>
                  <a:close/>
                </a:path>
                <a:path w="864235" h="103504">
                  <a:moveTo>
                    <a:pt x="520700" y="45338"/>
                  </a:moveTo>
                  <a:lnTo>
                    <a:pt x="508000" y="45338"/>
                  </a:lnTo>
                  <a:lnTo>
                    <a:pt x="508000" y="58038"/>
                  </a:lnTo>
                  <a:lnTo>
                    <a:pt x="520700" y="58038"/>
                  </a:lnTo>
                  <a:lnTo>
                    <a:pt x="520700" y="45338"/>
                  </a:lnTo>
                  <a:close/>
                </a:path>
                <a:path w="864235" h="103504">
                  <a:moveTo>
                    <a:pt x="609599" y="45338"/>
                  </a:moveTo>
                  <a:lnTo>
                    <a:pt x="558800" y="45338"/>
                  </a:lnTo>
                  <a:lnTo>
                    <a:pt x="558800" y="58038"/>
                  </a:lnTo>
                  <a:lnTo>
                    <a:pt x="609599" y="58038"/>
                  </a:lnTo>
                  <a:lnTo>
                    <a:pt x="609599" y="45338"/>
                  </a:lnTo>
                  <a:close/>
                </a:path>
                <a:path w="864235" h="103504">
                  <a:moveTo>
                    <a:pt x="660399" y="45338"/>
                  </a:moveTo>
                  <a:lnTo>
                    <a:pt x="647699" y="45338"/>
                  </a:lnTo>
                  <a:lnTo>
                    <a:pt x="647699" y="58038"/>
                  </a:lnTo>
                  <a:lnTo>
                    <a:pt x="660399" y="58038"/>
                  </a:lnTo>
                  <a:lnTo>
                    <a:pt x="660399" y="45338"/>
                  </a:lnTo>
                  <a:close/>
                </a:path>
                <a:path w="864235" h="103504">
                  <a:moveTo>
                    <a:pt x="749299" y="45338"/>
                  </a:moveTo>
                  <a:lnTo>
                    <a:pt x="698499" y="45338"/>
                  </a:lnTo>
                  <a:lnTo>
                    <a:pt x="698499" y="58038"/>
                  </a:lnTo>
                  <a:lnTo>
                    <a:pt x="749299" y="58038"/>
                  </a:lnTo>
                  <a:lnTo>
                    <a:pt x="749299" y="45338"/>
                  </a:lnTo>
                  <a:close/>
                </a:path>
                <a:path w="864235" h="103504">
                  <a:moveTo>
                    <a:pt x="838199" y="52006"/>
                  </a:moveTo>
                  <a:lnTo>
                    <a:pt x="771906" y="90677"/>
                  </a:lnTo>
                  <a:lnTo>
                    <a:pt x="768984" y="92456"/>
                  </a:lnTo>
                  <a:lnTo>
                    <a:pt x="767969" y="96265"/>
                  </a:lnTo>
                  <a:lnTo>
                    <a:pt x="769619" y="99313"/>
                  </a:lnTo>
                  <a:lnTo>
                    <a:pt x="771397" y="102362"/>
                  </a:lnTo>
                  <a:lnTo>
                    <a:pt x="775334" y="103377"/>
                  </a:lnTo>
                  <a:lnTo>
                    <a:pt x="853090" y="58038"/>
                  </a:lnTo>
                  <a:lnTo>
                    <a:pt x="838199" y="58038"/>
                  </a:lnTo>
                  <a:lnTo>
                    <a:pt x="838199" y="52006"/>
                  </a:lnTo>
                  <a:close/>
                </a:path>
                <a:path w="864235" h="103504">
                  <a:moveTo>
                    <a:pt x="800099" y="45338"/>
                  </a:moveTo>
                  <a:lnTo>
                    <a:pt x="787399" y="45338"/>
                  </a:lnTo>
                  <a:lnTo>
                    <a:pt x="787399" y="58038"/>
                  </a:lnTo>
                  <a:lnTo>
                    <a:pt x="800099" y="58038"/>
                  </a:lnTo>
                  <a:lnTo>
                    <a:pt x="800099" y="45338"/>
                  </a:lnTo>
                  <a:close/>
                </a:path>
                <a:path w="864235" h="103504">
                  <a:moveTo>
                    <a:pt x="838744" y="51688"/>
                  </a:moveTo>
                  <a:lnTo>
                    <a:pt x="838199" y="52006"/>
                  </a:lnTo>
                  <a:lnTo>
                    <a:pt x="838199" y="58038"/>
                  </a:lnTo>
                  <a:lnTo>
                    <a:pt x="851407" y="58038"/>
                  </a:lnTo>
                  <a:lnTo>
                    <a:pt x="851407" y="57150"/>
                  </a:lnTo>
                  <a:lnTo>
                    <a:pt x="848106" y="57150"/>
                  </a:lnTo>
                  <a:lnTo>
                    <a:pt x="838744" y="51688"/>
                  </a:lnTo>
                  <a:close/>
                </a:path>
                <a:path w="864235" h="103504">
                  <a:moveTo>
                    <a:pt x="853090" y="45338"/>
                  </a:moveTo>
                  <a:lnTo>
                    <a:pt x="851407" y="45338"/>
                  </a:lnTo>
                  <a:lnTo>
                    <a:pt x="851407" y="58038"/>
                  </a:lnTo>
                  <a:lnTo>
                    <a:pt x="853090" y="58038"/>
                  </a:lnTo>
                  <a:lnTo>
                    <a:pt x="863981" y="51688"/>
                  </a:lnTo>
                  <a:lnTo>
                    <a:pt x="853090" y="45338"/>
                  </a:lnTo>
                  <a:close/>
                </a:path>
                <a:path w="864235" h="103504">
                  <a:moveTo>
                    <a:pt x="848106" y="46227"/>
                  </a:moveTo>
                  <a:lnTo>
                    <a:pt x="838744" y="51688"/>
                  </a:lnTo>
                  <a:lnTo>
                    <a:pt x="848106" y="57150"/>
                  </a:lnTo>
                  <a:lnTo>
                    <a:pt x="848106" y="46227"/>
                  </a:lnTo>
                  <a:close/>
                </a:path>
                <a:path w="864235" h="103504">
                  <a:moveTo>
                    <a:pt x="851407" y="46227"/>
                  </a:moveTo>
                  <a:lnTo>
                    <a:pt x="848106" y="46227"/>
                  </a:lnTo>
                  <a:lnTo>
                    <a:pt x="848106" y="57150"/>
                  </a:lnTo>
                  <a:lnTo>
                    <a:pt x="851407" y="57150"/>
                  </a:lnTo>
                  <a:lnTo>
                    <a:pt x="851407" y="46227"/>
                  </a:lnTo>
                  <a:close/>
                </a:path>
                <a:path w="864235" h="103504">
                  <a:moveTo>
                    <a:pt x="838199" y="51371"/>
                  </a:moveTo>
                  <a:lnTo>
                    <a:pt x="838199" y="52006"/>
                  </a:lnTo>
                  <a:lnTo>
                    <a:pt x="838744" y="51688"/>
                  </a:lnTo>
                  <a:lnTo>
                    <a:pt x="838199" y="51371"/>
                  </a:lnTo>
                  <a:close/>
                </a:path>
                <a:path w="864235" h="103504">
                  <a:moveTo>
                    <a:pt x="851407" y="45338"/>
                  </a:moveTo>
                  <a:lnTo>
                    <a:pt x="838199" y="45338"/>
                  </a:lnTo>
                  <a:lnTo>
                    <a:pt x="838199" y="51371"/>
                  </a:lnTo>
                  <a:lnTo>
                    <a:pt x="838744" y="51688"/>
                  </a:lnTo>
                  <a:lnTo>
                    <a:pt x="848106" y="46227"/>
                  </a:lnTo>
                  <a:lnTo>
                    <a:pt x="851407" y="46227"/>
                  </a:lnTo>
                  <a:lnTo>
                    <a:pt x="851407" y="45338"/>
                  </a:lnTo>
                  <a:close/>
                </a:path>
                <a:path w="864235" h="103504">
                  <a:moveTo>
                    <a:pt x="775334" y="0"/>
                  </a:moveTo>
                  <a:lnTo>
                    <a:pt x="771397" y="1015"/>
                  </a:lnTo>
                  <a:lnTo>
                    <a:pt x="769619" y="4063"/>
                  </a:lnTo>
                  <a:lnTo>
                    <a:pt x="767969" y="7112"/>
                  </a:lnTo>
                  <a:lnTo>
                    <a:pt x="768984" y="10921"/>
                  </a:lnTo>
                  <a:lnTo>
                    <a:pt x="771906" y="12700"/>
                  </a:lnTo>
                  <a:lnTo>
                    <a:pt x="838199" y="51371"/>
                  </a:lnTo>
                  <a:lnTo>
                    <a:pt x="838199" y="45338"/>
                  </a:lnTo>
                  <a:lnTo>
                    <a:pt x="853090" y="45338"/>
                  </a:lnTo>
                  <a:lnTo>
                    <a:pt x="775334" y="0"/>
                  </a:lnTo>
                  <a:close/>
                </a:path>
              </a:pathLst>
            </a:custGeom>
            <a:solidFill>
              <a:srgbClr val="343894"/>
            </a:solidFill>
          </p:spPr>
          <p:txBody>
            <a:bodyPr wrap="square" lIns="0" tIns="0" rIns="0" bIns="0" rtlCol="0"/>
            <a:lstStyle/>
            <a:p>
              <a:endParaRPr/>
            </a:p>
          </p:txBody>
        </p:sp>
        <p:sp>
          <p:nvSpPr>
            <p:cNvPr id="32" name="object 32"/>
            <p:cNvSpPr/>
            <p:nvPr/>
          </p:nvSpPr>
          <p:spPr>
            <a:xfrm>
              <a:off x="3521963" y="4570476"/>
              <a:ext cx="728345" cy="0"/>
            </a:xfrm>
            <a:custGeom>
              <a:avLst/>
              <a:gdLst/>
              <a:ahLst/>
              <a:cxnLst/>
              <a:rect l="l" t="t" r="r" b="b"/>
              <a:pathLst>
                <a:path w="728345">
                  <a:moveTo>
                    <a:pt x="0" y="0"/>
                  </a:moveTo>
                  <a:lnTo>
                    <a:pt x="727837" y="0"/>
                  </a:lnTo>
                </a:path>
              </a:pathLst>
            </a:custGeom>
            <a:ln w="12700">
              <a:solidFill>
                <a:srgbClr val="343894"/>
              </a:solidFill>
              <a:prstDash val="sysDashDot"/>
            </a:ln>
          </p:spPr>
          <p:txBody>
            <a:bodyPr wrap="square" lIns="0" tIns="0" rIns="0" bIns="0" rtlCol="0"/>
            <a:lstStyle/>
            <a:p>
              <a:endParaRPr/>
            </a:p>
          </p:txBody>
        </p:sp>
        <p:sp>
          <p:nvSpPr>
            <p:cNvPr id="33" name="object 33"/>
            <p:cNvSpPr/>
            <p:nvPr/>
          </p:nvSpPr>
          <p:spPr>
            <a:xfrm>
              <a:off x="4198747" y="3758184"/>
              <a:ext cx="103505" cy="813435"/>
            </a:xfrm>
            <a:custGeom>
              <a:avLst/>
              <a:gdLst/>
              <a:ahLst/>
              <a:cxnLst/>
              <a:rect l="l" t="t" r="r" b="b"/>
              <a:pathLst>
                <a:path w="103504" h="813435">
                  <a:moveTo>
                    <a:pt x="58038" y="762127"/>
                  </a:moveTo>
                  <a:lnTo>
                    <a:pt x="45338" y="762127"/>
                  </a:lnTo>
                  <a:lnTo>
                    <a:pt x="45338" y="812927"/>
                  </a:lnTo>
                  <a:lnTo>
                    <a:pt x="58038" y="812927"/>
                  </a:lnTo>
                  <a:lnTo>
                    <a:pt x="58038" y="762127"/>
                  </a:lnTo>
                  <a:close/>
                </a:path>
                <a:path w="103504" h="813435">
                  <a:moveTo>
                    <a:pt x="58038" y="711327"/>
                  </a:moveTo>
                  <a:lnTo>
                    <a:pt x="45338" y="711327"/>
                  </a:lnTo>
                  <a:lnTo>
                    <a:pt x="45338" y="724027"/>
                  </a:lnTo>
                  <a:lnTo>
                    <a:pt x="58038" y="724027"/>
                  </a:lnTo>
                  <a:lnTo>
                    <a:pt x="58038" y="711327"/>
                  </a:lnTo>
                  <a:close/>
                </a:path>
                <a:path w="103504" h="813435">
                  <a:moveTo>
                    <a:pt x="58038" y="622427"/>
                  </a:moveTo>
                  <a:lnTo>
                    <a:pt x="45338" y="622427"/>
                  </a:lnTo>
                  <a:lnTo>
                    <a:pt x="45338" y="673227"/>
                  </a:lnTo>
                  <a:lnTo>
                    <a:pt x="58038" y="673227"/>
                  </a:lnTo>
                  <a:lnTo>
                    <a:pt x="58038" y="622427"/>
                  </a:lnTo>
                  <a:close/>
                </a:path>
                <a:path w="103504" h="813435">
                  <a:moveTo>
                    <a:pt x="58038" y="571627"/>
                  </a:moveTo>
                  <a:lnTo>
                    <a:pt x="45338" y="571627"/>
                  </a:lnTo>
                  <a:lnTo>
                    <a:pt x="45338" y="584327"/>
                  </a:lnTo>
                  <a:lnTo>
                    <a:pt x="58038" y="584327"/>
                  </a:lnTo>
                  <a:lnTo>
                    <a:pt x="58038" y="571627"/>
                  </a:lnTo>
                  <a:close/>
                </a:path>
                <a:path w="103504" h="813435">
                  <a:moveTo>
                    <a:pt x="58038" y="482727"/>
                  </a:moveTo>
                  <a:lnTo>
                    <a:pt x="45338" y="482727"/>
                  </a:lnTo>
                  <a:lnTo>
                    <a:pt x="45338" y="533527"/>
                  </a:lnTo>
                  <a:lnTo>
                    <a:pt x="58038" y="533527"/>
                  </a:lnTo>
                  <a:lnTo>
                    <a:pt x="58038" y="482727"/>
                  </a:lnTo>
                  <a:close/>
                </a:path>
                <a:path w="103504" h="813435">
                  <a:moveTo>
                    <a:pt x="58038" y="431927"/>
                  </a:moveTo>
                  <a:lnTo>
                    <a:pt x="45338" y="431927"/>
                  </a:lnTo>
                  <a:lnTo>
                    <a:pt x="45338" y="444627"/>
                  </a:lnTo>
                  <a:lnTo>
                    <a:pt x="58038" y="444627"/>
                  </a:lnTo>
                  <a:lnTo>
                    <a:pt x="58038" y="431927"/>
                  </a:lnTo>
                  <a:close/>
                </a:path>
                <a:path w="103504" h="813435">
                  <a:moveTo>
                    <a:pt x="58038" y="343027"/>
                  </a:moveTo>
                  <a:lnTo>
                    <a:pt x="45338" y="343027"/>
                  </a:lnTo>
                  <a:lnTo>
                    <a:pt x="45338" y="393827"/>
                  </a:lnTo>
                  <a:lnTo>
                    <a:pt x="58038" y="393827"/>
                  </a:lnTo>
                  <a:lnTo>
                    <a:pt x="58038" y="343027"/>
                  </a:lnTo>
                  <a:close/>
                </a:path>
                <a:path w="103504" h="813435">
                  <a:moveTo>
                    <a:pt x="58038" y="292227"/>
                  </a:moveTo>
                  <a:lnTo>
                    <a:pt x="45338" y="292227"/>
                  </a:lnTo>
                  <a:lnTo>
                    <a:pt x="45338" y="304927"/>
                  </a:lnTo>
                  <a:lnTo>
                    <a:pt x="58038" y="304927"/>
                  </a:lnTo>
                  <a:lnTo>
                    <a:pt x="58038" y="292227"/>
                  </a:lnTo>
                  <a:close/>
                </a:path>
                <a:path w="103504" h="813435">
                  <a:moveTo>
                    <a:pt x="58038" y="203327"/>
                  </a:moveTo>
                  <a:lnTo>
                    <a:pt x="45338" y="203327"/>
                  </a:lnTo>
                  <a:lnTo>
                    <a:pt x="45338" y="254127"/>
                  </a:lnTo>
                  <a:lnTo>
                    <a:pt x="58038" y="254127"/>
                  </a:lnTo>
                  <a:lnTo>
                    <a:pt x="58038" y="203327"/>
                  </a:lnTo>
                  <a:close/>
                </a:path>
                <a:path w="103504" h="813435">
                  <a:moveTo>
                    <a:pt x="58038" y="152527"/>
                  </a:moveTo>
                  <a:lnTo>
                    <a:pt x="45338" y="152527"/>
                  </a:lnTo>
                  <a:lnTo>
                    <a:pt x="45338" y="165227"/>
                  </a:lnTo>
                  <a:lnTo>
                    <a:pt x="58038" y="165227"/>
                  </a:lnTo>
                  <a:lnTo>
                    <a:pt x="58038" y="152527"/>
                  </a:lnTo>
                  <a:close/>
                </a:path>
                <a:path w="103504" h="813435">
                  <a:moveTo>
                    <a:pt x="58038" y="63627"/>
                  </a:moveTo>
                  <a:lnTo>
                    <a:pt x="45338" y="63627"/>
                  </a:lnTo>
                  <a:lnTo>
                    <a:pt x="45338" y="114427"/>
                  </a:lnTo>
                  <a:lnTo>
                    <a:pt x="58038" y="114427"/>
                  </a:lnTo>
                  <a:lnTo>
                    <a:pt x="58038" y="63627"/>
                  </a:lnTo>
                  <a:close/>
                </a:path>
                <a:path w="103504" h="813435">
                  <a:moveTo>
                    <a:pt x="51688" y="0"/>
                  </a:moveTo>
                  <a:lnTo>
                    <a:pt x="0" y="88646"/>
                  </a:lnTo>
                  <a:lnTo>
                    <a:pt x="1015" y="92456"/>
                  </a:lnTo>
                  <a:lnTo>
                    <a:pt x="7112" y="96012"/>
                  </a:lnTo>
                  <a:lnTo>
                    <a:pt x="10922" y="94996"/>
                  </a:lnTo>
                  <a:lnTo>
                    <a:pt x="51445" y="25527"/>
                  </a:lnTo>
                  <a:lnTo>
                    <a:pt x="45338" y="25527"/>
                  </a:lnTo>
                  <a:lnTo>
                    <a:pt x="45338" y="12827"/>
                  </a:lnTo>
                  <a:lnTo>
                    <a:pt x="59168" y="12827"/>
                  </a:lnTo>
                  <a:lnTo>
                    <a:pt x="51688" y="0"/>
                  </a:lnTo>
                  <a:close/>
                </a:path>
                <a:path w="103504" h="813435">
                  <a:moveTo>
                    <a:pt x="58038" y="15748"/>
                  </a:moveTo>
                  <a:lnTo>
                    <a:pt x="57150" y="15748"/>
                  </a:lnTo>
                  <a:lnTo>
                    <a:pt x="51688" y="25109"/>
                  </a:lnTo>
                  <a:lnTo>
                    <a:pt x="92455" y="94996"/>
                  </a:lnTo>
                  <a:lnTo>
                    <a:pt x="96265" y="96012"/>
                  </a:lnTo>
                  <a:lnTo>
                    <a:pt x="102362" y="92456"/>
                  </a:lnTo>
                  <a:lnTo>
                    <a:pt x="103377" y="88646"/>
                  </a:lnTo>
                  <a:lnTo>
                    <a:pt x="66573" y="25527"/>
                  </a:lnTo>
                  <a:lnTo>
                    <a:pt x="58038" y="25527"/>
                  </a:lnTo>
                  <a:lnTo>
                    <a:pt x="58038" y="15748"/>
                  </a:lnTo>
                  <a:close/>
                </a:path>
                <a:path w="103504" h="813435">
                  <a:moveTo>
                    <a:pt x="58038" y="12827"/>
                  </a:moveTo>
                  <a:lnTo>
                    <a:pt x="45338" y="12827"/>
                  </a:lnTo>
                  <a:lnTo>
                    <a:pt x="45338" y="25527"/>
                  </a:lnTo>
                  <a:lnTo>
                    <a:pt x="51445" y="25527"/>
                  </a:lnTo>
                  <a:lnTo>
                    <a:pt x="51688" y="25109"/>
                  </a:lnTo>
                  <a:lnTo>
                    <a:pt x="46227" y="15748"/>
                  </a:lnTo>
                  <a:lnTo>
                    <a:pt x="58038" y="15748"/>
                  </a:lnTo>
                  <a:lnTo>
                    <a:pt x="58038" y="12827"/>
                  </a:lnTo>
                  <a:close/>
                </a:path>
                <a:path w="103504" h="813435">
                  <a:moveTo>
                    <a:pt x="51688" y="25109"/>
                  </a:moveTo>
                  <a:lnTo>
                    <a:pt x="51445" y="25527"/>
                  </a:lnTo>
                  <a:lnTo>
                    <a:pt x="51932" y="25527"/>
                  </a:lnTo>
                  <a:lnTo>
                    <a:pt x="51688" y="25109"/>
                  </a:lnTo>
                  <a:close/>
                </a:path>
                <a:path w="103504" h="813435">
                  <a:moveTo>
                    <a:pt x="59168" y="12827"/>
                  </a:moveTo>
                  <a:lnTo>
                    <a:pt x="58038" y="12827"/>
                  </a:lnTo>
                  <a:lnTo>
                    <a:pt x="58038" y="25527"/>
                  </a:lnTo>
                  <a:lnTo>
                    <a:pt x="66573" y="25527"/>
                  </a:lnTo>
                  <a:lnTo>
                    <a:pt x="59168" y="12827"/>
                  </a:lnTo>
                  <a:close/>
                </a:path>
                <a:path w="103504" h="813435">
                  <a:moveTo>
                    <a:pt x="57150" y="15748"/>
                  </a:moveTo>
                  <a:lnTo>
                    <a:pt x="46227" y="15748"/>
                  </a:lnTo>
                  <a:lnTo>
                    <a:pt x="51688" y="25109"/>
                  </a:lnTo>
                  <a:lnTo>
                    <a:pt x="57150" y="15748"/>
                  </a:lnTo>
                  <a:close/>
                </a:path>
              </a:pathLst>
            </a:custGeom>
            <a:solidFill>
              <a:srgbClr val="343894"/>
            </a:solidFill>
          </p:spPr>
          <p:txBody>
            <a:bodyPr wrap="square" lIns="0" tIns="0" rIns="0" bIns="0" rtlCol="0"/>
            <a:lstStyle/>
            <a:p>
              <a:endParaRPr/>
            </a:p>
          </p:txBody>
        </p:sp>
        <p:sp>
          <p:nvSpPr>
            <p:cNvPr id="34" name="object 34"/>
            <p:cNvSpPr/>
            <p:nvPr/>
          </p:nvSpPr>
          <p:spPr>
            <a:xfrm>
              <a:off x="4250436" y="3073908"/>
              <a:ext cx="0" cy="685165"/>
            </a:xfrm>
            <a:custGeom>
              <a:avLst/>
              <a:gdLst/>
              <a:ahLst/>
              <a:cxnLst/>
              <a:rect l="l" t="t" r="r" b="b"/>
              <a:pathLst>
                <a:path h="685164">
                  <a:moveTo>
                    <a:pt x="0" y="684783"/>
                  </a:moveTo>
                  <a:lnTo>
                    <a:pt x="0" y="0"/>
                  </a:lnTo>
                </a:path>
              </a:pathLst>
            </a:custGeom>
            <a:ln w="12700">
              <a:solidFill>
                <a:srgbClr val="343894"/>
              </a:solidFill>
              <a:prstDash val="sysDashDot"/>
            </a:ln>
          </p:spPr>
          <p:txBody>
            <a:bodyPr wrap="square" lIns="0" tIns="0" rIns="0" bIns="0" rtlCol="0"/>
            <a:lstStyle/>
            <a:p>
              <a:endParaRPr/>
            </a:p>
          </p:txBody>
        </p:sp>
        <p:sp>
          <p:nvSpPr>
            <p:cNvPr id="35" name="object 35"/>
            <p:cNvSpPr/>
            <p:nvPr/>
          </p:nvSpPr>
          <p:spPr>
            <a:xfrm>
              <a:off x="8100060" y="2331720"/>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36" name="object 36"/>
          <p:cNvSpPr txBox="1"/>
          <p:nvPr/>
        </p:nvSpPr>
        <p:spPr>
          <a:xfrm>
            <a:off x="8563609" y="2544317"/>
            <a:ext cx="419734" cy="299720"/>
          </a:xfrm>
          <a:prstGeom prst="rect">
            <a:avLst/>
          </a:prstGeom>
        </p:spPr>
        <p:txBody>
          <a:bodyPr vert="horz" wrap="square" lIns="0" tIns="12700" rIns="0" bIns="0" rtlCol="0">
            <a:spAutoFit/>
          </a:bodyPr>
          <a:lstStyle/>
          <a:p>
            <a:pPr>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37" name="object 37"/>
          <p:cNvGrpSpPr/>
          <p:nvPr/>
        </p:nvGrpSpPr>
        <p:grpSpPr>
          <a:xfrm>
            <a:off x="10329418" y="4318761"/>
            <a:ext cx="1344930" cy="749300"/>
            <a:chOff x="10329418" y="4318761"/>
            <a:chExt cx="1344930" cy="749300"/>
          </a:xfrm>
        </p:grpSpPr>
        <p:sp>
          <p:nvSpPr>
            <p:cNvPr id="38" name="object 38"/>
            <p:cNvSpPr/>
            <p:nvPr/>
          </p:nvSpPr>
          <p:spPr>
            <a:xfrm>
              <a:off x="10335768" y="4325111"/>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39" name="object 39"/>
            <p:cNvSpPr/>
            <p:nvPr/>
          </p:nvSpPr>
          <p:spPr>
            <a:xfrm>
              <a:off x="10335768" y="4325111"/>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0" name="object 40"/>
          <p:cNvSpPr txBox="1"/>
          <p:nvPr/>
        </p:nvSpPr>
        <p:spPr>
          <a:xfrm>
            <a:off x="10799953" y="45703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41" name="object 41"/>
          <p:cNvGrpSpPr/>
          <p:nvPr/>
        </p:nvGrpSpPr>
        <p:grpSpPr>
          <a:xfrm>
            <a:off x="290829" y="1063497"/>
            <a:ext cx="11536045" cy="4156710"/>
            <a:chOff x="290829" y="1063497"/>
            <a:chExt cx="11536045" cy="4156710"/>
          </a:xfrm>
        </p:grpSpPr>
        <p:sp>
          <p:nvSpPr>
            <p:cNvPr id="42" name="object 42"/>
            <p:cNvSpPr/>
            <p:nvPr/>
          </p:nvSpPr>
          <p:spPr>
            <a:xfrm>
              <a:off x="297179" y="1069847"/>
              <a:ext cx="7077709" cy="4128770"/>
            </a:xfrm>
            <a:custGeom>
              <a:avLst/>
              <a:gdLst/>
              <a:ahLst/>
              <a:cxnLst/>
              <a:rect l="l" t="t" r="r" b="b"/>
              <a:pathLst>
                <a:path w="7077709" h="4128770">
                  <a:moveTo>
                    <a:pt x="0" y="4128516"/>
                  </a:moveTo>
                  <a:lnTo>
                    <a:pt x="7077456" y="4128516"/>
                  </a:lnTo>
                  <a:lnTo>
                    <a:pt x="7077456" y="0"/>
                  </a:lnTo>
                  <a:lnTo>
                    <a:pt x="0" y="0"/>
                  </a:lnTo>
                  <a:lnTo>
                    <a:pt x="0" y="4128516"/>
                  </a:lnTo>
                  <a:close/>
                </a:path>
              </a:pathLst>
            </a:custGeom>
            <a:ln w="12700">
              <a:solidFill>
                <a:srgbClr val="7A5E25"/>
              </a:solidFill>
            </a:ln>
          </p:spPr>
          <p:txBody>
            <a:bodyPr wrap="square" lIns="0" tIns="0" rIns="0" bIns="0" rtlCol="0"/>
            <a:lstStyle/>
            <a:p>
              <a:endParaRPr/>
            </a:p>
          </p:txBody>
        </p:sp>
        <p:sp>
          <p:nvSpPr>
            <p:cNvPr id="43" name="object 43"/>
            <p:cNvSpPr/>
            <p:nvPr/>
          </p:nvSpPr>
          <p:spPr>
            <a:xfrm>
              <a:off x="9432036" y="2485770"/>
              <a:ext cx="828040" cy="103505"/>
            </a:xfrm>
            <a:custGeom>
              <a:avLst/>
              <a:gdLst/>
              <a:ahLst/>
              <a:cxnLst/>
              <a:rect l="l" t="t" r="r" b="b"/>
              <a:pathLst>
                <a:path w="828040" h="103505">
                  <a:moveTo>
                    <a:pt x="802295" y="51688"/>
                  </a:moveTo>
                  <a:lnTo>
                    <a:pt x="735457" y="90677"/>
                  </a:lnTo>
                  <a:lnTo>
                    <a:pt x="732536" y="92455"/>
                  </a:lnTo>
                  <a:lnTo>
                    <a:pt x="731520" y="96265"/>
                  </a:lnTo>
                  <a:lnTo>
                    <a:pt x="733171" y="99313"/>
                  </a:lnTo>
                  <a:lnTo>
                    <a:pt x="734949" y="102362"/>
                  </a:lnTo>
                  <a:lnTo>
                    <a:pt x="738886" y="103377"/>
                  </a:lnTo>
                  <a:lnTo>
                    <a:pt x="816641" y="58038"/>
                  </a:lnTo>
                  <a:lnTo>
                    <a:pt x="814959" y="58038"/>
                  </a:lnTo>
                  <a:lnTo>
                    <a:pt x="814959" y="57150"/>
                  </a:lnTo>
                  <a:lnTo>
                    <a:pt x="811657" y="57150"/>
                  </a:lnTo>
                  <a:lnTo>
                    <a:pt x="802295" y="51688"/>
                  </a:lnTo>
                  <a:close/>
                </a:path>
                <a:path w="828040" h="103505">
                  <a:moveTo>
                    <a:pt x="791409" y="45338"/>
                  </a:moveTo>
                  <a:lnTo>
                    <a:pt x="0" y="45338"/>
                  </a:lnTo>
                  <a:lnTo>
                    <a:pt x="0" y="58038"/>
                  </a:lnTo>
                  <a:lnTo>
                    <a:pt x="791409" y="58038"/>
                  </a:lnTo>
                  <a:lnTo>
                    <a:pt x="802295" y="51688"/>
                  </a:lnTo>
                  <a:lnTo>
                    <a:pt x="791409" y="45338"/>
                  </a:lnTo>
                  <a:close/>
                </a:path>
                <a:path w="828040" h="103505">
                  <a:moveTo>
                    <a:pt x="816641" y="45338"/>
                  </a:moveTo>
                  <a:lnTo>
                    <a:pt x="814959" y="45338"/>
                  </a:lnTo>
                  <a:lnTo>
                    <a:pt x="814959" y="58038"/>
                  </a:lnTo>
                  <a:lnTo>
                    <a:pt x="816641" y="58038"/>
                  </a:lnTo>
                  <a:lnTo>
                    <a:pt x="827532" y="51688"/>
                  </a:lnTo>
                  <a:lnTo>
                    <a:pt x="816641" y="45338"/>
                  </a:lnTo>
                  <a:close/>
                </a:path>
                <a:path w="828040" h="103505">
                  <a:moveTo>
                    <a:pt x="811657" y="46227"/>
                  </a:moveTo>
                  <a:lnTo>
                    <a:pt x="802295" y="51688"/>
                  </a:lnTo>
                  <a:lnTo>
                    <a:pt x="811657" y="57150"/>
                  </a:lnTo>
                  <a:lnTo>
                    <a:pt x="811657" y="46227"/>
                  </a:lnTo>
                  <a:close/>
                </a:path>
                <a:path w="828040" h="103505">
                  <a:moveTo>
                    <a:pt x="814959" y="46227"/>
                  </a:moveTo>
                  <a:lnTo>
                    <a:pt x="811657" y="46227"/>
                  </a:lnTo>
                  <a:lnTo>
                    <a:pt x="811657" y="57150"/>
                  </a:lnTo>
                  <a:lnTo>
                    <a:pt x="814959" y="57150"/>
                  </a:lnTo>
                  <a:lnTo>
                    <a:pt x="814959" y="46227"/>
                  </a:lnTo>
                  <a:close/>
                </a:path>
                <a:path w="828040" h="103505">
                  <a:moveTo>
                    <a:pt x="738886" y="0"/>
                  </a:moveTo>
                  <a:lnTo>
                    <a:pt x="734949" y="1015"/>
                  </a:lnTo>
                  <a:lnTo>
                    <a:pt x="733171" y="4063"/>
                  </a:lnTo>
                  <a:lnTo>
                    <a:pt x="731520" y="7112"/>
                  </a:lnTo>
                  <a:lnTo>
                    <a:pt x="732536" y="10921"/>
                  </a:lnTo>
                  <a:lnTo>
                    <a:pt x="735457" y="12700"/>
                  </a:lnTo>
                  <a:lnTo>
                    <a:pt x="802295" y="51688"/>
                  </a:lnTo>
                  <a:lnTo>
                    <a:pt x="811657" y="46227"/>
                  </a:lnTo>
                  <a:lnTo>
                    <a:pt x="814959" y="46227"/>
                  </a:lnTo>
                  <a:lnTo>
                    <a:pt x="814959" y="45338"/>
                  </a:lnTo>
                  <a:lnTo>
                    <a:pt x="816641" y="45338"/>
                  </a:lnTo>
                  <a:lnTo>
                    <a:pt x="738886" y="0"/>
                  </a:lnTo>
                  <a:close/>
                </a:path>
              </a:pathLst>
            </a:custGeom>
            <a:solidFill>
              <a:srgbClr val="343894"/>
            </a:solidFill>
          </p:spPr>
          <p:txBody>
            <a:bodyPr wrap="square" lIns="0" tIns="0" rIns="0" bIns="0" rtlCol="0"/>
            <a:lstStyle/>
            <a:p>
              <a:endParaRPr/>
            </a:p>
          </p:txBody>
        </p:sp>
        <p:sp>
          <p:nvSpPr>
            <p:cNvPr id="44" name="object 44"/>
            <p:cNvSpPr/>
            <p:nvPr/>
          </p:nvSpPr>
          <p:spPr>
            <a:xfrm>
              <a:off x="10259568" y="2537459"/>
              <a:ext cx="697230" cy="0"/>
            </a:xfrm>
            <a:custGeom>
              <a:avLst/>
              <a:gdLst/>
              <a:ahLst/>
              <a:cxnLst/>
              <a:rect l="l" t="t" r="r" b="b"/>
              <a:pathLst>
                <a:path w="697229">
                  <a:moveTo>
                    <a:pt x="0" y="0"/>
                  </a:moveTo>
                  <a:lnTo>
                    <a:pt x="697102" y="0"/>
                  </a:lnTo>
                </a:path>
              </a:pathLst>
            </a:custGeom>
            <a:ln w="12700">
              <a:solidFill>
                <a:srgbClr val="343894"/>
              </a:solidFill>
            </a:ln>
          </p:spPr>
          <p:txBody>
            <a:bodyPr wrap="square" lIns="0" tIns="0" rIns="0" bIns="0" rtlCol="0"/>
            <a:lstStyle/>
            <a:p>
              <a:endParaRPr/>
            </a:p>
          </p:txBody>
        </p:sp>
        <p:sp>
          <p:nvSpPr>
            <p:cNvPr id="45" name="object 45"/>
            <p:cNvSpPr/>
            <p:nvPr/>
          </p:nvSpPr>
          <p:spPr>
            <a:xfrm>
              <a:off x="10904347" y="2537459"/>
              <a:ext cx="103505" cy="953135"/>
            </a:xfrm>
            <a:custGeom>
              <a:avLst/>
              <a:gdLst/>
              <a:ahLst/>
              <a:cxnLst/>
              <a:rect l="l" t="t" r="r" b="b"/>
              <a:pathLst>
                <a:path w="103504" h="953135">
                  <a:moveTo>
                    <a:pt x="7111" y="856868"/>
                  </a:moveTo>
                  <a:lnTo>
                    <a:pt x="1016" y="860425"/>
                  </a:lnTo>
                  <a:lnTo>
                    <a:pt x="0" y="864362"/>
                  </a:lnTo>
                  <a:lnTo>
                    <a:pt x="1777" y="867282"/>
                  </a:lnTo>
                  <a:lnTo>
                    <a:pt x="51688" y="952880"/>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8" y="927771"/>
                  </a:moveTo>
                  <a:lnTo>
                    <a:pt x="46227" y="937132"/>
                  </a:lnTo>
                  <a:lnTo>
                    <a:pt x="57150" y="937132"/>
                  </a:lnTo>
                  <a:lnTo>
                    <a:pt x="51688" y="927771"/>
                  </a:lnTo>
                  <a:close/>
                </a:path>
                <a:path w="103504" h="953135">
                  <a:moveTo>
                    <a:pt x="58038" y="916885"/>
                  </a:moveTo>
                  <a:lnTo>
                    <a:pt x="51688" y="927771"/>
                  </a:lnTo>
                  <a:lnTo>
                    <a:pt x="57150" y="937132"/>
                  </a:lnTo>
                  <a:lnTo>
                    <a:pt x="58038" y="937132"/>
                  </a:lnTo>
                  <a:lnTo>
                    <a:pt x="58038" y="916885"/>
                  </a:lnTo>
                  <a:close/>
                </a:path>
                <a:path w="103504" h="953135">
                  <a:moveTo>
                    <a:pt x="58038" y="0"/>
                  </a:moveTo>
                  <a:lnTo>
                    <a:pt x="45338" y="0"/>
                  </a:lnTo>
                  <a:lnTo>
                    <a:pt x="45339" y="916885"/>
                  </a:lnTo>
                  <a:lnTo>
                    <a:pt x="51688" y="927771"/>
                  </a:lnTo>
                  <a:lnTo>
                    <a:pt x="58038" y="916885"/>
                  </a:lnTo>
                  <a:lnTo>
                    <a:pt x="58038" y="0"/>
                  </a:lnTo>
                  <a:close/>
                </a:path>
              </a:pathLst>
            </a:custGeom>
            <a:solidFill>
              <a:srgbClr val="343894"/>
            </a:solidFill>
          </p:spPr>
          <p:txBody>
            <a:bodyPr wrap="square" lIns="0" tIns="0" rIns="0" bIns="0" rtlCol="0"/>
            <a:lstStyle/>
            <a:p>
              <a:endParaRPr/>
            </a:p>
          </p:txBody>
        </p:sp>
        <p:sp>
          <p:nvSpPr>
            <p:cNvPr id="46" name="object 46"/>
            <p:cNvSpPr/>
            <p:nvPr/>
          </p:nvSpPr>
          <p:spPr>
            <a:xfrm>
              <a:off x="10956036" y="34899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47" name="object 47"/>
            <p:cNvSpPr/>
            <p:nvPr/>
          </p:nvSpPr>
          <p:spPr>
            <a:xfrm>
              <a:off x="10488168" y="4477512"/>
              <a:ext cx="1332230" cy="736600"/>
            </a:xfrm>
            <a:custGeom>
              <a:avLst/>
              <a:gdLst/>
              <a:ahLst/>
              <a:cxnLst/>
              <a:rect l="l" t="t" r="r" b="b"/>
              <a:pathLst>
                <a:path w="1332229" h="736600">
                  <a:moveTo>
                    <a:pt x="1331976" y="0"/>
                  </a:moveTo>
                  <a:lnTo>
                    <a:pt x="0" y="0"/>
                  </a:lnTo>
                  <a:lnTo>
                    <a:pt x="0" y="736092"/>
                  </a:lnTo>
                  <a:lnTo>
                    <a:pt x="1331976" y="736092"/>
                  </a:lnTo>
                  <a:lnTo>
                    <a:pt x="1331976" y="0"/>
                  </a:lnTo>
                  <a:close/>
                </a:path>
              </a:pathLst>
            </a:custGeom>
            <a:solidFill>
              <a:srgbClr val="FFFFFF"/>
            </a:solidFill>
          </p:spPr>
          <p:txBody>
            <a:bodyPr wrap="square" lIns="0" tIns="0" rIns="0" bIns="0" rtlCol="0"/>
            <a:lstStyle/>
            <a:p>
              <a:endParaRPr/>
            </a:p>
          </p:txBody>
        </p:sp>
        <p:sp>
          <p:nvSpPr>
            <p:cNvPr id="48" name="object 48"/>
            <p:cNvSpPr/>
            <p:nvPr/>
          </p:nvSpPr>
          <p:spPr>
            <a:xfrm>
              <a:off x="10488168" y="4477512"/>
              <a:ext cx="1332230" cy="736600"/>
            </a:xfrm>
            <a:custGeom>
              <a:avLst/>
              <a:gdLst/>
              <a:ahLst/>
              <a:cxnLst/>
              <a:rect l="l" t="t" r="r" b="b"/>
              <a:pathLst>
                <a:path w="1332229" h="736600">
                  <a:moveTo>
                    <a:pt x="0" y="736092"/>
                  </a:moveTo>
                  <a:lnTo>
                    <a:pt x="1331976" y="736092"/>
                  </a:lnTo>
                  <a:lnTo>
                    <a:pt x="1331976" y="0"/>
                  </a:lnTo>
                  <a:lnTo>
                    <a:pt x="0" y="0"/>
                  </a:lnTo>
                  <a:lnTo>
                    <a:pt x="0" y="736092"/>
                  </a:lnTo>
                  <a:close/>
                </a:path>
              </a:pathLst>
            </a:custGeom>
            <a:ln w="12700">
              <a:solidFill>
                <a:srgbClr val="7A5E25"/>
              </a:solidFill>
            </a:ln>
          </p:spPr>
          <p:txBody>
            <a:bodyPr wrap="square" lIns="0" tIns="0" rIns="0" bIns="0" rtlCol="0"/>
            <a:lstStyle/>
            <a:p>
              <a:endParaRPr/>
            </a:p>
          </p:txBody>
        </p:sp>
      </p:grpSp>
      <p:sp>
        <p:nvSpPr>
          <p:cNvPr id="49" name="object 49"/>
          <p:cNvSpPr txBox="1"/>
          <p:nvPr/>
        </p:nvSpPr>
        <p:spPr>
          <a:xfrm>
            <a:off x="10952353" y="4722786"/>
            <a:ext cx="407034" cy="259715"/>
          </a:xfrm>
          <a:prstGeom prst="rect">
            <a:avLst/>
          </a:prstGeom>
        </p:spPr>
        <p:txBody>
          <a:bodyPr vert="horz" wrap="square" lIns="0" tIns="0" rIns="0" bIns="0" rtlCol="0">
            <a:spAutoFit/>
          </a:bodyPr>
          <a:lstStyle/>
          <a:p>
            <a:pPr>
              <a:lnSpc>
                <a:spcPts val="2010"/>
              </a:lnSpc>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0" name="object 50"/>
          <p:cNvGrpSpPr/>
          <p:nvPr/>
        </p:nvGrpSpPr>
        <p:grpSpPr>
          <a:xfrm>
            <a:off x="9444228" y="2638170"/>
            <a:ext cx="2534920" cy="2734310"/>
            <a:chOff x="9444228" y="2638170"/>
            <a:chExt cx="2534920" cy="2734310"/>
          </a:xfrm>
        </p:grpSpPr>
        <p:sp>
          <p:nvSpPr>
            <p:cNvPr id="51" name="object 51"/>
            <p:cNvSpPr/>
            <p:nvPr/>
          </p:nvSpPr>
          <p:spPr>
            <a:xfrm>
              <a:off x="9444228" y="2638170"/>
              <a:ext cx="904240" cy="103505"/>
            </a:xfrm>
            <a:custGeom>
              <a:avLst/>
              <a:gdLst/>
              <a:ahLst/>
              <a:cxnLst/>
              <a:rect l="l" t="t" r="r" b="b"/>
              <a:pathLst>
                <a:path w="904240" h="103505">
                  <a:moveTo>
                    <a:pt x="878622" y="51688"/>
                  </a:moveTo>
                  <a:lnTo>
                    <a:pt x="808736" y="92455"/>
                  </a:lnTo>
                  <a:lnTo>
                    <a:pt x="807720" y="96265"/>
                  </a:lnTo>
                  <a:lnTo>
                    <a:pt x="811276" y="102362"/>
                  </a:lnTo>
                  <a:lnTo>
                    <a:pt x="815086" y="103377"/>
                  </a:lnTo>
                  <a:lnTo>
                    <a:pt x="892841" y="58038"/>
                  </a:lnTo>
                  <a:lnTo>
                    <a:pt x="891158" y="58038"/>
                  </a:lnTo>
                  <a:lnTo>
                    <a:pt x="891158" y="57150"/>
                  </a:lnTo>
                  <a:lnTo>
                    <a:pt x="887983" y="57150"/>
                  </a:lnTo>
                  <a:lnTo>
                    <a:pt x="878622" y="51688"/>
                  </a:lnTo>
                  <a:close/>
                </a:path>
                <a:path w="904240" h="103505">
                  <a:moveTo>
                    <a:pt x="867736" y="45338"/>
                  </a:moveTo>
                  <a:lnTo>
                    <a:pt x="0" y="45338"/>
                  </a:lnTo>
                  <a:lnTo>
                    <a:pt x="0" y="58038"/>
                  </a:lnTo>
                  <a:lnTo>
                    <a:pt x="867736" y="58038"/>
                  </a:lnTo>
                  <a:lnTo>
                    <a:pt x="878622" y="51688"/>
                  </a:lnTo>
                  <a:lnTo>
                    <a:pt x="867736" y="45338"/>
                  </a:lnTo>
                  <a:close/>
                </a:path>
                <a:path w="904240" h="103505">
                  <a:moveTo>
                    <a:pt x="892841" y="45338"/>
                  </a:moveTo>
                  <a:lnTo>
                    <a:pt x="891158" y="45338"/>
                  </a:lnTo>
                  <a:lnTo>
                    <a:pt x="891158" y="58038"/>
                  </a:lnTo>
                  <a:lnTo>
                    <a:pt x="892841" y="58038"/>
                  </a:lnTo>
                  <a:lnTo>
                    <a:pt x="903731" y="51688"/>
                  </a:lnTo>
                  <a:lnTo>
                    <a:pt x="892841" y="45338"/>
                  </a:lnTo>
                  <a:close/>
                </a:path>
                <a:path w="904240" h="103505">
                  <a:moveTo>
                    <a:pt x="887983" y="46227"/>
                  </a:moveTo>
                  <a:lnTo>
                    <a:pt x="878622" y="51688"/>
                  </a:lnTo>
                  <a:lnTo>
                    <a:pt x="887983" y="57150"/>
                  </a:lnTo>
                  <a:lnTo>
                    <a:pt x="887983" y="46227"/>
                  </a:lnTo>
                  <a:close/>
                </a:path>
                <a:path w="904240" h="103505">
                  <a:moveTo>
                    <a:pt x="891158" y="46227"/>
                  </a:moveTo>
                  <a:lnTo>
                    <a:pt x="887983" y="46227"/>
                  </a:lnTo>
                  <a:lnTo>
                    <a:pt x="887983" y="57150"/>
                  </a:lnTo>
                  <a:lnTo>
                    <a:pt x="891158" y="57150"/>
                  </a:lnTo>
                  <a:lnTo>
                    <a:pt x="891158" y="46227"/>
                  </a:lnTo>
                  <a:close/>
                </a:path>
                <a:path w="904240" h="103505">
                  <a:moveTo>
                    <a:pt x="815086" y="0"/>
                  </a:moveTo>
                  <a:lnTo>
                    <a:pt x="811276" y="1015"/>
                  </a:lnTo>
                  <a:lnTo>
                    <a:pt x="807720" y="7112"/>
                  </a:lnTo>
                  <a:lnTo>
                    <a:pt x="808736" y="10921"/>
                  </a:lnTo>
                  <a:lnTo>
                    <a:pt x="878622" y="51688"/>
                  </a:lnTo>
                  <a:lnTo>
                    <a:pt x="887983" y="46227"/>
                  </a:lnTo>
                  <a:lnTo>
                    <a:pt x="891158" y="46227"/>
                  </a:lnTo>
                  <a:lnTo>
                    <a:pt x="891158" y="45338"/>
                  </a:lnTo>
                  <a:lnTo>
                    <a:pt x="892841" y="45338"/>
                  </a:lnTo>
                  <a:lnTo>
                    <a:pt x="815086" y="0"/>
                  </a:lnTo>
                  <a:close/>
                </a:path>
              </a:pathLst>
            </a:custGeom>
            <a:solidFill>
              <a:srgbClr val="343894"/>
            </a:solidFill>
          </p:spPr>
          <p:txBody>
            <a:bodyPr wrap="square" lIns="0" tIns="0" rIns="0" bIns="0" rtlCol="0"/>
            <a:lstStyle/>
            <a:p>
              <a:endParaRPr/>
            </a:p>
          </p:txBody>
        </p:sp>
        <p:sp>
          <p:nvSpPr>
            <p:cNvPr id="52" name="object 52"/>
            <p:cNvSpPr/>
            <p:nvPr/>
          </p:nvSpPr>
          <p:spPr>
            <a:xfrm>
              <a:off x="10347960" y="2689859"/>
              <a:ext cx="761365" cy="0"/>
            </a:xfrm>
            <a:custGeom>
              <a:avLst/>
              <a:gdLst/>
              <a:ahLst/>
              <a:cxnLst/>
              <a:rect l="l" t="t" r="r" b="b"/>
              <a:pathLst>
                <a:path w="761365">
                  <a:moveTo>
                    <a:pt x="0" y="0"/>
                  </a:moveTo>
                  <a:lnTo>
                    <a:pt x="761238" y="0"/>
                  </a:lnTo>
                </a:path>
              </a:pathLst>
            </a:custGeom>
            <a:ln w="12700">
              <a:solidFill>
                <a:srgbClr val="343894"/>
              </a:solidFill>
            </a:ln>
          </p:spPr>
          <p:txBody>
            <a:bodyPr wrap="square" lIns="0" tIns="0" rIns="0" bIns="0" rtlCol="0"/>
            <a:lstStyle/>
            <a:p>
              <a:endParaRPr/>
            </a:p>
          </p:txBody>
        </p:sp>
        <p:sp>
          <p:nvSpPr>
            <p:cNvPr id="53" name="object 53"/>
            <p:cNvSpPr/>
            <p:nvPr/>
          </p:nvSpPr>
          <p:spPr>
            <a:xfrm>
              <a:off x="11056747" y="2689859"/>
              <a:ext cx="103505" cy="953135"/>
            </a:xfrm>
            <a:custGeom>
              <a:avLst/>
              <a:gdLst/>
              <a:ahLst/>
              <a:cxnLst/>
              <a:rect l="l" t="t" r="r" b="b"/>
              <a:pathLst>
                <a:path w="103504" h="953135">
                  <a:moveTo>
                    <a:pt x="7111" y="856868"/>
                  </a:moveTo>
                  <a:lnTo>
                    <a:pt x="1016" y="860425"/>
                  </a:lnTo>
                  <a:lnTo>
                    <a:pt x="0" y="864362"/>
                  </a:lnTo>
                  <a:lnTo>
                    <a:pt x="1777" y="867282"/>
                  </a:lnTo>
                  <a:lnTo>
                    <a:pt x="51688" y="952881"/>
                  </a:lnTo>
                  <a:lnTo>
                    <a:pt x="59020" y="940307"/>
                  </a:lnTo>
                  <a:lnTo>
                    <a:pt x="45338" y="940307"/>
                  </a:lnTo>
                  <a:lnTo>
                    <a:pt x="45338" y="916885"/>
                  </a:lnTo>
                  <a:lnTo>
                    <a:pt x="10922" y="857885"/>
                  </a:lnTo>
                  <a:lnTo>
                    <a:pt x="7111" y="856868"/>
                  </a:lnTo>
                  <a:close/>
                </a:path>
                <a:path w="103504" h="953135">
                  <a:moveTo>
                    <a:pt x="45339" y="916885"/>
                  </a:moveTo>
                  <a:lnTo>
                    <a:pt x="45338" y="940307"/>
                  </a:lnTo>
                  <a:lnTo>
                    <a:pt x="58038" y="940307"/>
                  </a:lnTo>
                  <a:lnTo>
                    <a:pt x="58038" y="937132"/>
                  </a:lnTo>
                  <a:lnTo>
                    <a:pt x="46227" y="937132"/>
                  </a:lnTo>
                  <a:lnTo>
                    <a:pt x="51689" y="927771"/>
                  </a:lnTo>
                  <a:lnTo>
                    <a:pt x="45339" y="916885"/>
                  </a:lnTo>
                  <a:close/>
                </a:path>
                <a:path w="103504" h="953135">
                  <a:moveTo>
                    <a:pt x="96266" y="856868"/>
                  </a:moveTo>
                  <a:lnTo>
                    <a:pt x="92455" y="857885"/>
                  </a:lnTo>
                  <a:lnTo>
                    <a:pt x="58038" y="916885"/>
                  </a:lnTo>
                  <a:lnTo>
                    <a:pt x="58038" y="940307"/>
                  </a:lnTo>
                  <a:lnTo>
                    <a:pt x="59020" y="940307"/>
                  </a:lnTo>
                  <a:lnTo>
                    <a:pt x="101600" y="867282"/>
                  </a:lnTo>
                  <a:lnTo>
                    <a:pt x="103377" y="864362"/>
                  </a:lnTo>
                  <a:lnTo>
                    <a:pt x="102361" y="860425"/>
                  </a:lnTo>
                  <a:lnTo>
                    <a:pt x="96266" y="856868"/>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54" name="object 54"/>
            <p:cNvSpPr/>
            <p:nvPr/>
          </p:nvSpPr>
          <p:spPr>
            <a:xfrm>
              <a:off x="11108436" y="3642359"/>
              <a:ext cx="0" cy="803275"/>
            </a:xfrm>
            <a:custGeom>
              <a:avLst/>
              <a:gdLst/>
              <a:ahLst/>
              <a:cxnLst/>
              <a:rect l="l" t="t" r="r" b="b"/>
              <a:pathLst>
                <a:path h="803275">
                  <a:moveTo>
                    <a:pt x="0" y="0"/>
                  </a:moveTo>
                  <a:lnTo>
                    <a:pt x="0" y="802766"/>
                  </a:lnTo>
                </a:path>
              </a:pathLst>
            </a:custGeom>
            <a:ln w="12700">
              <a:solidFill>
                <a:srgbClr val="343894"/>
              </a:solidFill>
            </a:ln>
          </p:spPr>
          <p:txBody>
            <a:bodyPr wrap="square" lIns="0" tIns="0" rIns="0" bIns="0" rtlCol="0"/>
            <a:lstStyle/>
            <a:p>
              <a:endParaRPr/>
            </a:p>
          </p:txBody>
        </p:sp>
        <p:sp>
          <p:nvSpPr>
            <p:cNvPr id="55" name="object 55"/>
            <p:cNvSpPr/>
            <p:nvPr/>
          </p:nvSpPr>
          <p:spPr>
            <a:xfrm>
              <a:off x="10640568" y="4629911"/>
              <a:ext cx="1332230" cy="736600"/>
            </a:xfrm>
            <a:custGeom>
              <a:avLst/>
              <a:gdLst/>
              <a:ahLst/>
              <a:cxnLst/>
              <a:rect l="l" t="t" r="r" b="b"/>
              <a:pathLst>
                <a:path w="1332229" h="736600">
                  <a:moveTo>
                    <a:pt x="1331976" y="0"/>
                  </a:moveTo>
                  <a:lnTo>
                    <a:pt x="0" y="0"/>
                  </a:lnTo>
                  <a:lnTo>
                    <a:pt x="0" y="736091"/>
                  </a:lnTo>
                  <a:lnTo>
                    <a:pt x="1331976" y="736091"/>
                  </a:lnTo>
                  <a:lnTo>
                    <a:pt x="1331976" y="0"/>
                  </a:lnTo>
                  <a:close/>
                </a:path>
              </a:pathLst>
            </a:custGeom>
            <a:solidFill>
              <a:srgbClr val="FFFFFF"/>
            </a:solidFill>
          </p:spPr>
          <p:txBody>
            <a:bodyPr wrap="square" lIns="0" tIns="0" rIns="0" bIns="0" rtlCol="0"/>
            <a:lstStyle/>
            <a:p>
              <a:endParaRPr/>
            </a:p>
          </p:txBody>
        </p:sp>
        <p:sp>
          <p:nvSpPr>
            <p:cNvPr id="56" name="object 56"/>
            <p:cNvSpPr/>
            <p:nvPr/>
          </p:nvSpPr>
          <p:spPr>
            <a:xfrm>
              <a:off x="10640568" y="4629911"/>
              <a:ext cx="1332230" cy="736600"/>
            </a:xfrm>
            <a:custGeom>
              <a:avLst/>
              <a:gdLst/>
              <a:ahLst/>
              <a:cxnLst/>
              <a:rect l="l" t="t" r="r" b="b"/>
              <a:pathLst>
                <a:path w="1332229" h="736600">
                  <a:moveTo>
                    <a:pt x="0" y="736091"/>
                  </a:moveTo>
                  <a:lnTo>
                    <a:pt x="1331976" y="736091"/>
                  </a:lnTo>
                  <a:lnTo>
                    <a:pt x="1331976" y="0"/>
                  </a:lnTo>
                  <a:lnTo>
                    <a:pt x="0" y="0"/>
                  </a:lnTo>
                  <a:lnTo>
                    <a:pt x="0" y="736091"/>
                  </a:lnTo>
                  <a:close/>
                </a:path>
              </a:pathLst>
            </a:custGeom>
            <a:ln w="12700">
              <a:solidFill>
                <a:srgbClr val="7A5E25"/>
              </a:solidFill>
            </a:ln>
          </p:spPr>
          <p:txBody>
            <a:bodyPr wrap="square" lIns="0" tIns="0" rIns="0" bIns="0" rtlCol="0"/>
            <a:lstStyle/>
            <a:p>
              <a:endParaRPr/>
            </a:p>
          </p:txBody>
        </p:sp>
      </p:grpSp>
      <p:sp>
        <p:nvSpPr>
          <p:cNvPr id="57" name="object 57"/>
          <p:cNvSpPr txBox="1"/>
          <p:nvPr/>
        </p:nvSpPr>
        <p:spPr>
          <a:xfrm>
            <a:off x="11092053" y="4843398"/>
            <a:ext cx="432434" cy="299720"/>
          </a:xfrm>
          <a:prstGeom prst="rect">
            <a:avLst/>
          </a:prstGeom>
        </p:spPr>
        <p:txBody>
          <a:bodyPr vert="horz" wrap="square" lIns="0" tIns="12700" rIns="0" bIns="0" rtlCol="0">
            <a:spAutoFit/>
          </a:bodyPr>
          <a:lstStyle/>
          <a:p>
            <a:pPr marL="12700">
              <a:lnSpc>
                <a:spcPct val="100000"/>
              </a:lnSpc>
              <a:spcBef>
                <a:spcPts val="100"/>
              </a:spcBef>
            </a:pPr>
            <a:r>
              <a:rPr sz="1800" spc="-30" dirty="0">
                <a:solidFill>
                  <a:srgbClr val="5F5F60"/>
                </a:solidFill>
                <a:latin typeface="Franklin Gothic Medium"/>
                <a:cs typeface="Franklin Gothic Medium"/>
              </a:rPr>
              <a:t>PHC</a:t>
            </a:r>
            <a:endParaRPr sz="1800">
              <a:latin typeface="Franklin Gothic Medium"/>
              <a:cs typeface="Franklin Gothic Medium"/>
            </a:endParaRPr>
          </a:p>
        </p:txBody>
      </p:sp>
      <p:grpSp>
        <p:nvGrpSpPr>
          <p:cNvPr id="58" name="object 58"/>
          <p:cNvGrpSpPr/>
          <p:nvPr/>
        </p:nvGrpSpPr>
        <p:grpSpPr>
          <a:xfrm>
            <a:off x="9432035" y="2790570"/>
            <a:ext cx="1880870" cy="1807210"/>
            <a:chOff x="9432035" y="2790570"/>
            <a:chExt cx="1880870" cy="1807210"/>
          </a:xfrm>
        </p:grpSpPr>
        <p:sp>
          <p:nvSpPr>
            <p:cNvPr id="59" name="object 59"/>
            <p:cNvSpPr/>
            <p:nvPr/>
          </p:nvSpPr>
          <p:spPr>
            <a:xfrm>
              <a:off x="9432035" y="2790570"/>
              <a:ext cx="993140" cy="103505"/>
            </a:xfrm>
            <a:custGeom>
              <a:avLst/>
              <a:gdLst/>
              <a:ahLst/>
              <a:cxnLst/>
              <a:rect l="l" t="t" r="r" b="b"/>
              <a:pathLst>
                <a:path w="993140" h="103505">
                  <a:moveTo>
                    <a:pt x="967776" y="51688"/>
                  </a:moveTo>
                  <a:lnTo>
                    <a:pt x="897890" y="92455"/>
                  </a:lnTo>
                  <a:lnTo>
                    <a:pt x="896874" y="96265"/>
                  </a:lnTo>
                  <a:lnTo>
                    <a:pt x="900430" y="102362"/>
                  </a:lnTo>
                  <a:lnTo>
                    <a:pt x="904367" y="103377"/>
                  </a:lnTo>
                  <a:lnTo>
                    <a:pt x="907288" y="101600"/>
                  </a:lnTo>
                  <a:lnTo>
                    <a:pt x="981995" y="58038"/>
                  </a:lnTo>
                  <a:lnTo>
                    <a:pt x="980313" y="58038"/>
                  </a:lnTo>
                  <a:lnTo>
                    <a:pt x="980313" y="57150"/>
                  </a:lnTo>
                  <a:lnTo>
                    <a:pt x="977138" y="57150"/>
                  </a:lnTo>
                  <a:lnTo>
                    <a:pt x="967776" y="51688"/>
                  </a:lnTo>
                  <a:close/>
                </a:path>
                <a:path w="993140" h="103505">
                  <a:moveTo>
                    <a:pt x="956890" y="45338"/>
                  </a:moveTo>
                  <a:lnTo>
                    <a:pt x="0" y="45338"/>
                  </a:lnTo>
                  <a:lnTo>
                    <a:pt x="0" y="58038"/>
                  </a:lnTo>
                  <a:lnTo>
                    <a:pt x="956890" y="58038"/>
                  </a:lnTo>
                  <a:lnTo>
                    <a:pt x="967776" y="51688"/>
                  </a:lnTo>
                  <a:lnTo>
                    <a:pt x="956890" y="45338"/>
                  </a:lnTo>
                  <a:close/>
                </a:path>
                <a:path w="993140" h="103505">
                  <a:moveTo>
                    <a:pt x="981995" y="45338"/>
                  </a:moveTo>
                  <a:lnTo>
                    <a:pt x="980313" y="45338"/>
                  </a:lnTo>
                  <a:lnTo>
                    <a:pt x="980313" y="58038"/>
                  </a:lnTo>
                  <a:lnTo>
                    <a:pt x="981995" y="58038"/>
                  </a:lnTo>
                  <a:lnTo>
                    <a:pt x="992886" y="51688"/>
                  </a:lnTo>
                  <a:lnTo>
                    <a:pt x="981995" y="45338"/>
                  </a:lnTo>
                  <a:close/>
                </a:path>
                <a:path w="993140" h="103505">
                  <a:moveTo>
                    <a:pt x="977138" y="46227"/>
                  </a:moveTo>
                  <a:lnTo>
                    <a:pt x="967776" y="51688"/>
                  </a:lnTo>
                  <a:lnTo>
                    <a:pt x="977138" y="57150"/>
                  </a:lnTo>
                  <a:lnTo>
                    <a:pt x="977138" y="46227"/>
                  </a:lnTo>
                  <a:close/>
                </a:path>
                <a:path w="993140" h="103505">
                  <a:moveTo>
                    <a:pt x="980313" y="46227"/>
                  </a:moveTo>
                  <a:lnTo>
                    <a:pt x="977138" y="46227"/>
                  </a:lnTo>
                  <a:lnTo>
                    <a:pt x="977138" y="57150"/>
                  </a:lnTo>
                  <a:lnTo>
                    <a:pt x="980313" y="57150"/>
                  </a:lnTo>
                  <a:lnTo>
                    <a:pt x="980313" y="46227"/>
                  </a:lnTo>
                  <a:close/>
                </a:path>
                <a:path w="993140" h="103505">
                  <a:moveTo>
                    <a:pt x="904367" y="0"/>
                  </a:moveTo>
                  <a:lnTo>
                    <a:pt x="900430" y="1015"/>
                  </a:lnTo>
                  <a:lnTo>
                    <a:pt x="896874" y="7112"/>
                  </a:lnTo>
                  <a:lnTo>
                    <a:pt x="897890" y="10921"/>
                  </a:lnTo>
                  <a:lnTo>
                    <a:pt x="967776" y="51688"/>
                  </a:lnTo>
                  <a:lnTo>
                    <a:pt x="977138" y="46227"/>
                  </a:lnTo>
                  <a:lnTo>
                    <a:pt x="980313" y="46227"/>
                  </a:lnTo>
                  <a:lnTo>
                    <a:pt x="980313" y="45338"/>
                  </a:lnTo>
                  <a:lnTo>
                    <a:pt x="981995" y="45338"/>
                  </a:lnTo>
                  <a:lnTo>
                    <a:pt x="907288" y="1777"/>
                  </a:lnTo>
                  <a:lnTo>
                    <a:pt x="904367" y="0"/>
                  </a:lnTo>
                  <a:close/>
                </a:path>
              </a:pathLst>
            </a:custGeom>
            <a:solidFill>
              <a:srgbClr val="343894"/>
            </a:solidFill>
          </p:spPr>
          <p:txBody>
            <a:bodyPr wrap="square" lIns="0" tIns="0" rIns="0" bIns="0" rtlCol="0"/>
            <a:lstStyle/>
            <a:p>
              <a:endParaRPr/>
            </a:p>
          </p:txBody>
        </p:sp>
        <p:sp>
          <p:nvSpPr>
            <p:cNvPr id="60" name="object 60"/>
            <p:cNvSpPr/>
            <p:nvPr/>
          </p:nvSpPr>
          <p:spPr>
            <a:xfrm>
              <a:off x="10424159" y="2842259"/>
              <a:ext cx="836930" cy="0"/>
            </a:xfrm>
            <a:custGeom>
              <a:avLst/>
              <a:gdLst/>
              <a:ahLst/>
              <a:cxnLst/>
              <a:rect l="l" t="t" r="r" b="b"/>
              <a:pathLst>
                <a:path w="836929">
                  <a:moveTo>
                    <a:pt x="0" y="0"/>
                  </a:moveTo>
                  <a:lnTo>
                    <a:pt x="836422" y="0"/>
                  </a:lnTo>
                </a:path>
              </a:pathLst>
            </a:custGeom>
            <a:ln w="12700">
              <a:solidFill>
                <a:srgbClr val="343894"/>
              </a:solidFill>
            </a:ln>
          </p:spPr>
          <p:txBody>
            <a:bodyPr wrap="square" lIns="0" tIns="0" rIns="0" bIns="0" rtlCol="0"/>
            <a:lstStyle/>
            <a:p>
              <a:endParaRPr/>
            </a:p>
          </p:txBody>
        </p:sp>
        <p:sp>
          <p:nvSpPr>
            <p:cNvPr id="61" name="object 61"/>
            <p:cNvSpPr/>
            <p:nvPr/>
          </p:nvSpPr>
          <p:spPr>
            <a:xfrm>
              <a:off x="11209146" y="2842259"/>
              <a:ext cx="103505" cy="953135"/>
            </a:xfrm>
            <a:custGeom>
              <a:avLst/>
              <a:gdLst/>
              <a:ahLst/>
              <a:cxnLst/>
              <a:rect l="l" t="t" r="r" b="b"/>
              <a:pathLst>
                <a:path w="103504" h="953135">
                  <a:moveTo>
                    <a:pt x="7111" y="856869"/>
                  </a:moveTo>
                  <a:lnTo>
                    <a:pt x="1016" y="860425"/>
                  </a:lnTo>
                  <a:lnTo>
                    <a:pt x="0" y="864362"/>
                  </a:lnTo>
                  <a:lnTo>
                    <a:pt x="1777" y="867282"/>
                  </a:lnTo>
                  <a:lnTo>
                    <a:pt x="51688" y="952881"/>
                  </a:lnTo>
                  <a:lnTo>
                    <a:pt x="59020" y="940307"/>
                  </a:lnTo>
                  <a:lnTo>
                    <a:pt x="45338" y="940307"/>
                  </a:lnTo>
                  <a:lnTo>
                    <a:pt x="45338" y="916885"/>
                  </a:lnTo>
                  <a:lnTo>
                    <a:pt x="10922" y="857884"/>
                  </a:lnTo>
                  <a:lnTo>
                    <a:pt x="7111" y="856869"/>
                  </a:lnTo>
                  <a:close/>
                </a:path>
                <a:path w="103504" h="953135">
                  <a:moveTo>
                    <a:pt x="45339" y="916885"/>
                  </a:moveTo>
                  <a:lnTo>
                    <a:pt x="45338" y="940307"/>
                  </a:lnTo>
                  <a:lnTo>
                    <a:pt x="58038" y="940307"/>
                  </a:lnTo>
                  <a:lnTo>
                    <a:pt x="58038" y="937132"/>
                  </a:lnTo>
                  <a:lnTo>
                    <a:pt x="46227" y="937132"/>
                  </a:lnTo>
                  <a:lnTo>
                    <a:pt x="51688" y="927771"/>
                  </a:lnTo>
                  <a:lnTo>
                    <a:pt x="45339" y="916885"/>
                  </a:lnTo>
                  <a:close/>
                </a:path>
                <a:path w="103504" h="953135">
                  <a:moveTo>
                    <a:pt x="96266" y="856869"/>
                  </a:moveTo>
                  <a:lnTo>
                    <a:pt x="92455" y="857884"/>
                  </a:lnTo>
                  <a:lnTo>
                    <a:pt x="58038" y="916885"/>
                  </a:lnTo>
                  <a:lnTo>
                    <a:pt x="58038" y="940307"/>
                  </a:lnTo>
                  <a:lnTo>
                    <a:pt x="59020" y="940307"/>
                  </a:lnTo>
                  <a:lnTo>
                    <a:pt x="101600" y="867282"/>
                  </a:lnTo>
                  <a:lnTo>
                    <a:pt x="103377" y="864362"/>
                  </a:lnTo>
                  <a:lnTo>
                    <a:pt x="102361" y="860425"/>
                  </a:lnTo>
                  <a:lnTo>
                    <a:pt x="96266" y="856869"/>
                  </a:lnTo>
                  <a:close/>
                </a:path>
                <a:path w="103504" h="953135">
                  <a:moveTo>
                    <a:pt x="51689" y="927771"/>
                  </a:moveTo>
                  <a:lnTo>
                    <a:pt x="46227" y="937132"/>
                  </a:lnTo>
                  <a:lnTo>
                    <a:pt x="57150" y="937132"/>
                  </a:lnTo>
                  <a:lnTo>
                    <a:pt x="51689" y="927771"/>
                  </a:lnTo>
                  <a:close/>
                </a:path>
                <a:path w="103504" h="953135">
                  <a:moveTo>
                    <a:pt x="58038" y="916885"/>
                  </a:moveTo>
                  <a:lnTo>
                    <a:pt x="51689" y="927771"/>
                  </a:lnTo>
                  <a:lnTo>
                    <a:pt x="57150" y="937132"/>
                  </a:lnTo>
                  <a:lnTo>
                    <a:pt x="58038" y="937132"/>
                  </a:lnTo>
                  <a:lnTo>
                    <a:pt x="58038" y="916885"/>
                  </a:lnTo>
                  <a:close/>
                </a:path>
                <a:path w="103504" h="953135">
                  <a:moveTo>
                    <a:pt x="58038" y="0"/>
                  </a:moveTo>
                  <a:lnTo>
                    <a:pt x="45338" y="0"/>
                  </a:lnTo>
                  <a:lnTo>
                    <a:pt x="45339" y="916885"/>
                  </a:lnTo>
                  <a:lnTo>
                    <a:pt x="51689" y="927771"/>
                  </a:lnTo>
                  <a:lnTo>
                    <a:pt x="58038" y="916885"/>
                  </a:lnTo>
                  <a:lnTo>
                    <a:pt x="58038" y="0"/>
                  </a:lnTo>
                  <a:close/>
                </a:path>
              </a:pathLst>
            </a:custGeom>
            <a:solidFill>
              <a:srgbClr val="343894"/>
            </a:solidFill>
          </p:spPr>
          <p:txBody>
            <a:bodyPr wrap="square" lIns="0" tIns="0" rIns="0" bIns="0" rtlCol="0"/>
            <a:lstStyle/>
            <a:p>
              <a:endParaRPr/>
            </a:p>
          </p:txBody>
        </p:sp>
        <p:sp>
          <p:nvSpPr>
            <p:cNvPr id="62" name="object 62"/>
            <p:cNvSpPr/>
            <p:nvPr/>
          </p:nvSpPr>
          <p:spPr>
            <a:xfrm>
              <a:off x="11254485" y="3794759"/>
              <a:ext cx="12700" cy="803275"/>
            </a:xfrm>
            <a:custGeom>
              <a:avLst/>
              <a:gdLst/>
              <a:ahLst/>
              <a:cxnLst/>
              <a:rect l="l" t="t" r="r" b="b"/>
              <a:pathLst>
                <a:path w="12700" h="803275">
                  <a:moveTo>
                    <a:pt x="12700" y="0"/>
                  </a:moveTo>
                  <a:lnTo>
                    <a:pt x="0" y="0"/>
                  </a:lnTo>
                  <a:lnTo>
                    <a:pt x="0" y="802766"/>
                  </a:lnTo>
                  <a:lnTo>
                    <a:pt x="12700" y="802766"/>
                  </a:lnTo>
                  <a:lnTo>
                    <a:pt x="12700" y="0"/>
                  </a:lnTo>
                  <a:close/>
                </a:path>
              </a:pathLst>
            </a:custGeom>
            <a:solidFill>
              <a:srgbClr val="343894"/>
            </a:solidFill>
          </p:spPr>
          <p:txBody>
            <a:bodyPr wrap="square" lIns="0" tIns="0" rIns="0" bIns="0" rtlCol="0"/>
            <a:lstStyle/>
            <a:p>
              <a:endParaRPr/>
            </a:p>
          </p:txBody>
        </p:sp>
      </p:grpSp>
      <p:sp>
        <p:nvSpPr>
          <p:cNvPr id="63" name="object 63"/>
          <p:cNvSpPr txBox="1"/>
          <p:nvPr/>
        </p:nvSpPr>
        <p:spPr>
          <a:xfrm>
            <a:off x="5638800" y="4868697"/>
            <a:ext cx="1888999" cy="289823"/>
          </a:xfrm>
          <a:prstGeom prst="rect">
            <a:avLst/>
          </a:prstGeom>
        </p:spPr>
        <p:txBody>
          <a:bodyPr vert="horz" wrap="square" lIns="0" tIns="12700" rIns="0" bIns="0" rtlCol="0">
            <a:spAutoFit/>
          </a:bodyPr>
          <a:lstStyle/>
          <a:p>
            <a:pPr>
              <a:lnSpc>
                <a:spcPct val="100000"/>
              </a:lnSpc>
              <a:spcBef>
                <a:spcPts val="100"/>
              </a:spcBef>
            </a:pPr>
            <a:r>
              <a:rPr lang="en-US" sz="1800" spc="-40" dirty="0" err="1">
                <a:solidFill>
                  <a:srgbClr val="5F5F60"/>
                </a:solidFill>
                <a:latin typeface="Franklin Gothic Medium"/>
                <a:cs typeface="Franklin Gothic Medium"/>
              </a:rPr>
              <a:t>Qantum</a:t>
            </a:r>
            <a:r>
              <a:rPr lang="ru-RU" sz="1800" spc="-40" dirty="0">
                <a:solidFill>
                  <a:srgbClr val="5F5F60"/>
                </a:solidFill>
                <a:latin typeface="Franklin Gothic Medium"/>
                <a:cs typeface="Franklin Gothic Medium"/>
              </a:rPr>
              <a:t>-</a:t>
            </a:r>
            <a:r>
              <a:rPr lang="en-US" sz="1800" spc="-40" dirty="0">
                <a:solidFill>
                  <a:srgbClr val="5F5F60"/>
                </a:solidFill>
                <a:latin typeface="Franklin Gothic Medium"/>
                <a:cs typeface="Franklin Gothic Medium"/>
              </a:rPr>
              <a:t>PCI</a:t>
            </a:r>
            <a:r>
              <a:rPr sz="1800" spc="-65" dirty="0">
                <a:solidFill>
                  <a:srgbClr val="5F5F60"/>
                </a:solidFill>
                <a:latin typeface="Franklin Gothic Medium"/>
                <a:cs typeface="Franklin Gothic Medium"/>
              </a:rPr>
              <a:t> </a:t>
            </a:r>
            <a:r>
              <a:rPr sz="1800" spc="-20" dirty="0">
                <a:solidFill>
                  <a:srgbClr val="5F5F60"/>
                </a:solidFill>
                <a:latin typeface="Franklin Gothic Medium"/>
                <a:cs typeface="Franklin Gothic Medium"/>
              </a:rPr>
              <a:t>Card</a:t>
            </a:r>
            <a:endParaRPr sz="1800" dirty="0">
              <a:latin typeface="Franklin Gothic Medium"/>
              <a:cs typeface="Franklin Gothic Medium"/>
            </a:endParaRPr>
          </a:p>
        </p:txBody>
      </p:sp>
      <p:sp>
        <p:nvSpPr>
          <p:cNvPr id="64" name="object 64"/>
          <p:cNvSpPr/>
          <p:nvPr/>
        </p:nvSpPr>
        <p:spPr>
          <a:xfrm>
            <a:off x="152402" y="954480"/>
            <a:ext cx="9497819" cy="4481882"/>
          </a:xfrm>
          <a:custGeom>
            <a:avLst/>
            <a:gdLst/>
            <a:ahLst/>
            <a:cxnLst/>
            <a:rect l="l" t="t" r="r" b="b"/>
            <a:pathLst>
              <a:path w="9470390" h="4486910">
                <a:moveTo>
                  <a:pt x="0" y="4486656"/>
                </a:moveTo>
                <a:lnTo>
                  <a:pt x="9470136" y="4486656"/>
                </a:lnTo>
                <a:lnTo>
                  <a:pt x="9470136" y="0"/>
                </a:lnTo>
                <a:lnTo>
                  <a:pt x="0" y="0"/>
                </a:lnTo>
                <a:lnTo>
                  <a:pt x="0" y="4486656"/>
                </a:lnTo>
                <a:close/>
              </a:path>
            </a:pathLst>
          </a:custGeom>
          <a:ln w="12700">
            <a:solidFill>
              <a:srgbClr val="7A5E25"/>
            </a:solidFill>
          </a:ln>
        </p:spPr>
        <p:txBody>
          <a:bodyPr wrap="square" lIns="0" tIns="0" rIns="0" bIns="0" rtlCol="0"/>
          <a:lstStyle/>
          <a:p>
            <a:endParaRPr/>
          </a:p>
        </p:txBody>
      </p:sp>
      <p:sp>
        <p:nvSpPr>
          <p:cNvPr id="65" name="object 65"/>
          <p:cNvSpPr txBox="1"/>
          <p:nvPr/>
        </p:nvSpPr>
        <p:spPr>
          <a:xfrm>
            <a:off x="8323815" y="5079522"/>
            <a:ext cx="1332231" cy="299720"/>
          </a:xfrm>
          <a:prstGeom prst="rect">
            <a:avLst/>
          </a:prstGeom>
        </p:spPr>
        <p:txBody>
          <a:bodyPr vert="horz" wrap="square" lIns="0" tIns="12700" rIns="0" bIns="0" rtlCol="0">
            <a:spAutoFit/>
          </a:bodyPr>
          <a:lstStyle/>
          <a:p>
            <a:pPr>
              <a:lnSpc>
                <a:spcPct val="100000"/>
              </a:lnSpc>
              <a:spcBef>
                <a:spcPts val="100"/>
              </a:spcBef>
            </a:pPr>
            <a:r>
              <a:rPr sz="1800" spc="-40" dirty="0">
                <a:solidFill>
                  <a:srgbClr val="5F5F60"/>
                </a:solidFill>
                <a:latin typeface="Franklin Gothic Medium"/>
                <a:cs typeface="Franklin Gothic Medium"/>
              </a:rPr>
              <a:t>Time</a:t>
            </a:r>
            <a:r>
              <a:rPr sz="1800" spc="-25" dirty="0">
                <a:solidFill>
                  <a:srgbClr val="5F5F60"/>
                </a:solidFill>
                <a:latin typeface="Franklin Gothic Medium"/>
                <a:cs typeface="Franklin Gothic Medium"/>
              </a:rPr>
              <a:t> </a:t>
            </a:r>
            <a:r>
              <a:rPr sz="1800" spc="-5" dirty="0">
                <a:solidFill>
                  <a:srgbClr val="5F5F60"/>
                </a:solidFill>
                <a:latin typeface="Franklin Gothic Medium"/>
                <a:cs typeface="Franklin Gothic Medium"/>
              </a:rPr>
              <a:t>Server</a:t>
            </a:r>
            <a:endParaRPr sz="1800" dirty="0">
              <a:latin typeface="Franklin Gothic Medium"/>
              <a:cs typeface="Franklin Gothic Medium"/>
            </a:endParaRPr>
          </a:p>
        </p:txBody>
      </p:sp>
      <p:sp>
        <p:nvSpPr>
          <p:cNvPr id="66" name="object 66"/>
          <p:cNvSpPr txBox="1"/>
          <p:nvPr/>
        </p:nvSpPr>
        <p:spPr>
          <a:xfrm>
            <a:off x="2882773"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7" name="object 67"/>
          <p:cNvSpPr txBox="1"/>
          <p:nvPr/>
        </p:nvSpPr>
        <p:spPr>
          <a:xfrm>
            <a:off x="5142229" y="2380615"/>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68" name="object 68"/>
          <p:cNvSpPr/>
          <p:nvPr/>
        </p:nvSpPr>
        <p:spPr>
          <a:xfrm>
            <a:off x="7477125" y="2615183"/>
            <a:ext cx="386080" cy="10795"/>
          </a:xfrm>
          <a:custGeom>
            <a:avLst/>
            <a:gdLst/>
            <a:ahLst/>
            <a:cxnLst/>
            <a:rect l="l" t="t" r="r" b="b"/>
            <a:pathLst>
              <a:path w="386079" h="10794">
                <a:moveTo>
                  <a:pt x="385572" y="0"/>
                </a:moveTo>
                <a:lnTo>
                  <a:pt x="0" y="0"/>
                </a:lnTo>
                <a:lnTo>
                  <a:pt x="0" y="10667"/>
                </a:lnTo>
                <a:lnTo>
                  <a:pt x="385572" y="10667"/>
                </a:lnTo>
                <a:lnTo>
                  <a:pt x="385572" y="0"/>
                </a:lnTo>
                <a:close/>
              </a:path>
            </a:pathLst>
          </a:custGeom>
          <a:solidFill>
            <a:srgbClr val="5F5F60"/>
          </a:solidFill>
        </p:spPr>
        <p:txBody>
          <a:bodyPr wrap="square" lIns="0" tIns="0" rIns="0" bIns="0" rtlCol="0"/>
          <a:lstStyle/>
          <a:p>
            <a:endParaRPr/>
          </a:p>
        </p:txBody>
      </p:sp>
      <p:sp>
        <p:nvSpPr>
          <p:cNvPr id="69" name="object 69"/>
          <p:cNvSpPr txBox="1"/>
          <p:nvPr/>
        </p:nvSpPr>
        <p:spPr>
          <a:xfrm>
            <a:off x="7478268" y="2241676"/>
            <a:ext cx="558165" cy="806450"/>
          </a:xfrm>
          <a:prstGeom prst="rect">
            <a:avLst/>
          </a:prstGeom>
        </p:spPr>
        <p:txBody>
          <a:bodyPr vert="horz" wrap="square" lIns="0" tIns="128905" rIns="0" bIns="0" rtlCol="0">
            <a:spAutoFit/>
          </a:bodyPr>
          <a:lstStyle/>
          <a:p>
            <a:pPr>
              <a:lnSpc>
                <a:spcPct val="100000"/>
              </a:lnSpc>
              <a:spcBef>
                <a:spcPts val="1015"/>
              </a:spcBef>
            </a:pPr>
            <a:r>
              <a:rPr sz="1800" spc="-50" dirty="0">
                <a:solidFill>
                  <a:srgbClr val="5F5F60"/>
                </a:solidFill>
                <a:latin typeface="Franklin Gothic Medium"/>
                <a:cs typeface="Franklin Gothic Medium"/>
              </a:rPr>
              <a:t>PPS</a:t>
            </a:r>
            <a:endParaRPr sz="1800">
              <a:latin typeface="Franklin Gothic Medium"/>
              <a:cs typeface="Franklin Gothic Medium"/>
            </a:endParaRPr>
          </a:p>
          <a:p>
            <a:pPr marL="3810">
              <a:lnSpc>
                <a:spcPct val="100000"/>
              </a:lnSpc>
              <a:spcBef>
                <a:spcPts val="910"/>
              </a:spcBef>
            </a:pPr>
            <a:r>
              <a:rPr sz="1800" spc="-50" dirty="0">
                <a:solidFill>
                  <a:srgbClr val="5F5F60"/>
                </a:solidFill>
                <a:latin typeface="Franklin Gothic Medium"/>
                <a:cs typeface="Franklin Gothic Medium"/>
              </a:rPr>
              <a:t>/PC</a:t>
            </a:r>
            <a:r>
              <a:rPr sz="1800" spc="-20" dirty="0">
                <a:solidFill>
                  <a:srgbClr val="5F5F60"/>
                </a:solidFill>
                <a:latin typeface="Franklin Gothic Medium"/>
                <a:cs typeface="Franklin Gothic Medium"/>
              </a:rPr>
              <a:t>I</a:t>
            </a:r>
            <a:r>
              <a:rPr sz="1800" spc="-10" dirty="0">
                <a:solidFill>
                  <a:srgbClr val="5F5F60"/>
                </a:solidFill>
                <a:latin typeface="Franklin Gothic Medium"/>
                <a:cs typeface="Franklin Gothic Medium"/>
              </a:rPr>
              <a:t>e</a:t>
            </a:r>
            <a:endParaRPr sz="1800">
              <a:latin typeface="Franklin Gothic Medium"/>
              <a:cs typeface="Franklin Gothic Medium"/>
            </a:endParaRPr>
          </a:p>
        </p:txBody>
      </p:sp>
      <p:sp>
        <p:nvSpPr>
          <p:cNvPr id="70" name="object 70"/>
          <p:cNvSpPr txBox="1"/>
          <p:nvPr/>
        </p:nvSpPr>
        <p:spPr>
          <a:xfrm>
            <a:off x="9763759" y="2188845"/>
            <a:ext cx="140716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5F5F60"/>
                </a:solidFill>
                <a:latin typeface="Franklin Gothic Medium"/>
                <a:cs typeface="Franklin Gothic Medium"/>
              </a:rPr>
              <a:t>PTP</a:t>
            </a:r>
            <a:r>
              <a:rPr sz="1800" spc="-30" dirty="0">
                <a:solidFill>
                  <a:srgbClr val="5F5F60"/>
                </a:solidFill>
                <a:latin typeface="Franklin Gothic Medium"/>
                <a:cs typeface="Franklin Gothic Medium"/>
              </a:rPr>
              <a:t> </a:t>
            </a:r>
            <a:r>
              <a:rPr sz="1800" spc="-15" dirty="0">
                <a:solidFill>
                  <a:srgbClr val="5F5F60"/>
                </a:solidFill>
                <a:latin typeface="Franklin Gothic Medium"/>
                <a:cs typeface="Franklin Gothic Medium"/>
              </a:rPr>
              <a:t>(Ethernet)</a:t>
            </a:r>
            <a:endParaRPr sz="1800">
              <a:latin typeface="Franklin Gothic Medium"/>
              <a:cs typeface="Franklin Gothic Medium"/>
            </a:endParaRPr>
          </a:p>
        </p:txBody>
      </p:sp>
      <p:sp>
        <p:nvSpPr>
          <p:cNvPr id="71" name="object 71"/>
          <p:cNvSpPr/>
          <p:nvPr/>
        </p:nvSpPr>
        <p:spPr>
          <a:xfrm>
            <a:off x="2932938" y="2532126"/>
            <a:ext cx="341630" cy="2171065"/>
          </a:xfrm>
          <a:custGeom>
            <a:avLst/>
            <a:gdLst/>
            <a:ahLst/>
            <a:cxnLst/>
            <a:rect l="l" t="t" r="r" b="b"/>
            <a:pathLst>
              <a:path w="341629" h="2171065">
                <a:moveTo>
                  <a:pt x="36575" y="0"/>
                </a:moveTo>
                <a:lnTo>
                  <a:pt x="341375" y="318008"/>
                </a:lnTo>
              </a:path>
              <a:path w="341629" h="2171065">
                <a:moveTo>
                  <a:pt x="341375" y="0"/>
                </a:moveTo>
                <a:lnTo>
                  <a:pt x="36575" y="320801"/>
                </a:lnTo>
              </a:path>
              <a:path w="341629" h="2171065">
                <a:moveTo>
                  <a:pt x="0" y="1850136"/>
                </a:moveTo>
                <a:lnTo>
                  <a:pt x="304800" y="2168144"/>
                </a:lnTo>
              </a:path>
              <a:path w="341629" h="2171065">
                <a:moveTo>
                  <a:pt x="304800" y="1850136"/>
                </a:moveTo>
                <a:lnTo>
                  <a:pt x="0" y="2170938"/>
                </a:lnTo>
              </a:path>
            </a:pathLst>
          </a:custGeom>
          <a:ln w="38100">
            <a:solidFill>
              <a:srgbClr val="FF0000"/>
            </a:solidFill>
          </a:ln>
        </p:spPr>
        <p:txBody>
          <a:bodyPr wrap="square" lIns="0" tIns="0" rIns="0" bIns="0" rtlCol="0"/>
          <a:lstStyle/>
          <a:p>
            <a:endParaRPr/>
          </a:p>
        </p:txBody>
      </p:sp>
      <p:sp>
        <p:nvSpPr>
          <p:cNvPr id="72" name="object 72"/>
          <p:cNvSpPr txBox="1"/>
          <p:nvPr/>
        </p:nvSpPr>
        <p:spPr>
          <a:xfrm>
            <a:off x="2794380" y="4224654"/>
            <a:ext cx="399415" cy="299720"/>
          </a:xfrm>
          <a:prstGeom prst="rect">
            <a:avLst/>
          </a:prstGeom>
        </p:spPr>
        <p:txBody>
          <a:bodyPr vert="horz" wrap="square" lIns="0" tIns="12700" rIns="0" bIns="0" rtlCol="0">
            <a:spAutoFit/>
          </a:bodyPr>
          <a:lstStyle/>
          <a:p>
            <a:pPr>
              <a:lnSpc>
                <a:spcPct val="100000"/>
              </a:lnSpc>
              <a:spcBef>
                <a:spcPts val="100"/>
              </a:spcBef>
            </a:pPr>
            <a:r>
              <a:rPr sz="1800" spc="-50" dirty="0">
                <a:solidFill>
                  <a:srgbClr val="5F5F60"/>
                </a:solidFill>
                <a:latin typeface="Franklin Gothic Medium"/>
                <a:cs typeface="Franklin Gothic Medium"/>
              </a:rPr>
              <a:t>PPS</a:t>
            </a:r>
            <a:endParaRPr sz="1800">
              <a:latin typeface="Franklin Gothic Medium"/>
              <a:cs typeface="Franklin Gothic Medium"/>
            </a:endParaRPr>
          </a:p>
        </p:txBody>
      </p:sp>
      <p:sp>
        <p:nvSpPr>
          <p:cNvPr id="73" name="object 73"/>
          <p:cNvSpPr/>
          <p:nvPr/>
        </p:nvSpPr>
        <p:spPr>
          <a:xfrm>
            <a:off x="3378708" y="1845564"/>
            <a:ext cx="3994785" cy="3352800"/>
          </a:xfrm>
          <a:custGeom>
            <a:avLst/>
            <a:gdLst/>
            <a:ahLst/>
            <a:cxnLst/>
            <a:rect l="l" t="t" r="r" b="b"/>
            <a:pathLst>
              <a:path w="3994784" h="3352800">
                <a:moveTo>
                  <a:pt x="0" y="3352800"/>
                </a:moveTo>
                <a:lnTo>
                  <a:pt x="3994403" y="3352800"/>
                </a:lnTo>
                <a:lnTo>
                  <a:pt x="3994403" y="0"/>
                </a:lnTo>
                <a:lnTo>
                  <a:pt x="0" y="0"/>
                </a:lnTo>
                <a:lnTo>
                  <a:pt x="0" y="3352800"/>
                </a:lnTo>
                <a:close/>
              </a:path>
            </a:pathLst>
          </a:custGeom>
          <a:ln w="12700">
            <a:solidFill>
              <a:srgbClr val="7A5E25"/>
            </a:solidFill>
          </a:ln>
        </p:spPr>
        <p:txBody>
          <a:bodyPr wrap="square" lIns="0" tIns="0" rIns="0" bIns="0" rtlCol="0"/>
          <a:lstStyle/>
          <a:p>
            <a:endParaRPr/>
          </a:p>
        </p:txBody>
      </p:sp>
      <p:sp>
        <p:nvSpPr>
          <p:cNvPr id="74" name="object 74"/>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75" name="Google Shape;1808;p66">
            <a:extLst>
              <a:ext uri="{FF2B5EF4-FFF2-40B4-BE49-F238E27FC236}">
                <a16:creationId xmlns:a16="http://schemas.microsoft.com/office/drawing/2014/main" id="{285B21D2-F0E8-4FC5-8BC5-3FA5436D8E6E}"/>
              </a:ext>
            </a:extLst>
          </p:cNvPr>
          <p:cNvGrpSpPr/>
          <p:nvPr/>
        </p:nvGrpSpPr>
        <p:grpSpPr>
          <a:xfrm>
            <a:off x="1768508" y="65341"/>
            <a:ext cx="846528" cy="808368"/>
            <a:chOff x="4167000" y="2166750"/>
            <a:chExt cx="810000" cy="810000"/>
          </a:xfrm>
        </p:grpSpPr>
        <p:sp>
          <p:nvSpPr>
            <p:cNvPr id="76" name="Google Shape;1809;p66">
              <a:extLst>
                <a:ext uri="{FF2B5EF4-FFF2-40B4-BE49-F238E27FC236}">
                  <a16:creationId xmlns:a16="http://schemas.microsoft.com/office/drawing/2014/main" id="{0971CEE4-9E2C-4DB5-BA50-A8C338B60A99}"/>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77" name="Google Shape;1810;p66">
              <a:extLst>
                <a:ext uri="{FF2B5EF4-FFF2-40B4-BE49-F238E27FC236}">
                  <a16:creationId xmlns:a16="http://schemas.microsoft.com/office/drawing/2014/main" id="{EF34D969-FE68-45AD-B082-FABA0870DEF7}"/>
                </a:ext>
              </a:extLst>
            </p:cNvPr>
            <p:cNvGrpSpPr/>
            <p:nvPr/>
          </p:nvGrpSpPr>
          <p:grpSpPr>
            <a:xfrm>
              <a:off x="4212051" y="2315099"/>
              <a:ext cx="719899" cy="513302"/>
              <a:chOff x="6103026" y="1909193"/>
              <a:chExt cx="719899" cy="513302"/>
            </a:xfrm>
          </p:grpSpPr>
          <p:sp>
            <p:nvSpPr>
              <p:cNvPr id="78" name="Google Shape;1811;p66">
                <a:extLst>
                  <a:ext uri="{FF2B5EF4-FFF2-40B4-BE49-F238E27FC236}">
                    <a16:creationId xmlns:a16="http://schemas.microsoft.com/office/drawing/2014/main" id="{468B6E4B-BFCE-4A13-AB3A-A2A8406C8235}"/>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79" name="Google Shape;1812;p66">
                <a:extLst>
                  <a:ext uri="{FF2B5EF4-FFF2-40B4-BE49-F238E27FC236}">
                    <a16:creationId xmlns:a16="http://schemas.microsoft.com/office/drawing/2014/main" id="{907A1739-FB80-487D-A64E-647E881B1791}"/>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8005" y="2034539"/>
            <a:ext cx="4410075" cy="3386329"/>
            <a:chOff x="48005" y="2034539"/>
            <a:chExt cx="4410075" cy="3386329"/>
          </a:xfrm>
        </p:grpSpPr>
        <p:sp>
          <p:nvSpPr>
            <p:cNvPr id="3" name="object 3"/>
            <p:cNvSpPr/>
            <p:nvPr/>
          </p:nvSpPr>
          <p:spPr>
            <a:xfrm>
              <a:off x="2848355" y="2034539"/>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pic>
          <p:nvPicPr>
            <p:cNvPr id="4" name="object 4"/>
            <p:cNvPicPr/>
            <p:nvPr/>
          </p:nvPicPr>
          <p:blipFill>
            <a:blip r:embed="rId2" cstate="print"/>
            <a:stretch>
              <a:fillRect/>
            </a:stretch>
          </p:blipFill>
          <p:spPr>
            <a:xfrm>
              <a:off x="48005" y="4133088"/>
              <a:ext cx="1287780" cy="1287780"/>
            </a:xfrm>
            <a:prstGeom prst="rect">
              <a:avLst/>
            </a:prstGeom>
          </p:spPr>
        </p:pic>
      </p:grpSp>
      <p:sp>
        <p:nvSpPr>
          <p:cNvPr id="5" name="object 5"/>
          <p:cNvSpPr txBox="1">
            <a:spLocks noGrp="1"/>
          </p:cNvSpPr>
          <p:nvPr>
            <p:ph type="title"/>
          </p:nvPr>
        </p:nvSpPr>
        <p:spPr>
          <a:xfrm>
            <a:off x="5385838" y="402770"/>
            <a:ext cx="1826260" cy="443711"/>
          </a:xfrm>
          <a:prstGeom prst="rect">
            <a:avLst/>
          </a:prstGeom>
        </p:spPr>
        <p:txBody>
          <a:bodyPr vert="horz" wrap="square" lIns="0" tIns="12700" rIns="0" bIns="0" rtlCol="0">
            <a:spAutoFit/>
          </a:bodyPr>
          <a:lstStyle/>
          <a:p>
            <a:pPr marL="12700">
              <a:lnSpc>
                <a:spcPct val="100000"/>
              </a:lnSpc>
              <a:spcBef>
                <a:spcPts val="100"/>
              </a:spcBef>
            </a:pPr>
            <a:r>
              <a:rPr lang="en-US" sz="2800" b="1" spc="310" dirty="0">
                <a:latin typeface="Quattrocento Sans" panose="020B0604020202020204" charset="0"/>
                <a:cs typeface="Quattrocento Sans" panose="020B0604020202020204" charset="0"/>
              </a:rPr>
              <a:t>GPSDO</a:t>
            </a:r>
            <a:endParaRPr sz="2800" b="1" spc="310" dirty="0">
              <a:latin typeface="Quattrocento Sans" panose="020B0604020202020204" charset="0"/>
              <a:cs typeface="Quattrocento Sans" panose="020B0604020202020204" charset="0"/>
            </a:endParaRPr>
          </a:p>
        </p:txBody>
      </p:sp>
      <p:sp>
        <p:nvSpPr>
          <p:cNvPr id="6" name="object 6"/>
          <p:cNvSpPr txBox="1"/>
          <p:nvPr/>
        </p:nvSpPr>
        <p:spPr>
          <a:xfrm>
            <a:off x="3227577" y="2389123"/>
            <a:ext cx="851535" cy="513080"/>
          </a:xfrm>
          <a:prstGeom prst="rect">
            <a:avLst/>
          </a:prstGeom>
        </p:spPr>
        <p:txBody>
          <a:bodyPr vert="horz" wrap="square" lIns="0" tIns="12065" rIns="0" bIns="0" rtlCol="0">
            <a:spAutoFit/>
          </a:bodyPr>
          <a:lstStyle/>
          <a:p>
            <a:pPr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algn="ctr">
              <a:lnSpc>
                <a:spcPct val="100000"/>
              </a:lnSpc>
            </a:pPr>
            <a:r>
              <a:rPr sz="1600" spc="-45" dirty="0">
                <a:solidFill>
                  <a:srgbClr val="5F5F60"/>
                </a:solidFill>
                <a:latin typeface="Tahoma"/>
                <a:cs typeface="Tahoma"/>
              </a:rPr>
              <a:t>Receiver1</a:t>
            </a:r>
            <a:endParaRPr sz="1600">
              <a:latin typeface="Tahoma"/>
              <a:cs typeface="Tahoma"/>
            </a:endParaRPr>
          </a:p>
        </p:txBody>
      </p:sp>
      <p:grpSp>
        <p:nvGrpSpPr>
          <p:cNvPr id="7" name="object 7"/>
          <p:cNvGrpSpPr/>
          <p:nvPr/>
        </p:nvGrpSpPr>
        <p:grpSpPr>
          <a:xfrm>
            <a:off x="1857501" y="1456689"/>
            <a:ext cx="7262495" cy="3179445"/>
            <a:chOff x="1857501" y="1456689"/>
            <a:chExt cx="7262495" cy="3179445"/>
          </a:xfrm>
        </p:grpSpPr>
        <p:sp>
          <p:nvSpPr>
            <p:cNvPr id="8" name="object 8"/>
            <p:cNvSpPr/>
            <p:nvPr/>
          </p:nvSpPr>
          <p:spPr>
            <a:xfrm>
              <a:off x="1863851" y="1463039"/>
              <a:ext cx="533400" cy="508000"/>
            </a:xfrm>
            <a:custGeom>
              <a:avLst/>
              <a:gdLst/>
              <a:ahLst/>
              <a:cxnLst/>
              <a:rect l="l" t="t" r="r" b="b"/>
              <a:pathLst>
                <a:path w="533400" h="508000">
                  <a:moveTo>
                    <a:pt x="0" y="0"/>
                  </a:moveTo>
                  <a:lnTo>
                    <a:pt x="533400" y="0"/>
                  </a:lnTo>
                  <a:lnTo>
                    <a:pt x="266700" y="507492"/>
                  </a:lnTo>
                  <a:lnTo>
                    <a:pt x="0" y="0"/>
                  </a:lnTo>
                  <a:close/>
                </a:path>
              </a:pathLst>
            </a:custGeom>
            <a:ln w="12700">
              <a:solidFill>
                <a:srgbClr val="5F5F60"/>
              </a:solidFill>
            </a:ln>
          </p:spPr>
          <p:txBody>
            <a:bodyPr wrap="square" lIns="0" tIns="0" rIns="0" bIns="0" rtlCol="0"/>
            <a:lstStyle/>
            <a:p>
              <a:endParaRPr/>
            </a:p>
          </p:txBody>
        </p:sp>
        <p:sp>
          <p:nvSpPr>
            <p:cNvPr id="9" name="object 9"/>
            <p:cNvSpPr/>
            <p:nvPr/>
          </p:nvSpPr>
          <p:spPr>
            <a:xfrm>
              <a:off x="2130551" y="1463039"/>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10" name="object 10"/>
            <p:cNvSpPr/>
            <p:nvPr/>
          </p:nvSpPr>
          <p:spPr>
            <a:xfrm>
              <a:off x="2124201" y="1970531"/>
              <a:ext cx="723900" cy="725170"/>
            </a:xfrm>
            <a:custGeom>
              <a:avLst/>
              <a:gdLst/>
              <a:ahLst/>
              <a:cxnLst/>
              <a:rect l="l" t="t" r="r" b="b"/>
              <a:pathLst>
                <a:path w="723900" h="725169">
                  <a:moveTo>
                    <a:pt x="647319" y="648588"/>
                  </a:moveTo>
                  <a:lnTo>
                    <a:pt x="647319" y="724788"/>
                  </a:lnTo>
                  <a:lnTo>
                    <a:pt x="710819" y="693038"/>
                  </a:lnTo>
                  <a:lnTo>
                    <a:pt x="660019" y="693038"/>
                  </a:lnTo>
                  <a:lnTo>
                    <a:pt x="660019" y="680338"/>
                  </a:lnTo>
                  <a:lnTo>
                    <a:pt x="710819" y="680338"/>
                  </a:lnTo>
                  <a:lnTo>
                    <a:pt x="647319" y="648588"/>
                  </a:lnTo>
                  <a:close/>
                </a:path>
                <a:path w="723900" h="725169">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69">
                  <a:moveTo>
                    <a:pt x="710819" y="680338"/>
                  </a:moveTo>
                  <a:lnTo>
                    <a:pt x="660019" y="680338"/>
                  </a:lnTo>
                  <a:lnTo>
                    <a:pt x="660019" y="693038"/>
                  </a:lnTo>
                  <a:lnTo>
                    <a:pt x="710819" y="693038"/>
                  </a:lnTo>
                  <a:lnTo>
                    <a:pt x="723519" y="686688"/>
                  </a:lnTo>
                  <a:lnTo>
                    <a:pt x="710819" y="680338"/>
                  </a:lnTo>
                  <a:close/>
                </a:path>
                <a:path w="723900" h="725169">
                  <a:moveTo>
                    <a:pt x="12700" y="680338"/>
                  </a:moveTo>
                  <a:lnTo>
                    <a:pt x="6350" y="680338"/>
                  </a:lnTo>
                  <a:lnTo>
                    <a:pt x="12700" y="686688"/>
                  </a:lnTo>
                  <a:lnTo>
                    <a:pt x="12700" y="680338"/>
                  </a:lnTo>
                  <a:close/>
                </a:path>
                <a:path w="723900" h="725169">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11" name="object 11"/>
            <p:cNvSpPr/>
            <p:nvPr/>
          </p:nvSpPr>
          <p:spPr>
            <a:xfrm>
              <a:off x="7510272" y="3389375"/>
              <a:ext cx="1609725" cy="1247140"/>
            </a:xfrm>
            <a:custGeom>
              <a:avLst/>
              <a:gdLst/>
              <a:ahLst/>
              <a:cxnLst/>
              <a:rect l="l" t="t" r="r" b="b"/>
              <a:pathLst>
                <a:path w="1609725" h="1247139">
                  <a:moveTo>
                    <a:pt x="1401572" y="0"/>
                  </a:moveTo>
                  <a:lnTo>
                    <a:pt x="207772"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2" y="1246632"/>
                  </a:lnTo>
                  <a:lnTo>
                    <a:pt x="1401572"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2" y="0"/>
                  </a:lnTo>
                  <a:close/>
                </a:path>
              </a:pathLst>
            </a:custGeom>
            <a:solidFill>
              <a:srgbClr val="CEA85F"/>
            </a:solidFill>
          </p:spPr>
          <p:txBody>
            <a:bodyPr wrap="square" lIns="0" tIns="0" rIns="0" bIns="0" rtlCol="0"/>
            <a:lstStyle/>
            <a:p>
              <a:endParaRPr/>
            </a:p>
          </p:txBody>
        </p:sp>
      </p:grpSp>
      <p:sp>
        <p:nvSpPr>
          <p:cNvPr id="12" name="object 12"/>
          <p:cNvSpPr txBox="1"/>
          <p:nvPr/>
        </p:nvSpPr>
        <p:spPr>
          <a:xfrm>
            <a:off x="7731632" y="3744290"/>
            <a:ext cx="1168400" cy="513080"/>
          </a:xfrm>
          <a:prstGeom prst="rect">
            <a:avLst/>
          </a:prstGeom>
        </p:spPr>
        <p:txBody>
          <a:bodyPr vert="horz" wrap="square" lIns="0" tIns="12065" rIns="0" bIns="0" rtlCol="0">
            <a:spAutoFit/>
          </a:bodyPr>
          <a:lstStyle/>
          <a:p>
            <a:pPr algn="ctr">
              <a:lnSpc>
                <a:spcPct val="100000"/>
              </a:lnSpc>
              <a:spcBef>
                <a:spcPts val="95"/>
              </a:spcBef>
            </a:pPr>
            <a:r>
              <a:rPr sz="1600" spc="-30" dirty="0">
                <a:solidFill>
                  <a:srgbClr val="5F5F60"/>
                </a:solidFill>
                <a:latin typeface="Tahoma"/>
                <a:cs typeface="Tahoma"/>
              </a:rPr>
              <a:t>High</a:t>
            </a:r>
            <a:r>
              <a:rPr sz="1600" spc="-185" dirty="0">
                <a:solidFill>
                  <a:srgbClr val="5F5F60"/>
                </a:solidFill>
                <a:latin typeface="Tahoma"/>
                <a:cs typeface="Tahoma"/>
              </a:rPr>
              <a:t> </a:t>
            </a:r>
            <a:r>
              <a:rPr sz="1600" spc="-10" dirty="0">
                <a:solidFill>
                  <a:srgbClr val="5F5F60"/>
                </a:solidFill>
                <a:latin typeface="Tahoma"/>
                <a:cs typeface="Tahoma"/>
              </a:rPr>
              <a:t>Stabi</a:t>
            </a:r>
            <a:r>
              <a:rPr sz="1600" spc="5" dirty="0">
                <a:solidFill>
                  <a:srgbClr val="5F5F60"/>
                </a:solidFill>
                <a:latin typeface="Tahoma"/>
                <a:cs typeface="Tahoma"/>
              </a:rPr>
              <a:t>lity</a:t>
            </a:r>
            <a:endParaRPr sz="1600">
              <a:latin typeface="Tahoma"/>
              <a:cs typeface="Tahoma"/>
            </a:endParaRPr>
          </a:p>
          <a:p>
            <a:pPr algn="ctr">
              <a:lnSpc>
                <a:spcPct val="100000"/>
              </a:lnSpc>
              <a:spcBef>
                <a:spcPts val="5"/>
              </a:spcBef>
            </a:pPr>
            <a:r>
              <a:rPr sz="1600" spc="-10" dirty="0">
                <a:solidFill>
                  <a:srgbClr val="5F5F60"/>
                </a:solidFill>
                <a:latin typeface="Tahoma"/>
                <a:cs typeface="Tahoma"/>
              </a:rPr>
              <a:t>Oscillator</a:t>
            </a:r>
            <a:endParaRPr sz="1600">
              <a:latin typeface="Tahoma"/>
              <a:cs typeface="Tahoma"/>
            </a:endParaRPr>
          </a:p>
        </p:txBody>
      </p:sp>
      <p:sp>
        <p:nvSpPr>
          <p:cNvPr id="13" name="object 13"/>
          <p:cNvSpPr/>
          <p:nvPr/>
        </p:nvSpPr>
        <p:spPr>
          <a:xfrm>
            <a:off x="4457700" y="2260091"/>
            <a:ext cx="3529965" cy="1461770"/>
          </a:xfrm>
          <a:custGeom>
            <a:avLst/>
            <a:gdLst/>
            <a:ahLst/>
            <a:cxnLst/>
            <a:rect l="l" t="t" r="r" b="b"/>
            <a:pathLst>
              <a:path w="3529965" h="1461770">
                <a:moveTo>
                  <a:pt x="794639" y="608076"/>
                </a:moveTo>
                <a:lnTo>
                  <a:pt x="781939" y="601726"/>
                </a:lnTo>
                <a:lnTo>
                  <a:pt x="718439" y="569976"/>
                </a:lnTo>
                <a:lnTo>
                  <a:pt x="718439" y="601726"/>
                </a:lnTo>
                <a:lnTo>
                  <a:pt x="0" y="601726"/>
                </a:lnTo>
                <a:lnTo>
                  <a:pt x="0" y="614426"/>
                </a:lnTo>
                <a:lnTo>
                  <a:pt x="718439" y="614426"/>
                </a:lnTo>
                <a:lnTo>
                  <a:pt x="718439" y="646176"/>
                </a:lnTo>
                <a:lnTo>
                  <a:pt x="781939" y="614426"/>
                </a:lnTo>
                <a:lnTo>
                  <a:pt x="794639" y="608076"/>
                </a:lnTo>
                <a:close/>
              </a:path>
              <a:path w="3529965" h="146177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 w="3529965" h="1461770">
                <a:moveTo>
                  <a:pt x="3052572" y="1423416"/>
                </a:moveTo>
                <a:lnTo>
                  <a:pt x="3039872" y="1417066"/>
                </a:lnTo>
                <a:lnTo>
                  <a:pt x="2976372" y="1385316"/>
                </a:lnTo>
                <a:lnTo>
                  <a:pt x="2976372" y="1417066"/>
                </a:lnTo>
                <a:lnTo>
                  <a:pt x="2397252" y="1417066"/>
                </a:lnTo>
                <a:lnTo>
                  <a:pt x="2397252" y="1429766"/>
                </a:lnTo>
                <a:lnTo>
                  <a:pt x="2976372" y="1429766"/>
                </a:lnTo>
                <a:lnTo>
                  <a:pt x="2976372" y="1461516"/>
                </a:lnTo>
                <a:lnTo>
                  <a:pt x="3039872" y="1429766"/>
                </a:lnTo>
                <a:lnTo>
                  <a:pt x="3052572" y="1423416"/>
                </a:lnTo>
                <a:close/>
              </a:path>
              <a:path w="3529965" h="1461770">
                <a:moveTo>
                  <a:pt x="3529965" y="693166"/>
                </a:moveTo>
                <a:lnTo>
                  <a:pt x="2482596" y="693166"/>
                </a:lnTo>
                <a:lnTo>
                  <a:pt x="2482596" y="661416"/>
                </a:lnTo>
                <a:lnTo>
                  <a:pt x="2406396" y="699516"/>
                </a:lnTo>
                <a:lnTo>
                  <a:pt x="2482596" y="737616"/>
                </a:lnTo>
                <a:lnTo>
                  <a:pt x="2482596" y="705866"/>
                </a:lnTo>
                <a:lnTo>
                  <a:pt x="3529965" y="705866"/>
                </a:lnTo>
                <a:lnTo>
                  <a:pt x="3529965" y="693166"/>
                </a:lnTo>
                <a:close/>
              </a:path>
            </a:pathLst>
          </a:custGeom>
          <a:solidFill>
            <a:srgbClr val="343894"/>
          </a:solidFill>
        </p:spPr>
        <p:txBody>
          <a:bodyPr wrap="square" lIns="0" tIns="0" rIns="0" bIns="0" rtlCol="0"/>
          <a:lstStyle/>
          <a:p>
            <a:endParaRPr/>
          </a:p>
        </p:txBody>
      </p:sp>
      <p:sp>
        <p:nvSpPr>
          <p:cNvPr id="14" name="object 14"/>
          <p:cNvSpPr txBox="1"/>
          <p:nvPr/>
        </p:nvSpPr>
        <p:spPr>
          <a:xfrm>
            <a:off x="7026020" y="2634488"/>
            <a:ext cx="71120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spc="10" dirty="0">
                <a:solidFill>
                  <a:srgbClr val="5F5F60"/>
                </a:solidFill>
                <a:latin typeface="Franklin Gothic Medium"/>
                <a:cs typeface="Franklin Gothic Medium"/>
              </a:rPr>
              <a:t> </a:t>
            </a:r>
            <a:r>
              <a:rPr sz="1400" spc="-50" dirty="0">
                <a:solidFill>
                  <a:srgbClr val="5F5F60"/>
                </a:solidFill>
                <a:latin typeface="Franklin Gothic Medium"/>
                <a:cs typeface="Franklin Gothic Medium"/>
              </a:rPr>
              <a:t>M</a:t>
            </a:r>
            <a:r>
              <a:rPr sz="1400" spc="-65" dirty="0">
                <a:solidFill>
                  <a:srgbClr val="5F5F60"/>
                </a:solidFill>
                <a:latin typeface="Franklin Gothic Medium"/>
                <a:cs typeface="Franklin Gothic Medium"/>
              </a:rPr>
              <a:t>A</a:t>
            </a:r>
            <a:r>
              <a:rPr sz="1400" dirty="0">
                <a:solidFill>
                  <a:srgbClr val="5F5F60"/>
                </a:solidFill>
                <a:latin typeface="Franklin Gothic Medium"/>
                <a:cs typeface="Franklin Gothic Medium"/>
              </a:rPr>
              <a:t>C</a:t>
            </a:r>
            <a:endParaRPr sz="1400">
              <a:latin typeface="Franklin Gothic Medium"/>
              <a:cs typeface="Franklin Gothic Medium"/>
            </a:endParaRPr>
          </a:p>
        </p:txBody>
      </p:sp>
      <p:sp>
        <p:nvSpPr>
          <p:cNvPr id="15" name="object 15"/>
          <p:cNvSpPr txBox="1"/>
          <p:nvPr/>
        </p:nvSpPr>
        <p:spPr>
          <a:xfrm>
            <a:off x="4582795" y="2526030"/>
            <a:ext cx="430530" cy="239395"/>
          </a:xfrm>
          <a:prstGeom prst="rect">
            <a:avLst/>
          </a:prstGeom>
        </p:spPr>
        <p:txBody>
          <a:bodyPr vert="horz" wrap="square" lIns="0" tIns="13335" rIns="0" bIns="0" rtlCol="0">
            <a:spAutoFit/>
          </a:bodyPr>
          <a:lstStyle/>
          <a:p>
            <a:pPr marL="12700">
              <a:lnSpc>
                <a:spcPct val="100000"/>
              </a:lnSpc>
              <a:spcBef>
                <a:spcPts val="105"/>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6" name="object 16"/>
          <p:cNvSpPr txBox="1"/>
          <p:nvPr/>
        </p:nvSpPr>
        <p:spPr>
          <a:xfrm>
            <a:off x="4586478" y="1965451"/>
            <a:ext cx="415290" cy="239395"/>
          </a:xfrm>
          <a:prstGeom prst="rect">
            <a:avLst/>
          </a:prstGeom>
        </p:spPr>
        <p:txBody>
          <a:bodyPr vert="horz" wrap="square" lIns="0" tIns="13335" rIns="0" bIns="0" rtlCol="0">
            <a:spAutoFit/>
          </a:bodyPr>
          <a:lstStyle/>
          <a:p>
            <a:pPr marL="12700">
              <a:lnSpc>
                <a:spcPct val="100000"/>
              </a:lnSpc>
              <a:spcBef>
                <a:spcPts val="105"/>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17" name="object 17"/>
          <p:cNvSpPr txBox="1"/>
          <p:nvPr/>
        </p:nvSpPr>
        <p:spPr>
          <a:xfrm>
            <a:off x="6936105" y="3468370"/>
            <a:ext cx="492759" cy="162560"/>
          </a:xfrm>
          <a:prstGeom prst="rect">
            <a:avLst/>
          </a:prstGeom>
        </p:spPr>
        <p:txBody>
          <a:bodyPr vert="horz" wrap="square" lIns="0" tIns="12700" rIns="0" bIns="0" rtlCol="0">
            <a:spAutoFit/>
          </a:bodyPr>
          <a:lstStyle/>
          <a:p>
            <a:pPr marL="12700">
              <a:lnSpc>
                <a:spcPct val="100000"/>
              </a:lnSpc>
              <a:spcBef>
                <a:spcPts val="100"/>
              </a:spcBef>
            </a:pPr>
            <a:r>
              <a:rPr sz="900" spc="-15" dirty="0">
                <a:solidFill>
                  <a:srgbClr val="5F5F60"/>
                </a:solidFill>
                <a:latin typeface="Franklin Gothic Medium"/>
                <a:cs typeface="Franklin Gothic Medium"/>
              </a:rPr>
              <a:t>Discipline</a:t>
            </a:r>
            <a:endParaRPr sz="900">
              <a:latin typeface="Franklin Gothic Medium"/>
              <a:cs typeface="Franklin Gothic Medium"/>
            </a:endParaRPr>
          </a:p>
        </p:txBody>
      </p:sp>
      <p:sp>
        <p:nvSpPr>
          <p:cNvPr id="18" name="object 18"/>
          <p:cNvSpPr/>
          <p:nvPr/>
        </p:nvSpPr>
        <p:spPr>
          <a:xfrm>
            <a:off x="5244084" y="1901951"/>
            <a:ext cx="1610995" cy="3563620"/>
          </a:xfrm>
          <a:custGeom>
            <a:avLst/>
            <a:gdLst/>
            <a:ahLst/>
            <a:cxnLst/>
            <a:rect l="l" t="t" r="r" b="b"/>
            <a:pathLst>
              <a:path w="1610995" h="3563620">
                <a:moveTo>
                  <a:pt x="1342389" y="0"/>
                </a:moveTo>
                <a:lnTo>
                  <a:pt x="268477" y="0"/>
                </a:lnTo>
                <a:lnTo>
                  <a:pt x="220203" y="4323"/>
                </a:lnTo>
                <a:lnTo>
                  <a:pt x="174773" y="16789"/>
                </a:lnTo>
                <a:lnTo>
                  <a:pt x="132945" y="36641"/>
                </a:lnTo>
                <a:lnTo>
                  <a:pt x="95476" y="63123"/>
                </a:lnTo>
                <a:lnTo>
                  <a:pt x="63123" y="95476"/>
                </a:lnTo>
                <a:lnTo>
                  <a:pt x="36641" y="132945"/>
                </a:lnTo>
                <a:lnTo>
                  <a:pt x="16789" y="174773"/>
                </a:lnTo>
                <a:lnTo>
                  <a:pt x="4323" y="220203"/>
                </a:lnTo>
                <a:lnTo>
                  <a:pt x="0" y="268477"/>
                </a:lnTo>
                <a:lnTo>
                  <a:pt x="0" y="3294634"/>
                </a:lnTo>
                <a:lnTo>
                  <a:pt x="4323" y="3342908"/>
                </a:lnTo>
                <a:lnTo>
                  <a:pt x="16789" y="3388338"/>
                </a:lnTo>
                <a:lnTo>
                  <a:pt x="36641" y="3430166"/>
                </a:lnTo>
                <a:lnTo>
                  <a:pt x="63123" y="3467635"/>
                </a:lnTo>
                <a:lnTo>
                  <a:pt x="95476" y="3499988"/>
                </a:lnTo>
                <a:lnTo>
                  <a:pt x="132945" y="3526470"/>
                </a:lnTo>
                <a:lnTo>
                  <a:pt x="174773" y="3546322"/>
                </a:lnTo>
                <a:lnTo>
                  <a:pt x="220203" y="3558788"/>
                </a:lnTo>
                <a:lnTo>
                  <a:pt x="268477" y="3563112"/>
                </a:lnTo>
                <a:lnTo>
                  <a:pt x="1342389" y="3563112"/>
                </a:lnTo>
                <a:lnTo>
                  <a:pt x="1390664" y="3558788"/>
                </a:lnTo>
                <a:lnTo>
                  <a:pt x="1436094" y="3546322"/>
                </a:lnTo>
                <a:lnTo>
                  <a:pt x="1477922" y="3526470"/>
                </a:lnTo>
                <a:lnTo>
                  <a:pt x="1515391" y="3499988"/>
                </a:lnTo>
                <a:lnTo>
                  <a:pt x="1547744" y="3467635"/>
                </a:lnTo>
                <a:lnTo>
                  <a:pt x="1574226" y="3430166"/>
                </a:lnTo>
                <a:lnTo>
                  <a:pt x="1594078" y="3388338"/>
                </a:lnTo>
                <a:lnTo>
                  <a:pt x="1606544" y="3342908"/>
                </a:lnTo>
                <a:lnTo>
                  <a:pt x="1610867" y="3294634"/>
                </a:lnTo>
                <a:lnTo>
                  <a:pt x="1610867" y="268477"/>
                </a:lnTo>
                <a:lnTo>
                  <a:pt x="1606544" y="220203"/>
                </a:lnTo>
                <a:lnTo>
                  <a:pt x="1594078" y="174773"/>
                </a:lnTo>
                <a:lnTo>
                  <a:pt x="1574226" y="132945"/>
                </a:lnTo>
                <a:lnTo>
                  <a:pt x="1547744" y="95476"/>
                </a:lnTo>
                <a:lnTo>
                  <a:pt x="1515391" y="63123"/>
                </a:lnTo>
                <a:lnTo>
                  <a:pt x="1477922" y="36641"/>
                </a:lnTo>
                <a:lnTo>
                  <a:pt x="1436094" y="16789"/>
                </a:lnTo>
                <a:lnTo>
                  <a:pt x="1390664" y="4323"/>
                </a:lnTo>
                <a:lnTo>
                  <a:pt x="1342389" y="0"/>
                </a:lnTo>
                <a:close/>
              </a:path>
            </a:pathLst>
          </a:custGeom>
          <a:solidFill>
            <a:srgbClr val="CEA85F"/>
          </a:solidFill>
        </p:spPr>
        <p:txBody>
          <a:bodyPr wrap="square" lIns="0" tIns="0" rIns="0" bIns="0" rtlCol="0"/>
          <a:lstStyle/>
          <a:p>
            <a:endParaRPr/>
          </a:p>
        </p:txBody>
      </p:sp>
      <p:sp>
        <p:nvSpPr>
          <p:cNvPr id="19" name="object 19"/>
          <p:cNvSpPr txBox="1"/>
          <p:nvPr/>
        </p:nvSpPr>
        <p:spPr>
          <a:xfrm>
            <a:off x="5576061" y="3293491"/>
            <a:ext cx="946785" cy="756920"/>
          </a:xfrm>
          <a:prstGeom prst="rect">
            <a:avLst/>
          </a:prstGeom>
        </p:spPr>
        <p:txBody>
          <a:bodyPr vert="horz" wrap="square" lIns="0" tIns="12065" rIns="0" bIns="0" rtlCol="0">
            <a:spAutoFit/>
          </a:bodyPr>
          <a:lstStyle/>
          <a:p>
            <a:pPr marL="12700" marR="5080" algn="ctr">
              <a:lnSpc>
                <a:spcPct val="100000"/>
              </a:lnSpc>
              <a:spcBef>
                <a:spcPts val="95"/>
              </a:spcBef>
            </a:pPr>
            <a:r>
              <a:rPr sz="1600" spc="-10" dirty="0">
                <a:solidFill>
                  <a:srgbClr val="5F5F60"/>
                </a:solidFill>
                <a:latin typeface="Tahoma"/>
                <a:cs typeface="Tahoma"/>
              </a:rPr>
              <a:t>Clock </a:t>
            </a:r>
            <a:r>
              <a:rPr sz="1600" spc="-5" dirty="0">
                <a:solidFill>
                  <a:srgbClr val="5F5F60"/>
                </a:solidFill>
                <a:latin typeface="Tahoma"/>
                <a:cs typeface="Tahoma"/>
              </a:rPr>
              <a:t> P</a:t>
            </a:r>
            <a:r>
              <a:rPr sz="1600" spc="-10" dirty="0">
                <a:solidFill>
                  <a:srgbClr val="5F5F60"/>
                </a:solidFill>
                <a:latin typeface="Tahoma"/>
                <a:cs typeface="Tahoma"/>
              </a:rPr>
              <a:t>r</a:t>
            </a:r>
            <a:r>
              <a:rPr sz="1600" spc="-30" dirty="0">
                <a:solidFill>
                  <a:srgbClr val="5F5F60"/>
                </a:solidFill>
                <a:latin typeface="Tahoma"/>
                <a:cs typeface="Tahoma"/>
              </a:rPr>
              <a:t>oces</a:t>
            </a:r>
            <a:r>
              <a:rPr sz="1600" spc="-10" dirty="0">
                <a:solidFill>
                  <a:srgbClr val="5F5F60"/>
                </a:solidFill>
                <a:latin typeface="Tahoma"/>
                <a:cs typeface="Tahoma"/>
              </a:rPr>
              <a:t>si</a:t>
            </a:r>
            <a:r>
              <a:rPr sz="1600" spc="-40" dirty="0">
                <a:solidFill>
                  <a:srgbClr val="5F5F60"/>
                </a:solidFill>
                <a:latin typeface="Tahoma"/>
                <a:cs typeface="Tahoma"/>
              </a:rPr>
              <a:t>ng  </a:t>
            </a:r>
            <a:r>
              <a:rPr sz="1600" spc="-50" dirty="0">
                <a:solidFill>
                  <a:srgbClr val="5F5F60"/>
                </a:solidFill>
                <a:latin typeface="Tahoma"/>
                <a:cs typeface="Tahoma"/>
              </a:rPr>
              <a:t>FPGA</a:t>
            </a:r>
            <a:endParaRPr sz="1600">
              <a:latin typeface="Tahoma"/>
              <a:cs typeface="Tahoma"/>
            </a:endParaRPr>
          </a:p>
        </p:txBody>
      </p:sp>
      <p:sp>
        <p:nvSpPr>
          <p:cNvPr id="20" name="object 20"/>
          <p:cNvSpPr txBox="1"/>
          <p:nvPr/>
        </p:nvSpPr>
        <p:spPr>
          <a:xfrm>
            <a:off x="1918461" y="1152905"/>
            <a:ext cx="422909" cy="208279"/>
          </a:xfrm>
          <a:prstGeom prst="rect">
            <a:avLst/>
          </a:prstGeom>
        </p:spPr>
        <p:txBody>
          <a:bodyPr vert="horz" wrap="square" lIns="0" tIns="12700" rIns="0" bIns="0" rtlCol="0">
            <a:spAutoFit/>
          </a:bodyPr>
          <a:lstStyle/>
          <a:p>
            <a:pPr marL="12700">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L2</a:t>
            </a:r>
            <a:endParaRPr sz="1200">
              <a:latin typeface="Franklin Gothic Medium"/>
              <a:cs typeface="Franklin Gothic Medium"/>
            </a:endParaRPr>
          </a:p>
        </p:txBody>
      </p:sp>
      <p:sp>
        <p:nvSpPr>
          <p:cNvPr id="21" name="object 21"/>
          <p:cNvSpPr/>
          <p:nvPr/>
        </p:nvSpPr>
        <p:spPr>
          <a:xfrm>
            <a:off x="2848355" y="4293108"/>
            <a:ext cx="1609725" cy="1247140"/>
          </a:xfrm>
          <a:custGeom>
            <a:avLst/>
            <a:gdLst/>
            <a:ahLst/>
            <a:cxnLst/>
            <a:rect l="l" t="t" r="r" b="b"/>
            <a:pathLst>
              <a:path w="1609725" h="1247139">
                <a:moveTo>
                  <a:pt x="1401571" y="0"/>
                </a:moveTo>
                <a:lnTo>
                  <a:pt x="207771" y="0"/>
                </a:lnTo>
                <a:lnTo>
                  <a:pt x="160113" y="5484"/>
                </a:lnTo>
                <a:lnTo>
                  <a:pt x="116373" y="21107"/>
                </a:lnTo>
                <a:lnTo>
                  <a:pt x="77796" y="45626"/>
                </a:lnTo>
                <a:lnTo>
                  <a:pt x="45626" y="77796"/>
                </a:lnTo>
                <a:lnTo>
                  <a:pt x="21107" y="116373"/>
                </a:lnTo>
                <a:lnTo>
                  <a:pt x="5484" y="160113"/>
                </a:lnTo>
                <a:lnTo>
                  <a:pt x="0" y="207772"/>
                </a:lnTo>
                <a:lnTo>
                  <a:pt x="0" y="1038860"/>
                </a:lnTo>
                <a:lnTo>
                  <a:pt x="5484" y="1086518"/>
                </a:lnTo>
                <a:lnTo>
                  <a:pt x="21107" y="1130258"/>
                </a:lnTo>
                <a:lnTo>
                  <a:pt x="45626" y="1168835"/>
                </a:lnTo>
                <a:lnTo>
                  <a:pt x="77796" y="1201005"/>
                </a:lnTo>
                <a:lnTo>
                  <a:pt x="116373" y="1225524"/>
                </a:lnTo>
                <a:lnTo>
                  <a:pt x="160113" y="1241147"/>
                </a:lnTo>
                <a:lnTo>
                  <a:pt x="207771" y="1246632"/>
                </a:lnTo>
                <a:lnTo>
                  <a:pt x="1401571" y="1246632"/>
                </a:lnTo>
                <a:lnTo>
                  <a:pt x="1449230" y="1241147"/>
                </a:lnTo>
                <a:lnTo>
                  <a:pt x="1492970" y="1225524"/>
                </a:lnTo>
                <a:lnTo>
                  <a:pt x="1531547" y="1201005"/>
                </a:lnTo>
                <a:lnTo>
                  <a:pt x="1563717" y="1168835"/>
                </a:lnTo>
                <a:lnTo>
                  <a:pt x="1588236" y="1130258"/>
                </a:lnTo>
                <a:lnTo>
                  <a:pt x="1603859" y="1086518"/>
                </a:lnTo>
                <a:lnTo>
                  <a:pt x="1609344" y="1038860"/>
                </a:lnTo>
                <a:lnTo>
                  <a:pt x="1609344" y="207772"/>
                </a:lnTo>
                <a:lnTo>
                  <a:pt x="1603859" y="160113"/>
                </a:lnTo>
                <a:lnTo>
                  <a:pt x="1588236" y="116373"/>
                </a:lnTo>
                <a:lnTo>
                  <a:pt x="1563717" y="77796"/>
                </a:lnTo>
                <a:lnTo>
                  <a:pt x="1531547" y="45626"/>
                </a:lnTo>
                <a:lnTo>
                  <a:pt x="1492970" y="21107"/>
                </a:lnTo>
                <a:lnTo>
                  <a:pt x="1449230" y="5484"/>
                </a:lnTo>
                <a:lnTo>
                  <a:pt x="1401571" y="0"/>
                </a:lnTo>
                <a:close/>
              </a:path>
            </a:pathLst>
          </a:custGeom>
          <a:solidFill>
            <a:srgbClr val="CEA85F"/>
          </a:solidFill>
        </p:spPr>
        <p:txBody>
          <a:bodyPr wrap="square" lIns="0" tIns="0" rIns="0" bIns="0" rtlCol="0"/>
          <a:lstStyle/>
          <a:p>
            <a:endParaRPr/>
          </a:p>
        </p:txBody>
      </p:sp>
      <p:sp>
        <p:nvSpPr>
          <p:cNvPr id="22" name="object 22"/>
          <p:cNvSpPr txBox="1"/>
          <p:nvPr/>
        </p:nvSpPr>
        <p:spPr>
          <a:xfrm>
            <a:off x="3240277" y="4648961"/>
            <a:ext cx="838835" cy="513080"/>
          </a:xfrm>
          <a:prstGeom prst="rect">
            <a:avLst/>
          </a:prstGeom>
        </p:spPr>
        <p:txBody>
          <a:bodyPr vert="horz" wrap="square" lIns="0" tIns="12065" rIns="0" bIns="0" rtlCol="0">
            <a:spAutoFit/>
          </a:bodyPr>
          <a:lstStyle/>
          <a:p>
            <a:pPr marR="4445" algn="ctr">
              <a:lnSpc>
                <a:spcPct val="100000"/>
              </a:lnSpc>
              <a:spcBef>
                <a:spcPts val="95"/>
              </a:spcBef>
            </a:pPr>
            <a:r>
              <a:rPr sz="1600" spc="-55" dirty="0">
                <a:solidFill>
                  <a:srgbClr val="5F5F60"/>
                </a:solidFill>
                <a:latin typeface="Tahoma"/>
                <a:cs typeface="Tahoma"/>
              </a:rPr>
              <a:t>GNSS</a:t>
            </a:r>
            <a:endParaRPr sz="1600">
              <a:latin typeface="Tahoma"/>
              <a:cs typeface="Tahoma"/>
            </a:endParaRPr>
          </a:p>
          <a:p>
            <a:pPr marR="5080" algn="ctr">
              <a:lnSpc>
                <a:spcPct val="100000"/>
              </a:lnSpc>
            </a:pPr>
            <a:r>
              <a:rPr sz="1600" spc="-55" dirty="0">
                <a:solidFill>
                  <a:srgbClr val="5F5F60"/>
                </a:solidFill>
                <a:latin typeface="Tahoma"/>
                <a:cs typeface="Tahoma"/>
              </a:rPr>
              <a:t>Re</a:t>
            </a:r>
            <a:r>
              <a:rPr sz="1600" spc="-40" dirty="0">
                <a:solidFill>
                  <a:srgbClr val="5F5F60"/>
                </a:solidFill>
                <a:latin typeface="Tahoma"/>
                <a:cs typeface="Tahoma"/>
              </a:rPr>
              <a:t>ceiver2</a:t>
            </a:r>
            <a:endParaRPr sz="1600">
              <a:latin typeface="Tahoma"/>
              <a:cs typeface="Tahoma"/>
            </a:endParaRPr>
          </a:p>
        </p:txBody>
      </p:sp>
      <p:grpSp>
        <p:nvGrpSpPr>
          <p:cNvPr id="23" name="object 23"/>
          <p:cNvGrpSpPr/>
          <p:nvPr/>
        </p:nvGrpSpPr>
        <p:grpSpPr>
          <a:xfrm>
            <a:off x="1857501" y="3716782"/>
            <a:ext cx="3395345" cy="1449705"/>
            <a:chOff x="1857501" y="3716782"/>
            <a:chExt cx="3395345" cy="1449705"/>
          </a:xfrm>
        </p:grpSpPr>
        <p:sp>
          <p:nvSpPr>
            <p:cNvPr id="24" name="object 24"/>
            <p:cNvSpPr/>
            <p:nvPr/>
          </p:nvSpPr>
          <p:spPr>
            <a:xfrm>
              <a:off x="1863851" y="3723132"/>
              <a:ext cx="533400" cy="506095"/>
            </a:xfrm>
            <a:custGeom>
              <a:avLst/>
              <a:gdLst/>
              <a:ahLst/>
              <a:cxnLst/>
              <a:rect l="l" t="t" r="r" b="b"/>
              <a:pathLst>
                <a:path w="533400" h="506095">
                  <a:moveTo>
                    <a:pt x="0" y="0"/>
                  </a:moveTo>
                  <a:lnTo>
                    <a:pt x="533400" y="0"/>
                  </a:lnTo>
                  <a:lnTo>
                    <a:pt x="266700" y="505968"/>
                  </a:lnTo>
                  <a:lnTo>
                    <a:pt x="0" y="0"/>
                  </a:lnTo>
                  <a:close/>
                </a:path>
              </a:pathLst>
            </a:custGeom>
            <a:ln w="12700">
              <a:solidFill>
                <a:srgbClr val="5F5F60"/>
              </a:solidFill>
            </a:ln>
          </p:spPr>
          <p:txBody>
            <a:bodyPr wrap="square" lIns="0" tIns="0" rIns="0" bIns="0" rtlCol="0"/>
            <a:lstStyle/>
            <a:p>
              <a:endParaRPr/>
            </a:p>
          </p:txBody>
        </p:sp>
        <p:sp>
          <p:nvSpPr>
            <p:cNvPr id="25" name="object 25"/>
            <p:cNvSpPr/>
            <p:nvPr/>
          </p:nvSpPr>
          <p:spPr>
            <a:xfrm>
              <a:off x="2130551" y="3723132"/>
              <a:ext cx="0" cy="507365"/>
            </a:xfrm>
            <a:custGeom>
              <a:avLst/>
              <a:gdLst/>
              <a:ahLst/>
              <a:cxnLst/>
              <a:rect l="l" t="t" r="r" b="b"/>
              <a:pathLst>
                <a:path h="507364">
                  <a:moveTo>
                    <a:pt x="0" y="507111"/>
                  </a:moveTo>
                  <a:lnTo>
                    <a:pt x="0" y="0"/>
                  </a:lnTo>
                </a:path>
              </a:pathLst>
            </a:custGeom>
            <a:ln w="6350">
              <a:solidFill>
                <a:srgbClr val="5F5F60"/>
              </a:solidFill>
            </a:ln>
          </p:spPr>
          <p:txBody>
            <a:bodyPr wrap="square" lIns="0" tIns="0" rIns="0" bIns="0" rtlCol="0"/>
            <a:lstStyle/>
            <a:p>
              <a:endParaRPr/>
            </a:p>
          </p:txBody>
        </p:sp>
        <p:sp>
          <p:nvSpPr>
            <p:cNvPr id="26" name="object 26"/>
            <p:cNvSpPr/>
            <p:nvPr/>
          </p:nvSpPr>
          <p:spPr>
            <a:xfrm>
              <a:off x="2124201" y="4229100"/>
              <a:ext cx="723900" cy="725170"/>
            </a:xfrm>
            <a:custGeom>
              <a:avLst/>
              <a:gdLst/>
              <a:ahLst/>
              <a:cxnLst/>
              <a:rect l="l" t="t" r="r" b="b"/>
              <a:pathLst>
                <a:path w="723900" h="725170">
                  <a:moveTo>
                    <a:pt x="647319" y="648588"/>
                  </a:moveTo>
                  <a:lnTo>
                    <a:pt x="647319" y="724788"/>
                  </a:lnTo>
                  <a:lnTo>
                    <a:pt x="710819" y="693038"/>
                  </a:lnTo>
                  <a:lnTo>
                    <a:pt x="660019" y="693038"/>
                  </a:lnTo>
                  <a:lnTo>
                    <a:pt x="660019" y="680338"/>
                  </a:lnTo>
                  <a:lnTo>
                    <a:pt x="710819" y="680338"/>
                  </a:lnTo>
                  <a:lnTo>
                    <a:pt x="647319" y="648588"/>
                  </a:lnTo>
                  <a:close/>
                </a:path>
                <a:path w="723900" h="725170">
                  <a:moveTo>
                    <a:pt x="12700" y="0"/>
                  </a:moveTo>
                  <a:lnTo>
                    <a:pt x="0" y="0"/>
                  </a:lnTo>
                  <a:lnTo>
                    <a:pt x="0" y="693038"/>
                  </a:lnTo>
                  <a:lnTo>
                    <a:pt x="647319" y="693038"/>
                  </a:lnTo>
                  <a:lnTo>
                    <a:pt x="647319" y="686688"/>
                  </a:lnTo>
                  <a:lnTo>
                    <a:pt x="12700" y="686688"/>
                  </a:lnTo>
                  <a:lnTo>
                    <a:pt x="6350" y="680338"/>
                  </a:lnTo>
                  <a:lnTo>
                    <a:pt x="12700" y="680338"/>
                  </a:lnTo>
                  <a:lnTo>
                    <a:pt x="12700" y="0"/>
                  </a:lnTo>
                  <a:close/>
                </a:path>
                <a:path w="723900" h="725170">
                  <a:moveTo>
                    <a:pt x="710819" y="680338"/>
                  </a:moveTo>
                  <a:lnTo>
                    <a:pt x="660019" y="680338"/>
                  </a:lnTo>
                  <a:lnTo>
                    <a:pt x="660019" y="693038"/>
                  </a:lnTo>
                  <a:lnTo>
                    <a:pt x="710819" y="693038"/>
                  </a:lnTo>
                  <a:lnTo>
                    <a:pt x="723519" y="686688"/>
                  </a:lnTo>
                  <a:lnTo>
                    <a:pt x="710819" y="680338"/>
                  </a:lnTo>
                  <a:close/>
                </a:path>
                <a:path w="723900" h="725170">
                  <a:moveTo>
                    <a:pt x="12700" y="680338"/>
                  </a:moveTo>
                  <a:lnTo>
                    <a:pt x="6350" y="680338"/>
                  </a:lnTo>
                  <a:lnTo>
                    <a:pt x="12700" y="686688"/>
                  </a:lnTo>
                  <a:lnTo>
                    <a:pt x="12700" y="680338"/>
                  </a:lnTo>
                  <a:close/>
                </a:path>
                <a:path w="723900" h="725170">
                  <a:moveTo>
                    <a:pt x="647319" y="680338"/>
                  </a:moveTo>
                  <a:lnTo>
                    <a:pt x="12700" y="680338"/>
                  </a:lnTo>
                  <a:lnTo>
                    <a:pt x="12700" y="686688"/>
                  </a:lnTo>
                  <a:lnTo>
                    <a:pt x="647319" y="686688"/>
                  </a:lnTo>
                  <a:lnTo>
                    <a:pt x="647319" y="680338"/>
                  </a:lnTo>
                  <a:close/>
                </a:path>
              </a:pathLst>
            </a:custGeom>
            <a:solidFill>
              <a:srgbClr val="5F5F60"/>
            </a:solidFill>
          </p:spPr>
          <p:txBody>
            <a:bodyPr wrap="square" lIns="0" tIns="0" rIns="0" bIns="0" rtlCol="0"/>
            <a:lstStyle/>
            <a:p>
              <a:endParaRPr/>
            </a:p>
          </p:txBody>
        </p:sp>
        <p:sp>
          <p:nvSpPr>
            <p:cNvPr id="27" name="object 27"/>
            <p:cNvSpPr/>
            <p:nvPr/>
          </p:nvSpPr>
          <p:spPr>
            <a:xfrm>
              <a:off x="4457700" y="4518659"/>
              <a:ext cx="795020" cy="647700"/>
            </a:xfrm>
            <a:custGeom>
              <a:avLst/>
              <a:gdLst/>
              <a:ahLst/>
              <a:cxnLst/>
              <a:rect l="l" t="t" r="r" b="b"/>
              <a:pathLst>
                <a:path w="795020" h="647700">
                  <a:moveTo>
                    <a:pt x="794639" y="609600"/>
                  </a:moveTo>
                  <a:lnTo>
                    <a:pt x="781939" y="603250"/>
                  </a:lnTo>
                  <a:lnTo>
                    <a:pt x="718439" y="571500"/>
                  </a:lnTo>
                  <a:lnTo>
                    <a:pt x="718439" y="603250"/>
                  </a:lnTo>
                  <a:lnTo>
                    <a:pt x="0" y="603250"/>
                  </a:lnTo>
                  <a:lnTo>
                    <a:pt x="0" y="615950"/>
                  </a:lnTo>
                  <a:lnTo>
                    <a:pt x="718439" y="615950"/>
                  </a:lnTo>
                  <a:lnTo>
                    <a:pt x="718439" y="647700"/>
                  </a:lnTo>
                  <a:lnTo>
                    <a:pt x="781939" y="615950"/>
                  </a:lnTo>
                  <a:lnTo>
                    <a:pt x="794639" y="609600"/>
                  </a:lnTo>
                  <a:close/>
                </a:path>
                <a:path w="795020" h="647700">
                  <a:moveTo>
                    <a:pt x="794639" y="38100"/>
                  </a:moveTo>
                  <a:lnTo>
                    <a:pt x="781939" y="31750"/>
                  </a:lnTo>
                  <a:lnTo>
                    <a:pt x="718439" y="0"/>
                  </a:lnTo>
                  <a:lnTo>
                    <a:pt x="718439" y="31750"/>
                  </a:lnTo>
                  <a:lnTo>
                    <a:pt x="0" y="31750"/>
                  </a:lnTo>
                  <a:lnTo>
                    <a:pt x="0" y="44450"/>
                  </a:lnTo>
                  <a:lnTo>
                    <a:pt x="718439" y="44450"/>
                  </a:lnTo>
                  <a:lnTo>
                    <a:pt x="718439" y="76200"/>
                  </a:lnTo>
                  <a:lnTo>
                    <a:pt x="781939" y="44450"/>
                  </a:lnTo>
                  <a:lnTo>
                    <a:pt x="794639" y="38100"/>
                  </a:lnTo>
                  <a:close/>
                </a:path>
              </a:pathLst>
            </a:custGeom>
            <a:solidFill>
              <a:srgbClr val="343894"/>
            </a:solidFill>
          </p:spPr>
          <p:txBody>
            <a:bodyPr wrap="square" lIns="0" tIns="0" rIns="0" bIns="0" rtlCol="0"/>
            <a:lstStyle/>
            <a:p>
              <a:endParaRPr/>
            </a:p>
          </p:txBody>
        </p:sp>
      </p:grpSp>
      <p:sp>
        <p:nvSpPr>
          <p:cNvPr id="28" name="object 28"/>
          <p:cNvSpPr txBox="1"/>
          <p:nvPr/>
        </p:nvSpPr>
        <p:spPr>
          <a:xfrm>
            <a:off x="4595495" y="4785740"/>
            <a:ext cx="417830" cy="239395"/>
          </a:xfrm>
          <a:prstGeom prst="rect">
            <a:avLst/>
          </a:prstGeom>
        </p:spPr>
        <p:txBody>
          <a:bodyPr vert="horz" wrap="square" lIns="0" tIns="12700" rIns="0" bIns="0" rtlCol="0">
            <a:spAutoFit/>
          </a:bodyPr>
          <a:lstStyle/>
          <a:p>
            <a:pPr>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29" name="object 29"/>
          <p:cNvSpPr txBox="1"/>
          <p:nvPr/>
        </p:nvSpPr>
        <p:spPr>
          <a:xfrm>
            <a:off x="4599178" y="4225290"/>
            <a:ext cx="402590" cy="239395"/>
          </a:xfrm>
          <a:prstGeom prst="rect">
            <a:avLst/>
          </a:prstGeom>
        </p:spPr>
        <p:txBody>
          <a:bodyPr vert="horz" wrap="square" lIns="0" tIns="12700" rIns="0" bIns="0" rtlCol="0">
            <a:spAutoFit/>
          </a:bodyPr>
          <a:lstStyle/>
          <a:p>
            <a:pPr>
              <a:lnSpc>
                <a:spcPct val="100000"/>
              </a:lnSpc>
              <a:spcBef>
                <a:spcPts val="100"/>
              </a:spcBef>
            </a:pPr>
            <a:r>
              <a:rPr sz="1400" spc="-85" dirty="0">
                <a:solidFill>
                  <a:srgbClr val="5F5F60"/>
                </a:solidFill>
                <a:latin typeface="Franklin Gothic Medium"/>
                <a:cs typeface="Franklin Gothic Medium"/>
              </a:rPr>
              <a:t>T</a:t>
            </a:r>
            <a:r>
              <a:rPr sz="1400" spc="-10" dirty="0">
                <a:solidFill>
                  <a:srgbClr val="5F5F60"/>
                </a:solidFill>
                <a:latin typeface="Franklin Gothic Medium"/>
                <a:cs typeface="Franklin Gothic Medium"/>
              </a:rPr>
              <a:t>oD</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0" name="object 30"/>
          <p:cNvSpPr txBox="1"/>
          <p:nvPr/>
        </p:nvSpPr>
        <p:spPr>
          <a:xfrm>
            <a:off x="1931161" y="3403472"/>
            <a:ext cx="410209" cy="208279"/>
          </a:xfrm>
          <a:prstGeom prst="rect">
            <a:avLst/>
          </a:prstGeom>
        </p:spPr>
        <p:txBody>
          <a:bodyPr vert="horz" wrap="square" lIns="0" tIns="12700" rIns="0" bIns="0" rtlCol="0">
            <a:spAutoFit/>
          </a:bodyPr>
          <a:lstStyle/>
          <a:p>
            <a:pPr>
              <a:lnSpc>
                <a:spcPct val="100000"/>
              </a:lnSpc>
              <a:spcBef>
                <a:spcPts val="100"/>
              </a:spcBef>
            </a:pPr>
            <a:r>
              <a:rPr sz="1200" spc="-10" dirty="0">
                <a:solidFill>
                  <a:srgbClr val="5F5F60"/>
                </a:solidFill>
                <a:latin typeface="Franklin Gothic Medium"/>
                <a:cs typeface="Franklin Gothic Medium"/>
              </a:rPr>
              <a:t>L1</a:t>
            </a:r>
            <a:r>
              <a:rPr sz="1200" spc="-35" dirty="0">
                <a:solidFill>
                  <a:srgbClr val="5F5F60"/>
                </a:solidFill>
                <a:latin typeface="Franklin Gothic Medium"/>
                <a:cs typeface="Franklin Gothic Medium"/>
              </a:rPr>
              <a:t>/</a:t>
            </a:r>
            <a:r>
              <a:rPr sz="1200" spc="-10" dirty="0">
                <a:solidFill>
                  <a:srgbClr val="5F5F60"/>
                </a:solidFill>
                <a:latin typeface="Franklin Gothic Medium"/>
                <a:cs typeface="Franklin Gothic Medium"/>
              </a:rPr>
              <a:t>L5</a:t>
            </a:r>
            <a:endParaRPr sz="1200">
              <a:latin typeface="Franklin Gothic Medium"/>
              <a:cs typeface="Franklin Gothic Medium"/>
            </a:endParaRPr>
          </a:p>
        </p:txBody>
      </p:sp>
      <p:sp>
        <p:nvSpPr>
          <p:cNvPr id="31" name="object 31"/>
          <p:cNvSpPr/>
          <p:nvPr/>
        </p:nvSpPr>
        <p:spPr>
          <a:xfrm>
            <a:off x="6854952" y="409498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2" name="object 32"/>
          <p:cNvSpPr txBox="1"/>
          <p:nvPr/>
        </p:nvSpPr>
        <p:spPr>
          <a:xfrm>
            <a:off x="6995541" y="3842765"/>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1</a:t>
            </a:r>
            <a:endParaRPr sz="1400">
              <a:latin typeface="Franklin Gothic Medium"/>
              <a:cs typeface="Franklin Gothic Medium"/>
            </a:endParaRPr>
          </a:p>
        </p:txBody>
      </p:sp>
      <p:sp>
        <p:nvSpPr>
          <p:cNvPr id="33" name="object 33"/>
          <p:cNvSpPr/>
          <p:nvPr/>
        </p:nvSpPr>
        <p:spPr>
          <a:xfrm>
            <a:off x="6854952" y="4255008"/>
            <a:ext cx="671830" cy="76200"/>
          </a:xfrm>
          <a:custGeom>
            <a:avLst/>
            <a:gdLst/>
            <a:ahLst/>
            <a:cxnLst/>
            <a:rect l="l" t="t" r="r" b="b"/>
            <a:pathLst>
              <a:path w="671829" h="76200">
                <a:moveTo>
                  <a:pt x="595629" y="0"/>
                </a:moveTo>
                <a:lnTo>
                  <a:pt x="595629" y="76200"/>
                </a:lnTo>
                <a:lnTo>
                  <a:pt x="659129" y="44450"/>
                </a:lnTo>
                <a:lnTo>
                  <a:pt x="608329" y="44450"/>
                </a:lnTo>
                <a:lnTo>
                  <a:pt x="608329" y="31750"/>
                </a:lnTo>
                <a:lnTo>
                  <a:pt x="659129" y="31750"/>
                </a:lnTo>
                <a:lnTo>
                  <a:pt x="595629" y="0"/>
                </a:lnTo>
                <a:close/>
              </a:path>
              <a:path w="671829" h="76200">
                <a:moveTo>
                  <a:pt x="595629" y="31750"/>
                </a:moveTo>
                <a:lnTo>
                  <a:pt x="0" y="31750"/>
                </a:lnTo>
                <a:lnTo>
                  <a:pt x="0" y="44450"/>
                </a:lnTo>
                <a:lnTo>
                  <a:pt x="595629" y="44450"/>
                </a:lnTo>
                <a:lnTo>
                  <a:pt x="595629" y="31750"/>
                </a:lnTo>
                <a:close/>
              </a:path>
              <a:path w="671829" h="76200">
                <a:moveTo>
                  <a:pt x="659129" y="31750"/>
                </a:moveTo>
                <a:lnTo>
                  <a:pt x="608329" y="31750"/>
                </a:lnTo>
                <a:lnTo>
                  <a:pt x="608329" y="44450"/>
                </a:lnTo>
                <a:lnTo>
                  <a:pt x="659129" y="44450"/>
                </a:lnTo>
                <a:lnTo>
                  <a:pt x="671829" y="38100"/>
                </a:lnTo>
                <a:lnTo>
                  <a:pt x="659129" y="31750"/>
                </a:lnTo>
                <a:close/>
              </a:path>
            </a:pathLst>
          </a:custGeom>
          <a:solidFill>
            <a:srgbClr val="343894"/>
          </a:solidFill>
        </p:spPr>
        <p:txBody>
          <a:bodyPr wrap="square" lIns="0" tIns="0" rIns="0" bIns="0" rtlCol="0"/>
          <a:lstStyle/>
          <a:p>
            <a:endParaRPr/>
          </a:p>
        </p:txBody>
      </p:sp>
      <p:sp>
        <p:nvSpPr>
          <p:cNvPr id="34" name="object 34"/>
          <p:cNvSpPr txBox="1"/>
          <p:nvPr/>
        </p:nvSpPr>
        <p:spPr>
          <a:xfrm>
            <a:off x="6995541" y="4323969"/>
            <a:ext cx="430530" cy="239395"/>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5F5F60"/>
                </a:solidFill>
                <a:latin typeface="Franklin Gothic Medium"/>
                <a:cs typeface="Franklin Gothic Medium"/>
              </a:rPr>
              <a:t>PP</a:t>
            </a:r>
            <a:r>
              <a:rPr sz="1400" spc="-5" dirty="0">
                <a:solidFill>
                  <a:srgbClr val="5F5F60"/>
                </a:solidFill>
                <a:latin typeface="Franklin Gothic Medium"/>
                <a:cs typeface="Franklin Gothic Medium"/>
              </a:rPr>
              <a:t>S</a:t>
            </a:r>
            <a:r>
              <a:rPr sz="1400" dirty="0">
                <a:solidFill>
                  <a:srgbClr val="5F5F60"/>
                </a:solidFill>
                <a:latin typeface="Franklin Gothic Medium"/>
                <a:cs typeface="Franklin Gothic Medium"/>
              </a:rPr>
              <a:t>2</a:t>
            </a:r>
            <a:endParaRPr sz="1400">
              <a:latin typeface="Franklin Gothic Medium"/>
              <a:cs typeface="Franklin Gothic Medium"/>
            </a:endParaRPr>
          </a:p>
        </p:txBody>
      </p:sp>
      <p:sp>
        <p:nvSpPr>
          <p:cNvPr id="35" name="object 35"/>
          <p:cNvSpPr/>
          <p:nvPr/>
        </p:nvSpPr>
        <p:spPr>
          <a:xfrm>
            <a:off x="1601724" y="3374134"/>
            <a:ext cx="3766185" cy="2264665"/>
          </a:xfrm>
          <a:custGeom>
            <a:avLst/>
            <a:gdLst/>
            <a:ahLst/>
            <a:cxnLst/>
            <a:rect l="l" t="t" r="r" b="b"/>
            <a:pathLst>
              <a:path w="3766185" h="2255520">
                <a:moveTo>
                  <a:pt x="0" y="2255520"/>
                </a:moveTo>
                <a:lnTo>
                  <a:pt x="3765804" y="2255520"/>
                </a:lnTo>
                <a:lnTo>
                  <a:pt x="3765804" y="0"/>
                </a:lnTo>
                <a:lnTo>
                  <a:pt x="0" y="0"/>
                </a:lnTo>
                <a:lnTo>
                  <a:pt x="0" y="2255520"/>
                </a:lnTo>
                <a:close/>
              </a:path>
            </a:pathLst>
          </a:custGeom>
          <a:ln w="12700">
            <a:solidFill>
              <a:srgbClr val="FF0000"/>
            </a:solidFill>
          </a:ln>
        </p:spPr>
        <p:txBody>
          <a:bodyPr wrap="square" lIns="0" tIns="0" rIns="0" bIns="0" rtlCol="0"/>
          <a:lstStyle/>
          <a:p>
            <a:endParaRPr/>
          </a:p>
        </p:txBody>
      </p:sp>
      <p:sp>
        <p:nvSpPr>
          <p:cNvPr id="36" name="object 36"/>
          <p:cNvSpPr txBox="1"/>
          <p:nvPr/>
        </p:nvSpPr>
        <p:spPr>
          <a:xfrm>
            <a:off x="1643252" y="3094101"/>
            <a:ext cx="653415" cy="239395"/>
          </a:xfrm>
          <a:prstGeom prst="rect">
            <a:avLst/>
          </a:prstGeom>
        </p:spPr>
        <p:txBody>
          <a:bodyPr vert="horz" wrap="square" lIns="0" tIns="13335" rIns="0" bIns="0" rtlCol="0">
            <a:spAutoFit/>
          </a:bodyPr>
          <a:lstStyle/>
          <a:p>
            <a:pPr marL="12700">
              <a:lnSpc>
                <a:spcPct val="100000"/>
              </a:lnSpc>
              <a:spcBef>
                <a:spcPts val="105"/>
              </a:spcBef>
            </a:pPr>
            <a:r>
              <a:rPr sz="1400" spc="-15" dirty="0">
                <a:solidFill>
                  <a:srgbClr val="FF0000"/>
                </a:solidFill>
                <a:latin typeface="Franklin Gothic Medium"/>
                <a:cs typeface="Franklin Gothic Medium"/>
              </a:rPr>
              <a:t>Optio</a:t>
            </a:r>
            <a:r>
              <a:rPr sz="1400" spc="-20" dirty="0">
                <a:solidFill>
                  <a:srgbClr val="FF0000"/>
                </a:solidFill>
                <a:latin typeface="Franklin Gothic Medium"/>
                <a:cs typeface="Franklin Gothic Medium"/>
              </a:rPr>
              <a:t>nal</a:t>
            </a:r>
            <a:endParaRPr sz="1400">
              <a:latin typeface="Franklin Gothic Medium"/>
              <a:cs typeface="Franklin Gothic Medium"/>
            </a:endParaRPr>
          </a:p>
        </p:txBody>
      </p:sp>
      <p:grpSp>
        <p:nvGrpSpPr>
          <p:cNvPr id="37" name="object 37"/>
          <p:cNvGrpSpPr/>
          <p:nvPr/>
        </p:nvGrpSpPr>
        <p:grpSpPr>
          <a:xfrm>
            <a:off x="7620" y="2328672"/>
            <a:ext cx="12362877" cy="3136899"/>
            <a:chOff x="7620" y="2328672"/>
            <a:chExt cx="12362877" cy="3136899"/>
          </a:xfrm>
        </p:grpSpPr>
        <p:sp>
          <p:nvSpPr>
            <p:cNvPr id="38" name="object 38"/>
            <p:cNvSpPr/>
            <p:nvPr/>
          </p:nvSpPr>
          <p:spPr>
            <a:xfrm>
              <a:off x="7987284" y="2950463"/>
              <a:ext cx="0" cy="439420"/>
            </a:xfrm>
            <a:custGeom>
              <a:avLst/>
              <a:gdLst/>
              <a:ahLst/>
              <a:cxnLst/>
              <a:rect l="l" t="t" r="r" b="b"/>
              <a:pathLst>
                <a:path h="439420">
                  <a:moveTo>
                    <a:pt x="0" y="438912"/>
                  </a:moveTo>
                  <a:lnTo>
                    <a:pt x="0" y="0"/>
                  </a:lnTo>
                </a:path>
              </a:pathLst>
            </a:custGeom>
            <a:ln w="6350">
              <a:solidFill>
                <a:srgbClr val="5F5F60"/>
              </a:solidFill>
            </a:ln>
          </p:spPr>
          <p:txBody>
            <a:bodyPr wrap="square" lIns="0" tIns="0" rIns="0" bIns="0" rtlCol="0"/>
            <a:lstStyle/>
            <a:p>
              <a:endParaRPr/>
            </a:p>
          </p:txBody>
        </p:sp>
        <p:pic>
          <p:nvPicPr>
            <p:cNvPr id="39" name="object 39"/>
            <p:cNvPicPr/>
            <p:nvPr/>
          </p:nvPicPr>
          <p:blipFill>
            <a:blip r:embed="rId3" cstate="print"/>
            <a:stretch>
              <a:fillRect/>
            </a:stretch>
          </p:blipFill>
          <p:spPr>
            <a:xfrm>
              <a:off x="7620" y="2328672"/>
              <a:ext cx="1347215" cy="685800"/>
            </a:xfrm>
            <a:prstGeom prst="rect">
              <a:avLst/>
            </a:prstGeom>
          </p:spPr>
        </p:pic>
        <p:pic>
          <p:nvPicPr>
            <p:cNvPr id="40" name="object 40"/>
            <p:cNvPicPr/>
            <p:nvPr/>
          </p:nvPicPr>
          <p:blipFill>
            <a:blip r:embed="rId4" cstate="print"/>
            <a:stretch>
              <a:fillRect/>
            </a:stretch>
          </p:blipFill>
          <p:spPr>
            <a:xfrm>
              <a:off x="9463796" y="3466225"/>
              <a:ext cx="1172058" cy="1002295"/>
            </a:xfrm>
            <a:prstGeom prst="rect">
              <a:avLst/>
            </a:prstGeom>
          </p:spPr>
        </p:pic>
        <p:pic>
          <p:nvPicPr>
            <p:cNvPr id="41" name="object 41"/>
            <p:cNvPicPr/>
            <p:nvPr/>
          </p:nvPicPr>
          <p:blipFill>
            <a:blip r:embed="rId5" cstate="print"/>
            <a:stretch>
              <a:fillRect/>
            </a:stretch>
          </p:blipFill>
          <p:spPr>
            <a:xfrm>
              <a:off x="9701912" y="4757927"/>
              <a:ext cx="888363" cy="707644"/>
            </a:xfrm>
            <a:prstGeom prst="rect">
              <a:avLst/>
            </a:prstGeom>
          </p:spPr>
        </p:pic>
        <p:pic>
          <p:nvPicPr>
            <p:cNvPr id="42" name="object 42"/>
            <p:cNvPicPr/>
            <p:nvPr/>
          </p:nvPicPr>
          <p:blipFill>
            <a:blip r:embed="rId6" cstate="print"/>
            <a:stretch>
              <a:fillRect/>
            </a:stretch>
          </p:blipFill>
          <p:spPr>
            <a:xfrm>
              <a:off x="10375581" y="3961637"/>
              <a:ext cx="1994916" cy="1374647"/>
            </a:xfrm>
            <a:prstGeom prst="rect">
              <a:avLst/>
            </a:prstGeom>
          </p:spPr>
        </p:pic>
      </p:grpSp>
      <p:sp>
        <p:nvSpPr>
          <p:cNvPr id="43" name="object 43"/>
          <p:cNvSpPr txBox="1"/>
          <p:nvPr/>
        </p:nvSpPr>
        <p:spPr>
          <a:xfrm>
            <a:off x="8947784" y="6357170"/>
            <a:ext cx="2855595" cy="255270"/>
          </a:xfrm>
          <a:prstGeom prst="rect">
            <a:avLst/>
          </a:prstGeom>
        </p:spPr>
        <p:txBody>
          <a:bodyPr vert="horz" wrap="square" lIns="0" tIns="0" rIns="0" bIns="0" rtlCol="0">
            <a:spAutoFit/>
          </a:bodyPr>
          <a:lstStyle/>
          <a:p>
            <a:pPr marL="12700">
              <a:lnSpc>
                <a:spcPts val="1885"/>
              </a:lnSpc>
            </a:pPr>
            <a:r>
              <a:rPr sz="1600" spc="-10" dirty="0">
                <a:solidFill>
                  <a:srgbClr val="FFFFFF"/>
                </a:solidFill>
                <a:latin typeface="Franklin Gothic Medium"/>
                <a:cs typeface="Franklin Gothic Medium"/>
              </a:rPr>
              <a:t>Connect.</a:t>
            </a:r>
            <a:r>
              <a:rPr sz="1600" dirty="0">
                <a:solidFill>
                  <a:srgbClr val="FFFFFF"/>
                </a:solidFill>
                <a:latin typeface="Franklin Gothic Medium"/>
                <a:cs typeface="Franklin Gothic Medium"/>
              </a:rPr>
              <a:t> </a:t>
            </a:r>
            <a:r>
              <a:rPr sz="1600" spc="-20" dirty="0">
                <a:solidFill>
                  <a:srgbClr val="FFFFFF"/>
                </a:solidFill>
                <a:latin typeface="Franklin Gothic Medium"/>
                <a:cs typeface="Franklin Gothic Medium"/>
              </a:rPr>
              <a:t>Collaborate.</a:t>
            </a:r>
            <a:r>
              <a:rPr sz="1600" spc="10" dirty="0">
                <a:solidFill>
                  <a:srgbClr val="FFFFFF"/>
                </a:solidFill>
                <a:latin typeface="Franklin Gothic Medium"/>
                <a:cs typeface="Franklin Gothic Medium"/>
              </a:rPr>
              <a:t> </a:t>
            </a:r>
            <a:r>
              <a:rPr sz="1600" spc="-25" dirty="0">
                <a:solidFill>
                  <a:srgbClr val="FFFFFF"/>
                </a:solidFill>
                <a:latin typeface="Franklin Gothic Medium"/>
                <a:cs typeface="Franklin Gothic Medium"/>
              </a:rPr>
              <a:t>Accelerate.</a:t>
            </a:r>
            <a:endParaRPr sz="1600">
              <a:latin typeface="Franklin Gothic Medium"/>
              <a:cs typeface="Franklin Gothic Medium"/>
            </a:endParaRPr>
          </a:p>
        </p:txBody>
      </p:sp>
      <p:grpSp>
        <p:nvGrpSpPr>
          <p:cNvPr id="44" name="Google Shape;1808;p66">
            <a:extLst>
              <a:ext uri="{FF2B5EF4-FFF2-40B4-BE49-F238E27FC236}">
                <a16:creationId xmlns:a16="http://schemas.microsoft.com/office/drawing/2014/main" id="{4CD00D72-0AA3-44B5-87EA-C2DB2FC648B8}"/>
              </a:ext>
            </a:extLst>
          </p:cNvPr>
          <p:cNvGrpSpPr/>
          <p:nvPr/>
        </p:nvGrpSpPr>
        <p:grpSpPr>
          <a:xfrm>
            <a:off x="4426044" y="220442"/>
            <a:ext cx="846528" cy="808368"/>
            <a:chOff x="4167000" y="2166750"/>
            <a:chExt cx="810000" cy="810000"/>
          </a:xfrm>
        </p:grpSpPr>
        <p:sp>
          <p:nvSpPr>
            <p:cNvPr id="45" name="Google Shape;1809;p66">
              <a:extLst>
                <a:ext uri="{FF2B5EF4-FFF2-40B4-BE49-F238E27FC236}">
                  <a16:creationId xmlns:a16="http://schemas.microsoft.com/office/drawing/2014/main" id="{E36B6D01-9390-46C9-9256-1B866FF42A44}"/>
                </a:ext>
              </a:extLst>
            </p:cNvPr>
            <p:cNvSpPr/>
            <p:nvPr/>
          </p:nvSpPr>
          <p:spPr>
            <a:xfrm>
              <a:off x="4167000" y="2166750"/>
              <a:ext cx="810000" cy="810000"/>
            </a:xfrm>
            <a:custGeom>
              <a:avLst/>
              <a:gdLst/>
              <a:ahLst/>
              <a:cxnLst/>
              <a:rect l="l" t="t" r="r" b="b"/>
              <a:pathLst>
                <a:path w="1072618" h="1072618" extrusionOk="0">
                  <a:moveTo>
                    <a:pt x="95770" y="1072619"/>
                  </a:moveTo>
                  <a:cubicBezTo>
                    <a:pt x="43416" y="1072619"/>
                    <a:pt x="0" y="1029203"/>
                    <a:pt x="0" y="976849"/>
                  </a:cubicBezTo>
                  <a:lnTo>
                    <a:pt x="0" y="95770"/>
                  </a:lnTo>
                  <a:cubicBezTo>
                    <a:pt x="0" y="43416"/>
                    <a:pt x="43416" y="0"/>
                    <a:pt x="95770" y="0"/>
                  </a:cubicBezTo>
                  <a:lnTo>
                    <a:pt x="976849" y="0"/>
                  </a:lnTo>
                  <a:cubicBezTo>
                    <a:pt x="1029203" y="0"/>
                    <a:pt x="1072619" y="43416"/>
                    <a:pt x="1072619" y="95770"/>
                  </a:cubicBezTo>
                  <a:lnTo>
                    <a:pt x="1072619" y="976849"/>
                  </a:lnTo>
                  <a:cubicBezTo>
                    <a:pt x="1072619" y="1029203"/>
                    <a:pt x="1029203" y="1072619"/>
                    <a:pt x="976849" y="1072619"/>
                  </a:cubicBezTo>
                  <a:lnTo>
                    <a:pt x="95770" y="1072619"/>
                  </a:lnTo>
                  <a:close/>
                </a:path>
              </a:pathLst>
            </a:custGeom>
            <a:gradFill>
              <a:gsLst>
                <a:gs pos="0">
                  <a:srgbClr val="005CA9"/>
                </a:gs>
                <a:gs pos="91200">
                  <a:srgbClr val="002856"/>
                </a:gs>
                <a:gs pos="100000">
                  <a:srgbClr val="002856"/>
                </a:gs>
              </a:gsLst>
              <a:path path="circle">
                <a:fillToRect l="100000" t="100000"/>
              </a:path>
              <a:tileRect r="-100000" b="-100000"/>
            </a:gradFill>
            <a:ln w="9525" cap="flat" cmpd="sng">
              <a:solidFill>
                <a:srgbClr val="FFFFFF"/>
              </a:solidFill>
              <a:prstDash val="solid"/>
              <a:round/>
              <a:headEnd type="none" w="sm" len="sm"/>
              <a:tailEnd type="none" w="sm" len="sm"/>
            </a:ln>
          </p:spPr>
          <p:txBody>
            <a:bodyPr spcFirstLastPara="1" wrap="square" lIns="120000" tIns="62400" rIns="120000" bIns="62400" anchor="ctr" anchorCtr="0">
              <a:noAutofit/>
            </a:bodyPr>
            <a:lstStyle/>
            <a:p>
              <a:pPr>
                <a:buClr>
                  <a:srgbClr val="182677"/>
                </a:buClr>
                <a:buSzPts val="1800"/>
              </a:pPr>
              <a:endParaRPr sz="2400">
                <a:solidFill>
                  <a:srgbClr val="000000"/>
                </a:solidFill>
                <a:latin typeface="+mj-lt"/>
                <a:ea typeface="Verdana"/>
                <a:cs typeface="Verdana"/>
                <a:sym typeface="Verdana"/>
              </a:endParaRPr>
            </a:p>
          </p:txBody>
        </p:sp>
        <p:grpSp>
          <p:nvGrpSpPr>
            <p:cNvPr id="46" name="Google Shape;1810;p66">
              <a:extLst>
                <a:ext uri="{FF2B5EF4-FFF2-40B4-BE49-F238E27FC236}">
                  <a16:creationId xmlns:a16="http://schemas.microsoft.com/office/drawing/2014/main" id="{4160AC52-2F91-4EA6-98FD-1B61A461085E}"/>
                </a:ext>
              </a:extLst>
            </p:cNvPr>
            <p:cNvGrpSpPr/>
            <p:nvPr/>
          </p:nvGrpSpPr>
          <p:grpSpPr>
            <a:xfrm>
              <a:off x="4212051" y="2315099"/>
              <a:ext cx="719899" cy="513302"/>
              <a:chOff x="6103026" y="1909193"/>
              <a:chExt cx="719899" cy="513302"/>
            </a:xfrm>
          </p:grpSpPr>
          <p:sp>
            <p:nvSpPr>
              <p:cNvPr id="47" name="Google Shape;1811;p66">
                <a:extLst>
                  <a:ext uri="{FF2B5EF4-FFF2-40B4-BE49-F238E27FC236}">
                    <a16:creationId xmlns:a16="http://schemas.microsoft.com/office/drawing/2014/main" id="{65B0931C-DD1B-48C4-8099-9EEF9BDCB508}"/>
                  </a:ext>
                </a:extLst>
              </p:cNvPr>
              <p:cNvSpPr/>
              <p:nvPr/>
            </p:nvSpPr>
            <p:spPr>
              <a:xfrm>
                <a:off x="6177797" y="1909193"/>
                <a:ext cx="571976" cy="513302"/>
              </a:xfrm>
              <a:custGeom>
                <a:avLst/>
                <a:gdLst/>
                <a:ahLst/>
                <a:cxnLst/>
                <a:rect l="l" t="t" r="r" b="b"/>
                <a:pathLst>
                  <a:path w="571976" h="513302" extrusionOk="0">
                    <a:moveTo>
                      <a:pt x="274129" y="513302"/>
                    </a:moveTo>
                    <a:lnTo>
                      <a:pt x="272510" y="513302"/>
                    </a:lnTo>
                    <a:cubicBezTo>
                      <a:pt x="215360" y="510635"/>
                      <a:pt x="186214" y="345091"/>
                      <a:pt x="176308" y="274130"/>
                    </a:cubicBezTo>
                    <a:cubicBezTo>
                      <a:pt x="163068" y="146018"/>
                      <a:pt x="130778" y="30099"/>
                      <a:pt x="108490" y="30099"/>
                    </a:cubicBezTo>
                    <a:lnTo>
                      <a:pt x="108490" y="30099"/>
                    </a:lnTo>
                    <a:cubicBezTo>
                      <a:pt x="87059" y="30099"/>
                      <a:pt x="49339" y="144399"/>
                      <a:pt x="29337" y="268224"/>
                    </a:cubicBezTo>
                    <a:lnTo>
                      <a:pt x="0" y="263557"/>
                    </a:lnTo>
                    <a:cubicBezTo>
                      <a:pt x="12668" y="184499"/>
                      <a:pt x="48577" y="572"/>
                      <a:pt x="108204" y="0"/>
                    </a:cubicBezTo>
                    <a:lnTo>
                      <a:pt x="108204" y="0"/>
                    </a:lnTo>
                    <a:cubicBezTo>
                      <a:pt x="170974" y="0"/>
                      <a:pt x="197263" y="188785"/>
                      <a:pt x="205645" y="270129"/>
                    </a:cubicBezTo>
                    <a:cubicBezTo>
                      <a:pt x="221171" y="380429"/>
                      <a:pt x="253270" y="482251"/>
                      <a:pt x="273653" y="483203"/>
                    </a:cubicBezTo>
                    <a:lnTo>
                      <a:pt x="273653" y="483203"/>
                    </a:lnTo>
                    <a:cubicBezTo>
                      <a:pt x="273653" y="483203"/>
                      <a:pt x="284893" y="481298"/>
                      <a:pt x="300323" y="429101"/>
                    </a:cubicBezTo>
                    <a:cubicBezTo>
                      <a:pt x="311753" y="391001"/>
                      <a:pt x="321469" y="339662"/>
                      <a:pt x="330803" y="290322"/>
                    </a:cubicBezTo>
                    <a:cubicBezTo>
                      <a:pt x="353092" y="172974"/>
                      <a:pt x="365093" y="116491"/>
                      <a:pt x="396335" y="115729"/>
                    </a:cubicBezTo>
                    <a:cubicBezTo>
                      <a:pt x="439674" y="114776"/>
                      <a:pt x="453485" y="184595"/>
                      <a:pt x="467297" y="258604"/>
                    </a:cubicBezTo>
                    <a:cubicBezTo>
                      <a:pt x="474059" y="293751"/>
                      <a:pt x="485108" y="352139"/>
                      <a:pt x="496538" y="358616"/>
                    </a:cubicBezTo>
                    <a:cubicBezTo>
                      <a:pt x="503206" y="353092"/>
                      <a:pt x="510826" y="322993"/>
                      <a:pt x="515588" y="304705"/>
                    </a:cubicBezTo>
                    <a:cubicBezTo>
                      <a:pt x="524066" y="271463"/>
                      <a:pt x="532829" y="236982"/>
                      <a:pt x="551498" y="218980"/>
                    </a:cubicBezTo>
                    <a:lnTo>
                      <a:pt x="571976" y="240602"/>
                    </a:lnTo>
                    <a:cubicBezTo>
                      <a:pt x="559499" y="252412"/>
                      <a:pt x="551498" y="283940"/>
                      <a:pt x="544449" y="311753"/>
                    </a:cubicBezTo>
                    <a:cubicBezTo>
                      <a:pt x="535591" y="346805"/>
                      <a:pt x="528638" y="374428"/>
                      <a:pt x="510826" y="384620"/>
                    </a:cubicBezTo>
                    <a:cubicBezTo>
                      <a:pt x="504122" y="388369"/>
                      <a:pt x="496193" y="389261"/>
                      <a:pt x="488823" y="387096"/>
                    </a:cubicBezTo>
                    <a:cubicBezTo>
                      <a:pt x="461486" y="379095"/>
                      <a:pt x="451866" y="335090"/>
                      <a:pt x="438245" y="263843"/>
                    </a:cubicBezTo>
                    <a:cubicBezTo>
                      <a:pt x="430625" y="223552"/>
                      <a:pt x="416528" y="149543"/>
                      <a:pt x="399002" y="145256"/>
                    </a:cubicBezTo>
                    <a:cubicBezTo>
                      <a:pt x="386144" y="158686"/>
                      <a:pt x="370427" y="240506"/>
                      <a:pt x="360236" y="295466"/>
                    </a:cubicBezTo>
                    <a:cubicBezTo>
                      <a:pt x="334899" y="430435"/>
                      <a:pt x="316992" y="513302"/>
                      <a:pt x="274129" y="513302"/>
                    </a:cubicBez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sp>
            <p:nvSpPr>
              <p:cNvPr id="48" name="Google Shape;1812;p66">
                <a:extLst>
                  <a:ext uri="{FF2B5EF4-FFF2-40B4-BE49-F238E27FC236}">
                    <a16:creationId xmlns:a16="http://schemas.microsoft.com/office/drawing/2014/main" id="{F0D785EF-96AB-43D9-8460-C01D1C936B84}"/>
                  </a:ext>
                </a:extLst>
              </p:cNvPr>
              <p:cNvSpPr/>
              <p:nvPr/>
            </p:nvSpPr>
            <p:spPr>
              <a:xfrm>
                <a:off x="6103026" y="2180941"/>
                <a:ext cx="719899" cy="14859"/>
              </a:xfrm>
              <a:custGeom>
                <a:avLst/>
                <a:gdLst/>
                <a:ahLst/>
                <a:cxnLst/>
                <a:rect l="l" t="t" r="r" b="b"/>
                <a:pathLst>
                  <a:path w="719899" h="14859" extrusionOk="0">
                    <a:moveTo>
                      <a:pt x="0" y="0"/>
                    </a:moveTo>
                    <a:lnTo>
                      <a:pt x="719900" y="0"/>
                    </a:lnTo>
                    <a:lnTo>
                      <a:pt x="719900" y="14859"/>
                    </a:lnTo>
                    <a:lnTo>
                      <a:pt x="0" y="14859"/>
                    </a:lnTo>
                    <a:close/>
                  </a:path>
                </a:pathLst>
              </a:custGeom>
              <a:solidFill>
                <a:srgbClr val="FFFFFF"/>
              </a:solidFill>
              <a:ln>
                <a:noFill/>
              </a:ln>
            </p:spPr>
            <p:txBody>
              <a:bodyPr spcFirstLastPara="1" wrap="square" lIns="121900" tIns="60933" rIns="121900" bIns="60933" anchor="ctr" anchorCtr="0">
                <a:noAutofit/>
              </a:bodyPr>
              <a:lstStyle/>
              <a:p>
                <a:pPr>
                  <a:buClr>
                    <a:schemeClr val="dk1"/>
                  </a:buClr>
                  <a:buSzPts val="1800"/>
                </a:pPr>
                <a:endParaRPr sz="2400">
                  <a:solidFill>
                    <a:schemeClr val="dk1"/>
                  </a:solidFill>
                  <a:latin typeface="+mj-lt"/>
                  <a:ea typeface="Quattrocento Sans"/>
                  <a:cs typeface="Quattrocento Sans"/>
                  <a:sym typeface="Quattrocento Sans"/>
                </a:endParaRPr>
              </a:p>
            </p:txBody>
          </p:sp>
        </p:grpSp>
      </p:gr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3063</Words>
  <Application>Microsoft Office PowerPoint</Application>
  <PresentationFormat>Широкоэкранный</PresentationFormat>
  <Paragraphs>367</Paragraphs>
  <Slides>35</Slides>
  <Notes>19</Notes>
  <HiddenSlides>1</HiddenSlides>
  <MMClips>0</MMClips>
  <ScaleCrop>false</ScaleCrop>
  <HeadingPairs>
    <vt:vector size="6" baseType="variant">
      <vt:variant>
        <vt:lpstr>Использованные шрифты</vt:lpstr>
      </vt:variant>
      <vt:variant>
        <vt:i4>15</vt:i4>
      </vt:variant>
      <vt:variant>
        <vt:lpstr>Тема</vt:lpstr>
      </vt:variant>
      <vt:variant>
        <vt:i4>1</vt:i4>
      </vt:variant>
      <vt:variant>
        <vt:lpstr>Заголовки слайдов</vt:lpstr>
      </vt:variant>
      <vt:variant>
        <vt:i4>35</vt:i4>
      </vt:variant>
    </vt:vector>
  </HeadingPairs>
  <TitlesOfParts>
    <vt:vector size="51" baseType="lpstr">
      <vt:lpstr>Arial</vt:lpstr>
      <vt:lpstr>Arial MT</vt:lpstr>
      <vt:lpstr>Calibri</vt:lpstr>
      <vt:lpstr>Calibri Light</vt:lpstr>
      <vt:lpstr>Cambria Math</vt:lpstr>
      <vt:lpstr>Fira Sans Medium</vt:lpstr>
      <vt:lpstr>Franklin Gothic Medium</vt:lpstr>
      <vt:lpstr>Libre Franklin</vt:lpstr>
      <vt:lpstr>Libre Franklin Medium</vt:lpstr>
      <vt:lpstr>Quattrocento Sans</vt:lpstr>
      <vt:lpstr>Tahoma</vt:lpstr>
      <vt:lpstr>Times</vt:lpstr>
      <vt:lpstr>Times New Roman</vt:lpstr>
      <vt:lpstr>Trebuchet MS</vt:lpstr>
      <vt:lpstr>Verdana</vt:lpstr>
      <vt:lpstr>Тема Office</vt:lpstr>
      <vt:lpstr> Sincronización  del usuario final</vt:lpstr>
      <vt:lpstr>¿Por qué necesitamos sincronización?</vt:lpstr>
      <vt:lpstr>Ejemplos:</vt:lpstr>
      <vt:lpstr>Cómo sincronizar a los  usuarios finales </vt:lpstr>
      <vt:lpstr>Aplicación tradicional de UWB</vt:lpstr>
      <vt:lpstr>UWB comercial</vt:lpstr>
      <vt:lpstr>Sincronización de usuarios</vt:lpstr>
      <vt:lpstr>Flujo de Control en Modo de Reserva</vt:lpstr>
      <vt:lpstr>GPSDO</vt:lpstr>
      <vt:lpstr>Cómo usarlo</vt:lpstr>
      <vt:lpstr>Performance</vt:lpstr>
      <vt:lpstr>Estabilidad a largo plazo vs. a corto plazo</vt:lpstr>
      <vt:lpstr>Rendimiento</vt:lpstr>
      <vt:lpstr>Versiones anteriores</vt:lpstr>
      <vt:lpstr>Caso de uso: Telemetría de red</vt:lpstr>
      <vt:lpstr>Caso de uso: AI distribuida</vt:lpstr>
      <vt:lpstr>Caso de uso: Sistemas multinúcleo  a través de la red</vt:lpstr>
      <vt:lpstr>Презентация PowerPoint</vt:lpstr>
      <vt:lpstr>Презентация PowerPoint</vt:lpstr>
      <vt:lpstr>Arquitectura de sincronización de puntos finales PCIe típica</vt:lpstr>
      <vt:lpstr>Medición de frecuencia de alta precisión (PFM)</vt:lpstr>
      <vt:lpstr>Medición de frecuencia de dos tarjetas</vt:lpstr>
      <vt:lpstr>Frecuencia entre sistemas (Sync-E)</vt:lpstr>
      <vt:lpstr>Escalabilidad</vt:lpstr>
      <vt:lpstr>Презентация PowerPoint</vt:lpstr>
      <vt:lpstr>QUÉ PASA SI COMBINAMOS PFM + PTM</vt:lpstr>
      <vt:lpstr>APLICACIÓN: 5G O-RAN</vt:lpstr>
      <vt:lpstr>Requisitos de tiempo y frecuencia en 5G O-RAN</vt:lpstr>
      <vt:lpstr>Arquitecturas actuales</vt:lpstr>
      <vt:lpstr>Opción DU con tarjeta Qantum PCIe</vt:lpstr>
      <vt:lpstr>Презентация PowerPoint</vt:lpstr>
      <vt:lpstr>Aplicación 2:  Inteligencia artificial distribuida  (Distributed AI)</vt:lpstr>
      <vt:lpstr>Aplicación de inteligencia artificial distribuida</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60PT. BOOK.</dc:title>
  <dc:creator>Sylvia Ferrara</dc:creator>
  <cp:lastModifiedBy>SHIWA</cp:lastModifiedBy>
  <cp:revision>28</cp:revision>
  <dcterms:created xsi:type="dcterms:W3CDTF">2024-06-12T18:33:13Z</dcterms:created>
  <dcterms:modified xsi:type="dcterms:W3CDTF">2024-06-16T13:53:42Z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2022-02-10T00:00:00Z</vt:filetime>
  </property>
  <property fmtid="{D5CDD505-2E9C-101B-9397-08002B2CF9AE}" pid="3" name="Creator">
    <vt:lpwstr>Microsoft® PowerPoint® for Microsoft 365</vt:lpwstr>
  </property>
  <property fmtid="{D5CDD505-2E9C-101B-9397-08002B2CF9AE}" pid="4" name="LastSaved">
    <vt:filetime>2024-06-12T00:00:00Z</vt:filetime>
  </property>
</Properties>
</file>